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2" r:id="rId2"/>
    <p:sldId id="481" r:id="rId3"/>
    <p:sldId id="482" r:id="rId4"/>
    <p:sldId id="369" r:id="rId5"/>
    <p:sldId id="413" r:id="rId6"/>
    <p:sldId id="412" r:id="rId7"/>
    <p:sldId id="417" r:id="rId8"/>
    <p:sldId id="483" r:id="rId9"/>
    <p:sldId id="456" r:id="rId10"/>
    <p:sldId id="457" r:id="rId11"/>
    <p:sldId id="480" r:id="rId12"/>
    <p:sldId id="4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0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0" autoAdjust="0"/>
    <p:restoredTop sz="80476" autoAdjust="0"/>
  </p:normalViewPr>
  <p:slideViewPr>
    <p:cSldViewPr snapToGrid="0">
      <p:cViewPr varScale="1">
        <p:scale>
          <a:sx n="51" d="100"/>
          <a:sy n="51" d="100"/>
        </p:scale>
        <p:origin x="11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F30DD-E43C-CA4B-A5FB-77BBC5ADDAB7}"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0F3D1-4F9A-AB43-BBB2-4BBDABDECCA1}" type="slidenum">
              <a:rPr lang="en-US" smtClean="0"/>
              <a:t>‹#›</a:t>
            </a:fld>
            <a:endParaRPr lang="en-US"/>
          </a:p>
        </p:txBody>
      </p:sp>
    </p:spTree>
    <p:extLst>
      <p:ext uri="{BB962C8B-B14F-4D97-AF65-F5344CB8AC3E}">
        <p14:creationId xmlns:p14="http://schemas.microsoft.com/office/powerpoint/2010/main" val="320465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blanalytics.ieee.org/#/site/IEEE/explore"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tblanalytics.ieee.org/#/site/IEEE/workbooks/27" TargetMode="External"/><Relationship Id="rId4" Type="http://schemas.openxmlformats.org/officeDocument/2006/relationships/hyperlink" Target="https://tblanalytics.ieee.org/#/site/IEEE/projects/31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blanalytics.ieee.org/#/site/IEEE/explor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tblanalytics.ieee.org/#/site/IEEE/workbooks/27" TargetMode="External"/><Relationship Id="rId4" Type="http://schemas.openxmlformats.org/officeDocument/2006/relationships/hyperlink" Target="https://tblanalytics.ieee.org/#/site/IEEE/projects/31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blanalytics.ieee.org/#/site/IEEE/explore"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tblanalytics.ieee.org/#/site/IEEE/workbooks/27" TargetMode="External"/><Relationship Id="rId4" Type="http://schemas.openxmlformats.org/officeDocument/2006/relationships/hyperlink" Target="https://tblanalytics.ieee.org/#/site/IEEE/projects/31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6F3A1D-C771-694F-91D8-4D65AA66C916}" type="slidenum">
              <a:rPr lang="en-US" smtClean="0"/>
              <a:t>4</a:t>
            </a:fld>
            <a:endParaRPr lang="en-US" dirty="0"/>
          </a:p>
        </p:txBody>
      </p:sp>
    </p:spTree>
    <p:extLst>
      <p:ext uri="{BB962C8B-B14F-4D97-AF65-F5344CB8AC3E}">
        <p14:creationId xmlns:p14="http://schemas.microsoft.com/office/powerpoint/2010/main" val="3784601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8FBA5-F957-4CE9-A734-9CFA9C4F5603}" type="slidenum">
              <a:rPr lang="en-US" smtClean="0"/>
              <a:pPr/>
              <a:t>5</a:t>
            </a:fld>
            <a:endParaRPr lang="en-US"/>
          </a:p>
        </p:txBody>
      </p:sp>
    </p:spTree>
    <p:extLst>
      <p:ext uri="{BB962C8B-B14F-4D97-AF65-F5344CB8AC3E}">
        <p14:creationId xmlns:p14="http://schemas.microsoft.com/office/powerpoint/2010/main" val="720167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8FBA5-F957-4CE9-A734-9CFA9C4F5603}" type="slidenum">
              <a:rPr lang="en-US" smtClean="0"/>
              <a:pPr/>
              <a:t>6</a:t>
            </a:fld>
            <a:endParaRPr lang="en-US"/>
          </a:p>
        </p:txBody>
      </p:sp>
    </p:spTree>
    <p:extLst>
      <p:ext uri="{BB962C8B-B14F-4D97-AF65-F5344CB8AC3E}">
        <p14:creationId xmlns:p14="http://schemas.microsoft.com/office/powerpoint/2010/main" val="1161750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u="none" strike="noStrike" dirty="0">
                <a:solidFill>
                  <a:srgbClr val="4F4F4F"/>
                </a:solidFill>
                <a:effectLst/>
                <a:latin typeface="Benton Sans"/>
                <a:hlinkClick r:id="rId3"/>
              </a:rPr>
              <a:t>Explore</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1" i="0" u="none" strike="noStrike" dirty="0">
                <a:solidFill>
                  <a:srgbClr val="4F4F4F"/>
                </a:solidFill>
                <a:effectLst/>
                <a:latin typeface="Benton Sans"/>
                <a:hlinkClick r:id="rId4"/>
              </a:rPr>
              <a:t>Dashboards for All Volunteers</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1" i="0" u="none" strike="noStrike" dirty="0">
                <a:solidFill>
                  <a:srgbClr val="4F4F4F"/>
                </a:solidFill>
                <a:effectLst/>
                <a:latin typeface="Benton Sans"/>
                <a:hlinkClick r:id="rId5"/>
              </a:rPr>
              <a:t>Geo OU Analysis</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0" i="0" dirty="0">
                <a:solidFill>
                  <a:srgbClr val="4F4F4F"/>
                </a:solidFill>
                <a:effectLst/>
                <a:latin typeface="Benton Sans"/>
              </a:rPr>
              <a:t>Member Count by Chapter</a:t>
            </a:r>
          </a:p>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9</a:t>
            </a:fld>
            <a:endParaRPr lang="en-US"/>
          </a:p>
        </p:txBody>
      </p:sp>
    </p:spTree>
    <p:extLst>
      <p:ext uri="{BB962C8B-B14F-4D97-AF65-F5344CB8AC3E}">
        <p14:creationId xmlns:p14="http://schemas.microsoft.com/office/powerpoint/2010/main" val="3353546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u="none" strike="noStrike" dirty="0">
                <a:solidFill>
                  <a:srgbClr val="4F4F4F"/>
                </a:solidFill>
                <a:effectLst/>
                <a:latin typeface="Benton Sans"/>
                <a:hlinkClick r:id="rId3"/>
              </a:rPr>
              <a:t>Explore</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1" i="0" u="none" strike="noStrike" dirty="0">
                <a:solidFill>
                  <a:srgbClr val="4F4F4F"/>
                </a:solidFill>
                <a:effectLst/>
                <a:latin typeface="Benton Sans"/>
                <a:hlinkClick r:id="rId4"/>
              </a:rPr>
              <a:t>Dashboards for All Volunteers</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1" i="0" u="none" strike="noStrike" dirty="0">
                <a:solidFill>
                  <a:srgbClr val="4F4F4F"/>
                </a:solidFill>
                <a:effectLst/>
                <a:latin typeface="Benton Sans"/>
                <a:hlinkClick r:id="rId5"/>
              </a:rPr>
              <a:t>Geo OU Analysis</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0" i="0" dirty="0">
                <a:solidFill>
                  <a:srgbClr val="4F4F4F"/>
                </a:solidFill>
                <a:effectLst/>
                <a:latin typeface="Benton Sans"/>
              </a:rPr>
              <a:t>Member Count by Chapter</a:t>
            </a:r>
          </a:p>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10</a:t>
            </a:fld>
            <a:endParaRPr lang="en-US"/>
          </a:p>
        </p:txBody>
      </p:sp>
    </p:spTree>
    <p:extLst>
      <p:ext uri="{BB962C8B-B14F-4D97-AF65-F5344CB8AC3E}">
        <p14:creationId xmlns:p14="http://schemas.microsoft.com/office/powerpoint/2010/main" val="288647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 Analytics:</a:t>
            </a:r>
          </a:p>
          <a:p>
            <a:pPr algn="l">
              <a:buFont typeface="+mj-lt"/>
              <a:buAutoNum type="arabicPeriod"/>
            </a:pPr>
            <a:r>
              <a:rPr lang="en-US" b="1" i="0" u="none" strike="noStrike" dirty="0">
                <a:solidFill>
                  <a:srgbClr val="FFFFFF"/>
                </a:solidFill>
                <a:effectLst/>
                <a:latin typeface="Benton Sans"/>
                <a:hlinkClick r:id="rId3"/>
              </a:rPr>
              <a:t>Explore</a:t>
            </a:r>
            <a:endParaRPr lang="en-US" b="1" i="0" dirty="0">
              <a:solidFill>
                <a:srgbClr val="FFFFFF"/>
              </a:solidFill>
              <a:effectLst/>
              <a:latin typeface="Benton Sans"/>
            </a:endParaRPr>
          </a:p>
          <a:p>
            <a:pPr algn="l">
              <a:buFont typeface="+mj-lt"/>
              <a:buAutoNum type="arabicPeriod"/>
            </a:pPr>
            <a:r>
              <a:rPr lang="en-US" b="0" i="0" dirty="0">
                <a:solidFill>
                  <a:srgbClr val="FFFFFF"/>
                </a:solidFill>
                <a:effectLst/>
                <a:latin typeface="Benton Sans"/>
              </a:rPr>
              <a:t>/</a:t>
            </a:r>
            <a:r>
              <a:rPr lang="en-US" b="1" i="0" u="none" strike="noStrike" dirty="0">
                <a:solidFill>
                  <a:srgbClr val="FFFFFF"/>
                </a:solidFill>
                <a:effectLst/>
                <a:latin typeface="Benton Sans"/>
                <a:hlinkClick r:id="rId4"/>
              </a:rPr>
              <a:t>Dashboards for All Volunteers</a:t>
            </a:r>
            <a:endParaRPr lang="en-US" b="1" i="0" dirty="0">
              <a:solidFill>
                <a:srgbClr val="FFFFFF"/>
              </a:solidFill>
              <a:effectLst/>
              <a:latin typeface="Benton Sans"/>
            </a:endParaRPr>
          </a:p>
          <a:p>
            <a:pPr algn="l">
              <a:buFont typeface="+mj-lt"/>
              <a:buAutoNum type="arabicPeriod"/>
            </a:pPr>
            <a:r>
              <a:rPr lang="en-US" b="0" i="0" dirty="0">
                <a:solidFill>
                  <a:srgbClr val="FFFFFF"/>
                </a:solidFill>
                <a:effectLst/>
                <a:latin typeface="Benton Sans"/>
              </a:rPr>
              <a:t>/</a:t>
            </a:r>
            <a:r>
              <a:rPr lang="en-US" b="1" i="0" u="none" strike="noStrike" dirty="0">
                <a:solidFill>
                  <a:srgbClr val="FFFFFF"/>
                </a:solidFill>
                <a:effectLst/>
                <a:latin typeface="Benton Sans"/>
                <a:hlinkClick r:id="rId5"/>
              </a:rPr>
              <a:t>Geo OU Analysis</a:t>
            </a:r>
            <a:endParaRPr lang="en-US" b="1" i="0" dirty="0">
              <a:solidFill>
                <a:srgbClr val="FFFFFF"/>
              </a:solidFill>
              <a:effectLst/>
              <a:latin typeface="Benton Sans"/>
            </a:endParaRPr>
          </a:p>
          <a:p>
            <a:pPr algn="l">
              <a:buFont typeface="+mj-lt"/>
              <a:buAutoNum type="arabicPeriod"/>
            </a:pPr>
            <a:r>
              <a:rPr lang="en-US" b="0" i="0" dirty="0">
                <a:solidFill>
                  <a:srgbClr val="FFFFFF"/>
                </a:solidFill>
                <a:effectLst/>
                <a:latin typeface="Benton Sans"/>
              </a:rPr>
              <a:t>/Potential Chapters</a:t>
            </a:r>
          </a:p>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12</a:t>
            </a:fld>
            <a:endParaRPr lang="en-US"/>
          </a:p>
        </p:txBody>
      </p:sp>
    </p:spTree>
    <p:extLst>
      <p:ext uri="{BB962C8B-B14F-4D97-AF65-F5344CB8AC3E}">
        <p14:creationId xmlns:p14="http://schemas.microsoft.com/office/powerpoint/2010/main" val="2411266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0FEB-13BF-49E2-AA65-ECB0819A8BC3}"/>
              </a:ext>
            </a:extLst>
          </p:cNvPr>
          <p:cNvSpPr>
            <a:spLocks noGrp="1"/>
          </p:cNvSpPr>
          <p:nvPr userDrawn="1"/>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endParaRPr lang="en-US" dirty="0">
              <a:solidFill>
                <a:schemeClr val="bg1"/>
              </a:solidFill>
            </a:endParaRPr>
          </a:p>
        </p:txBody>
      </p:sp>
      <p:sp>
        <p:nvSpPr>
          <p:cNvPr id="4" name="Title 1">
            <a:extLst>
              <a:ext uri="{FF2B5EF4-FFF2-40B4-BE49-F238E27FC236}">
                <a16:creationId xmlns:a16="http://schemas.microsoft.com/office/drawing/2014/main" id="{C2FE6A51-0C90-4250-B4B1-2EF2C892A313}"/>
              </a:ext>
            </a:extLst>
          </p:cNvPr>
          <p:cNvSpPr>
            <a:spLocks noGrp="1"/>
          </p:cNvSpPr>
          <p:nvPr>
            <p:ph type="title"/>
          </p:nvPr>
        </p:nvSpPr>
        <p:spPr>
          <a:xfrm>
            <a:off x="300318" y="114113"/>
            <a:ext cx="10515600" cy="710640"/>
          </a:xfrm>
          <a:prstGeom prst="rect">
            <a:avLst/>
          </a:prstGeom>
        </p:spPr>
        <p:txBody>
          <a:bodyPr/>
          <a:lstStyle>
            <a:lvl1pPr>
              <a:defRPr sz="34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76019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F9F1-ADEA-43FA-843B-403AB26F0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9FB9A-D2A1-4AE9-A254-6C639E38B75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98BAC1-A068-4411-BE9A-417483ADF6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7DD6CDE-1993-4DA6-97C4-CD04F189E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202E51F-634B-49C0-9CA1-7BB3452E930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77243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D466-98E4-4591-B691-9487944F3D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41B2C2-B28A-4289-80C5-D36AF6DC7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838F87-FA44-4454-88AC-AACF0718C4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8B0F60E-6F02-454A-A1D3-4F4AE6D293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282F6B-41CA-4065-B364-8D5143CEF18A}"/>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42210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0312-30E2-4915-A6CD-B137F15231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FADC2D-1BFE-476F-96A8-5477B18E8E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D7B612A-A41D-4DAD-AC72-1B85593B3A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D6DAC4-BCFC-4965-B9F1-7ECC81AEF3D2}"/>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741963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D76CE-0001-449E-B549-1413AA2CAFA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7AA05D-3E96-4A54-A699-9DAEF341D37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74ECA7E-C502-4A62-A138-8970A77487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B6D11-9EA4-4A25-B711-D84864227C29}"/>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00263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43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812925"/>
            <a:ext cx="9144000" cy="1381125"/>
          </a:xfrm>
          <a:prstGeom prst="rect">
            <a:avLst/>
          </a:prstGeom>
        </p:spPr>
        <p:txBody>
          <a:bodyPr anchor="b"/>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F05C51-B209-4AF4-A68D-B977A22300D3}"/>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11/8/2023</a:t>
            </a:fld>
            <a:endParaRPr lang="en-US"/>
          </a:p>
        </p:txBody>
      </p:sp>
      <p:sp>
        <p:nvSpPr>
          <p:cNvPr id="5" name="Footer Placeholder 4">
            <a:extLst>
              <a:ext uri="{FF2B5EF4-FFF2-40B4-BE49-F238E27FC236}">
                <a16:creationId xmlns:a16="http://schemas.microsoft.com/office/drawing/2014/main" id="{8AC03980-8E73-44A4-A6C0-9FC92EA605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A60794-8A42-43BE-A706-169A361947C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pic>
        <p:nvPicPr>
          <p:cNvPr id="8" name="Picture 7" descr="Rectangle&#10;&#10;Description automatically generated with medium confidence">
            <a:extLst>
              <a:ext uri="{FF2B5EF4-FFF2-40B4-BE49-F238E27FC236}">
                <a16:creationId xmlns:a16="http://schemas.microsoft.com/office/drawing/2014/main" id="{8CE9E921-0597-4FF4-94CC-D20ADC7E252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85"/>
            <a:ext cx="12192000" cy="6854430"/>
          </a:xfrm>
          <a:prstGeom prst="rect">
            <a:avLst/>
          </a:prstGeom>
        </p:spPr>
      </p:pic>
      <p:pic>
        <p:nvPicPr>
          <p:cNvPr id="10" name="Picture 9" descr="A picture containing text, clipart, tableware, dishware&#10;&#10;Description automatically generated">
            <a:extLst>
              <a:ext uri="{FF2B5EF4-FFF2-40B4-BE49-F238E27FC236}">
                <a16:creationId xmlns:a16="http://schemas.microsoft.com/office/drawing/2014/main" id="{6EFF700F-D452-40A2-82D4-79EA0689EF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0505" y="2301364"/>
            <a:ext cx="3726659" cy="1909196"/>
          </a:xfrm>
          <a:prstGeom prst="rect">
            <a:avLst/>
          </a:prstGeom>
        </p:spPr>
      </p:pic>
    </p:spTree>
    <p:extLst>
      <p:ext uri="{BB962C8B-B14F-4D97-AF65-F5344CB8AC3E}">
        <p14:creationId xmlns:p14="http://schemas.microsoft.com/office/powerpoint/2010/main" val="159853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734807" y="1188720"/>
            <a:ext cx="10618993" cy="4988243"/>
          </a:xfrm>
          <a:prstGeom prst="rect">
            <a:avLst/>
          </a:prstGeom>
        </p:spPr>
        <p:txBody>
          <a:bodyPr/>
          <a:lstStyle>
            <a:lvl1pPr marL="228600" indent="-228600">
              <a:buClr>
                <a:srgbClr val="0C70AC"/>
              </a:buClr>
              <a:buFont typeface="Arial" panose="020B0604020202020204" pitchFamily="34" charset="0"/>
              <a:buChar char="•"/>
              <a:defRPr/>
            </a:lvl1pPr>
            <a:lvl2pPr marL="685800" indent="-228600">
              <a:buClr>
                <a:srgbClr val="0C70AC"/>
              </a:buClr>
              <a:buFont typeface="Arial" panose="020B0604020202020204" pitchFamily="34" charset="0"/>
              <a:buChar char="•"/>
              <a:defRPr/>
            </a:lvl2pPr>
            <a:lvl3pPr marL="1143000" indent="-228600">
              <a:buClr>
                <a:srgbClr val="0C70AC"/>
              </a:buClr>
              <a:buFont typeface="Arial" panose="020B0604020202020204" pitchFamily="34" charset="0"/>
              <a:buChar char="•"/>
              <a:defRPr/>
            </a:lvl3pPr>
            <a:lvl4pPr marL="1600200" indent="-228600">
              <a:buClr>
                <a:srgbClr val="0C70AC"/>
              </a:buClr>
              <a:buFont typeface="Arial" panose="020B0604020202020204" pitchFamily="34" charset="0"/>
              <a:buChar char="•"/>
              <a:defRPr/>
            </a:lvl4pPr>
            <a:lvl5pPr marL="2057400" indent="-228600">
              <a:buClr>
                <a:srgbClr val="0C70AC"/>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
        <p:nvSpPr>
          <p:cNvPr id="13" name="Title 1">
            <a:extLst>
              <a:ext uri="{FF2B5EF4-FFF2-40B4-BE49-F238E27FC236}">
                <a16:creationId xmlns:a16="http://schemas.microsoft.com/office/drawing/2014/main" id="{781AF724-15D2-4C5E-B028-1617845D1E5B}"/>
              </a:ext>
            </a:extLst>
          </p:cNvPr>
          <p:cNvSpPr>
            <a:spLocks noGrp="1"/>
          </p:cNvSpPr>
          <p:nvPr>
            <p:ph type="title"/>
          </p:nvPr>
        </p:nvSpPr>
        <p:spPr>
          <a:xfrm>
            <a:off x="734807" y="59679"/>
            <a:ext cx="10515600" cy="483395"/>
          </a:xfrm>
          <a:prstGeom prst="rect">
            <a:avLst/>
          </a:prstGeom>
        </p:spPr>
        <p:txBody>
          <a:bodyPr/>
          <a:lstStyle>
            <a:lvl1pPr>
              <a:defRPr sz="34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91135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
        <p:nvSpPr>
          <p:cNvPr id="13" name="Title 1">
            <a:extLst>
              <a:ext uri="{FF2B5EF4-FFF2-40B4-BE49-F238E27FC236}">
                <a16:creationId xmlns:a16="http://schemas.microsoft.com/office/drawing/2014/main" id="{781AF724-15D2-4C5E-B028-1617845D1E5B}"/>
              </a:ext>
            </a:extLst>
          </p:cNvPr>
          <p:cNvSpPr>
            <a:spLocks noGrp="1"/>
          </p:cNvSpPr>
          <p:nvPr>
            <p:ph type="title"/>
          </p:nvPr>
        </p:nvSpPr>
        <p:spPr>
          <a:xfrm>
            <a:off x="734807" y="59679"/>
            <a:ext cx="10515600" cy="483395"/>
          </a:xfrm>
          <a:prstGeom prst="rect">
            <a:avLst/>
          </a:prstGeom>
        </p:spPr>
        <p:txBody>
          <a:bodyPr/>
          <a:lstStyle>
            <a:lvl1pPr>
              <a:defRPr sz="3400" b="1">
                <a:solidFill>
                  <a:schemeClr val="bg1"/>
                </a:solidFill>
                <a:latin typeface="+mn-lt"/>
              </a:defRPr>
            </a:lvl1pPr>
          </a:lstStyle>
          <a:p>
            <a:r>
              <a:rPr lang="en-US" dirty="0"/>
              <a:t>Click to edit Master title style</a:t>
            </a:r>
          </a:p>
        </p:txBody>
      </p:sp>
      <p:sp>
        <p:nvSpPr>
          <p:cNvPr id="8" name="Text Placeholder 2">
            <a:extLst>
              <a:ext uri="{FF2B5EF4-FFF2-40B4-BE49-F238E27FC236}">
                <a16:creationId xmlns:a16="http://schemas.microsoft.com/office/drawing/2014/main" id="{0661CC10-B7D2-596B-AFD0-19760D05343D}"/>
              </a:ext>
            </a:extLst>
          </p:cNvPr>
          <p:cNvSpPr>
            <a:spLocks noGrp="1"/>
          </p:cNvSpPr>
          <p:nvPr>
            <p:ph idx="1"/>
          </p:nvPr>
        </p:nvSpPr>
        <p:spPr>
          <a:xfrm>
            <a:off x="735013" y="1189038"/>
            <a:ext cx="10618787" cy="498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summarize your committees main activities (i.e. conferences, publications, education, member activities, etc.)</a:t>
            </a:r>
          </a:p>
          <a:p>
            <a:pPr lvl="1"/>
            <a:r>
              <a:rPr lang="en-US" dirty="0"/>
              <a:t>Please point out areas and activities that address the SWOT (Strategy, Weaknesses, Opportunities, and Threats) </a:t>
            </a:r>
          </a:p>
          <a:p>
            <a:pPr lvl="1"/>
            <a:r>
              <a:rPr lang="en-US" dirty="0"/>
              <a:t>Define areas that Cross-Committees can strengthen the Opportunities and reduce the Threats.</a:t>
            </a:r>
          </a:p>
        </p:txBody>
      </p:sp>
    </p:spTree>
    <p:extLst>
      <p:ext uri="{BB962C8B-B14F-4D97-AF65-F5344CB8AC3E}">
        <p14:creationId xmlns:p14="http://schemas.microsoft.com/office/powerpoint/2010/main" val="291559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3A2F-B27D-4CE5-88ED-B23A8AF469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B41687-F5D4-4762-9801-4DBD4A4647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A78FE9C-0D24-46A8-B8BB-3C7AADD449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045FFE-81AF-4BA3-9594-A5B9D9E4F134}"/>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57042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618E-C1FF-4406-B935-6E356D520E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0B0733F-1457-4881-A03B-9AB48809BDE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BBB4B-C73A-43E4-A0E1-4A1AD263CCD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A161206-A400-4104-8090-D58A159D2B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C6D62CD-16D6-4D1C-98B8-E2D838712363}"/>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218778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1018-601A-48D0-81AB-5726FB288E6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20EA12-77DD-4DA8-87FD-944D7E0465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12C12-81E3-4EC1-AC98-E5C3BB503D9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35DD1-A8A7-4C6A-9A75-0DCF4B2464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AF422-393A-403B-96E5-F9D80C2C9FA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FD8B493-3800-4240-A0E8-1727624CB0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12124BC-FB28-4147-9741-E91E2C782F61}"/>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52101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2450-776F-4F03-A967-CA91BE8758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Footer Placeholder 3">
            <a:extLst>
              <a:ext uri="{FF2B5EF4-FFF2-40B4-BE49-F238E27FC236}">
                <a16:creationId xmlns:a16="http://schemas.microsoft.com/office/drawing/2014/main" id="{E5B12F86-C5BF-48A3-B662-E2B45C93D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649FFFE-ED73-47A2-AD33-3BF4A1E6AEC7}"/>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403350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933FD9-3AB7-40DC-9347-AB7628391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84B5FB-C298-4E3E-9403-46CA2016A00C}"/>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2008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08C4F7AF-98CF-43AB-B43B-1DF54CF9AE19}"/>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651651063"/>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jp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131C-F095-48E5-8B44-E138AD540F6F}"/>
              </a:ext>
            </a:extLst>
          </p:cNvPr>
          <p:cNvSpPr>
            <a:spLocks noGrp="1"/>
          </p:cNvSpPr>
          <p:nvPr/>
        </p:nvSpPr>
        <p:spPr>
          <a:xfrm>
            <a:off x="4827402" y="2016895"/>
            <a:ext cx="6881887" cy="9982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i="0" kern="1200">
                <a:solidFill>
                  <a:srgbClr val="0066A1"/>
                </a:solidFill>
                <a:latin typeface="Calibri" charset="0"/>
                <a:ea typeface="Calibri" charset="0"/>
                <a:cs typeface="Calibri" charset="0"/>
              </a:defRPr>
            </a:lvl1pPr>
          </a:lstStyle>
          <a:p>
            <a:r>
              <a:rPr lang="en-US" sz="3600" dirty="0">
                <a:solidFill>
                  <a:schemeClr val="bg1"/>
                </a:solidFill>
              </a:rPr>
              <a:t>IEEE Aerospace Electronic Systems</a:t>
            </a:r>
            <a:br>
              <a:rPr lang="en-US" sz="3600" dirty="0">
                <a:solidFill>
                  <a:schemeClr val="bg1"/>
                </a:solidFill>
              </a:rPr>
            </a:br>
            <a:r>
              <a:rPr lang="en-US" sz="3200" dirty="0">
                <a:solidFill>
                  <a:schemeClr val="bg1"/>
                </a:solidFill>
              </a:rPr>
              <a:t>Chapter Coordinator</a:t>
            </a:r>
            <a:endParaRPr lang="en-US" sz="3600" dirty="0">
              <a:solidFill>
                <a:schemeClr val="bg1"/>
              </a:solidFill>
            </a:endParaRPr>
          </a:p>
        </p:txBody>
      </p:sp>
      <p:sp>
        <p:nvSpPr>
          <p:cNvPr id="3" name="Subtitle 2">
            <a:extLst>
              <a:ext uri="{FF2B5EF4-FFF2-40B4-BE49-F238E27FC236}">
                <a16:creationId xmlns:a16="http://schemas.microsoft.com/office/drawing/2014/main" id="{7E1FB642-C925-470D-A2D9-02A0B8114332}"/>
              </a:ext>
            </a:extLst>
          </p:cNvPr>
          <p:cNvSpPr>
            <a:spLocks noGrp="1"/>
          </p:cNvSpPr>
          <p:nvPr/>
        </p:nvSpPr>
        <p:spPr>
          <a:xfrm>
            <a:off x="4827402" y="3222436"/>
            <a:ext cx="6881887" cy="22639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6A1"/>
              </a:buClr>
              <a:buFont typeface="LucidaGrande" charset="0"/>
              <a:buNone/>
              <a:defRPr sz="2800" b="1" i="1" kern="1200">
                <a:solidFill>
                  <a:schemeClr val="tx1">
                    <a:lumMod val="50000"/>
                    <a:lumOff val="50000"/>
                  </a:schemeClr>
                </a:solidFill>
                <a:latin typeface="Calibri" charset="0"/>
                <a:ea typeface="Calibri" charset="0"/>
                <a:cs typeface="Calibri" charset="0"/>
              </a:defRPr>
            </a:lvl1pPr>
            <a:lvl2pPr marL="457200" indent="0" algn="ctr" defTabSz="914400" rtl="0" eaLnBrk="1" latinLnBrk="0" hangingPunct="1">
              <a:lnSpc>
                <a:spcPct val="90000"/>
              </a:lnSpc>
              <a:spcBef>
                <a:spcPts val="500"/>
              </a:spcBef>
              <a:buClr>
                <a:srgbClr val="0066A1"/>
              </a:buClr>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66A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66A1"/>
              </a:buClr>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66A1"/>
              </a:buClr>
              <a:buFont typeface="Courier New"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900" dirty="0">
                <a:solidFill>
                  <a:schemeClr val="bg1">
                    <a:lumMod val="85000"/>
                  </a:schemeClr>
                </a:solidFill>
              </a:rPr>
              <a:t>Kathleen A. Kramer</a:t>
            </a:r>
          </a:p>
          <a:p>
            <a:endParaRPr lang="en-US" sz="1300" dirty="0">
              <a:solidFill>
                <a:schemeClr val="bg1">
                  <a:lumMod val="85000"/>
                </a:schemeClr>
              </a:solidFill>
            </a:endParaRPr>
          </a:p>
          <a:p>
            <a:r>
              <a:rPr lang="en-US" sz="2200" dirty="0">
                <a:solidFill>
                  <a:schemeClr val="bg1">
                    <a:lumMod val="85000"/>
                  </a:schemeClr>
                </a:solidFill>
              </a:rPr>
              <a:t>AESS Fall 2023 Board of Governors Meeting</a:t>
            </a:r>
          </a:p>
          <a:p>
            <a:r>
              <a:rPr lang="en-US" sz="2200" dirty="0">
                <a:solidFill>
                  <a:schemeClr val="bg1">
                    <a:lumMod val="85000"/>
                  </a:schemeClr>
                </a:solidFill>
              </a:rPr>
              <a:t>10 and 11 November 2023</a:t>
            </a:r>
          </a:p>
          <a:p>
            <a:r>
              <a:rPr lang="en-US" sz="2200" dirty="0">
                <a:solidFill>
                  <a:schemeClr val="bg1">
                    <a:lumMod val="85000"/>
                  </a:schemeClr>
                </a:solidFill>
              </a:rPr>
              <a:t>Sydney, Australia</a:t>
            </a:r>
          </a:p>
        </p:txBody>
      </p:sp>
    </p:spTree>
    <p:extLst>
      <p:ext uri="{BB962C8B-B14F-4D97-AF65-F5344CB8AC3E}">
        <p14:creationId xmlns:p14="http://schemas.microsoft.com/office/powerpoint/2010/main" val="2605045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517CF163-68CD-4B75-81DF-DFF88FFAD75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4095" r="5956" b="5548"/>
          <a:stretch/>
        </p:blipFill>
        <p:spPr>
          <a:xfrm>
            <a:off x="-1" y="641055"/>
            <a:ext cx="11615935" cy="6157266"/>
          </a:xfrm>
        </p:spPr>
      </p:pic>
      <p:sp>
        <p:nvSpPr>
          <p:cNvPr id="3" name="Title 2">
            <a:extLst>
              <a:ext uri="{FF2B5EF4-FFF2-40B4-BE49-F238E27FC236}">
                <a16:creationId xmlns:a16="http://schemas.microsoft.com/office/drawing/2014/main" id="{1147259C-4A67-775D-E213-54C3E8CA4776}"/>
              </a:ext>
            </a:extLst>
          </p:cNvPr>
          <p:cNvSpPr>
            <a:spLocks noGrp="1"/>
          </p:cNvSpPr>
          <p:nvPr>
            <p:ph type="title"/>
          </p:nvPr>
        </p:nvSpPr>
        <p:spPr/>
        <p:txBody>
          <a:bodyPr/>
          <a:lstStyle/>
          <a:p>
            <a:r>
              <a:rPr lang="en-US" dirty="0"/>
              <a:t>Most Populous Student Branch Chapters</a:t>
            </a:r>
          </a:p>
        </p:txBody>
      </p:sp>
      <p:cxnSp>
        <p:nvCxnSpPr>
          <p:cNvPr id="4" name="Straight Arrow Connector 3">
            <a:extLst>
              <a:ext uri="{FF2B5EF4-FFF2-40B4-BE49-F238E27FC236}">
                <a16:creationId xmlns:a16="http://schemas.microsoft.com/office/drawing/2014/main" id="{725BF7BE-B598-930A-F044-754520A24F4C}"/>
              </a:ext>
            </a:extLst>
          </p:cNvPr>
          <p:cNvCxnSpPr>
            <a:cxnSpLocks/>
          </p:cNvCxnSpPr>
          <p:nvPr/>
        </p:nvCxnSpPr>
        <p:spPr>
          <a:xfrm flipH="1" flipV="1">
            <a:off x="10731085" y="922789"/>
            <a:ext cx="445106" cy="564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7F49BA8-2434-E211-5614-B01A0DB5D50A}"/>
              </a:ext>
            </a:extLst>
          </p:cNvPr>
          <p:cNvCxnSpPr>
            <a:cxnSpLocks/>
          </p:cNvCxnSpPr>
          <p:nvPr/>
        </p:nvCxnSpPr>
        <p:spPr>
          <a:xfrm>
            <a:off x="9069022" y="1600191"/>
            <a:ext cx="1662063" cy="253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D4D2504-740F-4F4D-4850-8A8FDCD93B38}"/>
              </a:ext>
            </a:extLst>
          </p:cNvPr>
          <p:cNvCxnSpPr>
            <a:cxnSpLocks/>
          </p:cNvCxnSpPr>
          <p:nvPr/>
        </p:nvCxnSpPr>
        <p:spPr>
          <a:xfrm>
            <a:off x="8885432" y="1842115"/>
            <a:ext cx="534749" cy="152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791CA2B-E4C4-8F28-38B2-711D182B1045}"/>
              </a:ext>
            </a:extLst>
          </p:cNvPr>
          <p:cNvCxnSpPr>
            <a:cxnSpLocks/>
          </p:cNvCxnSpPr>
          <p:nvPr/>
        </p:nvCxnSpPr>
        <p:spPr>
          <a:xfrm>
            <a:off x="4907477" y="1726244"/>
            <a:ext cx="552658" cy="127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D20563D-F7FC-2803-8206-B39E463BB719}"/>
              </a:ext>
            </a:extLst>
          </p:cNvPr>
          <p:cNvCxnSpPr>
            <a:cxnSpLocks/>
          </p:cNvCxnSpPr>
          <p:nvPr/>
        </p:nvCxnSpPr>
        <p:spPr>
          <a:xfrm>
            <a:off x="3166358" y="4549611"/>
            <a:ext cx="938714" cy="376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B465E59-2CF4-4025-A83D-C1D854BD160B}"/>
              </a:ext>
            </a:extLst>
          </p:cNvPr>
          <p:cNvCxnSpPr>
            <a:cxnSpLocks/>
          </p:cNvCxnSpPr>
          <p:nvPr/>
        </p:nvCxnSpPr>
        <p:spPr>
          <a:xfrm>
            <a:off x="6204841" y="2732503"/>
            <a:ext cx="1786405" cy="246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C43E8B8-33BE-9E64-189F-194E834FA0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68981" y="556059"/>
            <a:ext cx="1290052" cy="772879"/>
          </a:xfrm>
          <a:prstGeom prst="rect">
            <a:avLst/>
          </a:prstGeom>
        </p:spPr>
      </p:pic>
      <p:pic>
        <p:nvPicPr>
          <p:cNvPr id="10" name="Picture 9">
            <a:extLst>
              <a:ext uri="{FF2B5EF4-FFF2-40B4-BE49-F238E27FC236}">
                <a16:creationId xmlns:a16="http://schemas.microsoft.com/office/drawing/2014/main" id="{F28CA936-BEFB-B74B-B7CC-69CA6D0B6C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21029" y="2091221"/>
            <a:ext cx="1165122" cy="772880"/>
          </a:xfrm>
          <a:prstGeom prst="rect">
            <a:avLst/>
          </a:prstGeom>
        </p:spPr>
      </p:pic>
      <p:pic>
        <p:nvPicPr>
          <p:cNvPr id="16" name="Picture 15">
            <a:extLst>
              <a:ext uri="{FF2B5EF4-FFF2-40B4-BE49-F238E27FC236}">
                <a16:creationId xmlns:a16="http://schemas.microsoft.com/office/drawing/2014/main" id="{4F4045C0-1D0C-B835-85B4-830EA9D2D4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99308" y="1633297"/>
            <a:ext cx="1137657" cy="760338"/>
          </a:xfrm>
          <a:prstGeom prst="rect">
            <a:avLst/>
          </a:prstGeom>
        </p:spPr>
      </p:pic>
      <p:pic>
        <p:nvPicPr>
          <p:cNvPr id="21" name="Picture 20">
            <a:extLst>
              <a:ext uri="{FF2B5EF4-FFF2-40B4-BE49-F238E27FC236}">
                <a16:creationId xmlns:a16="http://schemas.microsoft.com/office/drawing/2014/main" id="{86B0DF6C-C4D1-18DB-2ACC-C4BCE083B2F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08266" y="3039396"/>
            <a:ext cx="1140507" cy="760338"/>
          </a:xfrm>
          <a:prstGeom prst="rect">
            <a:avLst/>
          </a:prstGeom>
        </p:spPr>
      </p:pic>
      <p:pic>
        <p:nvPicPr>
          <p:cNvPr id="25" name="Picture 24">
            <a:extLst>
              <a:ext uri="{FF2B5EF4-FFF2-40B4-BE49-F238E27FC236}">
                <a16:creationId xmlns:a16="http://schemas.microsoft.com/office/drawing/2014/main" id="{83D56E59-2F2D-1F0B-0C61-1AC663FE0E9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53169" y="5513808"/>
            <a:ext cx="1135535" cy="756264"/>
          </a:xfrm>
          <a:prstGeom prst="rect">
            <a:avLst/>
          </a:prstGeom>
        </p:spPr>
      </p:pic>
      <p:pic>
        <p:nvPicPr>
          <p:cNvPr id="32" name="Picture 31">
            <a:extLst>
              <a:ext uri="{FF2B5EF4-FFF2-40B4-BE49-F238E27FC236}">
                <a16:creationId xmlns:a16="http://schemas.microsoft.com/office/drawing/2014/main" id="{E6A85C1B-0638-72EE-DAB1-399593588EE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606178" y="5805597"/>
            <a:ext cx="1183292" cy="638105"/>
          </a:xfrm>
          <a:prstGeom prst="rect">
            <a:avLst/>
          </a:prstGeom>
        </p:spPr>
      </p:pic>
      <p:pic>
        <p:nvPicPr>
          <p:cNvPr id="28" name="Picture 27">
            <a:extLst>
              <a:ext uri="{FF2B5EF4-FFF2-40B4-BE49-F238E27FC236}">
                <a16:creationId xmlns:a16="http://schemas.microsoft.com/office/drawing/2014/main" id="{20AD94C0-8563-468C-B300-873192CD8C6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69198" y="2979094"/>
            <a:ext cx="1330917" cy="760338"/>
          </a:xfrm>
          <a:prstGeom prst="rect">
            <a:avLst/>
          </a:prstGeom>
        </p:spPr>
      </p:pic>
      <p:cxnSp>
        <p:nvCxnSpPr>
          <p:cNvPr id="35" name="Straight Arrow Connector 34">
            <a:extLst>
              <a:ext uri="{FF2B5EF4-FFF2-40B4-BE49-F238E27FC236}">
                <a16:creationId xmlns:a16="http://schemas.microsoft.com/office/drawing/2014/main" id="{05BE5E55-6FA6-4BB9-A605-919E42B203F1}"/>
              </a:ext>
            </a:extLst>
          </p:cNvPr>
          <p:cNvCxnSpPr>
            <a:cxnSpLocks/>
          </p:cNvCxnSpPr>
          <p:nvPr/>
        </p:nvCxnSpPr>
        <p:spPr>
          <a:xfrm>
            <a:off x="7874200" y="2383470"/>
            <a:ext cx="1135535" cy="621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24394F65-5F3E-4FB1-A804-99793406DC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19162" y="3875830"/>
            <a:ext cx="1135536" cy="755648"/>
          </a:xfrm>
          <a:prstGeom prst="rect">
            <a:avLst/>
          </a:prstGeom>
        </p:spPr>
      </p:pic>
      <p:cxnSp>
        <p:nvCxnSpPr>
          <p:cNvPr id="48" name="Straight Arrow Connector 47">
            <a:extLst>
              <a:ext uri="{FF2B5EF4-FFF2-40B4-BE49-F238E27FC236}">
                <a16:creationId xmlns:a16="http://schemas.microsoft.com/office/drawing/2014/main" id="{D826345A-DFC7-4D56-B247-13426D52079C}"/>
              </a:ext>
            </a:extLst>
          </p:cNvPr>
          <p:cNvCxnSpPr>
            <a:cxnSpLocks/>
          </p:cNvCxnSpPr>
          <p:nvPr/>
        </p:nvCxnSpPr>
        <p:spPr>
          <a:xfrm>
            <a:off x="6781561" y="2950337"/>
            <a:ext cx="694938" cy="925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7BA293F-80CF-4FD2-B6B2-1EC260BF3C1F}"/>
              </a:ext>
            </a:extLst>
          </p:cNvPr>
          <p:cNvCxnSpPr>
            <a:cxnSpLocks/>
          </p:cNvCxnSpPr>
          <p:nvPr/>
        </p:nvCxnSpPr>
        <p:spPr>
          <a:xfrm>
            <a:off x="4315146" y="5050441"/>
            <a:ext cx="3161353" cy="20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Multiplication Sign 53">
            <a:extLst>
              <a:ext uri="{FF2B5EF4-FFF2-40B4-BE49-F238E27FC236}">
                <a16:creationId xmlns:a16="http://schemas.microsoft.com/office/drawing/2014/main" id="{82D03A34-844B-4F8D-A93A-651E8C31624C}"/>
              </a:ext>
            </a:extLst>
          </p:cNvPr>
          <p:cNvSpPr/>
          <p:nvPr/>
        </p:nvSpPr>
        <p:spPr>
          <a:xfrm>
            <a:off x="9811107" y="5468350"/>
            <a:ext cx="785301" cy="131259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id="{FC2E8E15-72E4-464E-9B6F-AB01FD0BF59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3169" y="4726523"/>
            <a:ext cx="1144887" cy="667935"/>
          </a:xfrm>
          <a:prstGeom prst="rect">
            <a:avLst/>
          </a:prstGeom>
        </p:spPr>
      </p:pic>
      <p:cxnSp>
        <p:nvCxnSpPr>
          <p:cNvPr id="58" name="Straight Arrow Connector 57">
            <a:extLst>
              <a:ext uri="{FF2B5EF4-FFF2-40B4-BE49-F238E27FC236}">
                <a16:creationId xmlns:a16="http://schemas.microsoft.com/office/drawing/2014/main" id="{423E26D3-3548-4830-B258-720874C3064E}"/>
              </a:ext>
            </a:extLst>
          </p:cNvPr>
          <p:cNvCxnSpPr>
            <a:cxnSpLocks/>
          </p:cNvCxnSpPr>
          <p:nvPr/>
        </p:nvCxnSpPr>
        <p:spPr>
          <a:xfrm>
            <a:off x="4315146" y="5236394"/>
            <a:ext cx="3061699" cy="277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623F5B56-7121-47F1-A107-F03BFE002C5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75032" y="4704183"/>
            <a:ext cx="1214438" cy="809625"/>
          </a:xfrm>
          <a:prstGeom prst="rect">
            <a:avLst/>
          </a:prstGeom>
        </p:spPr>
      </p:pic>
      <p:sp>
        <p:nvSpPr>
          <p:cNvPr id="64" name="Multiplication Sign 63">
            <a:extLst>
              <a:ext uri="{FF2B5EF4-FFF2-40B4-BE49-F238E27FC236}">
                <a16:creationId xmlns:a16="http://schemas.microsoft.com/office/drawing/2014/main" id="{F19C2251-7351-4D15-B2C1-96135BA91B16}"/>
              </a:ext>
            </a:extLst>
          </p:cNvPr>
          <p:cNvSpPr/>
          <p:nvPr/>
        </p:nvSpPr>
        <p:spPr>
          <a:xfrm>
            <a:off x="9831688" y="4394142"/>
            <a:ext cx="785301" cy="131259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1962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059584-DF6F-61EB-6D57-EA6C56456DD0}"/>
              </a:ext>
            </a:extLst>
          </p:cNvPr>
          <p:cNvSpPr>
            <a:spLocks noGrp="1"/>
          </p:cNvSpPr>
          <p:nvPr>
            <p:ph idx="1"/>
          </p:nvPr>
        </p:nvSpPr>
        <p:spPr/>
        <p:txBody>
          <a:bodyPr/>
          <a:lstStyle/>
          <a:p>
            <a:r>
              <a:rPr lang="en-US" dirty="0"/>
              <a:t>For a later report by Mark Davis– recent DSTEI and related activities in India ahead of this meeting</a:t>
            </a:r>
          </a:p>
          <a:p>
            <a:r>
              <a:rPr lang="en-US" dirty="0"/>
              <a:t> Fully support VP-Membership initiative to provide branded giveaways in a more effective manner</a:t>
            </a:r>
          </a:p>
          <a:p>
            <a:endParaRPr lang="en-US" dirty="0"/>
          </a:p>
          <a:p>
            <a:endParaRPr lang="en-US" dirty="0"/>
          </a:p>
          <a:p>
            <a:r>
              <a:rPr lang="en-US" dirty="0"/>
              <a:t>Next slide: remember the shoemaker’s children need shoes too.</a:t>
            </a:r>
          </a:p>
          <a:p>
            <a:endParaRPr lang="en-US" dirty="0"/>
          </a:p>
        </p:txBody>
      </p:sp>
      <p:sp>
        <p:nvSpPr>
          <p:cNvPr id="3" name="Title 2">
            <a:extLst>
              <a:ext uri="{FF2B5EF4-FFF2-40B4-BE49-F238E27FC236}">
                <a16:creationId xmlns:a16="http://schemas.microsoft.com/office/drawing/2014/main" id="{ED6BB2EC-FB38-017C-5DBF-D90D2D8FE980}"/>
              </a:ext>
            </a:extLst>
          </p:cNvPr>
          <p:cNvSpPr>
            <a:spLocks noGrp="1"/>
          </p:cNvSpPr>
          <p:nvPr>
            <p:ph type="title"/>
          </p:nvPr>
        </p:nvSpPr>
        <p:spPr/>
        <p:txBody>
          <a:bodyPr/>
          <a:lstStyle/>
          <a:p>
            <a:r>
              <a:rPr lang="en-US" dirty="0"/>
              <a:t>More in Other Reports</a:t>
            </a:r>
          </a:p>
        </p:txBody>
      </p:sp>
    </p:spTree>
    <p:extLst>
      <p:ext uri="{BB962C8B-B14F-4D97-AF65-F5344CB8AC3E}">
        <p14:creationId xmlns:p14="http://schemas.microsoft.com/office/powerpoint/2010/main" val="314362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BB825B-F296-E90B-5797-41ABDC017E6A}"/>
              </a:ext>
            </a:extLst>
          </p:cNvPr>
          <p:cNvSpPr>
            <a:spLocks noGrp="1"/>
          </p:cNvSpPr>
          <p:nvPr>
            <p:ph type="title"/>
          </p:nvPr>
        </p:nvSpPr>
        <p:spPr/>
        <p:txBody>
          <a:bodyPr/>
          <a:lstStyle/>
          <a:p>
            <a:r>
              <a:rPr lang="en-US" dirty="0"/>
              <a:t>Potential New Chapter Map</a:t>
            </a:r>
          </a:p>
        </p:txBody>
      </p:sp>
      <p:pic>
        <p:nvPicPr>
          <p:cNvPr id="5" name="Picture 4">
            <a:extLst>
              <a:ext uri="{FF2B5EF4-FFF2-40B4-BE49-F238E27FC236}">
                <a16:creationId xmlns:a16="http://schemas.microsoft.com/office/drawing/2014/main" id="{4C14A365-C8D1-46B1-875B-AF432223851B}"/>
              </a:ext>
            </a:extLst>
          </p:cNvPr>
          <p:cNvPicPr>
            <a:picLocks noChangeAspect="1"/>
          </p:cNvPicPr>
          <p:nvPr/>
        </p:nvPicPr>
        <p:blipFill rotWithShape="1">
          <a:blip r:embed="rId3">
            <a:extLst>
              <a:ext uri="{28A0092B-C50C-407E-A947-70E740481C1C}">
                <a14:useLocalDpi xmlns:a14="http://schemas.microsoft.com/office/drawing/2010/main" val="0"/>
              </a:ext>
            </a:extLst>
          </a:blip>
          <a:srcRect t="21873" b="9930"/>
          <a:stretch/>
        </p:blipFill>
        <p:spPr>
          <a:xfrm>
            <a:off x="0" y="965771"/>
            <a:ext cx="12194432" cy="5892229"/>
          </a:xfrm>
          <a:prstGeom prst="rect">
            <a:avLst/>
          </a:prstGeom>
        </p:spPr>
      </p:pic>
      <p:sp>
        <p:nvSpPr>
          <p:cNvPr id="2" name="TextBox 1">
            <a:extLst>
              <a:ext uri="{FF2B5EF4-FFF2-40B4-BE49-F238E27FC236}">
                <a16:creationId xmlns:a16="http://schemas.microsoft.com/office/drawing/2014/main" id="{6AD88A52-C0B1-5092-FFB8-9F7F611458D9}"/>
              </a:ext>
            </a:extLst>
          </p:cNvPr>
          <p:cNvSpPr txBox="1"/>
          <p:nvPr/>
        </p:nvSpPr>
        <p:spPr>
          <a:xfrm>
            <a:off x="7227517" y="1226000"/>
            <a:ext cx="4797469" cy="2554545"/>
          </a:xfrm>
          <a:prstGeom prst="rect">
            <a:avLst/>
          </a:prstGeom>
          <a:solidFill>
            <a:schemeClr val="accent1">
              <a:lumMod val="20000"/>
              <a:lumOff val="80000"/>
            </a:schemeClr>
          </a:solidFill>
        </p:spPr>
        <p:txBody>
          <a:bodyPr wrap="square" rtlCol="0">
            <a:spAutoFit/>
          </a:bodyPr>
          <a:lstStyle/>
          <a:p>
            <a:r>
              <a:rPr lang="en-US" sz="1600" dirty="0"/>
              <a:t>Santa Clara Valley (SCV), Chicago, and Coastal Los Angeles (CLAS) are  in frequent contact.  Also, not listed here, because the chapter used to exist, Orange County (CA).  The most workable solution is a joint chapter.    SCV with VTS was outlined in June.  CLAS has a Systems chapter – basically due to lack of response from AESS way back when. Also, useful to have active chapters expand areas served/invited to include neighboring sections.  </a:t>
            </a:r>
            <a:r>
              <a:rPr lang="en-US" sz="1600" dirty="0">
                <a:highlight>
                  <a:srgbClr val="FFFF00"/>
                </a:highlight>
              </a:rPr>
              <a:t>Action/call for an active member (of </a:t>
            </a:r>
            <a:r>
              <a:rPr lang="en-US" sz="1600" dirty="0" err="1">
                <a:highlight>
                  <a:srgbClr val="FFFF00"/>
                </a:highlight>
              </a:rPr>
              <a:t>BoG</a:t>
            </a:r>
            <a:r>
              <a:rPr lang="en-US" sz="1600" dirty="0">
                <a:highlight>
                  <a:srgbClr val="FFFF00"/>
                </a:highlight>
              </a:rPr>
              <a:t>, DL, …) in those sections to effect and reactivate.</a:t>
            </a:r>
            <a:endParaRPr lang="en-US" sz="1600" dirty="0"/>
          </a:p>
        </p:txBody>
      </p:sp>
    </p:spTree>
    <p:extLst>
      <p:ext uri="{BB962C8B-B14F-4D97-AF65-F5344CB8AC3E}">
        <p14:creationId xmlns:p14="http://schemas.microsoft.com/office/powerpoint/2010/main" val="3450880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3E8AD20-4837-C02C-55CF-00993B1DB097}"/>
              </a:ext>
            </a:extLst>
          </p:cNvPr>
          <p:cNvSpPr>
            <a:spLocks noGrp="1"/>
          </p:cNvSpPr>
          <p:nvPr>
            <p:ph idx="1"/>
          </p:nvPr>
        </p:nvSpPr>
        <p:spPr>
          <a:xfrm>
            <a:off x="734807" y="1188720"/>
            <a:ext cx="10618993" cy="5262184"/>
          </a:xfrm>
        </p:spPr>
        <p:txBody>
          <a:bodyPr/>
          <a:lstStyle/>
          <a:p>
            <a:pPr marL="0" indent="0">
              <a:buNone/>
            </a:pPr>
            <a:r>
              <a:rPr lang="en-US" dirty="0"/>
              <a:t>204 AESS chapter activities reported in 2023 worldwide.  </a:t>
            </a:r>
          </a:p>
          <a:p>
            <a:pPr marL="457200" lvl="1" indent="0">
              <a:buNone/>
            </a:pPr>
            <a:r>
              <a:rPr lang="en-US" dirty="0"/>
              <a:t>(218 more student events). </a:t>
            </a:r>
            <a:r>
              <a:rPr lang="en-US" i="1" dirty="0">
                <a:highlight>
                  <a:srgbClr val="FFFF00"/>
                </a:highlight>
              </a:rPr>
              <a:t>Chapter of Year submissions due December 1.</a:t>
            </a:r>
          </a:p>
          <a:p>
            <a:r>
              <a:rPr lang="en-US" dirty="0"/>
              <a:t>17 events in R1, plus 1 STB event at Syracuse U</a:t>
            </a:r>
          </a:p>
          <a:p>
            <a:r>
              <a:rPr lang="en-US" dirty="0"/>
              <a:t>5 events in R2, including Swiss Chapter Chair for Dayton Chapter and Baltimore Chapter activities</a:t>
            </a:r>
          </a:p>
          <a:p>
            <a:r>
              <a:rPr lang="en-US" dirty="0"/>
              <a:t>26 events in R3: Huntsville, Melbourne (FL), Tampa, Atlanta activities</a:t>
            </a:r>
          </a:p>
          <a:p>
            <a:r>
              <a:rPr lang="en-US" dirty="0"/>
              <a:t>3 events in R4: Rochester (MI), Minneapolis.  [Chicago section’s biggest event was </a:t>
            </a:r>
            <a:r>
              <a:rPr lang="en-US" dirty="0" err="1"/>
              <a:t>Airventures</a:t>
            </a:r>
            <a:r>
              <a:rPr lang="en-US" dirty="0"/>
              <a:t> in July.] </a:t>
            </a:r>
          </a:p>
          <a:p>
            <a:r>
              <a:rPr lang="en-US" dirty="0"/>
              <a:t>27 events in R5: Denver/High Plains, Lone Star</a:t>
            </a:r>
          </a:p>
          <a:p>
            <a:r>
              <a:rPr lang="en-US" dirty="0"/>
              <a:t>16 events in R6: San Diego, Buenaventura, Utah</a:t>
            </a:r>
          </a:p>
          <a:p>
            <a:r>
              <a:rPr lang="en-US" dirty="0"/>
              <a:t>13 events in R7: Quebec, Toronto, Ottawa, Vancouver</a:t>
            </a:r>
          </a:p>
          <a:p>
            <a:endParaRPr lang="en-US" dirty="0"/>
          </a:p>
          <a:p>
            <a:endParaRPr lang="en-US" dirty="0"/>
          </a:p>
          <a:p>
            <a:endParaRPr lang="en-US" dirty="0"/>
          </a:p>
          <a:p>
            <a:endParaRPr lang="en-US" dirty="0"/>
          </a:p>
        </p:txBody>
      </p:sp>
      <p:sp>
        <p:nvSpPr>
          <p:cNvPr id="4" name="Title 3">
            <a:extLst>
              <a:ext uri="{FF2B5EF4-FFF2-40B4-BE49-F238E27FC236}">
                <a16:creationId xmlns:a16="http://schemas.microsoft.com/office/drawing/2014/main" id="{A0779BEF-262B-8230-2634-F58443D43A3A}"/>
              </a:ext>
            </a:extLst>
          </p:cNvPr>
          <p:cNvSpPr>
            <a:spLocks noGrp="1"/>
          </p:cNvSpPr>
          <p:nvPr>
            <p:ph type="title"/>
          </p:nvPr>
        </p:nvSpPr>
        <p:spPr/>
        <p:txBody>
          <a:bodyPr/>
          <a:lstStyle/>
          <a:p>
            <a:r>
              <a:rPr lang="en-US" dirty="0"/>
              <a:t>Chapter Activities 2023</a:t>
            </a:r>
          </a:p>
        </p:txBody>
      </p:sp>
    </p:spTree>
    <p:extLst>
      <p:ext uri="{BB962C8B-B14F-4D97-AF65-F5344CB8AC3E}">
        <p14:creationId xmlns:p14="http://schemas.microsoft.com/office/powerpoint/2010/main" val="68614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3E8AD20-4837-C02C-55CF-00993B1DB097}"/>
              </a:ext>
            </a:extLst>
          </p:cNvPr>
          <p:cNvSpPr>
            <a:spLocks noGrp="1"/>
          </p:cNvSpPr>
          <p:nvPr>
            <p:ph idx="1"/>
          </p:nvPr>
        </p:nvSpPr>
        <p:spPr/>
        <p:txBody>
          <a:bodyPr/>
          <a:lstStyle/>
          <a:p>
            <a:r>
              <a:rPr lang="en-US" dirty="0"/>
              <a:t>49 chapter events in R8 – really a geographical divide for student events</a:t>
            </a:r>
          </a:p>
          <a:p>
            <a:pPr lvl="1">
              <a:buFont typeface="Courier New" panose="02070309020205020404" pitchFamily="49" charset="0"/>
              <a:buChar char="o"/>
            </a:pPr>
            <a:r>
              <a:rPr lang="en-US" dirty="0"/>
              <a:t>49 chapter events (Poland, UK/Ireland, Russia, and several others).  </a:t>
            </a:r>
          </a:p>
          <a:p>
            <a:pPr lvl="2">
              <a:buFont typeface="Wingdings" pitchFamily="2" charset="2"/>
              <a:buChar char="ü"/>
            </a:pPr>
            <a:r>
              <a:rPr lang="en-US" dirty="0"/>
              <a:t>Some strong chapters, including last year’s chapter of the year (Poland) but most are at two per year and maintaining active status. The total number of chapters is what’s leading to high total.</a:t>
            </a:r>
          </a:p>
          <a:p>
            <a:pPr lvl="1">
              <a:buFont typeface="Courier New" panose="02070309020205020404" pitchFamily="49" charset="0"/>
              <a:buChar char="o"/>
            </a:pPr>
            <a:r>
              <a:rPr lang="en-US" dirty="0"/>
              <a:t>48 student events (many in Tunisia)</a:t>
            </a:r>
          </a:p>
          <a:p>
            <a:r>
              <a:rPr lang="en-US" dirty="0"/>
              <a:t>4 chapter events in R9 – but 145 student events</a:t>
            </a:r>
          </a:p>
          <a:p>
            <a:pPr lvl="1">
              <a:buFont typeface="Courier New" panose="02070309020205020404" pitchFamily="49" charset="0"/>
              <a:buChar char="o"/>
            </a:pPr>
            <a:r>
              <a:rPr lang="en-US" dirty="0"/>
              <a:t>4 chapter events (Peru Chapter (AESS Day Peru), 1 Guadalajara)</a:t>
            </a:r>
          </a:p>
          <a:p>
            <a:pPr lvl="1">
              <a:buFont typeface="Courier New" panose="02070309020205020404" pitchFamily="49" charset="0"/>
              <a:buChar char="o"/>
            </a:pPr>
            <a:r>
              <a:rPr lang="en-US" dirty="0"/>
              <a:t>145 student events </a:t>
            </a:r>
          </a:p>
          <a:p>
            <a:r>
              <a:rPr lang="en-US" dirty="0"/>
              <a:t>43 chapter events in R10</a:t>
            </a:r>
          </a:p>
          <a:p>
            <a:pPr lvl="1">
              <a:buFont typeface="Courier New" panose="02070309020205020404" pitchFamily="49" charset="0"/>
              <a:buChar char="o"/>
            </a:pPr>
            <a:r>
              <a:rPr lang="en-US" dirty="0"/>
              <a:t>43 chapter events (South Australia, Indonesia, Singapore, Hyderabad – plus others in Australia and India)</a:t>
            </a:r>
          </a:p>
          <a:p>
            <a:pPr lvl="1">
              <a:buFont typeface="Courier New" panose="02070309020205020404" pitchFamily="49" charset="0"/>
              <a:buChar char="o"/>
            </a:pPr>
            <a:r>
              <a:rPr lang="en-US" dirty="0"/>
              <a:t>31 student events  - all in India, concentrated at 3-4 institutions</a:t>
            </a:r>
          </a:p>
          <a:p>
            <a:endParaRPr lang="en-US" dirty="0"/>
          </a:p>
          <a:p>
            <a:endParaRPr lang="en-US" dirty="0"/>
          </a:p>
        </p:txBody>
      </p:sp>
      <p:sp>
        <p:nvSpPr>
          <p:cNvPr id="4" name="Title 3">
            <a:extLst>
              <a:ext uri="{FF2B5EF4-FFF2-40B4-BE49-F238E27FC236}">
                <a16:creationId xmlns:a16="http://schemas.microsoft.com/office/drawing/2014/main" id="{A0779BEF-262B-8230-2634-F58443D43A3A}"/>
              </a:ext>
            </a:extLst>
          </p:cNvPr>
          <p:cNvSpPr>
            <a:spLocks noGrp="1"/>
          </p:cNvSpPr>
          <p:nvPr>
            <p:ph type="title"/>
          </p:nvPr>
        </p:nvSpPr>
        <p:spPr/>
        <p:txBody>
          <a:bodyPr/>
          <a:lstStyle/>
          <a:p>
            <a:r>
              <a:rPr lang="en-US" dirty="0"/>
              <a:t>Chapter Activities 2023</a:t>
            </a:r>
          </a:p>
        </p:txBody>
      </p:sp>
    </p:spTree>
    <p:extLst>
      <p:ext uri="{BB962C8B-B14F-4D97-AF65-F5344CB8AC3E}">
        <p14:creationId xmlns:p14="http://schemas.microsoft.com/office/powerpoint/2010/main" val="419362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5AE37-A127-BE74-2D37-BD2960FEB549}"/>
              </a:ext>
            </a:extLst>
          </p:cNvPr>
          <p:cNvSpPr>
            <a:spLocks noGrp="1"/>
          </p:cNvSpPr>
          <p:nvPr>
            <p:ph type="title"/>
          </p:nvPr>
        </p:nvSpPr>
        <p:spPr/>
        <p:txBody>
          <a:bodyPr/>
          <a:lstStyle/>
          <a:p>
            <a:pPr defTabSz="587383">
              <a:lnSpc>
                <a:spcPct val="100000"/>
              </a:lnSpc>
              <a:spcAft>
                <a:spcPts val="529"/>
              </a:spcAft>
            </a:pPr>
            <a:r>
              <a:rPr lang="en-US" sz="3600" dirty="0">
                <a:solidFill>
                  <a:schemeClr val="bg1"/>
                </a:solidFill>
              </a:rPr>
              <a:t>Boston Chapter Report</a:t>
            </a:r>
            <a:br>
              <a:rPr lang="en-US" sz="3600" dirty="0">
                <a:solidFill>
                  <a:schemeClr val="bg1"/>
                </a:solidFill>
              </a:rPr>
            </a:br>
            <a:br>
              <a:rPr lang="en-US" sz="3600" kern="0" dirty="0">
                <a:solidFill>
                  <a:schemeClr val="bg1"/>
                </a:solidFill>
                <a:latin typeface="+mj-lt"/>
                <a:cs typeface="Calibri" panose="020F0502020204030204" pitchFamily="34" charset="0"/>
              </a:rPr>
            </a:br>
            <a:endParaRPr lang="en-US" dirty="0"/>
          </a:p>
        </p:txBody>
      </p:sp>
      <p:sp>
        <p:nvSpPr>
          <p:cNvPr id="3" name="Subtitle 2"/>
          <p:cNvSpPr>
            <a:spLocks noGrp="1"/>
          </p:cNvSpPr>
          <p:nvPr>
            <p:ph type="subTitle" idx="4294967295"/>
          </p:nvPr>
        </p:nvSpPr>
        <p:spPr>
          <a:xfrm>
            <a:off x="440063" y="5528872"/>
            <a:ext cx="7956550" cy="873125"/>
          </a:xfrm>
          <a:prstGeom prst="rect">
            <a:avLst/>
          </a:prstGeom>
        </p:spPr>
        <p:txBody>
          <a:bodyPr>
            <a:noAutofit/>
          </a:bodyPr>
          <a:lstStyle/>
          <a:p>
            <a:pPr>
              <a:lnSpc>
                <a:spcPct val="100000"/>
              </a:lnSpc>
              <a:spcAft>
                <a:spcPts val="529"/>
              </a:spcAft>
              <a:defRPr/>
            </a:pPr>
            <a:endParaRPr lang="en-US" sz="882" dirty="0">
              <a:latin typeface="Calibri" panose="020F0502020204030204" pitchFamily="34" charset="0"/>
              <a:cs typeface="Calibri" panose="020F0502020204030204" pitchFamily="34" charset="0"/>
            </a:endParaRPr>
          </a:p>
          <a:p>
            <a:pPr>
              <a:lnSpc>
                <a:spcPct val="100000"/>
              </a:lnSpc>
              <a:spcAft>
                <a:spcPts val="529"/>
              </a:spcAft>
              <a:defRPr/>
            </a:pPr>
            <a:r>
              <a:rPr lang="en-US" sz="2118" dirty="0">
                <a:solidFill>
                  <a:srgbClr val="4876B9"/>
                </a:solidFill>
                <a:cs typeface="Calibri" panose="020F0502020204030204" pitchFamily="34" charset="0"/>
              </a:rPr>
              <a:t>Prepared for the IEEE AESS </a:t>
            </a:r>
            <a:r>
              <a:rPr lang="en-US" sz="2118" dirty="0" err="1">
                <a:solidFill>
                  <a:srgbClr val="4876B9"/>
                </a:solidFill>
                <a:cs typeface="Calibri" panose="020F0502020204030204" pitchFamily="34" charset="0"/>
              </a:rPr>
              <a:t>BoG</a:t>
            </a:r>
            <a:r>
              <a:rPr lang="en-US" sz="2118" dirty="0">
                <a:solidFill>
                  <a:srgbClr val="4876B9"/>
                </a:solidFill>
                <a:cs typeface="Calibri" panose="020F0502020204030204" pitchFamily="34" charset="0"/>
              </a:rPr>
              <a:t> - </a:t>
            </a:r>
            <a:r>
              <a:rPr lang="en-US" sz="2118" dirty="0">
                <a:cs typeface="Calibri" panose="020F0502020204030204" pitchFamily="34" charset="0"/>
              </a:rPr>
              <a:t>November 6, 2023</a:t>
            </a:r>
            <a:endParaRPr lang="en-US" sz="2118" b="1" dirty="0">
              <a:cs typeface="Calibri" panose="020F0502020204030204" pitchFamily="34" charset="0"/>
            </a:endParaRPr>
          </a:p>
        </p:txBody>
      </p:sp>
      <p:pic>
        <p:nvPicPr>
          <p:cNvPr id="10" name="Picture 9" descr="A person speaking at a podium&#10;&#10;Description automatically generated">
            <a:extLst>
              <a:ext uri="{FF2B5EF4-FFF2-40B4-BE49-F238E27FC236}">
                <a16:creationId xmlns:a16="http://schemas.microsoft.com/office/drawing/2014/main" id="{6A55A08F-F12C-7A8C-60EC-69AA9B2E80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96739" y="2062483"/>
            <a:ext cx="5276963" cy="3621767"/>
          </a:xfrm>
          <a:prstGeom prst="rect">
            <a:avLst/>
          </a:prstGeom>
        </p:spPr>
      </p:pic>
      <p:sp>
        <p:nvSpPr>
          <p:cNvPr id="12" name="Subtitle 2">
            <a:extLst>
              <a:ext uri="{FF2B5EF4-FFF2-40B4-BE49-F238E27FC236}">
                <a16:creationId xmlns:a16="http://schemas.microsoft.com/office/drawing/2014/main" id="{15D6FA2E-76BC-F15D-304F-4E73195A3823}"/>
              </a:ext>
            </a:extLst>
          </p:cNvPr>
          <p:cNvSpPr txBox="1">
            <a:spLocks/>
          </p:cNvSpPr>
          <p:nvPr/>
        </p:nvSpPr>
        <p:spPr>
          <a:xfrm>
            <a:off x="2018298" y="2419999"/>
            <a:ext cx="2746435" cy="2906733"/>
          </a:xfrm>
          <a:prstGeom prst="rect">
            <a:avLst/>
          </a:prstGeom>
          <a:ln w="28575">
            <a:solidFill>
              <a:srgbClr val="0060A5"/>
            </a:solidFill>
          </a:ln>
        </p:spPr>
        <p:txBody>
          <a:bodyPr lIns="89896" tIns="44948" rIns="89896" bIns="44948" anchor="ctr">
            <a:noAutofit/>
          </a:bodyPr>
          <a:lstStyle>
            <a:lvl1pPr marL="0" indent="0" algn="ctr" eaLnBrk="1" hangingPunct="1">
              <a:lnSpc>
                <a:spcPts val="2400"/>
              </a:lnSpc>
              <a:spcBef>
                <a:spcPts val="0"/>
              </a:spcBef>
              <a:spcAft>
                <a:spcPts val="2674"/>
              </a:spcAft>
              <a:buFont typeface="Arial" charset="0"/>
              <a:buNone/>
              <a:defRPr sz="2000" b="1" baseline="0">
                <a:solidFill>
                  <a:sysClr val="windowText" lastClr="000000"/>
                </a:solidFill>
                <a:latin typeface="Arial" pitchFamily="34" charset="0"/>
                <a:cs typeface="Arial" pitchFamily="34" charset="0"/>
              </a:defRPr>
            </a:lvl1pPr>
            <a:lvl2pPr marL="567783" indent="-251169" algn="l" eaLnBrk="1" hangingPunct="1">
              <a:lnSpc>
                <a:spcPts val="2228"/>
              </a:lnSpc>
              <a:spcBef>
                <a:spcPts val="334"/>
              </a:spcBef>
              <a:spcAft>
                <a:spcPts val="669"/>
              </a:spcAft>
              <a:buFont typeface="Arial" pitchFamily="34" charset="0"/>
              <a:buChar char="–"/>
              <a:defRPr sz="2200" b="1">
                <a:latin typeface="Arial" pitchFamily="34" charset="0"/>
                <a:cs typeface="Arial" pitchFamily="34" charset="0"/>
              </a:defRPr>
            </a:lvl2pPr>
            <a:lvl3pPr marL="951610" indent="-249400" algn="l" eaLnBrk="1" hangingPunct="1">
              <a:lnSpc>
                <a:spcPts val="2228"/>
              </a:lnSpc>
              <a:spcBef>
                <a:spcPts val="334"/>
              </a:spcBef>
              <a:spcAft>
                <a:spcPts val="669"/>
              </a:spcAft>
              <a:buFont typeface="Arial" pitchFamily="34" charset="0"/>
              <a:buChar char="•"/>
              <a:defRPr sz="1800" b="1">
                <a:latin typeface="Arial" pitchFamily="34" charset="0"/>
                <a:cs typeface="Arial" pitchFamily="34" charset="0"/>
              </a:defRPr>
            </a:lvl3pPr>
            <a:lvl4pPr marL="1153253" indent="-201642" algn="l" eaLnBrk="1" hangingPunct="1">
              <a:lnSpc>
                <a:spcPts val="2228"/>
              </a:lnSpc>
              <a:spcBef>
                <a:spcPts val="334"/>
              </a:spcBef>
              <a:spcAft>
                <a:spcPts val="669"/>
              </a:spcAft>
              <a:buFont typeface="Courier New" pitchFamily="49" charset="0"/>
              <a:buChar char="o"/>
              <a:defRPr sz="1600" b="1">
                <a:latin typeface="Arial" pitchFamily="34" charset="0"/>
                <a:cs typeface="Arial" pitchFamily="34" charset="0"/>
              </a:defRPr>
            </a:lvl4pPr>
            <a:lvl5pPr marL="887934" indent="0" algn="l" eaLnBrk="1" hangingPunct="1">
              <a:spcBef>
                <a:spcPts val="669"/>
              </a:spcBef>
              <a:defRPr sz="1800" b="1">
                <a:latin typeface="Arial" pitchFamily="34" charset="0"/>
                <a:cs typeface="Arial" pitchFamily="34" charset="0"/>
              </a:defRPr>
            </a:lvl5pPr>
            <a:lvl6pPr marL="1278838" indent="0" algn="l" eaLnBrk="1" hangingPunct="1">
              <a:spcBef>
                <a:spcPts val="669"/>
              </a:spcBef>
              <a:defRPr sz="1600" b="1">
                <a:latin typeface="Arial" pitchFamily="34" charset="0"/>
                <a:cs typeface="Arial" pitchFamily="34" charset="0"/>
              </a:defRPr>
            </a:lvl6pPr>
            <a:lvl7pPr marL="1469867" indent="-199874" algn="l" eaLnBrk="1" hangingPunct="1">
              <a:lnSpc>
                <a:spcPts val="2228"/>
              </a:lnSpc>
              <a:spcBef>
                <a:spcPts val="334"/>
              </a:spcBef>
              <a:spcAft>
                <a:spcPts val="669"/>
              </a:spcAft>
              <a:buFont typeface="Arial" pitchFamily="34" charset="0"/>
              <a:buChar char="•"/>
              <a:defRPr sz="1300" b="1">
                <a:latin typeface="Arial" pitchFamily="34" charset="0"/>
                <a:cs typeface="Arial" pitchFamily="34" charset="0"/>
              </a:defRPr>
            </a:lvl7pPr>
          </a:lstStyle>
          <a:p>
            <a:pPr defTabSz="806867">
              <a:lnSpc>
                <a:spcPct val="100000"/>
              </a:lnSpc>
              <a:spcAft>
                <a:spcPts val="529"/>
              </a:spcAft>
              <a:defRPr/>
            </a:pPr>
            <a:endParaRPr lang="en-US" sz="882" b="0" kern="0" dirty="0">
              <a:solidFill>
                <a:schemeClr val="tx1"/>
              </a:solidFill>
              <a:latin typeface="Calibri" panose="020F0502020204030204" pitchFamily="34" charset="0"/>
              <a:cs typeface="Calibri" panose="020F0502020204030204" pitchFamily="34" charset="0"/>
            </a:endParaRPr>
          </a:p>
          <a:p>
            <a:pPr defTabSz="806867">
              <a:lnSpc>
                <a:spcPct val="100000"/>
              </a:lnSpc>
              <a:spcAft>
                <a:spcPts val="529"/>
              </a:spcAft>
              <a:defRPr/>
            </a:pPr>
            <a:r>
              <a:rPr lang="en-US" sz="2471" kern="0" dirty="0">
                <a:solidFill>
                  <a:srgbClr val="0060A5"/>
                </a:solidFill>
                <a:latin typeface="+mn-lt"/>
                <a:cs typeface="Calibri" panose="020F0502020204030204" pitchFamily="34" charset="0"/>
              </a:rPr>
              <a:t>IEEE AESS Boston Section Chapter</a:t>
            </a:r>
          </a:p>
          <a:p>
            <a:pPr defTabSz="806867">
              <a:lnSpc>
                <a:spcPct val="100000"/>
              </a:lnSpc>
              <a:spcAft>
                <a:spcPts val="529"/>
              </a:spcAft>
              <a:defRPr/>
            </a:pPr>
            <a:endParaRPr lang="en-US" sz="2118" kern="0" dirty="0">
              <a:solidFill>
                <a:schemeClr val="tx1"/>
              </a:solidFill>
              <a:latin typeface="+mn-lt"/>
              <a:cs typeface="Calibri" panose="020F0502020204030204" pitchFamily="34" charset="0"/>
            </a:endParaRPr>
          </a:p>
          <a:p>
            <a:pPr defTabSz="806867">
              <a:lnSpc>
                <a:spcPct val="100000"/>
              </a:lnSpc>
              <a:spcAft>
                <a:spcPts val="529"/>
              </a:spcAft>
              <a:defRPr/>
            </a:pPr>
            <a:r>
              <a:rPr lang="en-US" sz="2118" kern="0" dirty="0">
                <a:solidFill>
                  <a:schemeClr val="tx1"/>
                </a:solidFill>
                <a:latin typeface="+mn-lt"/>
                <a:cs typeface="Calibri" panose="020F0502020204030204" pitchFamily="34" charset="0"/>
              </a:rPr>
              <a:t>Chair: </a:t>
            </a:r>
          </a:p>
          <a:p>
            <a:pPr defTabSz="806867">
              <a:lnSpc>
                <a:spcPct val="100000"/>
              </a:lnSpc>
              <a:spcAft>
                <a:spcPts val="529"/>
              </a:spcAft>
              <a:defRPr/>
            </a:pPr>
            <a:r>
              <a:rPr lang="en-US" sz="2118" kern="0" dirty="0">
                <a:solidFill>
                  <a:schemeClr val="tx1"/>
                </a:solidFill>
                <a:latin typeface="+mn-lt"/>
                <a:cs typeface="Calibri" panose="020F0502020204030204" pitchFamily="34" charset="0"/>
              </a:rPr>
              <a:t>Dr. Francesca Scire-Scappuzzo</a:t>
            </a:r>
          </a:p>
          <a:p>
            <a:pPr defTabSz="806867">
              <a:lnSpc>
                <a:spcPct val="100000"/>
              </a:lnSpc>
              <a:spcAft>
                <a:spcPts val="529"/>
              </a:spcAft>
              <a:defRPr/>
            </a:pPr>
            <a:endParaRPr lang="en-US" sz="2118" kern="0" dirty="0">
              <a:solidFill>
                <a:schemeClr val="tx1"/>
              </a:solidFill>
              <a:latin typeface="+mn-lt"/>
              <a:cs typeface="Calibri" panose="020F0502020204030204" pitchFamily="34" charset="0"/>
            </a:endParaRPr>
          </a:p>
        </p:txBody>
      </p:sp>
      <p:sp>
        <p:nvSpPr>
          <p:cNvPr id="6" name="TextBox 5">
            <a:extLst>
              <a:ext uri="{FF2B5EF4-FFF2-40B4-BE49-F238E27FC236}">
                <a16:creationId xmlns:a16="http://schemas.microsoft.com/office/drawing/2014/main" id="{39A6F50F-9363-C259-630C-E5ED86245C8D}"/>
              </a:ext>
            </a:extLst>
          </p:cNvPr>
          <p:cNvSpPr txBox="1"/>
          <p:nvPr/>
        </p:nvSpPr>
        <p:spPr>
          <a:xfrm>
            <a:off x="695195" y="1026893"/>
            <a:ext cx="6100174" cy="646331"/>
          </a:xfrm>
          <a:prstGeom prst="rect">
            <a:avLst/>
          </a:prstGeom>
          <a:noFill/>
        </p:spPr>
        <p:txBody>
          <a:bodyPr wrap="square">
            <a:spAutoFit/>
          </a:bodyPr>
          <a:lstStyle/>
          <a:p>
            <a:r>
              <a:rPr lang="en-US" dirty="0"/>
              <a:t>2023-2024 AESS funded Initiative </a:t>
            </a:r>
            <a:r>
              <a:rPr lang="en-US" sz="1800" dirty="0"/>
              <a:t>to foster collaboration between University and Academia</a:t>
            </a:r>
            <a:endParaRPr lang="en-US" dirty="0"/>
          </a:p>
        </p:txBody>
      </p:sp>
    </p:spTree>
    <p:extLst>
      <p:ext uri="{BB962C8B-B14F-4D97-AF65-F5344CB8AC3E}">
        <p14:creationId xmlns:p14="http://schemas.microsoft.com/office/powerpoint/2010/main" val="161454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97" y="154403"/>
            <a:ext cx="7987553" cy="702016"/>
          </a:xfrm>
        </p:spPr>
        <p:txBody>
          <a:bodyPr/>
          <a:lstStyle/>
          <a:p>
            <a:r>
              <a:rPr lang="en-US" sz="2824" dirty="0">
                <a:latin typeface="Calibri" panose="020F0502020204030204" pitchFamily="34" charset="0"/>
                <a:cs typeface="Calibri" panose="020F0502020204030204" pitchFamily="34" charset="0"/>
              </a:rPr>
              <a:t>Boston Initiative</a:t>
            </a:r>
          </a:p>
        </p:txBody>
      </p:sp>
      <p:sp>
        <p:nvSpPr>
          <p:cNvPr id="3" name="Content Placeholder 2"/>
          <p:cNvSpPr>
            <a:spLocks noGrp="1"/>
          </p:cNvSpPr>
          <p:nvPr>
            <p:ph idx="1"/>
          </p:nvPr>
        </p:nvSpPr>
        <p:spPr>
          <a:xfrm>
            <a:off x="539677" y="763800"/>
            <a:ext cx="7987553" cy="5817667"/>
          </a:xfrm>
        </p:spPr>
        <p:txBody>
          <a:bodyPr>
            <a:noAutofit/>
          </a:bodyPr>
          <a:lstStyle/>
          <a:p>
            <a:pPr marL="0" indent="0">
              <a:lnSpc>
                <a:spcPct val="120000"/>
              </a:lnSpc>
              <a:spcAft>
                <a:spcPts val="1120"/>
              </a:spcAft>
              <a:buNone/>
            </a:pPr>
            <a:r>
              <a:rPr lang="en-US" sz="2118" dirty="0">
                <a:solidFill>
                  <a:srgbClr val="0060A5"/>
                </a:solidFill>
                <a:cs typeface="Calibri" panose="020F0502020204030204" pitchFamily="34" charset="0"/>
              </a:rPr>
              <a:t>Initial Discussion </a:t>
            </a:r>
          </a:p>
          <a:p>
            <a:pPr marL="0" indent="0">
              <a:lnSpc>
                <a:spcPct val="120000"/>
              </a:lnSpc>
              <a:spcAft>
                <a:spcPts val="1120"/>
              </a:spcAft>
              <a:buNone/>
            </a:pPr>
            <a:r>
              <a:rPr lang="en-US" sz="1765" dirty="0">
                <a:cs typeface="Calibri" panose="020F0502020204030204" pitchFamily="34" charset="0"/>
              </a:rPr>
              <a:t>February 14, 2023: </a:t>
            </a:r>
          </a:p>
          <a:p>
            <a:pPr marL="0" indent="0">
              <a:lnSpc>
                <a:spcPct val="120000"/>
              </a:lnSpc>
              <a:spcBef>
                <a:spcPts val="0"/>
              </a:spcBef>
              <a:spcAft>
                <a:spcPts val="529"/>
              </a:spcAft>
              <a:buNone/>
            </a:pPr>
            <a:r>
              <a:rPr lang="en-US" sz="1765" dirty="0">
                <a:cs typeface="Calibri" panose="020F0502020204030204" pitchFamily="34" charset="0"/>
              </a:rPr>
              <a:t>IEEE AESS 50</a:t>
            </a:r>
            <a:r>
              <a:rPr lang="en-US" sz="1765" baseline="30000" dirty="0">
                <a:cs typeface="Calibri" panose="020F0502020204030204" pitchFamily="34" charset="0"/>
              </a:rPr>
              <a:t>th</a:t>
            </a:r>
            <a:r>
              <a:rPr lang="en-US" sz="1765" dirty="0">
                <a:cs typeface="Calibri" panose="020F0502020204030204" pitchFamily="34" charset="0"/>
              </a:rPr>
              <a:t> anniversary </a:t>
            </a:r>
          </a:p>
          <a:p>
            <a:pPr marL="0" indent="0">
              <a:lnSpc>
                <a:spcPct val="120000"/>
              </a:lnSpc>
              <a:spcBef>
                <a:spcPts val="0"/>
              </a:spcBef>
              <a:spcAft>
                <a:spcPts val="529"/>
              </a:spcAft>
              <a:buNone/>
            </a:pPr>
            <a:r>
              <a:rPr lang="en-US" sz="1765" dirty="0">
                <a:cs typeface="Calibri" panose="020F0502020204030204" pitchFamily="34" charset="0"/>
              </a:rPr>
              <a:t>Princeton, NJ</a:t>
            </a:r>
            <a:endParaRPr lang="en-US" sz="2118" dirty="0">
              <a:solidFill>
                <a:srgbClr val="0060A5"/>
              </a:solidFill>
              <a:cs typeface="Calibri" panose="020F0502020204030204" pitchFamily="34" charset="0"/>
            </a:endParaRPr>
          </a:p>
          <a:p>
            <a:pPr marL="0" indent="0">
              <a:lnSpc>
                <a:spcPct val="120000"/>
              </a:lnSpc>
              <a:spcAft>
                <a:spcPts val="1120"/>
              </a:spcAft>
              <a:buNone/>
            </a:pPr>
            <a:r>
              <a:rPr lang="en-US" sz="2118" dirty="0">
                <a:solidFill>
                  <a:srgbClr val="0060A5"/>
                </a:solidFill>
                <a:cs typeface="Calibri" panose="020F0502020204030204" pitchFamily="34" charset="0"/>
              </a:rPr>
              <a:t>IEEE AESS Proposal &amp; Award</a:t>
            </a:r>
          </a:p>
          <a:p>
            <a:pPr marL="0" indent="0">
              <a:lnSpc>
                <a:spcPct val="120000"/>
              </a:lnSpc>
              <a:spcAft>
                <a:spcPts val="1120"/>
              </a:spcAft>
              <a:buNone/>
            </a:pPr>
            <a:r>
              <a:rPr lang="en-US" sz="1765" dirty="0">
                <a:cs typeface="Calibri" panose="020F0502020204030204" pitchFamily="34" charset="0"/>
              </a:rPr>
              <a:t>March - May 2023</a:t>
            </a:r>
          </a:p>
          <a:p>
            <a:pPr marL="0" indent="0">
              <a:lnSpc>
                <a:spcPct val="120000"/>
              </a:lnSpc>
              <a:spcBef>
                <a:spcPts val="0"/>
              </a:spcBef>
              <a:spcAft>
                <a:spcPts val="529"/>
              </a:spcAft>
              <a:buNone/>
            </a:pPr>
            <a:r>
              <a:rPr lang="en-US" sz="2118" dirty="0">
                <a:solidFill>
                  <a:srgbClr val="0060A5"/>
                </a:solidFill>
                <a:cs typeface="Calibri" panose="020F0502020204030204" pitchFamily="34" charset="0"/>
              </a:rPr>
              <a:t>Proposed Events Timeline</a:t>
            </a:r>
          </a:p>
          <a:p>
            <a:pPr>
              <a:lnSpc>
                <a:spcPct val="120000"/>
              </a:lnSpc>
              <a:spcBef>
                <a:spcPts val="0"/>
              </a:spcBef>
              <a:spcAft>
                <a:spcPts val="529"/>
              </a:spcAft>
            </a:pPr>
            <a:r>
              <a:rPr lang="en-US" sz="1765" dirty="0">
                <a:cs typeface="Calibri" panose="020F0502020204030204" pitchFamily="34" charset="0"/>
              </a:rPr>
              <a:t>Phase I: October 6, 2023 – Welcome Dinner for the 2023 URTC at MIT, Cambridge, MA, USA. Presentation of initiative, Dinner, and Networking event at MIT in Cambridge. (~400 attendees)</a:t>
            </a:r>
          </a:p>
          <a:p>
            <a:pPr>
              <a:lnSpc>
                <a:spcPct val="120000"/>
              </a:lnSpc>
              <a:spcBef>
                <a:spcPts val="0"/>
              </a:spcBef>
              <a:spcAft>
                <a:spcPts val="529"/>
              </a:spcAft>
            </a:pPr>
            <a:r>
              <a:rPr lang="en-US" sz="1765" dirty="0">
                <a:cs typeface="Calibri" panose="020F0502020204030204" pitchFamily="34" charset="0"/>
              </a:rPr>
              <a:t>Phase II: February 2024 – Thesis proposals to industry</a:t>
            </a:r>
          </a:p>
          <a:p>
            <a:pPr>
              <a:lnSpc>
                <a:spcPct val="120000"/>
              </a:lnSpc>
              <a:spcBef>
                <a:spcPts val="0"/>
              </a:spcBef>
              <a:spcAft>
                <a:spcPts val="529"/>
              </a:spcAft>
            </a:pPr>
            <a:r>
              <a:rPr lang="en-US" sz="1765" dirty="0">
                <a:cs typeface="Calibri" panose="020F0502020204030204" pitchFamily="34" charset="0"/>
              </a:rPr>
              <a:t>Phase III: May 2024 – Award ceremony </a:t>
            </a:r>
          </a:p>
          <a:p>
            <a:pPr marL="0" indent="0">
              <a:lnSpc>
                <a:spcPct val="120000"/>
              </a:lnSpc>
              <a:spcAft>
                <a:spcPts val="1120"/>
              </a:spcAft>
              <a:buNone/>
            </a:pPr>
            <a:endParaRPr lang="en-US" sz="1412" dirty="0">
              <a:cs typeface="Calibri" panose="020F0502020204030204" pitchFamily="34" charset="0"/>
            </a:endParaRPr>
          </a:p>
        </p:txBody>
      </p:sp>
      <p:sp>
        <p:nvSpPr>
          <p:cNvPr id="6" name="Slide Number Placeholder 3">
            <a:extLst>
              <a:ext uri="{FF2B5EF4-FFF2-40B4-BE49-F238E27FC236}">
                <a16:creationId xmlns:a16="http://schemas.microsoft.com/office/drawing/2014/main" id="{43D8B247-27D0-8F49-9D66-A0ED26E0F8F8}"/>
              </a:ext>
            </a:extLst>
          </p:cNvPr>
          <p:cNvSpPr>
            <a:spLocks noGrp="1"/>
          </p:cNvSpPr>
          <p:nvPr>
            <p:ph type="sldNum" sz="quarter" idx="12"/>
          </p:nvPr>
        </p:nvSpPr>
        <p:spPr>
          <a:xfrm>
            <a:off x="8174649" y="6229185"/>
            <a:ext cx="1882588" cy="322169"/>
          </a:xfrm>
        </p:spPr>
        <p:txBody>
          <a:bodyPr/>
          <a:lstStyle/>
          <a:p>
            <a:pPr algn="r"/>
            <a:fld id="{44C1802F-FCAF-3445-AE4C-63F6ADBCE184}" type="slidenum">
              <a:rPr lang="en-US" sz="1235">
                <a:latin typeface="Calibri" panose="020F0502020204030204" pitchFamily="34" charset="0"/>
                <a:cs typeface="Calibri" panose="020F0502020204030204" pitchFamily="34" charset="0"/>
              </a:rPr>
              <a:pPr algn="r"/>
              <a:t>5</a:t>
            </a:fld>
            <a:endParaRPr lang="en-US" sz="1235"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FAD73F5-745E-C825-0A36-1017DC9721E2}"/>
              </a:ext>
            </a:extLst>
          </p:cNvPr>
          <p:cNvSpPr txBox="1"/>
          <p:nvPr/>
        </p:nvSpPr>
        <p:spPr>
          <a:xfrm>
            <a:off x="5468881" y="506611"/>
            <a:ext cx="184731" cy="282385"/>
          </a:xfrm>
          <a:prstGeom prst="rect">
            <a:avLst/>
          </a:prstGeom>
          <a:noFill/>
        </p:spPr>
        <p:txBody>
          <a:bodyPr wrap="none" rtlCol="0">
            <a:spAutoFit/>
          </a:bodyPr>
          <a:lstStyle/>
          <a:p>
            <a:pPr algn="ctr"/>
            <a:endParaRPr lang="en-US" sz="1235" b="1" dirty="0"/>
          </a:p>
        </p:txBody>
      </p:sp>
      <p:pic>
        <p:nvPicPr>
          <p:cNvPr id="1026" name="Picture 2" descr="No alternative text description for this image">
            <a:extLst>
              <a:ext uri="{FF2B5EF4-FFF2-40B4-BE49-F238E27FC236}">
                <a16:creationId xmlns:a16="http://schemas.microsoft.com/office/drawing/2014/main" id="{EAE4F65D-1AFE-673A-1147-F1F13F7E8E2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88346" y="820374"/>
            <a:ext cx="3854074" cy="3420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B37DFBC-67B6-E920-D2A4-25FE6F8D6250}"/>
              </a:ext>
            </a:extLst>
          </p:cNvPr>
          <p:cNvSpPr txBox="1"/>
          <p:nvPr/>
        </p:nvSpPr>
        <p:spPr>
          <a:xfrm>
            <a:off x="9115943" y="2530385"/>
            <a:ext cx="1640910" cy="923330"/>
          </a:xfrm>
          <a:prstGeom prst="rect">
            <a:avLst/>
          </a:prstGeom>
          <a:noFill/>
        </p:spPr>
        <p:txBody>
          <a:bodyPr wrap="square" rtlCol="0">
            <a:spAutoFit/>
          </a:bodyPr>
          <a:lstStyle/>
          <a:p>
            <a:r>
              <a:rPr lang="en-US" dirty="0"/>
              <a:t>2023 Chapter Summit in Princeton</a:t>
            </a:r>
          </a:p>
        </p:txBody>
      </p:sp>
    </p:spTree>
    <p:extLst>
      <p:ext uri="{BB962C8B-B14F-4D97-AF65-F5344CB8AC3E}">
        <p14:creationId xmlns:p14="http://schemas.microsoft.com/office/powerpoint/2010/main" val="3045426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96" y="176186"/>
            <a:ext cx="7987553" cy="702016"/>
          </a:xfrm>
        </p:spPr>
        <p:txBody>
          <a:bodyPr/>
          <a:lstStyle/>
          <a:p>
            <a:r>
              <a:rPr lang="en-US" sz="2824" dirty="0">
                <a:solidFill>
                  <a:schemeClr val="tx1"/>
                </a:solidFill>
                <a:latin typeface="Calibri" panose="020F0502020204030204" pitchFamily="34" charset="0"/>
                <a:cs typeface="Calibri" panose="020F0502020204030204" pitchFamily="34" charset="0"/>
              </a:rPr>
              <a:t>Summary of Boston Initiative</a:t>
            </a:r>
          </a:p>
        </p:txBody>
      </p:sp>
      <p:sp>
        <p:nvSpPr>
          <p:cNvPr id="3" name="Content Placeholder 2"/>
          <p:cNvSpPr>
            <a:spLocks noGrp="1"/>
          </p:cNvSpPr>
          <p:nvPr>
            <p:ph idx="1"/>
          </p:nvPr>
        </p:nvSpPr>
        <p:spPr>
          <a:xfrm>
            <a:off x="525439" y="878202"/>
            <a:ext cx="6401008" cy="6061571"/>
          </a:xfrm>
        </p:spPr>
        <p:txBody>
          <a:bodyPr>
            <a:noAutofit/>
          </a:bodyPr>
          <a:lstStyle/>
          <a:p>
            <a:pPr marL="0" indent="0">
              <a:lnSpc>
                <a:spcPct val="100000"/>
              </a:lnSpc>
              <a:spcBef>
                <a:spcPts val="0"/>
              </a:spcBef>
              <a:spcAft>
                <a:spcPts val="529"/>
              </a:spcAft>
              <a:buNone/>
            </a:pPr>
            <a:r>
              <a:rPr lang="en-US" sz="2118" dirty="0">
                <a:cs typeface="Calibri" panose="020F0502020204030204" pitchFamily="34" charset="0"/>
              </a:rPr>
              <a:t>Goal</a:t>
            </a:r>
          </a:p>
          <a:p>
            <a:pPr marL="0" indent="0">
              <a:lnSpc>
                <a:spcPct val="100000"/>
              </a:lnSpc>
              <a:spcBef>
                <a:spcPts val="0"/>
              </a:spcBef>
              <a:spcAft>
                <a:spcPts val="529"/>
              </a:spcAft>
              <a:buNone/>
            </a:pPr>
            <a:r>
              <a:rPr lang="en-US" sz="1765" dirty="0">
                <a:cs typeface="Calibri" panose="020F0502020204030204" pitchFamily="34" charset="0"/>
              </a:rPr>
              <a:t>Foster closer collaboration between </a:t>
            </a:r>
          </a:p>
          <a:p>
            <a:pPr marL="0" indent="0">
              <a:lnSpc>
                <a:spcPct val="100000"/>
              </a:lnSpc>
              <a:spcBef>
                <a:spcPts val="0"/>
              </a:spcBef>
              <a:spcAft>
                <a:spcPts val="529"/>
              </a:spcAft>
              <a:buNone/>
            </a:pPr>
            <a:r>
              <a:rPr lang="en-US" sz="1765" dirty="0">
                <a:cs typeface="Calibri" panose="020F0502020204030204" pitchFamily="34" charset="0"/>
              </a:rPr>
              <a:t>university and industry through graduate work and/or</a:t>
            </a:r>
          </a:p>
          <a:p>
            <a:pPr marL="0" indent="0">
              <a:lnSpc>
                <a:spcPct val="100000"/>
              </a:lnSpc>
              <a:spcBef>
                <a:spcPts val="0"/>
              </a:spcBef>
              <a:spcAft>
                <a:spcPts val="529"/>
              </a:spcAft>
              <a:buNone/>
            </a:pPr>
            <a:r>
              <a:rPr lang="en-US" sz="1765" dirty="0">
                <a:cs typeface="Calibri" panose="020F0502020204030204" pitchFamily="34" charset="0"/>
              </a:rPr>
              <a:t>internships carried out by students in industry. </a:t>
            </a:r>
          </a:p>
          <a:p>
            <a:pPr marL="0" indent="0">
              <a:lnSpc>
                <a:spcPct val="120000"/>
              </a:lnSpc>
              <a:spcBef>
                <a:spcPts val="0"/>
              </a:spcBef>
              <a:spcAft>
                <a:spcPts val="529"/>
              </a:spcAft>
              <a:buNone/>
            </a:pPr>
            <a:r>
              <a:rPr lang="en-US" sz="2118" dirty="0">
                <a:cs typeface="Calibri" panose="020F0502020204030204" pitchFamily="34" charset="0"/>
              </a:rPr>
              <a:t>Benefits</a:t>
            </a:r>
          </a:p>
          <a:p>
            <a:pPr>
              <a:lnSpc>
                <a:spcPct val="120000"/>
              </a:lnSpc>
              <a:spcBef>
                <a:spcPts val="0"/>
              </a:spcBef>
              <a:spcAft>
                <a:spcPts val="529"/>
              </a:spcAft>
            </a:pPr>
            <a:r>
              <a:rPr lang="en-US" sz="1588" dirty="0">
                <a:cs typeface="Calibri" panose="020F0502020204030204" pitchFamily="34" charset="0"/>
              </a:rPr>
              <a:t>For Industry: </a:t>
            </a:r>
          </a:p>
          <a:p>
            <a:pPr lvl="1">
              <a:lnSpc>
                <a:spcPct val="120000"/>
              </a:lnSpc>
              <a:spcBef>
                <a:spcPts val="0"/>
              </a:spcBef>
              <a:spcAft>
                <a:spcPts val="529"/>
              </a:spcAft>
            </a:pPr>
            <a:r>
              <a:rPr lang="en-US" sz="1588" dirty="0">
                <a:cs typeface="Calibri" panose="020F0502020204030204" pitchFamily="34" charset="0"/>
              </a:rPr>
              <a:t>Access to specialized engineering talent (especially Digital Engineering expertise)</a:t>
            </a:r>
          </a:p>
          <a:p>
            <a:pPr lvl="1">
              <a:lnSpc>
                <a:spcPct val="120000"/>
              </a:lnSpc>
              <a:spcBef>
                <a:spcPts val="0"/>
              </a:spcBef>
              <a:spcAft>
                <a:spcPts val="529"/>
              </a:spcAft>
            </a:pPr>
            <a:r>
              <a:rPr lang="en-US" sz="1588" dirty="0">
                <a:cs typeface="Calibri" panose="020F0502020204030204" pitchFamily="34" charset="0"/>
              </a:rPr>
              <a:t>Awareness of cutting-edge technologies and emerging trends in science</a:t>
            </a:r>
          </a:p>
          <a:p>
            <a:pPr>
              <a:lnSpc>
                <a:spcPct val="120000"/>
              </a:lnSpc>
              <a:spcBef>
                <a:spcPts val="0"/>
              </a:spcBef>
              <a:spcAft>
                <a:spcPts val="529"/>
              </a:spcAft>
            </a:pPr>
            <a:r>
              <a:rPr lang="en-US" sz="1588" dirty="0">
                <a:cs typeface="Calibri" panose="020F0502020204030204" pitchFamily="34" charset="0"/>
              </a:rPr>
              <a:t>For Students: </a:t>
            </a:r>
          </a:p>
          <a:p>
            <a:pPr lvl="1">
              <a:lnSpc>
                <a:spcPct val="120000"/>
              </a:lnSpc>
              <a:spcBef>
                <a:spcPts val="0"/>
              </a:spcBef>
              <a:spcAft>
                <a:spcPts val="529"/>
              </a:spcAft>
            </a:pPr>
            <a:r>
              <a:rPr lang="en-US" sz="1588" dirty="0">
                <a:cs typeface="Calibri" panose="020F0502020204030204" pitchFamily="34" charset="0"/>
              </a:rPr>
              <a:t>Hands-on experience</a:t>
            </a:r>
          </a:p>
          <a:p>
            <a:pPr lvl="1">
              <a:lnSpc>
                <a:spcPct val="120000"/>
              </a:lnSpc>
              <a:spcBef>
                <a:spcPts val="0"/>
              </a:spcBef>
              <a:spcAft>
                <a:spcPts val="529"/>
              </a:spcAft>
            </a:pPr>
            <a:r>
              <a:rPr lang="en-US" sz="1588" dirty="0">
                <a:cs typeface="Calibri" panose="020F0502020204030204" pitchFamily="34" charset="0"/>
              </a:rPr>
              <a:t>Visibility and awareness of a wide range of professional opportunities</a:t>
            </a:r>
          </a:p>
          <a:p>
            <a:pPr>
              <a:lnSpc>
                <a:spcPct val="120000"/>
              </a:lnSpc>
              <a:spcBef>
                <a:spcPts val="0"/>
              </a:spcBef>
              <a:spcAft>
                <a:spcPts val="529"/>
              </a:spcAft>
            </a:pPr>
            <a:r>
              <a:rPr lang="en-US" sz="1588" dirty="0">
                <a:cs typeface="Calibri" panose="020F0502020204030204" pitchFamily="34" charset="0"/>
              </a:rPr>
              <a:t>For Professors: </a:t>
            </a:r>
          </a:p>
          <a:p>
            <a:pPr lvl="1">
              <a:lnSpc>
                <a:spcPct val="120000"/>
              </a:lnSpc>
              <a:spcBef>
                <a:spcPts val="0"/>
              </a:spcBef>
              <a:spcAft>
                <a:spcPts val="529"/>
              </a:spcAft>
            </a:pPr>
            <a:r>
              <a:rPr lang="en-US" sz="1588" dirty="0">
                <a:cs typeface="Calibri" panose="020F0502020204030204" pitchFamily="34" charset="0"/>
              </a:rPr>
              <a:t>Funded applied research and graduate students’ tuition</a:t>
            </a:r>
          </a:p>
          <a:p>
            <a:pPr lvl="1">
              <a:lnSpc>
                <a:spcPct val="120000"/>
              </a:lnSpc>
              <a:spcBef>
                <a:spcPts val="0"/>
              </a:spcBef>
              <a:spcAft>
                <a:spcPts val="529"/>
              </a:spcAft>
            </a:pPr>
            <a:r>
              <a:rPr lang="en-US" sz="1588" dirty="0">
                <a:cs typeface="Calibri" panose="020F0502020204030204" pitchFamily="34" charset="0"/>
              </a:rPr>
              <a:t>Awareness of problems of interest for industry</a:t>
            </a:r>
          </a:p>
          <a:p>
            <a:pPr marL="0" indent="0">
              <a:lnSpc>
                <a:spcPct val="120000"/>
              </a:lnSpc>
              <a:spcAft>
                <a:spcPts val="1120"/>
              </a:spcAft>
              <a:buNone/>
            </a:pPr>
            <a:endParaRPr lang="en-US" sz="1412" dirty="0">
              <a:cs typeface="Calibri" panose="020F0502020204030204" pitchFamily="34" charset="0"/>
            </a:endParaRPr>
          </a:p>
        </p:txBody>
      </p:sp>
      <p:sp>
        <p:nvSpPr>
          <p:cNvPr id="6" name="Slide Number Placeholder 3">
            <a:extLst>
              <a:ext uri="{FF2B5EF4-FFF2-40B4-BE49-F238E27FC236}">
                <a16:creationId xmlns:a16="http://schemas.microsoft.com/office/drawing/2014/main" id="{43D8B247-27D0-8F49-9D66-A0ED26E0F8F8}"/>
              </a:ext>
            </a:extLst>
          </p:cNvPr>
          <p:cNvSpPr>
            <a:spLocks noGrp="1"/>
          </p:cNvSpPr>
          <p:nvPr>
            <p:ph type="sldNum" sz="quarter" idx="12"/>
          </p:nvPr>
        </p:nvSpPr>
        <p:spPr>
          <a:xfrm>
            <a:off x="8174649" y="6229185"/>
            <a:ext cx="1882588" cy="322169"/>
          </a:xfrm>
        </p:spPr>
        <p:txBody>
          <a:bodyPr/>
          <a:lstStyle/>
          <a:p>
            <a:pPr algn="r"/>
            <a:fld id="{44C1802F-FCAF-3445-AE4C-63F6ADBCE184}" type="slidenum">
              <a:rPr lang="en-US" sz="1235">
                <a:latin typeface="Calibri" panose="020F0502020204030204" pitchFamily="34" charset="0"/>
                <a:cs typeface="Calibri" panose="020F0502020204030204" pitchFamily="34" charset="0"/>
              </a:rPr>
              <a:pPr algn="r"/>
              <a:t>6</a:t>
            </a:fld>
            <a:endParaRPr lang="en-US" sz="1235"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DFBDF7B6-EE59-48A5-9B29-4BA65329402E}"/>
              </a:ext>
            </a:extLst>
          </p:cNvPr>
          <p:cNvSpPr/>
          <p:nvPr/>
        </p:nvSpPr>
        <p:spPr>
          <a:xfrm>
            <a:off x="7743898" y="855281"/>
            <a:ext cx="1044836" cy="595198"/>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35" b="1" dirty="0">
                <a:solidFill>
                  <a:schemeClr val="tx1"/>
                </a:solidFill>
              </a:rPr>
              <a:t>University</a:t>
            </a:r>
          </a:p>
        </p:txBody>
      </p:sp>
      <p:sp>
        <p:nvSpPr>
          <p:cNvPr id="8" name="Oval 7">
            <a:extLst>
              <a:ext uri="{FF2B5EF4-FFF2-40B4-BE49-F238E27FC236}">
                <a16:creationId xmlns:a16="http://schemas.microsoft.com/office/drawing/2014/main" id="{602A6112-15F2-F956-FD66-E96CD0580314}"/>
              </a:ext>
            </a:extLst>
          </p:cNvPr>
          <p:cNvSpPr/>
          <p:nvPr/>
        </p:nvSpPr>
        <p:spPr>
          <a:xfrm>
            <a:off x="8360845" y="2433137"/>
            <a:ext cx="1397141" cy="595197"/>
          </a:xfrm>
          <a:prstGeom prst="ellipse">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35" b="1" dirty="0">
                <a:solidFill>
                  <a:schemeClr val="tx1"/>
                </a:solidFill>
              </a:rPr>
              <a:t>Graduate Students</a:t>
            </a:r>
          </a:p>
        </p:txBody>
      </p:sp>
      <p:sp>
        <p:nvSpPr>
          <p:cNvPr id="9" name="Trapezoid 8">
            <a:extLst>
              <a:ext uri="{FF2B5EF4-FFF2-40B4-BE49-F238E27FC236}">
                <a16:creationId xmlns:a16="http://schemas.microsoft.com/office/drawing/2014/main" id="{3BAECA8B-EB05-70A8-FD9C-D23B6CF83B54}"/>
              </a:ext>
            </a:extLst>
          </p:cNvPr>
          <p:cNvSpPr/>
          <p:nvPr/>
        </p:nvSpPr>
        <p:spPr>
          <a:xfrm>
            <a:off x="9388786" y="878202"/>
            <a:ext cx="1044836" cy="595198"/>
          </a:xfrm>
          <a:prstGeom prst="trapezoid">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35" b="1" dirty="0">
                <a:solidFill>
                  <a:schemeClr val="tx1"/>
                </a:solidFill>
              </a:rPr>
              <a:t>Industry</a:t>
            </a:r>
          </a:p>
        </p:txBody>
      </p:sp>
      <p:sp>
        <p:nvSpPr>
          <p:cNvPr id="11" name="Left-Right Arrow 10">
            <a:extLst>
              <a:ext uri="{FF2B5EF4-FFF2-40B4-BE49-F238E27FC236}">
                <a16:creationId xmlns:a16="http://schemas.microsoft.com/office/drawing/2014/main" id="{F47B3555-F85C-EEB6-99F6-F2EC24BB10D1}"/>
              </a:ext>
            </a:extLst>
          </p:cNvPr>
          <p:cNvSpPr/>
          <p:nvPr/>
        </p:nvSpPr>
        <p:spPr>
          <a:xfrm rot="2943286">
            <a:off x="7897404" y="1780703"/>
            <a:ext cx="1044836" cy="290985"/>
          </a:xfrm>
          <a:prstGeom prst="leftRightArrow">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35" b="1" dirty="0">
              <a:solidFill>
                <a:schemeClr val="tx1"/>
              </a:solidFill>
            </a:endParaRPr>
          </a:p>
        </p:txBody>
      </p:sp>
      <p:sp>
        <p:nvSpPr>
          <p:cNvPr id="12" name="Left-Right Arrow 11">
            <a:extLst>
              <a:ext uri="{FF2B5EF4-FFF2-40B4-BE49-F238E27FC236}">
                <a16:creationId xmlns:a16="http://schemas.microsoft.com/office/drawing/2014/main" id="{1A8CA079-EFA1-01CB-8A58-F327E794EF6A}"/>
              </a:ext>
            </a:extLst>
          </p:cNvPr>
          <p:cNvSpPr/>
          <p:nvPr/>
        </p:nvSpPr>
        <p:spPr>
          <a:xfrm rot="7843873">
            <a:off x="9254966" y="1818720"/>
            <a:ext cx="1044836" cy="290985"/>
          </a:xfrm>
          <a:prstGeom prst="leftRightArrow">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35" b="1" dirty="0">
              <a:solidFill>
                <a:schemeClr val="tx1"/>
              </a:solidFill>
            </a:endParaRPr>
          </a:p>
        </p:txBody>
      </p:sp>
      <p:cxnSp>
        <p:nvCxnSpPr>
          <p:cNvPr id="14" name="Straight Arrow Connector 13">
            <a:extLst>
              <a:ext uri="{FF2B5EF4-FFF2-40B4-BE49-F238E27FC236}">
                <a16:creationId xmlns:a16="http://schemas.microsoft.com/office/drawing/2014/main" id="{50631BEE-4B76-8E18-4267-251C020200F8}"/>
              </a:ext>
            </a:extLst>
          </p:cNvPr>
          <p:cNvCxnSpPr/>
          <p:nvPr/>
        </p:nvCxnSpPr>
        <p:spPr>
          <a:xfrm>
            <a:off x="8982526" y="1152880"/>
            <a:ext cx="266833"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person standing at a podium&#10;&#10;Description automatically generated">
            <a:extLst>
              <a:ext uri="{FF2B5EF4-FFF2-40B4-BE49-F238E27FC236}">
                <a16:creationId xmlns:a16="http://schemas.microsoft.com/office/drawing/2014/main" id="{0B5ADE15-E91D-C793-D06A-DA66381572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41204" y="4079053"/>
            <a:ext cx="2530874" cy="1924210"/>
          </a:xfrm>
          <a:prstGeom prst="rect">
            <a:avLst/>
          </a:prstGeom>
        </p:spPr>
      </p:pic>
      <p:pic>
        <p:nvPicPr>
          <p:cNvPr id="7" name="Picture 6" descr="A person standing at a podium&#10;&#10;Description automatically generated">
            <a:extLst>
              <a:ext uri="{FF2B5EF4-FFF2-40B4-BE49-F238E27FC236}">
                <a16:creationId xmlns:a16="http://schemas.microsoft.com/office/drawing/2014/main" id="{90D2D2A2-26DC-1D56-E02B-8CBA14D249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57986" y="2814020"/>
            <a:ext cx="2243363" cy="1705617"/>
          </a:xfrm>
          <a:prstGeom prst="rect">
            <a:avLst/>
          </a:prstGeom>
        </p:spPr>
      </p:pic>
      <p:sp>
        <p:nvSpPr>
          <p:cNvPr id="10" name="TextBox 9">
            <a:extLst>
              <a:ext uri="{FF2B5EF4-FFF2-40B4-BE49-F238E27FC236}">
                <a16:creationId xmlns:a16="http://schemas.microsoft.com/office/drawing/2014/main" id="{3363EED2-428C-2D8E-6A03-177005555FC3}"/>
              </a:ext>
            </a:extLst>
          </p:cNvPr>
          <p:cNvSpPr txBox="1"/>
          <p:nvPr/>
        </p:nvSpPr>
        <p:spPr>
          <a:xfrm>
            <a:off x="5994926" y="6229185"/>
            <a:ext cx="3297441" cy="307777"/>
          </a:xfrm>
          <a:prstGeom prst="rect">
            <a:avLst/>
          </a:prstGeom>
          <a:noFill/>
        </p:spPr>
        <p:txBody>
          <a:bodyPr wrap="none" rtlCol="0">
            <a:spAutoFit/>
          </a:bodyPr>
          <a:lstStyle/>
          <a:p>
            <a:pPr algn="ctr"/>
            <a:r>
              <a:rPr lang="en-US" sz="1400" b="1" dirty="0"/>
              <a:t>Dr. Mark Maybury – Lockheed Martin</a:t>
            </a:r>
          </a:p>
        </p:txBody>
      </p:sp>
      <p:sp>
        <p:nvSpPr>
          <p:cNvPr id="13" name="TextBox 12">
            <a:extLst>
              <a:ext uri="{FF2B5EF4-FFF2-40B4-BE49-F238E27FC236}">
                <a16:creationId xmlns:a16="http://schemas.microsoft.com/office/drawing/2014/main" id="{65FCACCD-8B71-D2A1-1C14-C56F7A65B684}"/>
              </a:ext>
            </a:extLst>
          </p:cNvPr>
          <p:cNvSpPr txBox="1"/>
          <p:nvPr/>
        </p:nvSpPr>
        <p:spPr>
          <a:xfrm>
            <a:off x="8579386" y="4674251"/>
            <a:ext cx="3421963" cy="307777"/>
          </a:xfrm>
          <a:prstGeom prst="rect">
            <a:avLst/>
          </a:prstGeom>
          <a:noFill/>
        </p:spPr>
        <p:txBody>
          <a:bodyPr wrap="none" rtlCol="0">
            <a:spAutoFit/>
          </a:bodyPr>
          <a:lstStyle/>
          <a:p>
            <a:pPr algn="ctr"/>
            <a:r>
              <a:rPr lang="en-US" sz="1400" b="1" dirty="0"/>
              <a:t>Mr. Bryan </a:t>
            </a:r>
            <a:r>
              <a:rPr lang="en-US" sz="1400" b="1" dirty="0" err="1"/>
              <a:t>Knouse</a:t>
            </a:r>
            <a:r>
              <a:rPr lang="en-US" sz="1400" b="1" dirty="0"/>
              <a:t> – Owl Technologies</a:t>
            </a:r>
          </a:p>
        </p:txBody>
      </p:sp>
    </p:spTree>
    <p:extLst>
      <p:ext uri="{BB962C8B-B14F-4D97-AF65-F5344CB8AC3E}">
        <p14:creationId xmlns:p14="http://schemas.microsoft.com/office/powerpoint/2010/main" val="2662141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D49D9-57CC-88E4-DE9B-4D32FAF18844}"/>
              </a:ext>
            </a:extLst>
          </p:cNvPr>
          <p:cNvSpPr>
            <a:spLocks noGrp="1"/>
          </p:cNvSpPr>
          <p:nvPr>
            <p:ph type="title"/>
          </p:nvPr>
        </p:nvSpPr>
        <p:spPr>
          <a:xfrm>
            <a:off x="464946" y="341612"/>
            <a:ext cx="8729158" cy="816989"/>
          </a:xfrm>
        </p:spPr>
        <p:txBody>
          <a:bodyPr/>
          <a:lstStyle/>
          <a:p>
            <a:r>
              <a:rPr lang="en-US" dirty="0"/>
              <a:t>Industry –Academic-Student Collaboration</a:t>
            </a:r>
            <a:br>
              <a:rPr lang="en-US" dirty="0"/>
            </a:br>
            <a:endParaRPr lang="en-US" dirty="0"/>
          </a:p>
        </p:txBody>
      </p:sp>
      <p:pic>
        <p:nvPicPr>
          <p:cNvPr id="5" name="Content Placeholder 4" descr="A collage of men in suits&#10;&#10;Description automatically generated">
            <a:extLst>
              <a:ext uri="{FF2B5EF4-FFF2-40B4-BE49-F238E27FC236}">
                <a16:creationId xmlns:a16="http://schemas.microsoft.com/office/drawing/2014/main" id="{8E36649D-D04D-0AE7-8207-1AEF4E6EE124}"/>
              </a:ext>
            </a:extLst>
          </p:cNvPr>
          <p:cNvPicPr>
            <a:picLocks noGrp="1" noChangeAspect="1"/>
          </p:cNvPicPr>
          <p:nvPr>
            <p:ph idx="1"/>
          </p:nvPr>
        </p:nvPicPr>
        <p:blipFill>
          <a:blip r:embed="rId2"/>
          <a:stretch>
            <a:fillRect/>
          </a:stretch>
        </p:blipFill>
        <p:spPr>
          <a:xfrm>
            <a:off x="158816" y="1530491"/>
            <a:ext cx="8083467" cy="3797018"/>
          </a:xfrm>
        </p:spPr>
      </p:pic>
      <p:pic>
        <p:nvPicPr>
          <p:cNvPr id="3" name="Picture 2" descr="A group of people standing in a line&#10;&#10;Description automatically generated">
            <a:extLst>
              <a:ext uri="{FF2B5EF4-FFF2-40B4-BE49-F238E27FC236}">
                <a16:creationId xmlns:a16="http://schemas.microsoft.com/office/drawing/2014/main" id="{5A58B23C-67D5-097F-B190-F77E4D12DF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16292" y="1158601"/>
            <a:ext cx="4024701" cy="1668873"/>
          </a:xfrm>
          <a:prstGeom prst="rect">
            <a:avLst/>
          </a:prstGeom>
        </p:spPr>
      </p:pic>
      <p:pic>
        <p:nvPicPr>
          <p:cNvPr id="4" name="Picture 3" descr="A group of people in a lecture hall&#10;&#10;Description automatically generated">
            <a:extLst>
              <a:ext uri="{FF2B5EF4-FFF2-40B4-BE49-F238E27FC236}">
                <a16:creationId xmlns:a16="http://schemas.microsoft.com/office/drawing/2014/main" id="{62EBD7BE-D20A-E8DD-FEBF-479BC30F57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5893"/>
          <a:stretch/>
        </p:blipFill>
        <p:spPr>
          <a:xfrm>
            <a:off x="7640877" y="3532349"/>
            <a:ext cx="4200116" cy="2167050"/>
          </a:xfrm>
          <a:prstGeom prst="rect">
            <a:avLst/>
          </a:prstGeom>
        </p:spPr>
      </p:pic>
    </p:spTree>
    <p:extLst>
      <p:ext uri="{BB962C8B-B14F-4D97-AF65-F5344CB8AC3E}">
        <p14:creationId xmlns:p14="http://schemas.microsoft.com/office/powerpoint/2010/main" val="212540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sitting at tables in a room&#10;&#10;Description automatically generated">
            <a:extLst>
              <a:ext uri="{FF2B5EF4-FFF2-40B4-BE49-F238E27FC236}">
                <a16:creationId xmlns:a16="http://schemas.microsoft.com/office/drawing/2014/main" id="{5A7530DA-DC34-CA0E-11B3-52BD048982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6597" y="1240076"/>
            <a:ext cx="4109436" cy="2306421"/>
          </a:xfrm>
        </p:spPr>
      </p:pic>
      <p:sp>
        <p:nvSpPr>
          <p:cNvPr id="3" name="Title 2">
            <a:extLst>
              <a:ext uri="{FF2B5EF4-FFF2-40B4-BE49-F238E27FC236}">
                <a16:creationId xmlns:a16="http://schemas.microsoft.com/office/drawing/2014/main" id="{19D5E6C0-12C0-830B-DB06-858149E39B8A}"/>
              </a:ext>
            </a:extLst>
          </p:cNvPr>
          <p:cNvSpPr>
            <a:spLocks noGrp="1"/>
          </p:cNvSpPr>
          <p:nvPr>
            <p:ph type="title"/>
          </p:nvPr>
        </p:nvSpPr>
        <p:spPr/>
        <p:txBody>
          <a:bodyPr/>
          <a:lstStyle/>
          <a:p>
            <a:r>
              <a:rPr lang="en-US" dirty="0"/>
              <a:t>Chapter Summit in India</a:t>
            </a:r>
          </a:p>
        </p:txBody>
      </p:sp>
      <p:pic>
        <p:nvPicPr>
          <p:cNvPr id="9" name="Picture 8" descr="A group of people posing for a photo&#10;&#10;Description automatically generated">
            <a:extLst>
              <a:ext uri="{FF2B5EF4-FFF2-40B4-BE49-F238E27FC236}">
                <a16:creationId xmlns:a16="http://schemas.microsoft.com/office/drawing/2014/main" id="{505A2BCE-67FD-A4B5-2DA9-32B31DD20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075" y="3684283"/>
            <a:ext cx="4806600" cy="2703225"/>
          </a:xfrm>
          <a:prstGeom prst="rect">
            <a:avLst/>
          </a:prstGeom>
        </p:spPr>
      </p:pic>
      <p:sp>
        <p:nvSpPr>
          <p:cNvPr id="10" name="TextBox 9">
            <a:extLst>
              <a:ext uri="{FF2B5EF4-FFF2-40B4-BE49-F238E27FC236}">
                <a16:creationId xmlns:a16="http://schemas.microsoft.com/office/drawing/2014/main" id="{4C2738A5-8DBB-9E4C-51D4-4D3C8541C145}"/>
              </a:ext>
            </a:extLst>
          </p:cNvPr>
          <p:cNvSpPr txBox="1"/>
          <p:nvPr/>
        </p:nvSpPr>
        <p:spPr>
          <a:xfrm>
            <a:off x="734807" y="1102290"/>
            <a:ext cx="5490629" cy="2585323"/>
          </a:xfrm>
          <a:prstGeom prst="rect">
            <a:avLst/>
          </a:prstGeom>
          <a:noFill/>
        </p:spPr>
        <p:txBody>
          <a:bodyPr wrap="square" rtlCol="0">
            <a:spAutoFit/>
          </a:bodyPr>
          <a:lstStyle/>
          <a:p>
            <a:pPr marL="342900" indent="-342900">
              <a:buFont typeface="Arial" panose="020B0604020202020204" pitchFamily="34" charset="0"/>
              <a:buChar char="•"/>
            </a:pPr>
            <a:r>
              <a:rPr lang="en-US" sz="2400" dirty="0"/>
              <a:t>Second chapter summit of 2023 held just last week. </a:t>
            </a:r>
          </a:p>
          <a:p>
            <a:pPr marL="342900" indent="-342900">
              <a:buFont typeface="Arial" panose="020B0604020202020204" pitchFamily="34" charset="0"/>
              <a:buChar char="•"/>
            </a:pPr>
            <a:r>
              <a:rPr lang="en-US" sz="2400" dirty="0"/>
              <a:t>Followed DSTEI program event.</a:t>
            </a:r>
          </a:p>
          <a:p>
            <a:pPr marL="342900" indent="-342900">
              <a:buFont typeface="Arial" panose="020B0604020202020204" pitchFamily="34" charset="0"/>
              <a:buChar char="•"/>
            </a:pPr>
            <a:r>
              <a:rPr lang="en-US" sz="2400" dirty="0"/>
              <a:t>All India chapter chairs and top 10 student branch chapter chairs =&gt; 21 chairs.</a:t>
            </a:r>
          </a:p>
          <a:p>
            <a:endParaRPr lang="en-US" dirty="0"/>
          </a:p>
        </p:txBody>
      </p:sp>
    </p:spTree>
    <p:extLst>
      <p:ext uri="{BB962C8B-B14F-4D97-AF65-F5344CB8AC3E}">
        <p14:creationId xmlns:p14="http://schemas.microsoft.com/office/powerpoint/2010/main" val="62207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3EFA84-F4A7-4DD6-4840-67EBF237E08A}"/>
              </a:ext>
            </a:extLst>
          </p:cNvPr>
          <p:cNvSpPr>
            <a:spLocks noGrp="1"/>
          </p:cNvSpPr>
          <p:nvPr>
            <p:ph type="title"/>
          </p:nvPr>
        </p:nvSpPr>
        <p:spPr/>
        <p:txBody>
          <a:bodyPr/>
          <a:lstStyle/>
          <a:p>
            <a:r>
              <a:rPr lang="en-US" dirty="0"/>
              <a:t>Most Populous AESS Chapters</a:t>
            </a:r>
          </a:p>
        </p:txBody>
      </p:sp>
      <p:pic>
        <p:nvPicPr>
          <p:cNvPr id="4" name="Picture 3">
            <a:extLst>
              <a:ext uri="{FF2B5EF4-FFF2-40B4-BE49-F238E27FC236}">
                <a16:creationId xmlns:a16="http://schemas.microsoft.com/office/drawing/2014/main" id="{B475FD77-D0E6-4755-A9D4-13DDC5500E5E}"/>
              </a:ext>
            </a:extLst>
          </p:cNvPr>
          <p:cNvPicPr>
            <a:picLocks noChangeAspect="1"/>
          </p:cNvPicPr>
          <p:nvPr/>
        </p:nvPicPr>
        <p:blipFill rotWithShape="1">
          <a:blip r:embed="rId3">
            <a:extLst>
              <a:ext uri="{28A0092B-C50C-407E-A947-70E740481C1C}">
                <a14:useLocalDpi xmlns:a14="http://schemas.microsoft.com/office/drawing/2010/main" val="0"/>
              </a:ext>
            </a:extLst>
          </a:blip>
          <a:srcRect t="23608" r="5010" b="5750"/>
          <a:stretch/>
        </p:blipFill>
        <p:spPr>
          <a:xfrm>
            <a:off x="-35919" y="543075"/>
            <a:ext cx="12227919" cy="6314926"/>
          </a:xfrm>
          <a:prstGeom prst="rect">
            <a:avLst/>
          </a:prstGeom>
        </p:spPr>
      </p:pic>
      <p:sp>
        <p:nvSpPr>
          <p:cNvPr id="2" name="TextBox 1">
            <a:extLst>
              <a:ext uri="{FF2B5EF4-FFF2-40B4-BE49-F238E27FC236}">
                <a16:creationId xmlns:a16="http://schemas.microsoft.com/office/drawing/2014/main" id="{3966E1FB-F67F-1D2B-B9EA-53DC6AF9667A}"/>
              </a:ext>
            </a:extLst>
          </p:cNvPr>
          <p:cNvSpPr txBox="1"/>
          <p:nvPr/>
        </p:nvSpPr>
        <p:spPr>
          <a:xfrm>
            <a:off x="7555229" y="5010411"/>
            <a:ext cx="3695178" cy="923330"/>
          </a:xfrm>
          <a:prstGeom prst="rect">
            <a:avLst/>
          </a:prstGeom>
          <a:noFill/>
        </p:spPr>
        <p:txBody>
          <a:bodyPr wrap="square" rtlCol="0">
            <a:spAutoFit/>
          </a:bodyPr>
          <a:lstStyle/>
          <a:p>
            <a:r>
              <a:rPr lang="en-US" dirty="0"/>
              <a:t>Queensland Chapter successful young chapter. 11 (and climbing) new SBCs.</a:t>
            </a:r>
          </a:p>
        </p:txBody>
      </p:sp>
    </p:spTree>
    <p:extLst>
      <p:ext uri="{BB962C8B-B14F-4D97-AF65-F5344CB8AC3E}">
        <p14:creationId xmlns:p14="http://schemas.microsoft.com/office/powerpoint/2010/main" val="3971924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1260</TotalTime>
  <Words>804</Words>
  <Application>Microsoft Office PowerPoint</Application>
  <PresentationFormat>Widescreen</PresentationFormat>
  <Paragraphs>107</Paragraphs>
  <Slides>12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Benton Sans</vt:lpstr>
      <vt:lpstr>Calibri</vt:lpstr>
      <vt:lpstr>Calibri Light</vt:lpstr>
      <vt:lpstr>Courier New</vt:lpstr>
      <vt:lpstr>LucidaGrande</vt:lpstr>
      <vt:lpstr>Wingdings</vt:lpstr>
      <vt:lpstr>Office Theme</vt:lpstr>
      <vt:lpstr>PowerPoint Presentation</vt:lpstr>
      <vt:lpstr>Chapter Activities 2023</vt:lpstr>
      <vt:lpstr>Chapter Activities 2023</vt:lpstr>
      <vt:lpstr>Boston Chapter Report  </vt:lpstr>
      <vt:lpstr>Boston Initiative</vt:lpstr>
      <vt:lpstr>Summary of Boston Initiative</vt:lpstr>
      <vt:lpstr>Industry –Academic-Student Collaboration </vt:lpstr>
      <vt:lpstr>Chapter Summit in India</vt:lpstr>
      <vt:lpstr>Most Populous AESS Chapters</vt:lpstr>
      <vt:lpstr>Most Populous Student Branch Chapters</vt:lpstr>
      <vt:lpstr>More in Other Reports</vt:lpstr>
      <vt:lpstr>Potential New Chapter 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Hough,Mackenzie C</dc:creator>
  <cp:lastModifiedBy>Amanda Osborn</cp:lastModifiedBy>
  <cp:revision>73</cp:revision>
  <dcterms:created xsi:type="dcterms:W3CDTF">2020-06-23T20:53:44Z</dcterms:created>
  <dcterms:modified xsi:type="dcterms:W3CDTF">2023-11-09T04:46:32Z</dcterms:modified>
</cp:coreProperties>
</file>