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440" r:id="rId3"/>
    <p:sldId id="469" r:id="rId4"/>
    <p:sldId id="443" r:id="rId5"/>
    <p:sldId id="472" r:id="rId6"/>
    <p:sldId id="466" r:id="rId7"/>
    <p:sldId id="471" r:id="rId8"/>
    <p:sldId id="4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F9DFDF-E21D-462C-5E81-FA3A6DD1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7B2D7B-7CAA-CD2B-72C4-27EF3041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5C2161-C111-1788-0C1F-CCD2B176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378684-E43E-4DEA-4895-011206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512049-9843-495F-3176-66A8CD8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1F5135-5C1D-0842-2CEF-63121B6E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326220-4318-7BA0-D4DC-C8E4D3E9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2CCAB6E-33E5-821C-11D1-9FECC8B5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9C938C-FC87-CCF7-E547-3DED29B8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A325B7-EEA0-A1E5-E8B2-3BC6F548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52F4F0-A0E8-6FF5-8E7C-5B5AEE32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A7CCA-E62B-57FD-2AE1-B621BBC8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E655A7-902C-80D1-AEA2-C5DA34B6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4378E3-BEB9-3169-EBB2-B98C1106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A2DE-1683-B251-0BDC-57264440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6CBF4A-AC17-F8AC-EFCF-9EBABF40246A}"/>
              </a:ext>
            </a:extLst>
          </p:cNvPr>
          <p:cNvSpPr/>
          <p:nvPr userDrawn="1"/>
        </p:nvSpPr>
        <p:spPr>
          <a:xfrm>
            <a:off x="10157791" y="5764696"/>
            <a:ext cx="1938131" cy="98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2D060-B878-9CAE-3DCE-04E3BE859ED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91" y="6123082"/>
            <a:ext cx="1676399" cy="5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Braham Himed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2023 AESS Fall Board of Governors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10-11 November 2023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Conference Committee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3726-55A2-C464-471A-08AA2FCB8BBC}"/>
              </a:ext>
            </a:extLst>
          </p:cNvPr>
          <p:cNvSpPr txBox="1"/>
          <p:nvPr/>
        </p:nvSpPr>
        <p:spPr>
          <a:xfrm>
            <a:off x="4863693" y="2913294"/>
            <a:ext cx="166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Braham Himed</a:t>
            </a:r>
          </a:p>
          <a:p>
            <a:pPr algn="ctr"/>
            <a:r>
              <a:rPr lang="en-US" dirty="0"/>
              <a:t>VP-Conferences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6109C-2BD5-0DAC-8A90-87338C12C18B}"/>
              </a:ext>
            </a:extLst>
          </p:cNvPr>
          <p:cNvSpPr txBox="1"/>
          <p:nvPr/>
        </p:nvSpPr>
        <p:spPr>
          <a:xfrm>
            <a:off x="5665821" y="5480477"/>
            <a:ext cx="15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Hugh Griffiths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A9232-2282-A909-1D3F-293DD1017D1E}"/>
              </a:ext>
            </a:extLst>
          </p:cNvPr>
          <p:cNvSpPr txBox="1"/>
          <p:nvPr/>
        </p:nvSpPr>
        <p:spPr>
          <a:xfrm>
            <a:off x="3585987" y="5480477"/>
            <a:ext cx="19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Francesca Filippini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5873A-C5DA-8C80-6482-00C48ABE7778}"/>
              </a:ext>
            </a:extLst>
          </p:cNvPr>
          <p:cNvSpPr txBox="1"/>
          <p:nvPr/>
        </p:nvSpPr>
        <p:spPr>
          <a:xfrm>
            <a:off x="-21861" y="5480477"/>
            <a:ext cx="174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Michael Braasch</a:t>
            </a:r>
            <a:endParaRPr lang="en-US" sz="18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CF60013-6281-FD4E-4C1B-3079E823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3635" y="3793851"/>
            <a:ext cx="131673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6D88B-E3C7-8204-9AEC-D226F78CD483}"/>
              </a:ext>
            </a:extLst>
          </p:cNvPr>
          <p:cNvSpPr txBox="1"/>
          <p:nvPr/>
        </p:nvSpPr>
        <p:spPr>
          <a:xfrm>
            <a:off x="7343300" y="548047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Bob Rassa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F40686-31FF-96AB-A63F-8A58A521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307" y="1275352"/>
            <a:ext cx="1645920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2D868A-5101-C571-C0FE-9ADC3E03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53" y="3793851"/>
            <a:ext cx="1645920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42CBAD2-C577-83B6-6D27-C959624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6874" y="3793851"/>
            <a:ext cx="1645919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FB0A4A-5623-65BE-3CB5-D5546DBD6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4" y="3793851"/>
            <a:ext cx="1645920" cy="16459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738DDC8-8A42-048B-5EDB-4B947901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4715" y="3793851"/>
            <a:ext cx="1645919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720C22B-BF6F-3201-FD53-E590599C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3372" y="3793851"/>
            <a:ext cx="1645920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43C4E54-BB36-4465-A790-98E5A9CC2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2294" y="3793851"/>
            <a:ext cx="1536409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C40201-99A9-590A-D21B-43D4F4314267}"/>
              </a:ext>
            </a:extLst>
          </p:cNvPr>
          <p:cNvSpPr txBox="1"/>
          <p:nvPr/>
        </p:nvSpPr>
        <p:spPr>
          <a:xfrm>
            <a:off x="1878179" y="5480477"/>
            <a:ext cx="15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Alfonso Farina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819315-E6C6-1FAA-1B97-1CAD778BF4BF}"/>
              </a:ext>
            </a:extLst>
          </p:cNvPr>
          <p:cNvSpPr txBox="1"/>
          <p:nvPr/>
        </p:nvSpPr>
        <p:spPr>
          <a:xfrm>
            <a:off x="10491278" y="5480477"/>
            <a:ext cx="170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George Schmidt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B747D-792F-3EE7-560C-C487138ABBC6}"/>
              </a:ext>
            </a:extLst>
          </p:cNvPr>
          <p:cNvSpPr txBox="1"/>
          <p:nvPr/>
        </p:nvSpPr>
        <p:spPr>
          <a:xfrm>
            <a:off x="8652089" y="5480477"/>
            <a:ext cx="168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Luke Rosenberg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b="1" dirty="0"/>
              <a:t>Strengths</a:t>
            </a:r>
          </a:p>
          <a:p>
            <a:pPr lvl="1"/>
            <a:r>
              <a:rPr lang="en-US" dirty="0"/>
              <a:t>AESS continues to offer and support high quality and healthy conferences/symposia/workshops</a:t>
            </a:r>
          </a:p>
          <a:p>
            <a:pPr lvl="1"/>
            <a:r>
              <a:rPr lang="en-US" dirty="0"/>
              <a:t>Flagship conferences (Aerospace, AUTOTESTCON, RadarConf) are still strong financially, well attended, and provide excellent surpluses</a:t>
            </a:r>
          </a:p>
          <a:p>
            <a:r>
              <a:rPr lang="en-US" b="1" dirty="0"/>
              <a:t>Weaknesses</a:t>
            </a:r>
          </a:p>
          <a:p>
            <a:pPr lvl="1"/>
            <a:r>
              <a:rPr lang="en-US" dirty="0"/>
              <a:t>There needs to be early and constant interaction between conference organizing committees and AESS for improved efficiency</a:t>
            </a:r>
          </a:p>
          <a:p>
            <a:pPr lvl="2"/>
            <a:r>
              <a:rPr lang="en-US" dirty="0"/>
              <a:t>Eliminate unnecessary delays</a:t>
            </a:r>
          </a:p>
          <a:p>
            <a:pPr lvl="1"/>
            <a:r>
              <a:rPr lang="en-US" dirty="0"/>
              <a:t>Financial and final reports are not always submitted on time</a:t>
            </a:r>
          </a:p>
          <a:p>
            <a:pPr lvl="2"/>
            <a:r>
              <a:rPr lang="en-US" dirty="0"/>
              <a:t>Work with AESS treasurer to ensure closing books within 6 months after conference </a:t>
            </a:r>
          </a:p>
          <a:p>
            <a:pPr lvl="1"/>
            <a:r>
              <a:rPr lang="en-US" dirty="0"/>
              <a:t>High cost for attendance</a:t>
            </a:r>
          </a:p>
          <a:p>
            <a:pPr lvl="2"/>
            <a:r>
              <a:rPr lang="en-US" dirty="0"/>
              <a:t>Offer reduced rates and subsidy/travel grants for students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b="1"/>
              <a:t>SWOT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8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b="1" dirty="0"/>
              <a:t>Opportunities</a:t>
            </a:r>
          </a:p>
          <a:p>
            <a:pPr lvl="1"/>
            <a:r>
              <a:rPr lang="en-US" dirty="0"/>
              <a:t>Make all conference material (lectures, plenary talks, tutorials, etc.) online</a:t>
            </a:r>
          </a:p>
          <a:p>
            <a:pPr lvl="1"/>
            <a:r>
              <a:rPr lang="en-US" dirty="0"/>
              <a:t>Conduct joint workshops/conferences with other IEEE societies</a:t>
            </a:r>
          </a:p>
          <a:p>
            <a:pPr lvl="1"/>
            <a:r>
              <a:rPr lang="en-US" dirty="0"/>
              <a:t>Increase participation and support for students (undergraduate and graduate), young professionals, and under-developed regions</a:t>
            </a:r>
          </a:p>
          <a:p>
            <a:pPr lvl="1"/>
            <a:r>
              <a:rPr lang="en-US" dirty="0"/>
              <a:t>Create </a:t>
            </a:r>
            <a:r>
              <a:rPr lang="en-US" u="sng" dirty="0"/>
              <a:t>AESS conference advising committee </a:t>
            </a:r>
            <a:r>
              <a:rPr lang="en-US" dirty="0"/>
              <a:t>(may be outside conference committee)</a:t>
            </a:r>
          </a:p>
          <a:p>
            <a:pPr lvl="1"/>
            <a:r>
              <a:rPr lang="en-US" dirty="0"/>
              <a:t>Integrate </a:t>
            </a:r>
            <a:r>
              <a:rPr lang="en-US" u="sng" dirty="0"/>
              <a:t>impact on local community</a:t>
            </a:r>
            <a:r>
              <a:rPr lang="en-US" dirty="0"/>
              <a:t> as part of conference proposal</a:t>
            </a:r>
          </a:p>
          <a:p>
            <a:pPr lvl="2"/>
            <a:r>
              <a:rPr lang="en-US" dirty="0"/>
              <a:t>What is the impact a proposed conference will have on the local community</a:t>
            </a:r>
          </a:p>
          <a:p>
            <a:pPr lvl="2"/>
            <a:r>
              <a:rPr lang="en-US" dirty="0"/>
              <a:t>Organize </a:t>
            </a:r>
            <a:r>
              <a:rPr lang="en-US" u="sng" dirty="0"/>
              <a:t>events for disadvantaged students </a:t>
            </a:r>
            <a:r>
              <a:rPr lang="en-US" dirty="0"/>
              <a:t>(middle, high-school, and college)</a:t>
            </a:r>
          </a:p>
          <a:p>
            <a:r>
              <a:rPr lang="en-US" b="1" dirty="0"/>
              <a:t>Threats</a:t>
            </a:r>
          </a:p>
          <a:p>
            <a:pPr lvl="1"/>
            <a:r>
              <a:rPr lang="en-US" dirty="0"/>
              <a:t>Strong competition from other conferences (IEEE and non-IEEE)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b="1"/>
              <a:t>SWOT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60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AESS has so far received more than 27 MOUs, including proposals for sponsorship both Financial and Technical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b="1" dirty="0"/>
              <a:t>Accomplishments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45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sz="1800" dirty="0"/>
              <a:t>Aerospace Conference</a:t>
            </a:r>
          </a:p>
          <a:p>
            <a:r>
              <a:rPr lang="en-US" sz="1800" dirty="0"/>
              <a:t>IEEE Radar Conference (</a:t>
            </a:r>
            <a:r>
              <a:rPr lang="en-US" sz="1800" dirty="0" err="1"/>
              <a:t>RadarConf</a:t>
            </a:r>
            <a:r>
              <a:rPr lang="en-US" sz="1800" dirty="0"/>
              <a:t>)</a:t>
            </a:r>
          </a:p>
          <a:p>
            <a:r>
              <a:rPr lang="en-US" sz="1800" dirty="0"/>
              <a:t>International Radar Conference</a:t>
            </a:r>
          </a:p>
          <a:p>
            <a:r>
              <a:rPr lang="en-US" sz="1800" dirty="0"/>
              <a:t>International Workshop on Metrology for </a:t>
            </a:r>
            <a:r>
              <a:rPr lang="en-US" sz="1800" dirty="0" err="1"/>
              <a:t>AeroSpace</a:t>
            </a:r>
            <a:r>
              <a:rPr lang="en-US" sz="1800" dirty="0"/>
              <a:t> (</a:t>
            </a:r>
            <a:r>
              <a:rPr lang="en-US" sz="1800" dirty="0" err="1"/>
              <a:t>MetroAeroSpace</a:t>
            </a:r>
            <a:r>
              <a:rPr lang="en-US" sz="1800" dirty="0"/>
              <a:t>)</a:t>
            </a:r>
          </a:p>
          <a:p>
            <a:r>
              <a:rPr lang="en-US" sz="1800" dirty="0"/>
              <a:t>International Conference on Information Fusion (FUSION)</a:t>
            </a:r>
          </a:p>
          <a:p>
            <a:r>
              <a:rPr lang="en-US" sz="1800" dirty="0"/>
              <a:t>IEEE AUTOTESTCON</a:t>
            </a:r>
          </a:p>
          <a:p>
            <a:r>
              <a:rPr lang="en-US" sz="1800" dirty="0"/>
              <a:t>IEEE/AIAA 42nd Digital Avionics Systems Conference (DASC)</a:t>
            </a:r>
          </a:p>
          <a:p>
            <a:r>
              <a:rPr lang="en-US" sz="1800" dirty="0"/>
              <a:t>Integrated Communications, Navigation, Surveillance Conference (ICNS)</a:t>
            </a:r>
          </a:p>
          <a:p>
            <a:r>
              <a:rPr lang="en-US" sz="1800" dirty="0"/>
              <a:t>IEEE International Carnahan Conference on Security Technology</a:t>
            </a:r>
          </a:p>
          <a:p>
            <a:r>
              <a:rPr lang="en-US" sz="1800" dirty="0"/>
              <a:t>IEEE International Conference on Microwaves, Communications, Antennas, Biomedical Engineering and Electronic Systems (COMCAS)</a:t>
            </a:r>
          </a:p>
          <a:p>
            <a:r>
              <a:rPr lang="en-US" sz="1800" dirty="0"/>
              <a:t>IEEE Symposium Sensor Data Fusion and International Conference on </a:t>
            </a:r>
            <a:r>
              <a:rPr lang="en-US" sz="1800" dirty="0" err="1"/>
              <a:t>Multisensor</a:t>
            </a:r>
            <a:r>
              <a:rPr lang="en-US" sz="1800" dirty="0"/>
              <a:t> Fusion and Integration (SDF-MFI)</a:t>
            </a:r>
          </a:p>
          <a:p>
            <a:r>
              <a:rPr lang="en-US" sz="1800" dirty="0"/>
              <a:t>IEEE International Symposium on Phased Array Systems and Technology (ARRAY)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b="1" dirty="0"/>
              <a:t>Financially Supported Conferences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020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62694-B478-6FE1-451A-603CAFD8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Sensor Data Fusion (SDF)</a:t>
            </a:r>
          </a:p>
          <a:p>
            <a:r>
              <a:rPr lang="en-US" sz="1800" dirty="0"/>
              <a:t>International </a:t>
            </a:r>
            <a:r>
              <a:rPr lang="en-US" sz="1800" dirty="0" err="1"/>
              <a:t>SpaceWire</a:t>
            </a:r>
            <a:r>
              <a:rPr lang="en-US" sz="1800" dirty="0"/>
              <a:t> and </a:t>
            </a:r>
            <a:r>
              <a:rPr lang="en-US" sz="1800" dirty="0" err="1"/>
              <a:t>SapceFibre</a:t>
            </a:r>
            <a:r>
              <a:rPr lang="en-US" sz="1800" dirty="0"/>
              <a:t> Conference (ICS)</a:t>
            </a:r>
          </a:p>
          <a:p>
            <a:r>
              <a:rPr lang="en-US" sz="1800" dirty="0"/>
              <a:t>International Workshop on Tracking, Telemetry, &amp; Command Systems for Space Applications (TTC)</a:t>
            </a:r>
          </a:p>
          <a:p>
            <a:r>
              <a:rPr lang="en-US" sz="1800" dirty="0"/>
              <a:t>IEEE Radio and Wireless Symposium (RWS)</a:t>
            </a:r>
          </a:p>
          <a:p>
            <a:r>
              <a:rPr lang="en-US" sz="1800" dirty="0"/>
              <a:t>IEEE/ION Position, Location and Navigation Symposium (PLANS)</a:t>
            </a:r>
          </a:p>
          <a:p>
            <a:r>
              <a:rPr lang="en-US" sz="1800" dirty="0"/>
              <a:t>Signal Processing Symposium (SPS)</a:t>
            </a:r>
          </a:p>
          <a:p>
            <a:r>
              <a:rPr lang="en-US" sz="1800" dirty="0"/>
              <a:t>European Radar Conference (</a:t>
            </a:r>
            <a:r>
              <a:rPr lang="en-US" sz="1800" dirty="0" err="1"/>
              <a:t>EuRAD</a:t>
            </a:r>
            <a:r>
              <a:rPr lang="en-US" sz="1800" dirty="0"/>
              <a:t>)</a:t>
            </a:r>
          </a:p>
          <a:p>
            <a:r>
              <a:rPr lang="en-US" sz="1800" dirty="0"/>
              <a:t>European Microwave Week (EUMW)</a:t>
            </a:r>
          </a:p>
          <a:p>
            <a:r>
              <a:rPr lang="en-US" sz="1800" dirty="0"/>
              <a:t>International Radar Symposium (IRS)</a:t>
            </a:r>
          </a:p>
          <a:p>
            <a:r>
              <a:rPr lang="en-US" sz="1800" dirty="0"/>
              <a:t>Saint Petersburg International Conference on Integrated Navigation Systems (ICINS)</a:t>
            </a:r>
          </a:p>
          <a:p>
            <a:r>
              <a:rPr lang="en-US" sz="1800" dirty="0"/>
              <a:t>International Conference on Recent Advances in Air and Space Technologies (RAST)</a:t>
            </a:r>
          </a:p>
          <a:p>
            <a:r>
              <a:rPr lang="en-US" sz="1800" dirty="0"/>
              <a:t>International Conference on Localization and GNSS (ICL-GNSS)</a:t>
            </a:r>
          </a:p>
          <a:p>
            <a:r>
              <a:rPr lang="en-US" sz="1800" dirty="0"/>
              <a:t>DGON Inertial Sensors and Systems (ISS)</a:t>
            </a:r>
          </a:p>
          <a:p>
            <a:r>
              <a:rPr lang="en-US" sz="1800" dirty="0"/>
              <a:t>European Space Power Conference (ESPC)</a:t>
            </a:r>
          </a:p>
          <a:p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Technically Supported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4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475D2-FD5B-D7E7-9763-C9E1AB68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Has the motion for setting aside $10,000 annually to fund activities (conferences, workshops, competitions, etc.) in underdeveloped regions and countries been approved?</a:t>
            </a:r>
          </a:p>
          <a:p>
            <a:r>
              <a:rPr lang="en-US" dirty="0"/>
              <a:t>If yes, how to proceed?</a:t>
            </a:r>
          </a:p>
          <a:p>
            <a:pPr lvl="1"/>
            <a:r>
              <a:rPr lang="en-US" dirty="0"/>
              <a:t>POC?</a:t>
            </a:r>
          </a:p>
          <a:p>
            <a:pPr lvl="1"/>
            <a:r>
              <a:rPr lang="en-US" dirty="0"/>
              <a:t>Procedure?</a:t>
            </a:r>
          </a:p>
          <a:p>
            <a:pPr lvl="1"/>
            <a:r>
              <a:rPr lang="en-US" dirty="0"/>
              <a:t>Accounting?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CAD2F8-7A08-3BBE-FA09-40EDD4CE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b="1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1925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534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LucidaGrande</vt:lpstr>
      <vt:lpstr>Wingdings</vt:lpstr>
      <vt:lpstr>Office Theme</vt:lpstr>
      <vt:lpstr>PowerPoint Presentation</vt:lpstr>
      <vt:lpstr>2023 Conference Committee</vt:lpstr>
      <vt:lpstr>SWOT</vt:lpstr>
      <vt:lpstr>SWOT</vt:lpstr>
      <vt:lpstr>Accomplishments </vt:lpstr>
      <vt:lpstr>Financially Supported Conferences </vt:lpstr>
      <vt:lpstr>Technically Supported Conferences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AESS VP Conferences Committee</dc:title>
  <dc:subject>November 2023</dc:subject>
  <dc:creator>Braham Himed</dc:creator>
  <cp:lastModifiedBy>Amanda Osborn</cp:lastModifiedBy>
  <cp:revision>52</cp:revision>
  <dcterms:created xsi:type="dcterms:W3CDTF">2020-06-23T20:53:44Z</dcterms:created>
  <dcterms:modified xsi:type="dcterms:W3CDTF">2023-11-08T00:05:12Z</dcterms:modified>
</cp:coreProperties>
</file>