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0"/>
  </p:notesMasterIdLst>
  <p:sldIdLst>
    <p:sldId id="262" r:id="rId3"/>
    <p:sldId id="264" r:id="rId4"/>
    <p:sldId id="447" r:id="rId5"/>
    <p:sldId id="461" r:id="rId6"/>
    <p:sldId id="460" r:id="rId7"/>
    <p:sldId id="448" r:id="rId8"/>
    <p:sldId id="4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73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FC5F65-62BF-CF49-AD8E-CEBC2F711D98}"/>
              </a:ext>
            </a:extLst>
          </p:cNvPr>
          <p:cNvSpPr/>
          <p:nvPr userDrawn="1"/>
        </p:nvSpPr>
        <p:spPr>
          <a:xfrm>
            <a:off x="10370127" y="5850082"/>
            <a:ext cx="1672937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BE170E9A-CB4B-DF41-B712-0C2182D14F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399" y="6250257"/>
            <a:ext cx="1902402" cy="597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0EAE8-4D2B-2B46-BA80-5605E68D7CE4}"/>
              </a:ext>
            </a:extLst>
          </p:cNvPr>
          <p:cNvSpPr txBox="1"/>
          <p:nvPr userDrawn="1"/>
        </p:nvSpPr>
        <p:spPr>
          <a:xfrm>
            <a:off x="0" y="6539834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 231111 - </a:t>
            </a:r>
            <a:fld id="{7A20AEF2-B601-6F4C-90B9-0443CB138045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9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13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0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6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8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6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E391F-AEB8-494D-AC04-947134A7510F}"/>
              </a:ext>
            </a:extLst>
          </p:cNvPr>
          <p:cNvSpPr/>
          <p:nvPr userDrawn="1"/>
        </p:nvSpPr>
        <p:spPr>
          <a:xfrm>
            <a:off x="10370127" y="5850082"/>
            <a:ext cx="1672937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A80CE316-5343-844D-A50B-10C708470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399" y="6250257"/>
            <a:ext cx="1902402" cy="597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2F0527-DF57-E848-99BF-F8900D3BF2CA}"/>
              </a:ext>
            </a:extLst>
          </p:cNvPr>
          <p:cNvSpPr txBox="1"/>
          <p:nvPr userDrawn="1"/>
        </p:nvSpPr>
        <p:spPr>
          <a:xfrm>
            <a:off x="0" y="6539834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 230509 - </a:t>
            </a:r>
            <a:fld id="{7A20AEF2-B601-6F4C-90B9-0443CB138045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534B9-5387-6846-A4F7-A4F2C92C1E10}"/>
              </a:ext>
            </a:extLst>
          </p:cNvPr>
          <p:cNvSpPr/>
          <p:nvPr userDrawn="1"/>
        </p:nvSpPr>
        <p:spPr>
          <a:xfrm>
            <a:off x="10370127" y="5850082"/>
            <a:ext cx="1672937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E40EBABD-8D86-DD46-BE7C-335E6CC28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399" y="6250257"/>
            <a:ext cx="19024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CDF17-10B4-294D-9B29-D63E1B1A9D70}"/>
              </a:ext>
            </a:extLst>
          </p:cNvPr>
          <p:cNvSpPr/>
          <p:nvPr userDrawn="1"/>
        </p:nvSpPr>
        <p:spPr>
          <a:xfrm>
            <a:off x="10370127" y="5850082"/>
            <a:ext cx="1672937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CFC591A1-D8D5-F842-A3B8-873CADF97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399" y="6250257"/>
            <a:ext cx="19024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C86026-E122-0440-9717-F75A9BC4B944}"/>
              </a:ext>
            </a:extLst>
          </p:cNvPr>
          <p:cNvSpPr/>
          <p:nvPr userDrawn="1"/>
        </p:nvSpPr>
        <p:spPr>
          <a:xfrm>
            <a:off x="10370127" y="5850082"/>
            <a:ext cx="1672937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7977109C-D61F-8E40-BB99-19A0E1453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399" y="6250257"/>
            <a:ext cx="19024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A568F-E555-B140-95CC-424A2A229B4C}"/>
              </a:ext>
            </a:extLst>
          </p:cNvPr>
          <p:cNvSpPr/>
          <p:nvPr userDrawn="1"/>
        </p:nvSpPr>
        <p:spPr>
          <a:xfrm>
            <a:off x="10370127" y="5850082"/>
            <a:ext cx="1672937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B6F035A6-8347-CF49-A8F5-D3FA3444D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399" y="6250257"/>
            <a:ext cx="19024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     </a:t>
            </a:r>
            <a:r>
              <a:rPr lang="en-US" sz="3200" dirty="0">
                <a:solidFill>
                  <a:schemeClr val="bg1"/>
                </a:solidFill>
              </a:rPr>
              <a:t>DSTEI Project --  Update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Mark E Davis, AESS President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11 November 2023</a:t>
            </a:r>
          </a:p>
          <a:p>
            <a:r>
              <a:rPr lang="en-US" sz="2200">
                <a:solidFill>
                  <a:schemeClr val="bg1">
                    <a:lumMod val="85000"/>
                  </a:schemeClr>
                </a:solidFill>
              </a:rPr>
              <a:t>Sydney Australia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93889" cy="6858000"/>
            <a:chOff x="0" y="0"/>
            <a:chExt cx="2240193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0193" cy="3752726"/>
            </a:xfrm>
            <a:custGeom>
              <a:avLst/>
              <a:gdLst/>
              <a:ahLst/>
              <a:cxnLst/>
              <a:rect l="l" t="t" r="r" b="b"/>
              <a:pathLst>
                <a:path w="2240193" h="3752726">
                  <a:moveTo>
                    <a:pt x="0" y="0"/>
                  </a:moveTo>
                  <a:lnTo>
                    <a:pt x="2240193" y="0"/>
                  </a:lnTo>
                  <a:lnTo>
                    <a:pt x="2240193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03417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2557426" cy="4198949"/>
            <a:chOff x="0" y="0"/>
            <a:chExt cx="5114852" cy="839789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6408" r="26408"/>
            <a:stretch>
              <a:fillRect/>
            </a:stretch>
          </p:blipFill>
          <p:spPr>
            <a:xfrm>
              <a:off x="0" y="0"/>
              <a:ext cx="5114852" cy="839789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4432857"/>
            <a:ext cx="2557426" cy="2425143"/>
            <a:chOff x="0" y="0"/>
            <a:chExt cx="5114852" cy="485028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6995" r="16995"/>
            <a:stretch>
              <a:fillRect/>
            </a:stretch>
          </p:blipFill>
          <p:spPr>
            <a:xfrm>
              <a:off x="0" y="0"/>
              <a:ext cx="5114852" cy="485028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-5400000">
            <a:off x="2010234" y="3821193"/>
            <a:ext cx="1094384" cy="1008361"/>
            <a:chOff x="0" y="0"/>
            <a:chExt cx="570007" cy="5252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0007" cy="525203"/>
            </a:xfrm>
            <a:custGeom>
              <a:avLst/>
              <a:gdLst/>
              <a:ahLst/>
              <a:cxnLst/>
              <a:rect l="l" t="t" r="r" b="b"/>
              <a:pathLst>
                <a:path w="570007" h="525203">
                  <a:moveTo>
                    <a:pt x="0" y="0"/>
                  </a:moveTo>
                  <a:lnTo>
                    <a:pt x="570007" y="0"/>
                  </a:lnTo>
                  <a:lnTo>
                    <a:pt x="570007" y="525203"/>
                  </a:lnTo>
                  <a:lnTo>
                    <a:pt x="0" y="525203"/>
                  </a:lnTo>
                  <a:close/>
                </a:path>
              </a:pathLst>
            </a:custGeom>
            <a:solidFill>
              <a:srgbClr val="F8B9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5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42547" y="1136700"/>
            <a:ext cx="4985577" cy="997802"/>
            <a:chOff x="0" y="9525"/>
            <a:chExt cx="9971153" cy="199560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525"/>
              <a:ext cx="6123113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517"/>
                </a:lnSpc>
              </a:pPr>
              <a:r>
                <a:rPr lang="en-US" sz="2288">
                  <a:solidFill>
                    <a:srgbClr val="F8B908"/>
                  </a:solidFill>
                  <a:latin typeface="Poppins Bold"/>
                </a:rPr>
                <a:t>DSTEI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07081"/>
              <a:ext cx="9971153" cy="1298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517"/>
                </a:lnSpc>
              </a:pPr>
              <a:r>
                <a:rPr lang="en-US" sz="2288" dirty="0">
                  <a:solidFill>
                    <a:srgbClr val="192730"/>
                  </a:solidFill>
                  <a:latin typeface="Poppins ExtraBold"/>
                </a:rPr>
                <a:t>Distributed Sensing Technology and </a:t>
              </a:r>
              <a:r>
                <a:rPr lang="en-US" sz="2288">
                  <a:solidFill>
                    <a:srgbClr val="192730"/>
                  </a:solidFill>
                  <a:latin typeface="Poppins ExtraBold"/>
                </a:rPr>
                <a:t>Education Initiatives</a:t>
              </a:r>
              <a:endParaRPr lang="en-US" sz="2288" dirty="0">
                <a:solidFill>
                  <a:srgbClr val="192730"/>
                </a:solidFill>
                <a:latin typeface="Poppins Extra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01028" y="2409678"/>
            <a:ext cx="7011511" cy="3768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911"/>
              </a:lnSpc>
              <a:spcAft>
                <a:spcPts val="400"/>
              </a:spcAft>
            </a:pPr>
            <a:r>
              <a:rPr lang="en-US" sz="1867" dirty="0">
                <a:solidFill>
                  <a:srgbClr val="192730"/>
                </a:solidFill>
                <a:latin typeface="Poppins Bold"/>
              </a:rPr>
              <a:t>3-Year Initiative for Underrepresented Regions</a:t>
            </a:r>
          </a:p>
          <a:p>
            <a:pPr marL="294737" lvl="1" indent="-147369" defTabSz="609630">
              <a:lnSpc>
                <a:spcPts val="1911"/>
              </a:lnSpc>
              <a:buFont typeface="Arial"/>
              <a:buChar char="•"/>
            </a:pPr>
            <a:r>
              <a:rPr lang="en-US" sz="1867" dirty="0">
                <a:solidFill>
                  <a:srgbClr val="192730"/>
                </a:solidFill>
                <a:latin typeface="Poppins"/>
              </a:rPr>
              <a:t>New businesses that support commercial growth in distributed sensing technology</a:t>
            </a:r>
          </a:p>
          <a:p>
            <a:pPr marL="294737" lvl="1" indent="-147369" defTabSz="609630">
              <a:lnSpc>
                <a:spcPts val="1911"/>
              </a:lnSpc>
              <a:buFont typeface="Arial"/>
              <a:buChar char="•"/>
            </a:pPr>
            <a:r>
              <a:rPr lang="en-US" sz="1867" dirty="0">
                <a:solidFill>
                  <a:srgbClr val="192730"/>
                </a:solidFill>
                <a:latin typeface="Poppins"/>
              </a:rPr>
              <a:t>Increase AESS membership </a:t>
            </a:r>
          </a:p>
          <a:p>
            <a:pPr marL="294737" lvl="1" indent="-147369" defTabSz="609630">
              <a:lnSpc>
                <a:spcPts val="1911"/>
              </a:lnSpc>
              <a:buFont typeface="Arial"/>
              <a:buChar char="•"/>
            </a:pPr>
            <a:r>
              <a:rPr lang="en-US" sz="1867" dirty="0">
                <a:solidFill>
                  <a:srgbClr val="192730"/>
                </a:solidFill>
                <a:latin typeface="Poppins"/>
              </a:rPr>
              <a:t>Courses for engineering growth in regional aerospace technology. Encourage YP and small businesses to establish technical and sustainable products</a:t>
            </a:r>
          </a:p>
          <a:p>
            <a:pPr algn="just" defTabSz="609630">
              <a:lnSpc>
                <a:spcPts val="1911"/>
              </a:lnSpc>
            </a:pPr>
            <a:endParaRPr lang="en-US" sz="1867" dirty="0">
              <a:solidFill>
                <a:srgbClr val="192730"/>
              </a:solidFill>
              <a:latin typeface="Poppins"/>
            </a:endParaRPr>
          </a:p>
          <a:p>
            <a:pPr algn="just" defTabSz="609630">
              <a:lnSpc>
                <a:spcPts val="1911"/>
              </a:lnSpc>
              <a:spcAft>
                <a:spcPts val="400"/>
              </a:spcAft>
            </a:pPr>
            <a:r>
              <a:rPr lang="en-US" sz="1867" dirty="0">
                <a:solidFill>
                  <a:srgbClr val="192730"/>
                </a:solidFill>
                <a:latin typeface="Poppins Bold"/>
              </a:rPr>
              <a:t>Expect to Grow Technical Capabilities</a:t>
            </a:r>
          </a:p>
          <a:p>
            <a:pPr marL="294737" lvl="1" indent="-147369" defTabSz="609630">
              <a:lnSpc>
                <a:spcPts val="1911"/>
              </a:lnSpc>
              <a:buFont typeface="Arial"/>
              <a:buChar char="•"/>
            </a:pPr>
            <a:r>
              <a:rPr lang="en-US" sz="1867" dirty="0">
                <a:solidFill>
                  <a:srgbClr val="192730"/>
                </a:solidFill>
                <a:latin typeface="Poppins"/>
              </a:rPr>
              <a:t>Focus on small drones, cyber security, and distributed sensing (Radar/EO/Data Fusion) for future commercial applications within geoscience and border security</a:t>
            </a:r>
          </a:p>
          <a:p>
            <a:pPr marL="294737" lvl="1" indent="-147369" defTabSz="609630">
              <a:lnSpc>
                <a:spcPts val="1911"/>
              </a:lnSpc>
              <a:buFont typeface="Arial"/>
              <a:buChar char="•"/>
            </a:pPr>
            <a:r>
              <a:rPr lang="en-US" sz="1867" dirty="0">
                <a:solidFill>
                  <a:srgbClr val="192730"/>
                </a:solidFill>
                <a:latin typeface="Poppins"/>
              </a:rPr>
              <a:t>Significant increase in students and YP for Regions 9 &amp; 10 </a:t>
            </a:r>
          </a:p>
          <a:p>
            <a:pPr marL="294737" lvl="1" indent="-147369" defTabSz="609630">
              <a:lnSpc>
                <a:spcPts val="1911"/>
              </a:lnSpc>
              <a:buFont typeface="Arial"/>
              <a:buChar char="•"/>
            </a:pPr>
            <a:r>
              <a:rPr lang="en-US" sz="1867" dirty="0">
                <a:solidFill>
                  <a:srgbClr val="192730"/>
                </a:solidFill>
                <a:latin typeface="Poppins"/>
              </a:rPr>
              <a:t>Encourage industry support and development of new technology courses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221710">
            <a:off x="272971" y="1899757"/>
            <a:ext cx="3922490" cy="23583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739835" flipH="1">
            <a:off x="-1203891" y="-1039963"/>
            <a:ext cx="4343800" cy="4343800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2DBC4A6A-70DB-9DC4-BA68-1AC5D065A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9897" y="25400"/>
            <a:ext cx="29121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929BC-6512-E04E-99F3-86B293BC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236035"/>
          </a:xfrm>
        </p:spPr>
        <p:txBody>
          <a:bodyPr/>
          <a:lstStyle/>
          <a:p>
            <a:r>
              <a:rPr lang="en-US" sz="2000" dirty="0"/>
              <a:t>Region 9 -- South America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Univ. del Cauca, Cauca Colombia, “Drone Swarm System for Agricultural Surveillance of Coffee Crops "</a:t>
            </a:r>
            <a:r>
              <a:rPr lang="en-US" sz="1800" dirty="0">
                <a:effectLst/>
              </a:rPr>
              <a:t>, IEEE Colombia Section</a:t>
            </a:r>
          </a:p>
          <a:p>
            <a:pPr lvl="2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Camilo Segura, Student Branch</a:t>
            </a:r>
            <a:r>
              <a:rPr lang="en-US" sz="1200" dirty="0">
                <a:effectLst/>
              </a:rPr>
              <a:t> </a:t>
            </a:r>
            <a:r>
              <a:rPr lang="en-US" sz="1200" dirty="0"/>
              <a:t>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 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Liseth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Viviana Campo, Student Branch Advisor</a:t>
            </a:r>
            <a:r>
              <a:rPr lang="en-US" sz="1100" dirty="0">
                <a:effectLst/>
              </a:rPr>
              <a:t> </a:t>
            </a:r>
            <a:endParaRPr lang="en-US" sz="1400" dirty="0">
              <a:effectLst/>
            </a:endParaRP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Universidad National San Antonio Abad del Cusco (UNSAAC), Cusco Peru</a:t>
            </a:r>
            <a:r>
              <a:rPr lang="en-US" sz="1800" dirty="0">
                <a:effectLst/>
              </a:rPr>
              <a:t>,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“Smart Drones for Prevention of Forest Fires"</a:t>
            </a:r>
            <a:r>
              <a:rPr lang="en-US" sz="1800" dirty="0">
                <a:effectLst/>
              </a:rPr>
              <a:t>, AESS Peru Section </a:t>
            </a:r>
          </a:p>
          <a:p>
            <a:pPr lvl="2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Alberto Arturo Quinones, Student Branch</a:t>
            </a:r>
            <a:r>
              <a:rPr lang="en-US" sz="1200" dirty="0"/>
              <a:t>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 Walter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Student Branch Advisor</a:t>
            </a:r>
            <a:r>
              <a:rPr lang="en-US" sz="1100" dirty="0">
                <a:effectLst/>
              </a:rPr>
              <a:t> </a:t>
            </a:r>
            <a:endParaRPr lang="en-US" sz="1400" dirty="0">
              <a:effectLst/>
            </a:endParaRPr>
          </a:p>
          <a:p>
            <a:r>
              <a:rPr lang="en-US" sz="2000" dirty="0"/>
              <a:t>Region 10 – India</a:t>
            </a:r>
          </a:p>
          <a:p>
            <a:pPr lvl="1"/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Nitte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Meenakshi Inst Of Tech Student (NMIT), Bengaluru, India, “ Fire Extinguisher Unmanned Aerial Vehicle ”,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IEEE Bangalore Section</a:t>
            </a:r>
            <a:r>
              <a:rPr lang="en-US" sz="1400" dirty="0">
                <a:effectLst/>
              </a:rPr>
              <a:t> </a:t>
            </a:r>
            <a:r>
              <a:rPr lang="en-US" sz="1800" dirty="0">
                <a:effectLst/>
              </a:rPr>
              <a:t> </a:t>
            </a:r>
          </a:p>
          <a:p>
            <a:pPr lvl="2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Pradeep Kumar, Student Branch</a:t>
            </a:r>
            <a:r>
              <a:rPr lang="en-US" sz="1200" dirty="0">
                <a:effectLst/>
              </a:rPr>
              <a:t> </a:t>
            </a:r>
            <a:r>
              <a:rPr lang="en-US" sz="1200" dirty="0"/>
              <a:t>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Parameshachari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D, Student Branch Advisor</a:t>
            </a:r>
            <a:r>
              <a:rPr lang="en-US" sz="1100" dirty="0">
                <a:effectLst/>
              </a:rPr>
              <a:t> </a:t>
            </a:r>
            <a:endParaRPr lang="en-US" sz="1400" dirty="0">
              <a:effectLst/>
            </a:endParaRP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Sardar Patel Institute of Technology (SPIT), Mumbai, India, “Drones for Smart Agriculture”, </a:t>
            </a:r>
            <a:b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AESS Bombay Section</a:t>
            </a:r>
            <a:r>
              <a:rPr lang="en-US" sz="1400" dirty="0">
                <a:effectLst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</a:rPr>
              <a:t> </a:t>
            </a:r>
          </a:p>
          <a:p>
            <a:pPr lvl="2"/>
            <a:r>
              <a:rPr lang="en-US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Aditya Kulkarni,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 Branch;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Sujata Kulkarni, Student Branch Advisor</a:t>
            </a:r>
            <a:r>
              <a:rPr lang="en-US" sz="1600" dirty="0">
                <a:effectLst/>
              </a:rPr>
              <a:t>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C93E3-E5D4-0F44-90F8-1B97EC19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DSTEI Project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988AB-0F29-C241-88AD-2446E0621DF4}"/>
              </a:ext>
            </a:extLst>
          </p:cNvPr>
          <p:cNvSpPr txBox="1"/>
          <p:nvPr/>
        </p:nvSpPr>
        <p:spPr>
          <a:xfrm>
            <a:off x="1163753" y="5701069"/>
            <a:ext cx="96577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Complementary Project  Teams With Variation In Project Objectives, Sensors And Signal Processing</a:t>
            </a:r>
          </a:p>
        </p:txBody>
      </p:sp>
    </p:spTree>
    <p:extLst>
      <p:ext uri="{BB962C8B-B14F-4D97-AF65-F5344CB8AC3E}">
        <p14:creationId xmlns:p14="http://schemas.microsoft.com/office/powerpoint/2010/main" val="279436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2023+2 DSTEI Project Schedule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56174B-DAE0-8646-AFD5-226044CF4125}"/>
              </a:ext>
            </a:extLst>
          </p:cNvPr>
          <p:cNvGrpSpPr/>
          <p:nvPr/>
        </p:nvGrpSpPr>
        <p:grpSpPr>
          <a:xfrm>
            <a:off x="1771253" y="1471973"/>
            <a:ext cx="8446796" cy="3216875"/>
            <a:chOff x="378226" y="1437305"/>
            <a:chExt cx="11262394" cy="428916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BED8E22-C8F6-8D41-AC52-18ACB5C4A009}"/>
                </a:ext>
              </a:extLst>
            </p:cNvPr>
            <p:cNvGrpSpPr/>
            <p:nvPr/>
          </p:nvGrpSpPr>
          <p:grpSpPr>
            <a:xfrm>
              <a:off x="775903" y="1437305"/>
              <a:ext cx="10864717" cy="4289167"/>
              <a:chOff x="775903" y="1437305"/>
              <a:chExt cx="10864717" cy="428916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615FD59-0793-E547-97F2-271261CA2223}"/>
                  </a:ext>
                </a:extLst>
              </p:cNvPr>
              <p:cNvSpPr/>
              <p:nvPr/>
            </p:nvSpPr>
            <p:spPr>
              <a:xfrm>
                <a:off x="791110" y="1469204"/>
                <a:ext cx="10849510" cy="42329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3F280D-50AF-8746-AE3D-458A53F6E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903" y="1817449"/>
                <a:ext cx="108647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F4CE52-142C-D648-A8FA-DA6425C44621}"/>
                  </a:ext>
                </a:extLst>
              </p:cNvPr>
              <p:cNvSpPr txBox="1"/>
              <p:nvPr/>
            </p:nvSpPr>
            <p:spPr>
              <a:xfrm flipH="1">
                <a:off x="1438383" y="1442710"/>
                <a:ext cx="54453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ln>
                      <a:solidFill>
                        <a:srgbClr val="002060"/>
                      </a:solidFill>
                    </a:ln>
                    <a:solidFill>
                      <a:prstClr val="black"/>
                    </a:solidFill>
                    <a:latin typeface="Calibri" panose="020F0502020204030204"/>
                  </a:rPr>
                  <a:t>Q1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E470F-CD27-794B-A3B9-E758938986D8}"/>
                  </a:ext>
                </a:extLst>
              </p:cNvPr>
              <p:cNvSpPr txBox="1"/>
              <p:nvPr/>
            </p:nvSpPr>
            <p:spPr>
              <a:xfrm flipH="1">
                <a:off x="3101674" y="1453032"/>
                <a:ext cx="54453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ln>
                      <a:solidFill>
                        <a:srgbClr val="002060"/>
                      </a:solidFill>
                    </a:ln>
                    <a:solidFill>
                      <a:prstClr val="black"/>
                    </a:solidFill>
                    <a:latin typeface="Calibri" panose="020F0502020204030204"/>
                  </a:rPr>
                  <a:t>Q2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12D75F-F352-3F41-8B6A-F8D3AEDD4FA8}"/>
                  </a:ext>
                </a:extLst>
              </p:cNvPr>
              <p:cNvSpPr txBox="1"/>
              <p:nvPr/>
            </p:nvSpPr>
            <p:spPr>
              <a:xfrm flipH="1">
                <a:off x="4751780" y="1453993"/>
                <a:ext cx="59175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ln>
                      <a:solidFill>
                        <a:srgbClr val="002060"/>
                      </a:solidFill>
                    </a:ln>
                    <a:solidFill>
                      <a:prstClr val="black"/>
                    </a:solidFill>
                    <a:latin typeface="Calibri" panose="020F0502020204030204"/>
                  </a:rPr>
                  <a:t>Q3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A639B-5050-B44D-A5C3-4CCC07C28D23}"/>
                  </a:ext>
                </a:extLst>
              </p:cNvPr>
              <p:cNvSpPr txBox="1"/>
              <p:nvPr/>
            </p:nvSpPr>
            <p:spPr>
              <a:xfrm flipH="1">
                <a:off x="6490608" y="1463494"/>
                <a:ext cx="54453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ln>
                      <a:solidFill>
                        <a:srgbClr val="002060"/>
                      </a:solidFill>
                    </a:ln>
                    <a:solidFill>
                      <a:prstClr val="black"/>
                    </a:solidFill>
                    <a:latin typeface="Calibri" panose="020F0502020204030204"/>
                  </a:rPr>
                  <a:t>Q4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F5DE23-0158-B645-AA3A-C18706E8B458}"/>
                  </a:ext>
                </a:extLst>
              </p:cNvPr>
              <p:cNvSpPr txBox="1"/>
              <p:nvPr/>
            </p:nvSpPr>
            <p:spPr>
              <a:xfrm flipH="1">
                <a:off x="8117168" y="1442710"/>
                <a:ext cx="89385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ln>
                      <a:solidFill>
                        <a:srgbClr val="002060"/>
                      </a:solidFill>
                    </a:ln>
                    <a:solidFill>
                      <a:prstClr val="black"/>
                    </a:solidFill>
                    <a:latin typeface="Calibri" panose="020F0502020204030204"/>
                  </a:rPr>
                  <a:t>Year 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F25978-5EBE-B149-A861-8CD0A7E7B12C}"/>
                  </a:ext>
                </a:extLst>
              </p:cNvPr>
              <p:cNvSpPr txBox="1"/>
              <p:nvPr/>
            </p:nvSpPr>
            <p:spPr>
              <a:xfrm flipH="1">
                <a:off x="10106039" y="1437305"/>
                <a:ext cx="89385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ln>
                      <a:solidFill>
                        <a:srgbClr val="002060"/>
                      </a:solidFill>
                    </a:ln>
                    <a:solidFill>
                      <a:prstClr val="black"/>
                    </a:solidFill>
                    <a:latin typeface="Calibri" panose="020F0502020204030204"/>
                  </a:rPr>
                  <a:t>Year 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1EEDAD8-58ED-6145-BE1B-016D1177B9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4975" y="1469204"/>
                <a:ext cx="0" cy="42329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5F4F91F-7817-3945-8159-B31DF5E489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6514" y="1469204"/>
                <a:ext cx="0" cy="42329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311AEA2-AA5C-634D-B344-92ADDFB912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8053" y="1469204"/>
                <a:ext cx="0" cy="42329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02808A-04D3-064A-A31B-3D18762F99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9592" y="1469204"/>
                <a:ext cx="0" cy="42329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2AE1857-8649-4C4C-B7A8-C8B1D0A7A7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5474" y="1493519"/>
                <a:ext cx="0" cy="42329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3A9A142-CD33-4C49-8AE2-007FFFC6C364}"/>
                </a:ext>
              </a:extLst>
            </p:cNvPr>
            <p:cNvSpPr/>
            <p:nvPr/>
          </p:nvSpPr>
          <p:spPr>
            <a:xfrm>
              <a:off x="378226" y="1817448"/>
              <a:ext cx="428130" cy="38904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E739D7-6471-1A4E-9338-6969D974E3EE}"/>
                </a:ext>
              </a:extLst>
            </p:cNvPr>
            <p:cNvSpPr txBox="1"/>
            <p:nvPr/>
          </p:nvSpPr>
          <p:spPr>
            <a:xfrm rot="16200000">
              <a:off x="41368" y="2738780"/>
              <a:ext cx="108841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400" dirty="0">
                  <a:solidFill>
                    <a:srgbClr val="002060"/>
                  </a:solidFill>
                  <a:latin typeface="Calibri" panose="020F0502020204030204"/>
                </a:rPr>
                <a:t>Region 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C6193D-7204-4240-84DE-E9DE87D05987}"/>
                </a:ext>
              </a:extLst>
            </p:cNvPr>
            <p:cNvSpPr txBox="1"/>
            <p:nvPr/>
          </p:nvSpPr>
          <p:spPr>
            <a:xfrm rot="16200000">
              <a:off x="-10999" y="4483377"/>
              <a:ext cx="121024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400" dirty="0">
                  <a:solidFill>
                    <a:srgbClr val="002060"/>
                  </a:solidFill>
                  <a:latin typeface="Calibri" panose="020F0502020204030204"/>
                </a:rPr>
                <a:t>Region 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830F48-7D2B-2241-B6AE-AACE5C810374}"/>
              </a:ext>
            </a:extLst>
          </p:cNvPr>
          <p:cNvGrpSpPr/>
          <p:nvPr/>
        </p:nvGrpSpPr>
        <p:grpSpPr>
          <a:xfrm>
            <a:off x="2088115" y="1761172"/>
            <a:ext cx="5359605" cy="1513130"/>
            <a:chOff x="807284" y="1828312"/>
            <a:chExt cx="7146139" cy="20175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AAD21F-EDE2-3843-9D15-EF5C3C0E5667}"/>
                </a:ext>
              </a:extLst>
            </p:cNvPr>
            <p:cNvSpPr/>
            <p:nvPr/>
          </p:nvSpPr>
          <p:spPr>
            <a:xfrm>
              <a:off x="807284" y="2072943"/>
              <a:ext cx="873448" cy="2407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Section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D586F6-B2BD-4846-BBAD-DE021E4ECE4E}"/>
                </a:ext>
              </a:extLst>
            </p:cNvPr>
            <p:cNvSpPr/>
            <p:nvPr/>
          </p:nvSpPr>
          <p:spPr>
            <a:xfrm>
              <a:off x="1149044" y="2391053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WBS/Schedule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42BC66-AF99-7440-A0E5-15E838A737C5}"/>
                </a:ext>
              </a:extLst>
            </p:cNvPr>
            <p:cNvSpPr/>
            <p:nvPr/>
          </p:nvSpPr>
          <p:spPr>
            <a:xfrm>
              <a:off x="1362602" y="2708628"/>
              <a:ext cx="2247333" cy="240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Baseline Design</a:t>
              </a:r>
            </a:p>
          </p:txBody>
        </p:sp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id="{4DA5C3C2-92BD-B442-8D76-728FE67FFFF1}"/>
                </a:ext>
              </a:extLst>
            </p:cNvPr>
            <p:cNvSpPr/>
            <p:nvPr/>
          </p:nvSpPr>
          <p:spPr>
            <a:xfrm>
              <a:off x="1362603" y="1894729"/>
              <a:ext cx="137304" cy="116509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96724A-9400-A147-944E-55CD86D7EE76}"/>
                </a:ext>
              </a:extLst>
            </p:cNvPr>
            <p:cNvSpPr txBox="1"/>
            <p:nvPr/>
          </p:nvSpPr>
          <p:spPr>
            <a:xfrm>
              <a:off x="1579817" y="1828312"/>
              <a:ext cx="6352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Kickoff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532C626-9E38-1641-A688-BE6BC5285B95}"/>
                </a:ext>
              </a:extLst>
            </p:cNvPr>
            <p:cNvSpPr/>
            <p:nvPr/>
          </p:nvSpPr>
          <p:spPr>
            <a:xfrm>
              <a:off x="2591539" y="3026200"/>
              <a:ext cx="2552381" cy="2407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KPP &amp; Analyses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F46D72-6578-1F42-9BD8-CC8DDD3E3185}"/>
                </a:ext>
              </a:extLst>
            </p:cNvPr>
            <p:cNvSpPr txBox="1"/>
            <p:nvPr/>
          </p:nvSpPr>
          <p:spPr>
            <a:xfrm>
              <a:off x="2114974" y="1834021"/>
              <a:ext cx="8419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Chapter Meeting</a:t>
              </a: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DD8FDF1E-48A4-0440-99FC-7527F58F2E69}"/>
                </a:ext>
              </a:extLst>
            </p:cNvPr>
            <p:cNvSpPr/>
            <p:nvPr/>
          </p:nvSpPr>
          <p:spPr>
            <a:xfrm>
              <a:off x="2366281" y="2211387"/>
              <a:ext cx="137304" cy="116509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11B68B5-242C-A84B-8F50-A562179DEA98}"/>
                </a:ext>
              </a:extLst>
            </p:cNvPr>
            <p:cNvSpPr/>
            <p:nvPr/>
          </p:nvSpPr>
          <p:spPr>
            <a:xfrm>
              <a:off x="3817367" y="2708627"/>
              <a:ext cx="1895615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Bread Board Assembly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53AF25-668F-7A42-9773-34F2AC42E140}"/>
                </a:ext>
              </a:extLst>
            </p:cNvPr>
            <p:cNvSpPr/>
            <p:nvPr/>
          </p:nvSpPr>
          <p:spPr>
            <a:xfrm>
              <a:off x="5723679" y="2706950"/>
              <a:ext cx="1510682" cy="2562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Breadboard Testing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03145A-D133-964D-ADB9-DE125737186A}"/>
                </a:ext>
              </a:extLst>
            </p:cNvPr>
            <p:cNvSpPr/>
            <p:nvPr/>
          </p:nvSpPr>
          <p:spPr>
            <a:xfrm>
              <a:off x="5175982" y="3026200"/>
              <a:ext cx="2058380" cy="240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Tradeoff Design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47EEE3-5330-2046-8298-F3F0E00AFAB4}"/>
                </a:ext>
              </a:extLst>
            </p:cNvPr>
            <p:cNvSpPr txBox="1"/>
            <p:nvPr/>
          </p:nvSpPr>
          <p:spPr>
            <a:xfrm>
              <a:off x="5708726" y="1964732"/>
              <a:ext cx="567761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PDR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F0C4194A-DC51-114C-B019-16A8F3C2570D}"/>
                </a:ext>
              </a:extLst>
            </p:cNvPr>
            <p:cNvSpPr/>
            <p:nvPr/>
          </p:nvSpPr>
          <p:spPr>
            <a:xfrm>
              <a:off x="5863451" y="2211387"/>
              <a:ext cx="137304" cy="11650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71A986-23D7-D94C-9064-646939DAE839}"/>
                </a:ext>
              </a:extLst>
            </p:cNvPr>
            <p:cNvSpPr/>
            <p:nvPr/>
          </p:nvSpPr>
          <p:spPr>
            <a:xfrm>
              <a:off x="6010542" y="2411624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Final Report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3E3836-29C9-BB43-A7A1-B89661EC18E8}"/>
                </a:ext>
              </a:extLst>
            </p:cNvPr>
            <p:cNvSpPr txBox="1"/>
            <p:nvPr/>
          </p:nvSpPr>
          <p:spPr>
            <a:xfrm>
              <a:off x="3836528" y="1840348"/>
              <a:ext cx="7001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Quarter Report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4E18BE-D198-F843-BDE9-783A818E5D48}"/>
                </a:ext>
              </a:extLst>
            </p:cNvPr>
            <p:cNvSpPr txBox="1"/>
            <p:nvPr/>
          </p:nvSpPr>
          <p:spPr>
            <a:xfrm>
              <a:off x="7253252" y="1868561"/>
              <a:ext cx="7001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Annual Report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82FD0FB5-3637-6443-BA7F-880457CCAE8D}"/>
                </a:ext>
              </a:extLst>
            </p:cNvPr>
            <p:cNvSpPr/>
            <p:nvPr/>
          </p:nvSpPr>
          <p:spPr>
            <a:xfrm>
              <a:off x="7439654" y="2292304"/>
              <a:ext cx="137304" cy="11650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28C6D617-755C-4A49-8E82-0D7834115037}"/>
                </a:ext>
              </a:extLst>
            </p:cNvPr>
            <p:cNvSpPr/>
            <p:nvPr/>
          </p:nvSpPr>
          <p:spPr>
            <a:xfrm>
              <a:off x="4117862" y="2211387"/>
              <a:ext cx="137304" cy="116509"/>
            </a:xfrm>
            <a:prstGeom prst="diamond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C528A8C-C3A4-0243-B2DD-F96691DAFD0A}"/>
                </a:ext>
              </a:extLst>
            </p:cNvPr>
            <p:cNvSpPr/>
            <p:nvPr/>
          </p:nvSpPr>
          <p:spPr>
            <a:xfrm>
              <a:off x="1164287" y="3584208"/>
              <a:ext cx="4971046" cy="2616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rPr>
                <a:t>AES Lectures &amp; Tutorials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B8617-2BE8-4142-A3C2-704C4F3EA892}"/>
              </a:ext>
            </a:extLst>
          </p:cNvPr>
          <p:cNvGrpSpPr/>
          <p:nvPr/>
        </p:nvGrpSpPr>
        <p:grpSpPr>
          <a:xfrm>
            <a:off x="2087195" y="3305809"/>
            <a:ext cx="5438270" cy="1145597"/>
            <a:chOff x="790815" y="1739483"/>
            <a:chExt cx="7251026" cy="15274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388ACC7-2543-244F-B772-C4F1BE43D163}"/>
                </a:ext>
              </a:extLst>
            </p:cNvPr>
            <p:cNvSpPr/>
            <p:nvPr/>
          </p:nvSpPr>
          <p:spPr>
            <a:xfrm>
              <a:off x="790815" y="2054114"/>
              <a:ext cx="1148173" cy="260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Section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CD454F-A52D-3946-88BF-0592D715ADDE}"/>
                </a:ext>
              </a:extLst>
            </p:cNvPr>
            <p:cNvSpPr/>
            <p:nvPr/>
          </p:nvSpPr>
          <p:spPr>
            <a:xfrm>
              <a:off x="1149044" y="2391053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WBS/Schedule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321809E-DD64-2F4A-AE0A-47B6903505F8}"/>
                </a:ext>
              </a:extLst>
            </p:cNvPr>
            <p:cNvSpPr/>
            <p:nvPr/>
          </p:nvSpPr>
          <p:spPr>
            <a:xfrm>
              <a:off x="1362602" y="2708628"/>
              <a:ext cx="2247333" cy="240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Baseline Design</a:t>
              </a:r>
            </a:p>
          </p:txBody>
        </p:sp>
        <p:sp>
          <p:nvSpPr>
            <p:cNvPr id="50" name="Diamond 49">
              <a:extLst>
                <a:ext uri="{FF2B5EF4-FFF2-40B4-BE49-F238E27FC236}">
                  <a16:creationId xmlns:a16="http://schemas.microsoft.com/office/drawing/2014/main" id="{47FB7D0B-9A0A-C04A-9169-5157CA3A1A6D}"/>
                </a:ext>
              </a:extLst>
            </p:cNvPr>
            <p:cNvSpPr/>
            <p:nvPr/>
          </p:nvSpPr>
          <p:spPr>
            <a:xfrm>
              <a:off x="1731384" y="1879986"/>
              <a:ext cx="137304" cy="116509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D2AB435-979B-1D43-96B4-CEF3754FE433}"/>
                </a:ext>
              </a:extLst>
            </p:cNvPr>
            <p:cNvSpPr txBox="1"/>
            <p:nvPr/>
          </p:nvSpPr>
          <p:spPr>
            <a:xfrm>
              <a:off x="983181" y="1739483"/>
              <a:ext cx="6352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Kickoff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FC854D3-E947-164E-9B54-204C18E3D67C}"/>
                </a:ext>
              </a:extLst>
            </p:cNvPr>
            <p:cNvSpPr/>
            <p:nvPr/>
          </p:nvSpPr>
          <p:spPr>
            <a:xfrm>
              <a:off x="2591539" y="3026200"/>
              <a:ext cx="2552381" cy="2407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KPP &amp; Analyses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D3618C8-A5F2-7F46-BCF2-A967FFACECF7}"/>
                </a:ext>
              </a:extLst>
            </p:cNvPr>
            <p:cNvSpPr txBox="1"/>
            <p:nvPr/>
          </p:nvSpPr>
          <p:spPr>
            <a:xfrm>
              <a:off x="5586253" y="1770508"/>
              <a:ext cx="8759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Chapter Meeting</a:t>
              </a:r>
            </a:p>
          </p:txBody>
        </p:sp>
        <p:sp>
          <p:nvSpPr>
            <p:cNvPr id="54" name="Diamond 53">
              <a:extLst>
                <a:ext uri="{FF2B5EF4-FFF2-40B4-BE49-F238E27FC236}">
                  <a16:creationId xmlns:a16="http://schemas.microsoft.com/office/drawing/2014/main" id="{DCC35BEA-D4AC-7E4D-944C-0DA32AAAEC68}"/>
                </a:ext>
              </a:extLst>
            </p:cNvPr>
            <p:cNvSpPr/>
            <p:nvPr/>
          </p:nvSpPr>
          <p:spPr>
            <a:xfrm>
              <a:off x="2814073" y="2211387"/>
              <a:ext cx="137304" cy="116509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AAEFB3-A4AA-E645-BBD7-D5E07B5D4D89}"/>
                </a:ext>
              </a:extLst>
            </p:cNvPr>
            <p:cNvSpPr/>
            <p:nvPr/>
          </p:nvSpPr>
          <p:spPr>
            <a:xfrm>
              <a:off x="3817367" y="2708627"/>
              <a:ext cx="1895615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Bread Board Assembly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0D6A9F0-5C11-7542-A25F-36C37AB70877}"/>
                </a:ext>
              </a:extLst>
            </p:cNvPr>
            <p:cNvSpPr/>
            <p:nvPr/>
          </p:nvSpPr>
          <p:spPr>
            <a:xfrm>
              <a:off x="5723679" y="2706950"/>
              <a:ext cx="1510682" cy="2562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Breadboard Testing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C751302-A711-5F4A-8870-4EF9B6F5A0DE}"/>
                </a:ext>
              </a:extLst>
            </p:cNvPr>
            <p:cNvSpPr/>
            <p:nvPr/>
          </p:nvSpPr>
          <p:spPr>
            <a:xfrm>
              <a:off x="5175982" y="3026200"/>
              <a:ext cx="2058380" cy="240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Tradeoff Design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EB7CDB-AAB3-9147-B4C3-2B0DE58D71EE}"/>
                </a:ext>
              </a:extLst>
            </p:cNvPr>
            <p:cNvSpPr txBox="1"/>
            <p:nvPr/>
          </p:nvSpPr>
          <p:spPr>
            <a:xfrm>
              <a:off x="3690824" y="1742447"/>
              <a:ext cx="11946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PDR /</a:t>
              </a:r>
            </a:p>
            <a:p>
              <a:pPr algn="ctr"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Chapter Mtg</a:t>
              </a:r>
            </a:p>
          </p:txBody>
        </p:sp>
        <p:sp>
          <p:nvSpPr>
            <p:cNvPr id="59" name="Diamond 58">
              <a:extLst>
                <a:ext uri="{FF2B5EF4-FFF2-40B4-BE49-F238E27FC236}">
                  <a16:creationId xmlns:a16="http://schemas.microsoft.com/office/drawing/2014/main" id="{AFF7B236-B923-7D4D-AFA3-52AB9089096C}"/>
                </a:ext>
              </a:extLst>
            </p:cNvPr>
            <p:cNvSpPr/>
            <p:nvPr/>
          </p:nvSpPr>
          <p:spPr>
            <a:xfrm>
              <a:off x="5863451" y="2211387"/>
              <a:ext cx="137304" cy="11650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9AE0B36-EB86-3E47-A1F9-5BC44BD7DA4E}"/>
                </a:ext>
              </a:extLst>
            </p:cNvPr>
            <p:cNvSpPr/>
            <p:nvPr/>
          </p:nvSpPr>
          <p:spPr>
            <a:xfrm>
              <a:off x="6010542" y="2411624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Final Report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21CE4B0-91E4-B946-AC2D-6331E2F80AE0}"/>
                </a:ext>
              </a:extLst>
            </p:cNvPr>
            <p:cNvSpPr txBox="1"/>
            <p:nvPr/>
          </p:nvSpPr>
          <p:spPr>
            <a:xfrm>
              <a:off x="2590917" y="1746767"/>
              <a:ext cx="7001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Quarter Report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D9EBD9A-2AE5-CC4E-94CF-F89FA398AB53}"/>
                </a:ext>
              </a:extLst>
            </p:cNvPr>
            <p:cNvSpPr txBox="1"/>
            <p:nvPr/>
          </p:nvSpPr>
          <p:spPr>
            <a:xfrm>
              <a:off x="7202766" y="1861418"/>
              <a:ext cx="83907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Annual Report</a:t>
              </a:r>
            </a:p>
          </p:txBody>
        </p: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6E0A5C3E-9F6E-8848-8657-BD5BC6F198D2}"/>
                </a:ext>
              </a:extLst>
            </p:cNvPr>
            <p:cNvSpPr/>
            <p:nvPr/>
          </p:nvSpPr>
          <p:spPr>
            <a:xfrm>
              <a:off x="7439654" y="2292304"/>
              <a:ext cx="137304" cy="11650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4" name="Diamond 63">
              <a:extLst>
                <a:ext uri="{FF2B5EF4-FFF2-40B4-BE49-F238E27FC236}">
                  <a16:creationId xmlns:a16="http://schemas.microsoft.com/office/drawing/2014/main" id="{B9EE4024-144C-294F-931B-9F07D4FBCD4E}"/>
                </a:ext>
              </a:extLst>
            </p:cNvPr>
            <p:cNvSpPr/>
            <p:nvPr/>
          </p:nvSpPr>
          <p:spPr>
            <a:xfrm>
              <a:off x="4117862" y="2211387"/>
              <a:ext cx="137304" cy="116509"/>
            </a:xfrm>
            <a:prstGeom prst="diamond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FD4087D-8AA0-5243-A00A-E48C6ACEAB8D}"/>
              </a:ext>
            </a:extLst>
          </p:cNvPr>
          <p:cNvGrpSpPr/>
          <p:nvPr/>
        </p:nvGrpSpPr>
        <p:grpSpPr>
          <a:xfrm>
            <a:off x="6304835" y="2924279"/>
            <a:ext cx="1044178" cy="507831"/>
            <a:chOff x="6431865" y="3298843"/>
            <a:chExt cx="1392237" cy="677107"/>
          </a:xfrm>
        </p:grpSpPr>
        <p:sp>
          <p:nvSpPr>
            <p:cNvPr id="65" name="Diamond 64">
              <a:extLst>
                <a:ext uri="{FF2B5EF4-FFF2-40B4-BE49-F238E27FC236}">
                  <a16:creationId xmlns:a16="http://schemas.microsoft.com/office/drawing/2014/main" id="{5EBDB638-C75D-3C4D-9366-FB8EEA16BBA6}"/>
                </a:ext>
              </a:extLst>
            </p:cNvPr>
            <p:cNvSpPr/>
            <p:nvPr/>
          </p:nvSpPr>
          <p:spPr>
            <a:xfrm>
              <a:off x="7508306" y="3464112"/>
              <a:ext cx="315796" cy="31579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26BC90-5A3C-444C-8818-70A91C466ED6}"/>
                </a:ext>
              </a:extLst>
            </p:cNvPr>
            <p:cNvSpPr txBox="1"/>
            <p:nvPr/>
          </p:nvSpPr>
          <p:spPr>
            <a:xfrm>
              <a:off x="6431865" y="3298843"/>
              <a:ext cx="1234338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350" dirty="0">
                  <a:solidFill>
                    <a:srgbClr val="C00000"/>
                  </a:solidFill>
                  <a:latin typeface="Calibri" panose="020F0502020204030204"/>
                </a:rPr>
                <a:t>TAB Approval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DAA7A21-240A-0344-8283-DA5BBCD9C708}"/>
              </a:ext>
            </a:extLst>
          </p:cNvPr>
          <p:cNvSpPr/>
          <p:nvPr/>
        </p:nvSpPr>
        <p:spPr>
          <a:xfrm>
            <a:off x="7251622" y="2233522"/>
            <a:ext cx="964417" cy="180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/>
            <a:r>
              <a:rPr lang="en-US" sz="900" dirty="0" err="1">
                <a:solidFill>
                  <a:srgbClr val="002060"/>
                </a:solidFill>
                <a:latin typeface="Calibri" panose="020F0502020204030204"/>
              </a:rPr>
              <a:t>Brassboard</a:t>
            </a: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 Assy.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34FD25F-F6C8-BB4F-A5DF-DC614D1ECFB8}"/>
              </a:ext>
            </a:extLst>
          </p:cNvPr>
          <p:cNvSpPr/>
          <p:nvPr/>
        </p:nvSpPr>
        <p:spPr>
          <a:xfrm>
            <a:off x="7262639" y="2446897"/>
            <a:ext cx="964417" cy="180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/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Ground Proc.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E527AF6-97F4-B34D-8ED0-8A4E53BB4A4C}"/>
              </a:ext>
            </a:extLst>
          </p:cNvPr>
          <p:cNvSpPr/>
          <p:nvPr/>
        </p:nvSpPr>
        <p:spPr>
          <a:xfrm>
            <a:off x="7263835" y="2659589"/>
            <a:ext cx="964417" cy="180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/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Instrument &amp; SW.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9508DF-D13D-EC4E-A50C-80BC50AB1343}"/>
              </a:ext>
            </a:extLst>
          </p:cNvPr>
          <p:cNvSpPr/>
          <p:nvPr/>
        </p:nvSpPr>
        <p:spPr>
          <a:xfrm>
            <a:off x="8240837" y="2233522"/>
            <a:ext cx="372375" cy="606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 err="1">
                <a:solidFill>
                  <a:srgbClr val="002060"/>
                </a:solidFill>
                <a:latin typeface="Calibri" panose="020F0502020204030204"/>
              </a:rPr>
              <a:t>Gnd</a:t>
            </a: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 Test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7A53E5F-6F53-6B40-BC53-61610B4823F0}"/>
              </a:ext>
            </a:extLst>
          </p:cNvPr>
          <p:cNvSpPr/>
          <p:nvPr/>
        </p:nvSpPr>
        <p:spPr>
          <a:xfrm>
            <a:off x="8114797" y="2856322"/>
            <a:ext cx="667735" cy="191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/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Industry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D7B8FB7-5360-8C4F-B165-BDC3A0AA0FD4}"/>
              </a:ext>
            </a:extLst>
          </p:cNvPr>
          <p:cNvGrpSpPr/>
          <p:nvPr/>
        </p:nvGrpSpPr>
        <p:grpSpPr>
          <a:xfrm>
            <a:off x="7245612" y="3820116"/>
            <a:ext cx="1536829" cy="809894"/>
            <a:chOff x="7683945" y="4573569"/>
            <a:chExt cx="2049105" cy="107985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54ABBAD-7E95-6E48-B1D4-4199871B4ACF}"/>
                </a:ext>
              </a:extLst>
            </p:cNvPr>
            <p:cNvGrpSpPr/>
            <p:nvPr/>
          </p:nvGrpSpPr>
          <p:grpSpPr>
            <a:xfrm>
              <a:off x="7683945" y="4573569"/>
              <a:ext cx="1815454" cy="808884"/>
              <a:chOff x="7844358" y="2610511"/>
              <a:chExt cx="1815454" cy="80888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D62A9CD-1059-4E4F-8C71-6BDFFB93330F}"/>
                  </a:ext>
                </a:extLst>
              </p:cNvPr>
              <p:cNvSpPr/>
              <p:nvPr/>
            </p:nvSpPr>
            <p:spPr>
              <a:xfrm>
                <a:off x="7844358" y="2610511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685800"/>
                <a:r>
                  <a:rPr lang="en-US" sz="900" dirty="0" err="1">
                    <a:solidFill>
                      <a:srgbClr val="002060"/>
                    </a:solidFill>
                    <a:latin typeface="Calibri" panose="020F0502020204030204"/>
                  </a:rPr>
                  <a:t>Brassboard</a:t>
                </a:r>
                <a:r>
                  <a:rPr lang="en-US" sz="900">
                    <a:solidFill>
                      <a:srgbClr val="002060"/>
                    </a:solidFill>
                    <a:latin typeface="Calibri" panose="020F0502020204030204"/>
                  </a:rPr>
                  <a:t> Assy.</a:t>
                </a:r>
                <a:endParaRPr lang="en-US" sz="900" dirty="0">
                  <a:solidFill>
                    <a:srgbClr val="002060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A4E41F8-D834-0240-867E-8573CA1CF8BB}"/>
                  </a:ext>
                </a:extLst>
              </p:cNvPr>
              <p:cNvSpPr/>
              <p:nvPr/>
            </p:nvSpPr>
            <p:spPr>
              <a:xfrm>
                <a:off x="7859048" y="2895011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685800"/>
                <a:r>
                  <a:rPr lang="en-US" sz="900" dirty="0">
                    <a:solidFill>
                      <a:srgbClr val="002060"/>
                    </a:solidFill>
                    <a:latin typeface="Calibri" panose="020F0502020204030204"/>
                  </a:rPr>
                  <a:t>Ground Proc.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986679-087E-A849-86B7-D56726CF7437}"/>
                  </a:ext>
                </a:extLst>
              </p:cNvPr>
              <p:cNvSpPr/>
              <p:nvPr/>
            </p:nvSpPr>
            <p:spPr>
              <a:xfrm>
                <a:off x="7860642" y="3178600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685800"/>
                <a:r>
                  <a:rPr lang="en-US" sz="900" dirty="0">
                    <a:solidFill>
                      <a:srgbClr val="002060"/>
                    </a:solidFill>
                    <a:latin typeface="Calibri" panose="020F0502020204030204"/>
                  </a:rPr>
                  <a:t>Instrument &amp; SW.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9A76B6D-EC6E-E341-8560-2D963258DED5}"/>
                  </a:ext>
                </a:extLst>
              </p:cNvPr>
              <p:cNvSpPr/>
              <p:nvPr/>
            </p:nvSpPr>
            <p:spPr>
              <a:xfrm>
                <a:off x="9163312" y="2610511"/>
                <a:ext cx="496500" cy="8088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 err="1">
                    <a:solidFill>
                      <a:srgbClr val="002060"/>
                    </a:solidFill>
                    <a:latin typeface="Calibri" panose="020F0502020204030204"/>
                  </a:rPr>
                  <a:t>Gnd</a:t>
                </a:r>
                <a:r>
                  <a:rPr lang="en-US" sz="900" dirty="0">
                    <a:solidFill>
                      <a:srgbClr val="002060"/>
                    </a:solidFill>
                    <a:latin typeface="Calibri" panose="020F0502020204030204"/>
                  </a:rPr>
                  <a:t> Test</a:t>
                </a: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F726492-AC9E-BC4F-805D-8BDF88794F5C}"/>
                </a:ext>
              </a:extLst>
            </p:cNvPr>
            <p:cNvSpPr/>
            <p:nvPr/>
          </p:nvSpPr>
          <p:spPr>
            <a:xfrm>
              <a:off x="8842737" y="5397610"/>
              <a:ext cx="890313" cy="255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Industry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5D3DC81-6E38-8F41-BF58-1EF90CAA4337}"/>
              </a:ext>
            </a:extLst>
          </p:cNvPr>
          <p:cNvSpPr txBox="1"/>
          <p:nvPr/>
        </p:nvSpPr>
        <p:spPr>
          <a:xfrm>
            <a:off x="8514810" y="1789177"/>
            <a:ext cx="525128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825" dirty="0">
                <a:solidFill>
                  <a:srgbClr val="002060"/>
                </a:solidFill>
                <a:latin typeface="Calibri" panose="020F0502020204030204"/>
              </a:rPr>
              <a:t>Annual Report</a:t>
            </a:r>
          </a:p>
        </p:txBody>
      </p:sp>
      <p:sp>
        <p:nvSpPr>
          <p:cNvPr id="85" name="Diamond 84">
            <a:extLst>
              <a:ext uri="{FF2B5EF4-FFF2-40B4-BE49-F238E27FC236}">
                <a16:creationId xmlns:a16="http://schemas.microsoft.com/office/drawing/2014/main" id="{F9D32546-1FA6-E246-8AFC-B930BC72126E}"/>
              </a:ext>
            </a:extLst>
          </p:cNvPr>
          <p:cNvSpPr/>
          <p:nvPr/>
        </p:nvSpPr>
        <p:spPr>
          <a:xfrm>
            <a:off x="8654611" y="2106983"/>
            <a:ext cx="102978" cy="8738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F1C802D-9E91-B746-9785-A3CADF58DB5D}"/>
              </a:ext>
            </a:extLst>
          </p:cNvPr>
          <p:cNvGrpSpPr/>
          <p:nvPr/>
        </p:nvGrpSpPr>
        <p:grpSpPr>
          <a:xfrm>
            <a:off x="8785593" y="1786474"/>
            <a:ext cx="1635155" cy="1253867"/>
            <a:chOff x="9736238" y="1872567"/>
            <a:chExt cx="2180207" cy="167182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A3F7C6-E4DF-E94B-BB06-DA021F294645}"/>
                </a:ext>
              </a:extLst>
            </p:cNvPr>
            <p:cNvSpPr/>
            <p:nvPr/>
          </p:nvSpPr>
          <p:spPr>
            <a:xfrm>
              <a:off x="9736238" y="2459985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Platform </a:t>
              </a:r>
              <a:r>
                <a:rPr lang="en-US" sz="900" dirty="0" err="1">
                  <a:solidFill>
                    <a:srgbClr val="002060"/>
                  </a:solidFill>
                  <a:latin typeface="Calibri" panose="020F0502020204030204"/>
                </a:rPr>
                <a:t>Integ</a:t>
              </a:r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.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9605B48-BC71-3344-80F3-B27F1E34F8A9}"/>
                </a:ext>
              </a:extLst>
            </p:cNvPr>
            <p:cNvSpPr/>
            <p:nvPr/>
          </p:nvSpPr>
          <p:spPr>
            <a:xfrm>
              <a:off x="9750928" y="2744485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Ground Control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61C82D-9D50-0840-94F6-E238579B08C0}"/>
                </a:ext>
              </a:extLst>
            </p:cNvPr>
            <p:cNvSpPr/>
            <p:nvPr/>
          </p:nvSpPr>
          <p:spPr>
            <a:xfrm>
              <a:off x="9752522" y="3028074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Flight Safety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AD5E5A0-84A4-634E-B605-00A9A6D60336}"/>
                </a:ext>
              </a:extLst>
            </p:cNvPr>
            <p:cNvSpPr/>
            <p:nvPr/>
          </p:nvSpPr>
          <p:spPr>
            <a:xfrm>
              <a:off x="11055191" y="2459985"/>
              <a:ext cx="590795" cy="808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Flight Test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B70573F-E560-7C4D-BB7F-B9847DA8D0CB}"/>
                </a:ext>
              </a:extLst>
            </p:cNvPr>
            <p:cNvSpPr/>
            <p:nvPr/>
          </p:nvSpPr>
          <p:spPr>
            <a:xfrm>
              <a:off x="10725254" y="3288571"/>
              <a:ext cx="890313" cy="255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Transition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28C86C8-2B22-9D40-9180-A066FB9EF7F2}"/>
                </a:ext>
              </a:extLst>
            </p:cNvPr>
            <p:cNvSpPr txBox="1"/>
            <p:nvPr/>
          </p:nvSpPr>
          <p:spPr>
            <a:xfrm>
              <a:off x="11216276" y="1872567"/>
              <a:ext cx="70016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Annual Report</a:t>
              </a:r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0F1917C2-FCEE-D24F-933F-FED78A9D2006}"/>
                </a:ext>
              </a:extLst>
            </p:cNvPr>
            <p:cNvSpPr/>
            <p:nvPr/>
          </p:nvSpPr>
          <p:spPr>
            <a:xfrm>
              <a:off x="11402676" y="2296310"/>
              <a:ext cx="137304" cy="11650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8EA3477-7B3E-4B4C-A15A-AB96F5839F00}"/>
              </a:ext>
            </a:extLst>
          </p:cNvPr>
          <p:cNvGrpSpPr/>
          <p:nvPr/>
        </p:nvGrpSpPr>
        <p:grpSpPr>
          <a:xfrm>
            <a:off x="8662628" y="2965484"/>
            <a:ext cx="1048718" cy="507831"/>
            <a:chOff x="7500869" y="3139037"/>
            <a:chExt cx="1398291" cy="677108"/>
          </a:xfrm>
        </p:grpSpPr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0DF6E9BE-C137-0E47-9C63-B0F7B1790790}"/>
                </a:ext>
              </a:extLst>
            </p:cNvPr>
            <p:cNvSpPr/>
            <p:nvPr/>
          </p:nvSpPr>
          <p:spPr>
            <a:xfrm>
              <a:off x="7500869" y="3322208"/>
              <a:ext cx="315796" cy="31579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CAB3D97-3EB9-A242-9B8B-A41E272286FC}"/>
                </a:ext>
              </a:extLst>
            </p:cNvPr>
            <p:cNvSpPr txBox="1"/>
            <p:nvPr/>
          </p:nvSpPr>
          <p:spPr>
            <a:xfrm>
              <a:off x="7664821" y="3139037"/>
              <a:ext cx="123433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350" dirty="0">
                  <a:solidFill>
                    <a:srgbClr val="C00000"/>
                  </a:solidFill>
                  <a:latin typeface="Calibri" panose="020F0502020204030204"/>
                </a:rPr>
                <a:t>TAB Approval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7802D6-ECAA-F74A-936F-94BE50E385AA}"/>
              </a:ext>
            </a:extLst>
          </p:cNvPr>
          <p:cNvGrpSpPr/>
          <p:nvPr/>
        </p:nvGrpSpPr>
        <p:grpSpPr>
          <a:xfrm>
            <a:off x="8459577" y="3380630"/>
            <a:ext cx="1869238" cy="1253867"/>
            <a:chOff x="9314753" y="1872567"/>
            <a:chExt cx="2492317" cy="16718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31DE632-6A23-FF43-8AC7-385F43C574D3}"/>
                </a:ext>
              </a:extLst>
            </p:cNvPr>
            <p:cNvSpPr/>
            <p:nvPr/>
          </p:nvSpPr>
          <p:spPr>
            <a:xfrm>
              <a:off x="9736238" y="2459985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Platform </a:t>
              </a:r>
              <a:r>
                <a:rPr lang="en-US" sz="900" dirty="0" err="1">
                  <a:solidFill>
                    <a:srgbClr val="002060"/>
                  </a:solidFill>
                  <a:latin typeface="Calibri" panose="020F0502020204030204"/>
                </a:rPr>
                <a:t>Integ</a:t>
              </a:r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.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36902E-C6CD-EA43-8824-44D7BDE26B21}"/>
                </a:ext>
              </a:extLst>
            </p:cNvPr>
            <p:cNvSpPr/>
            <p:nvPr/>
          </p:nvSpPr>
          <p:spPr>
            <a:xfrm>
              <a:off x="9750928" y="2744485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Ground Control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C514E29-6830-8749-BAF6-4756A23BAC86}"/>
                </a:ext>
              </a:extLst>
            </p:cNvPr>
            <p:cNvSpPr/>
            <p:nvPr/>
          </p:nvSpPr>
          <p:spPr>
            <a:xfrm>
              <a:off x="9752522" y="3028074"/>
              <a:ext cx="1285889" cy="2407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Flight Safety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7EC5D44-5E3E-6746-A7E8-752026E25D12}"/>
                </a:ext>
              </a:extLst>
            </p:cNvPr>
            <p:cNvSpPr/>
            <p:nvPr/>
          </p:nvSpPr>
          <p:spPr>
            <a:xfrm>
              <a:off x="11055191" y="2459985"/>
              <a:ext cx="590795" cy="808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Flight Test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FD72E47-81FE-1348-9747-60465025182F}"/>
                </a:ext>
              </a:extLst>
            </p:cNvPr>
            <p:cNvSpPr/>
            <p:nvPr/>
          </p:nvSpPr>
          <p:spPr>
            <a:xfrm>
              <a:off x="10725254" y="3288571"/>
              <a:ext cx="890313" cy="255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85800"/>
              <a:r>
                <a:rPr lang="en-US" sz="900" dirty="0">
                  <a:solidFill>
                    <a:srgbClr val="002060"/>
                  </a:solidFill>
                  <a:latin typeface="Calibri" panose="020F0502020204030204"/>
                </a:rPr>
                <a:t>Transition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02723F7-979D-3949-9D07-2A0A965A7A7E}"/>
                </a:ext>
              </a:extLst>
            </p:cNvPr>
            <p:cNvSpPr txBox="1"/>
            <p:nvPr/>
          </p:nvSpPr>
          <p:spPr>
            <a:xfrm>
              <a:off x="11216275" y="1872567"/>
              <a:ext cx="590795" cy="800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Annual Report</a:t>
              </a:r>
            </a:p>
          </p:txBody>
        </p:sp>
        <p:sp>
          <p:nvSpPr>
            <p:cNvPr id="100" name="Diamond 99">
              <a:extLst>
                <a:ext uri="{FF2B5EF4-FFF2-40B4-BE49-F238E27FC236}">
                  <a16:creationId xmlns:a16="http://schemas.microsoft.com/office/drawing/2014/main" id="{868039A6-BF69-F64B-98DA-4C1F1F4C4E5C}"/>
                </a:ext>
              </a:extLst>
            </p:cNvPr>
            <p:cNvSpPr/>
            <p:nvPr/>
          </p:nvSpPr>
          <p:spPr>
            <a:xfrm>
              <a:off x="11402676" y="2296310"/>
              <a:ext cx="137304" cy="11650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4661389-0D5F-584A-AF25-A9B7B4920DFF}"/>
                </a:ext>
              </a:extLst>
            </p:cNvPr>
            <p:cNvSpPr txBox="1"/>
            <p:nvPr/>
          </p:nvSpPr>
          <p:spPr>
            <a:xfrm>
              <a:off x="9314753" y="1915647"/>
              <a:ext cx="590795" cy="800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825" dirty="0">
                  <a:solidFill>
                    <a:srgbClr val="002060"/>
                  </a:solidFill>
                  <a:latin typeface="Calibri" panose="020F0502020204030204"/>
                </a:rPr>
                <a:t>Annual Report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5876B72C-4FBC-564C-9789-7A872C6D7A21}"/>
              </a:ext>
            </a:extLst>
          </p:cNvPr>
          <p:cNvSpPr txBox="1"/>
          <p:nvPr/>
        </p:nvSpPr>
        <p:spPr>
          <a:xfrm>
            <a:off x="7573204" y="1927374"/>
            <a:ext cx="425821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825" dirty="0">
                <a:solidFill>
                  <a:srgbClr val="002060"/>
                </a:solidFill>
                <a:latin typeface="Calibri" panose="020F0502020204030204"/>
              </a:rPr>
              <a:t>CDR</a:t>
            </a:r>
          </a:p>
        </p:txBody>
      </p:sp>
      <p:sp>
        <p:nvSpPr>
          <p:cNvPr id="102" name="Diamond 101">
            <a:extLst>
              <a:ext uri="{FF2B5EF4-FFF2-40B4-BE49-F238E27FC236}">
                <a16:creationId xmlns:a16="http://schemas.microsoft.com/office/drawing/2014/main" id="{8A28DA02-3047-2146-9F08-BA3439B97578}"/>
              </a:ext>
            </a:extLst>
          </p:cNvPr>
          <p:cNvSpPr/>
          <p:nvPr/>
        </p:nvSpPr>
        <p:spPr>
          <a:xfrm>
            <a:off x="7689247" y="2112364"/>
            <a:ext cx="102978" cy="8738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F5445A9-BD53-3D45-9356-F21F7FF8785A}"/>
              </a:ext>
            </a:extLst>
          </p:cNvPr>
          <p:cNvSpPr txBox="1"/>
          <p:nvPr/>
        </p:nvSpPr>
        <p:spPr>
          <a:xfrm>
            <a:off x="7640745" y="3499000"/>
            <a:ext cx="425821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825" dirty="0">
                <a:solidFill>
                  <a:srgbClr val="002060"/>
                </a:solidFill>
                <a:latin typeface="Calibri" panose="020F0502020204030204"/>
              </a:rPr>
              <a:t>CDR</a:t>
            </a:r>
          </a:p>
        </p:txBody>
      </p:sp>
      <p:sp>
        <p:nvSpPr>
          <p:cNvPr id="104" name="Diamond 103">
            <a:extLst>
              <a:ext uri="{FF2B5EF4-FFF2-40B4-BE49-F238E27FC236}">
                <a16:creationId xmlns:a16="http://schemas.microsoft.com/office/drawing/2014/main" id="{93C94ED2-CE7F-3842-A7B7-4DB665188851}"/>
              </a:ext>
            </a:extLst>
          </p:cNvPr>
          <p:cNvSpPr/>
          <p:nvPr/>
        </p:nvSpPr>
        <p:spPr>
          <a:xfrm>
            <a:off x="7756787" y="3683990"/>
            <a:ext cx="102978" cy="8738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C605EA-E8C1-0241-9642-9A4ED87F999E}"/>
              </a:ext>
            </a:extLst>
          </p:cNvPr>
          <p:cNvSpPr txBox="1"/>
          <p:nvPr/>
        </p:nvSpPr>
        <p:spPr>
          <a:xfrm>
            <a:off x="9406902" y="3497479"/>
            <a:ext cx="425821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825" dirty="0">
                <a:solidFill>
                  <a:srgbClr val="002060"/>
                </a:solidFill>
                <a:latin typeface="Calibri" panose="020F0502020204030204"/>
              </a:rPr>
              <a:t>TRR</a:t>
            </a: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id="{DCA4C5D0-CCB4-6F4C-BB54-3F8533A78783}"/>
              </a:ext>
            </a:extLst>
          </p:cNvPr>
          <p:cNvSpPr/>
          <p:nvPr/>
        </p:nvSpPr>
        <p:spPr>
          <a:xfrm>
            <a:off x="9522944" y="3682469"/>
            <a:ext cx="102978" cy="8738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Diamond 107">
            <a:extLst>
              <a:ext uri="{FF2B5EF4-FFF2-40B4-BE49-F238E27FC236}">
                <a16:creationId xmlns:a16="http://schemas.microsoft.com/office/drawing/2014/main" id="{A482663A-ACBF-AF41-8BEA-9AA35A46DDAD}"/>
              </a:ext>
            </a:extLst>
          </p:cNvPr>
          <p:cNvSpPr/>
          <p:nvPr/>
        </p:nvSpPr>
        <p:spPr>
          <a:xfrm>
            <a:off x="8638433" y="3702695"/>
            <a:ext cx="102978" cy="8738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970557D-F0D6-934D-A9DB-8C7A12C53A39}"/>
              </a:ext>
            </a:extLst>
          </p:cNvPr>
          <p:cNvSpPr txBox="1"/>
          <p:nvPr/>
        </p:nvSpPr>
        <p:spPr>
          <a:xfrm>
            <a:off x="3154746" y="1094475"/>
            <a:ext cx="25472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Phase 1 Education/System Design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55DEBB5-8FE1-1848-8FAB-57DFB9251CAF}"/>
              </a:ext>
            </a:extLst>
          </p:cNvPr>
          <p:cNvSpPr txBox="1"/>
          <p:nvPr/>
        </p:nvSpPr>
        <p:spPr>
          <a:xfrm>
            <a:off x="7230590" y="990602"/>
            <a:ext cx="13729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Phase 2 Ground Assy/Test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AEBB5C4-4BFE-E744-9C66-65F08A6D34AE}"/>
              </a:ext>
            </a:extLst>
          </p:cNvPr>
          <p:cNvSpPr txBox="1"/>
          <p:nvPr/>
        </p:nvSpPr>
        <p:spPr>
          <a:xfrm>
            <a:off x="8640789" y="990601"/>
            <a:ext cx="13729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Phase 3 Air </a:t>
            </a:r>
            <a:r>
              <a:rPr lang="en-US" sz="1350" dirty="0" err="1">
                <a:solidFill>
                  <a:srgbClr val="002060"/>
                </a:solidFill>
                <a:latin typeface="Calibri" panose="020F0502020204030204"/>
              </a:rPr>
              <a:t>Integ</a:t>
            </a: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/Test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FD7F2292-E532-874C-9BA1-5603EFC3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27" y="4734249"/>
            <a:ext cx="5657344" cy="537162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5BDA2360-08BA-714C-BE19-75DF1634F80E}"/>
              </a:ext>
            </a:extLst>
          </p:cNvPr>
          <p:cNvSpPr txBox="1"/>
          <p:nvPr/>
        </p:nvSpPr>
        <p:spPr>
          <a:xfrm>
            <a:off x="2495910" y="5306364"/>
            <a:ext cx="7409272" cy="93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spcAft>
                <a:spcPts val="600"/>
              </a:spcAft>
            </a:pPr>
            <a:r>
              <a:rPr lang="en-US" sz="1500" dirty="0">
                <a:solidFill>
                  <a:srgbClr val="002060"/>
                </a:solidFill>
                <a:latin typeface="Calibri" panose="020F0502020204030204"/>
              </a:rPr>
              <a:t>Region 9 &amp; 10 Have 4 Week Grant Delay Due To Differences In Section/Region Funding Issues</a:t>
            </a:r>
          </a:p>
          <a:p>
            <a:pPr algn="ctr" defTabSz="685800">
              <a:spcAft>
                <a:spcPts val="600"/>
              </a:spcAft>
            </a:pPr>
            <a:r>
              <a:rPr lang="en-US" sz="1500" dirty="0">
                <a:solidFill>
                  <a:srgbClr val="002060"/>
                </a:solidFill>
                <a:latin typeface="Calibri" panose="020F0502020204030204"/>
              </a:rPr>
              <a:t>Asked Region 10 Student Branch Chapters To Accelerate PDR To November 2023</a:t>
            </a:r>
          </a:p>
          <a:p>
            <a:pPr algn="ctr" defTabSz="685800">
              <a:spcAft>
                <a:spcPts val="600"/>
              </a:spcAft>
            </a:pPr>
            <a:r>
              <a:rPr lang="en-US" sz="1500" dirty="0">
                <a:solidFill>
                  <a:srgbClr val="002060"/>
                </a:solidFill>
                <a:latin typeface="Calibri" panose="020F0502020204030204"/>
              </a:rPr>
              <a:t>Desire Phase 1 Final Report And Phase 2 Proposal By 15 April 2024, For Phase 2 Start</a:t>
            </a:r>
          </a:p>
        </p:txBody>
      </p:sp>
    </p:spTree>
    <p:extLst>
      <p:ext uri="{BB962C8B-B14F-4D97-AF65-F5344CB8AC3E}">
        <p14:creationId xmlns:p14="http://schemas.microsoft.com/office/powerpoint/2010/main" val="262872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A57B-98B5-CC4A-BDFA-895353FB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AESS Short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D7B0-9A4E-AC44-AA29-7F6A0EA8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031" y="1066800"/>
            <a:ext cx="7772400" cy="4724400"/>
          </a:xfrm>
        </p:spPr>
        <p:txBody>
          <a:bodyPr/>
          <a:lstStyle/>
          <a:p>
            <a:r>
              <a:rPr lang="en-US" sz="2000" dirty="0"/>
              <a:t>UAV Operations Planning – Vince </a:t>
            </a:r>
            <a:r>
              <a:rPr lang="en-US" sz="2000" dirty="0" err="1"/>
              <a:t>Socci</a:t>
            </a:r>
            <a:r>
              <a:rPr lang="en-US" sz="2000" dirty="0"/>
              <a:t> Region 1</a:t>
            </a:r>
          </a:p>
          <a:p>
            <a:pPr lvl="1"/>
            <a:r>
              <a:rPr lang="en-US" sz="1200" dirty="0"/>
              <a:t>UAV Technology Overview</a:t>
            </a:r>
          </a:p>
          <a:p>
            <a:pPr lvl="1"/>
            <a:r>
              <a:rPr lang="en-US" sz="1200" dirty="0"/>
              <a:t>Operational Policies &amp; Regulations</a:t>
            </a:r>
          </a:p>
          <a:p>
            <a:r>
              <a:rPr lang="en-US" sz="2000" dirty="0"/>
              <a:t>UAV Sensors and Cyber Protection – Roberto Sabatini Region 8</a:t>
            </a:r>
          </a:p>
          <a:p>
            <a:pPr lvl="1"/>
            <a:r>
              <a:rPr lang="en-US" sz="1200" dirty="0"/>
              <a:t>UAV Avionics For Small Sensors And Control</a:t>
            </a:r>
          </a:p>
          <a:p>
            <a:pPr lvl="1"/>
            <a:r>
              <a:rPr lang="en-US" sz="1200" dirty="0"/>
              <a:t>Cyber Protection In Flight Environments</a:t>
            </a:r>
          </a:p>
          <a:p>
            <a:r>
              <a:rPr lang="en-US" sz="2000" dirty="0"/>
              <a:t>Sensor Fusion Technology – Stefano </a:t>
            </a:r>
            <a:r>
              <a:rPr lang="en-US" sz="2000" dirty="0" err="1"/>
              <a:t>Coraluppi</a:t>
            </a:r>
            <a:r>
              <a:rPr lang="en-US" sz="2000" dirty="0"/>
              <a:t>, Region 1</a:t>
            </a:r>
          </a:p>
          <a:p>
            <a:pPr lvl="1"/>
            <a:r>
              <a:rPr lang="en-US" sz="1200" dirty="0"/>
              <a:t>Mathematical Foundation for Detection &amp; Localization</a:t>
            </a:r>
          </a:p>
          <a:p>
            <a:pPr lvl="1"/>
            <a:r>
              <a:rPr lang="en-US" sz="1200" dirty="0"/>
              <a:t>Multi-object Inferencing For Performance Metrics</a:t>
            </a:r>
          </a:p>
          <a:p>
            <a:pPr lvl="1"/>
            <a:r>
              <a:rPr lang="en-US" sz="1200" dirty="0"/>
              <a:t>Advanced Topics On Distributed Tracking and Context Exploitation</a:t>
            </a:r>
          </a:p>
          <a:p>
            <a:r>
              <a:rPr lang="en-US" sz="2000" dirty="0"/>
              <a:t>UAV Navigation Technology – Michael </a:t>
            </a:r>
            <a:r>
              <a:rPr lang="en-US" sz="2000" dirty="0" err="1"/>
              <a:t>Braasch</a:t>
            </a:r>
            <a:r>
              <a:rPr lang="en-US" sz="2000" dirty="0"/>
              <a:t>, Region 2</a:t>
            </a:r>
          </a:p>
          <a:p>
            <a:pPr lvl="1"/>
            <a:r>
              <a:rPr lang="en-US" sz="1200" dirty="0"/>
              <a:t>GNSS/IMU Navigation Techniques</a:t>
            </a:r>
          </a:p>
          <a:p>
            <a:pPr lvl="1"/>
            <a:r>
              <a:rPr lang="en-US" sz="1200" dirty="0"/>
              <a:t>Integration Performance And Error Characteristics</a:t>
            </a:r>
          </a:p>
          <a:p>
            <a:r>
              <a:rPr lang="en-US" sz="2000" dirty="0"/>
              <a:t>Distributed Sensing Systems Engineering – Mark E Davis, Region 1</a:t>
            </a:r>
          </a:p>
          <a:p>
            <a:pPr lvl="1"/>
            <a:r>
              <a:rPr lang="en-US" sz="1200" dirty="0"/>
              <a:t>System WBS, Master Schedule, and Risk Assessment</a:t>
            </a:r>
          </a:p>
          <a:p>
            <a:pPr lvl="1"/>
            <a:r>
              <a:rPr lang="en-US" sz="1200" dirty="0"/>
              <a:t>Scenario Generation For Multiple Platforms/Sensor Motion</a:t>
            </a:r>
          </a:p>
          <a:p>
            <a:pPr lvl="1"/>
            <a:r>
              <a:rPr lang="en-US" sz="1200" dirty="0"/>
              <a:t>Evaluation Of Sensor Control &amp; Performance Within Scenarios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8C22F-8B33-0340-BA83-1F824D5D08ED}"/>
              </a:ext>
            </a:extLst>
          </p:cNvPr>
          <p:cNvSpPr txBox="1"/>
          <p:nvPr/>
        </p:nvSpPr>
        <p:spPr>
          <a:xfrm>
            <a:off x="2363364" y="5882160"/>
            <a:ext cx="691173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AESS Short Course Presented In Bangalore 30-31 November 2023,</a:t>
            </a:r>
          </a:p>
          <a:p>
            <a:pPr algn="ctr"/>
            <a:r>
              <a:rPr lang="en-US" dirty="0"/>
              <a:t>Will Provide To Region 9 In </a:t>
            </a:r>
            <a:r>
              <a:rPr lang="en-US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3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1D410-6AB6-1041-A4AF-400B0FEB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93" y="1373655"/>
            <a:ext cx="10905813" cy="4988243"/>
          </a:xfrm>
        </p:spPr>
        <p:txBody>
          <a:bodyPr/>
          <a:lstStyle/>
          <a:p>
            <a:r>
              <a:rPr lang="en-US" dirty="0"/>
              <a:t>The Student Branch Chapters Provided Grants ($171K) For The Distributed Sensing Technology &amp; Education Initiative</a:t>
            </a:r>
          </a:p>
          <a:p>
            <a:pPr lvl="1"/>
            <a:r>
              <a:rPr lang="en-US" dirty="0"/>
              <a:t>They Are Providing Monthly Reports and Quarterly Reviews</a:t>
            </a:r>
          </a:p>
          <a:p>
            <a:pPr lvl="1"/>
            <a:r>
              <a:rPr lang="en-US" dirty="0"/>
              <a:t>Strong Interface To Sections And Potential For Governmental Support</a:t>
            </a:r>
          </a:p>
          <a:p>
            <a:r>
              <a:rPr lang="en-US" dirty="0"/>
              <a:t>IEEE TAB  Supports The Formulation Of New Technologies To:	</a:t>
            </a:r>
          </a:p>
          <a:p>
            <a:pPr lvl="1"/>
            <a:r>
              <a:rPr lang="en-US" dirty="0"/>
              <a:t>Provide “Advancing Technology for Humanity” From AESS Technology Leaders</a:t>
            </a:r>
          </a:p>
          <a:p>
            <a:pPr lvl="1"/>
            <a:r>
              <a:rPr lang="en-US" dirty="0"/>
              <a:t>Establish A Collaboration For New System Applications In Two Under- Represented  Regions For Transition Incubation For Small Businesses </a:t>
            </a:r>
            <a:br>
              <a:rPr lang="en-US" dirty="0"/>
            </a:br>
            <a:r>
              <a:rPr lang="en-US" dirty="0"/>
              <a:t>And  Establish Careers for Young Professionals</a:t>
            </a:r>
          </a:p>
          <a:p>
            <a:r>
              <a:rPr lang="en-US" dirty="0"/>
              <a:t>IEEE TAB Has Provided New Initiative Funding $170K for 2024.</a:t>
            </a:r>
          </a:p>
          <a:p>
            <a:pPr lvl="1"/>
            <a:r>
              <a:rPr lang="en-US" dirty="0"/>
              <a:t>Funding Initially Approved From 1.25% Of Our Reserves</a:t>
            </a:r>
          </a:p>
          <a:p>
            <a:pPr lvl="1"/>
            <a:r>
              <a:rPr lang="en-US" dirty="0"/>
              <a:t>Action: SBC Proposal And Successful PDR Prior To Grant Funding Transfer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422CBA-2814-D14F-8666-CC31E20B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Update Comments</a:t>
            </a:r>
          </a:p>
        </p:txBody>
      </p:sp>
    </p:spTree>
    <p:extLst>
      <p:ext uri="{BB962C8B-B14F-4D97-AF65-F5344CB8AC3E}">
        <p14:creationId xmlns:p14="http://schemas.microsoft.com/office/powerpoint/2010/main" val="71797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70389-53C0-D94A-88F4-64648D74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</a:rPr>
              <a:t>IEEE HQ And The Technical Activities Board Are Encouraging Collaboration Between OUs For Initiatives And Joint Chapters</a:t>
            </a:r>
          </a:p>
          <a:p>
            <a:r>
              <a:rPr lang="en-US" sz="1800" dirty="0"/>
              <a:t>Interest From Geoscience And Remote Sensing Society After Radarconf23 – Paul Rosen And Mariko Burgin</a:t>
            </a: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</a:rPr>
              <a:t>Our Efforts In Region 9 And Region 10 With Membership And The DSTEI Project Are Very Much Aligned With A Collaboration With GRSS. IGARS Is A Major Conference Held Mainly Outside Of The USA, And There Is Complementary Technical Efforts To Both Aerospace  And Radar Conferences.</a:t>
            </a: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</a:rPr>
              <a:t>Puneet Mishra Has Been Working In India On A Major Conference In The Near Future. If That Can Be Planned, We Would Need To Gather Attendance In Region 8 And Region 10 To Be Viable. GRSS Has A Major Pull Through The NASA Indian SAR (NISAR) Satellite Being Launched In 2024.</a:t>
            </a: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</a:rPr>
              <a:t>Giovanna Ramirez Has Developed A Strong AESS Contingent In Colombia And Peru With Our Initiative. The Peru Section Is Very Interested In A Joint AES/GRS Chapter That Can Start A New Conference Or Leverage The ANDES 2024 Conference For AES To Help Sponsor.</a:t>
            </a: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</a:rPr>
              <a:t>GRSS Is Sponsoring Chapter Activities In India With Their Outreach For Remote Sensing. They Are Interesting To Co-fund Our DSTEI Project If There Is A Good Student Branch Idea.</a:t>
            </a: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</a:rPr>
              <a:t>It Is Easy To Start A Joint Chapter Where Both OUs Can Attract Both Students And Members.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09F372-62A2-E543-BD6F-0FBA333F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 With GRSS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BA02B-32AA-4545-A07B-8587513F2F59}"/>
              </a:ext>
            </a:extLst>
          </p:cNvPr>
          <p:cNvSpPr txBox="1"/>
          <p:nvPr/>
        </p:nvSpPr>
        <p:spPr>
          <a:xfrm>
            <a:off x="2363364" y="5882160"/>
            <a:ext cx="691173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Motion: AESS Will Sign MOU At TAB Meeting 16 November</a:t>
            </a:r>
          </a:p>
        </p:txBody>
      </p:sp>
    </p:spTree>
    <p:extLst>
      <p:ext uri="{BB962C8B-B14F-4D97-AF65-F5344CB8AC3E}">
        <p14:creationId xmlns:p14="http://schemas.microsoft.com/office/powerpoint/2010/main" val="72785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1010</Words>
  <Application>Microsoft Macintosh PowerPoint</Application>
  <PresentationFormat>Widescreen</PresentationFormat>
  <Paragraphs>141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LucidaGrande</vt:lpstr>
      <vt:lpstr>Poppins</vt:lpstr>
      <vt:lpstr>Poppins Bold</vt:lpstr>
      <vt:lpstr>Poppins ExtraBold</vt:lpstr>
      <vt:lpstr>Wingdings</vt:lpstr>
      <vt:lpstr>Office Theme</vt:lpstr>
      <vt:lpstr>1_Office Theme</vt:lpstr>
      <vt:lpstr>PowerPoint Presentation</vt:lpstr>
      <vt:lpstr>PowerPoint Presentation</vt:lpstr>
      <vt:lpstr>DSTEI Project Teams</vt:lpstr>
      <vt:lpstr>2023+2 DSTEI Project Schedule</vt:lpstr>
      <vt:lpstr>AESS Short Course</vt:lpstr>
      <vt:lpstr>Summary And Update Comments</vt:lpstr>
      <vt:lpstr>MOU With GRSS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Mark Davis</cp:lastModifiedBy>
  <cp:revision>64</cp:revision>
  <dcterms:created xsi:type="dcterms:W3CDTF">2020-06-23T20:53:44Z</dcterms:created>
  <dcterms:modified xsi:type="dcterms:W3CDTF">2023-10-25T13:45:18Z</dcterms:modified>
</cp:coreProperties>
</file>