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Lst>
  <p:notesMasterIdLst>
    <p:notesMasterId r:id="rId15"/>
  </p:notesMasterIdLst>
  <p:sldIdLst>
    <p:sldId id="262" r:id="rId4"/>
    <p:sldId id="440" r:id="rId5"/>
    <p:sldId id="444" r:id="rId6"/>
    <p:sldId id="445" r:id="rId7"/>
    <p:sldId id="446" r:id="rId8"/>
    <p:sldId id="449" r:id="rId9"/>
    <p:sldId id="450" r:id="rId10"/>
    <p:sldId id="451" r:id="rId11"/>
    <p:sldId id="452" r:id="rId12"/>
    <p:sldId id="453" r:id="rId13"/>
    <p:sldId id="45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0" autoAdjust="0"/>
    <p:restoredTop sz="94660"/>
  </p:normalViewPr>
  <p:slideViewPr>
    <p:cSldViewPr snapToGrid="0">
      <p:cViewPr varScale="1">
        <p:scale>
          <a:sx n="64" d="100"/>
          <a:sy n="64" d="100"/>
        </p:scale>
        <p:origin x="6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30DD-E43C-CA4B-A5FB-77BBC5ADDAB7}"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F3D1-4F9A-AB43-BBB2-4BBDABDECCA1}" type="slidenum">
              <a:rPr lang="en-US" smtClean="0"/>
              <a:t>‹#›</a:t>
            </a:fld>
            <a:endParaRPr lang="en-US"/>
          </a:p>
        </p:txBody>
      </p:sp>
    </p:spTree>
    <p:extLst>
      <p:ext uri="{BB962C8B-B14F-4D97-AF65-F5344CB8AC3E}">
        <p14:creationId xmlns:p14="http://schemas.microsoft.com/office/powerpoint/2010/main" val="32046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221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74196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26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4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741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3B7BAC5-B6F0-41F0-84C9-8DE0C1EDBD3B}" type="datetimeFigureOut">
              <a:rPr lang="en-US" smtClean="0"/>
              <a:t>11/8/2023</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F0A14E72-68E1-4D6D-AFD9-959448C9EB59}"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2270833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758687" y="136525"/>
            <a:ext cx="10515600" cy="579092"/>
          </a:xfrm>
          <a:prstGeom prst="rect">
            <a:avLst/>
          </a:prstGeom>
        </p:spPr>
        <p:txBody>
          <a:bodyPr/>
          <a:lstStyle>
            <a:lvl1pPr>
              <a:defRPr sz="28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629478" y="1253331"/>
            <a:ext cx="10515600" cy="4351338"/>
          </a:xfrm>
          <a:prstGeom prst="rect">
            <a:avLst/>
          </a:prstGeo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301487" y="6351657"/>
            <a:ext cx="2743200" cy="365125"/>
          </a:xfrm>
          <a:prstGeom prst="rect">
            <a:avLst/>
          </a:prstGeom>
        </p:spPr>
        <p:txBody>
          <a:bodyPr/>
          <a:lstStyle>
            <a:lvl1pPr>
              <a:defRPr>
                <a:solidFill>
                  <a:srgbClr val="0C70AC"/>
                </a:solidFill>
              </a:defRPr>
            </a:lvl1pPr>
          </a:lstStyle>
          <a:p>
            <a:fld id="{F0A14E72-68E1-4D6D-AFD9-959448C9EB59}" type="slidenum">
              <a:rPr lang="en-US" smtClean="0"/>
              <a:t>‹#›</a:t>
            </a:fld>
            <a:endParaRPr lang="en-US"/>
          </a:p>
        </p:txBody>
      </p:sp>
    </p:spTree>
    <p:extLst>
      <p:ext uri="{BB962C8B-B14F-4D97-AF65-F5344CB8AC3E}">
        <p14:creationId xmlns:p14="http://schemas.microsoft.com/office/powerpoint/2010/main" val="4208696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221974" y="6356350"/>
            <a:ext cx="2743200" cy="365125"/>
          </a:xfrm>
          <a:prstGeom prst="rect">
            <a:avLst/>
          </a:prstGeom>
        </p:spPr>
        <p:txBody>
          <a:bodyPr/>
          <a:lstStyle/>
          <a:p>
            <a:fld id="{F0A14E72-68E1-4D6D-AFD9-959448C9EB59}" type="slidenum">
              <a:rPr lang="en-US" smtClean="0"/>
              <a:t>‹#›</a:t>
            </a:fld>
            <a:endParaRPr lang="en-US"/>
          </a:p>
        </p:txBody>
      </p:sp>
    </p:spTree>
    <p:extLst>
      <p:ext uri="{BB962C8B-B14F-4D97-AF65-F5344CB8AC3E}">
        <p14:creationId xmlns:p14="http://schemas.microsoft.com/office/powerpoint/2010/main" val="1532581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F0A14E72-68E1-4D6D-AFD9-959448C9EB59}" type="slidenum">
              <a:rPr lang="en-US" smtClean="0"/>
              <a:t>‹#›</a:t>
            </a:fld>
            <a:endParaRPr lang="en-US"/>
          </a:p>
        </p:txBody>
      </p:sp>
    </p:spTree>
    <p:extLst>
      <p:ext uri="{BB962C8B-B14F-4D97-AF65-F5344CB8AC3E}">
        <p14:creationId xmlns:p14="http://schemas.microsoft.com/office/powerpoint/2010/main" val="1468096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F0A14E72-68E1-4D6D-AFD9-959448C9EB59}" type="slidenum">
              <a:rPr lang="en-US" smtClean="0"/>
              <a:t>‹#›</a:t>
            </a:fld>
            <a:endParaRPr lang="en-US"/>
          </a:p>
        </p:txBody>
      </p:sp>
    </p:spTree>
    <p:extLst>
      <p:ext uri="{BB962C8B-B14F-4D97-AF65-F5344CB8AC3E}">
        <p14:creationId xmlns:p14="http://schemas.microsoft.com/office/powerpoint/2010/main" val="397254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11/8/2023</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598537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A0A3305-DBD3-419B-9ADD-486F2F381A3D}"/>
              </a:ext>
            </a:extLst>
          </p:cNvPr>
          <p:cNvSpPr>
            <a:spLocks noGrp="1"/>
          </p:cNvSpPr>
          <p:nvPr>
            <p:ph type="dt" sz="half" idx="10"/>
          </p:nvPr>
        </p:nvSpPr>
        <p:spPr>
          <a:xfrm>
            <a:off x="838200" y="6356350"/>
            <a:ext cx="2743200" cy="365125"/>
          </a:xfrm>
          <a:prstGeom prst="rect">
            <a:avLst/>
          </a:prstGeom>
        </p:spPr>
        <p:txBody>
          <a:bodyPr/>
          <a:lstStyle/>
          <a:p>
            <a:fld id="{B3B7BAC5-B6F0-41F0-84C9-8DE0C1EDBD3B}" type="datetimeFigureOut">
              <a:rPr lang="en-US" smtClean="0"/>
              <a:t>11/8/2023</a:t>
            </a:fld>
            <a:endParaRPr lang="en-US"/>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F0A14E72-68E1-4D6D-AFD9-959448C9EB59}" type="slidenum">
              <a:rPr lang="en-US" smtClean="0"/>
              <a:t>‹#›</a:t>
            </a:fld>
            <a:endParaRPr lang="en-US"/>
          </a:p>
        </p:txBody>
      </p:sp>
    </p:spTree>
    <p:extLst>
      <p:ext uri="{BB962C8B-B14F-4D97-AF65-F5344CB8AC3E}">
        <p14:creationId xmlns:p14="http://schemas.microsoft.com/office/powerpoint/2010/main" val="2787140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F0A14E72-68E1-4D6D-AFD9-959448C9EB59}" type="slidenum">
              <a:rPr lang="en-US" smtClean="0"/>
              <a:t>‹#›</a:t>
            </a:fld>
            <a:endParaRPr lang="en-US"/>
          </a:p>
        </p:txBody>
      </p:sp>
    </p:spTree>
    <p:extLst>
      <p:ext uri="{BB962C8B-B14F-4D97-AF65-F5344CB8AC3E}">
        <p14:creationId xmlns:p14="http://schemas.microsoft.com/office/powerpoint/2010/main" val="262919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F0A14E72-68E1-4D6D-AFD9-959448C9EB59}" type="slidenum">
              <a:rPr lang="en-US" smtClean="0"/>
              <a:t>‹#›</a:t>
            </a:fld>
            <a:endParaRPr lang="en-US"/>
          </a:p>
        </p:txBody>
      </p:sp>
    </p:spTree>
    <p:extLst>
      <p:ext uri="{BB962C8B-B14F-4D97-AF65-F5344CB8AC3E}">
        <p14:creationId xmlns:p14="http://schemas.microsoft.com/office/powerpoint/2010/main" val="2869315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F0A14E72-68E1-4D6D-AFD9-959448C9EB59}" type="slidenum">
              <a:rPr lang="en-US" smtClean="0"/>
              <a:t>‹#›</a:t>
            </a:fld>
            <a:endParaRPr lang="en-US"/>
          </a:p>
        </p:txBody>
      </p:sp>
    </p:spTree>
    <p:extLst>
      <p:ext uri="{BB962C8B-B14F-4D97-AF65-F5344CB8AC3E}">
        <p14:creationId xmlns:p14="http://schemas.microsoft.com/office/powerpoint/2010/main" val="2516952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F0A14E72-68E1-4D6D-AFD9-959448C9EB59}" type="slidenum">
              <a:rPr lang="en-US" smtClean="0"/>
              <a:t>‹#›</a:t>
            </a:fld>
            <a:endParaRPr lang="en-US"/>
          </a:p>
        </p:txBody>
      </p:sp>
    </p:spTree>
    <p:extLst>
      <p:ext uri="{BB962C8B-B14F-4D97-AF65-F5344CB8AC3E}">
        <p14:creationId xmlns:p14="http://schemas.microsoft.com/office/powerpoint/2010/main" val="6145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F0A14E72-68E1-4D6D-AFD9-959448C9EB59}" type="slidenum">
              <a:rPr lang="en-US" smtClean="0"/>
              <a:t>‹#›</a:t>
            </a:fld>
            <a:endParaRPr lang="en-US"/>
          </a:p>
        </p:txBody>
      </p:sp>
    </p:spTree>
    <p:extLst>
      <p:ext uri="{BB962C8B-B14F-4D97-AF65-F5344CB8AC3E}">
        <p14:creationId xmlns:p14="http://schemas.microsoft.com/office/powerpoint/2010/main" val="2212278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778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FEB-13BF-49E2-AA65-ECB0819A8BC3}"/>
              </a:ext>
            </a:extLst>
          </p:cNvPr>
          <p:cNvSpPr>
            <a:spLocks noGrp="1"/>
          </p:cNvSpPr>
          <p:nvPr userDrawn="1"/>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endParaRPr lang="en-US" dirty="0">
              <a:solidFill>
                <a:schemeClr val="bg1"/>
              </a:solidFill>
            </a:endParaRPr>
          </a:p>
        </p:txBody>
      </p:sp>
      <p:sp>
        <p:nvSpPr>
          <p:cNvPr id="4" name="Title 1">
            <a:extLst>
              <a:ext uri="{FF2B5EF4-FFF2-40B4-BE49-F238E27FC236}">
                <a16:creationId xmlns:a16="http://schemas.microsoft.com/office/drawing/2014/main" id="{C2FE6A51-0C90-4250-B4B1-2EF2C892A313}"/>
              </a:ext>
            </a:extLst>
          </p:cNvPr>
          <p:cNvSpPr>
            <a:spLocks noGrp="1"/>
          </p:cNvSpPr>
          <p:nvPr>
            <p:ph type="title"/>
          </p:nvPr>
        </p:nvSpPr>
        <p:spPr>
          <a:xfrm>
            <a:off x="300318" y="114113"/>
            <a:ext cx="10515600" cy="710640"/>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833054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11/8/2023</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808574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734807" y="1188720"/>
            <a:ext cx="10618993" cy="4988243"/>
          </a:xfrm>
          <a:prstGeom prst="rect">
            <a:avLst/>
          </a:prstGeom>
        </p:spPr>
        <p:txBody>
          <a:bodyPr/>
          <a:lstStyle>
            <a:lvl1pPr marL="228600" indent="-228600">
              <a:buClr>
                <a:srgbClr val="0C70AC"/>
              </a:buClr>
              <a:buFont typeface="Arial" panose="020B0604020202020204" pitchFamily="34" charset="0"/>
              <a:buChar char="•"/>
              <a:defRPr/>
            </a:lvl1pPr>
            <a:lvl2pPr marL="685800" indent="-228600">
              <a:buClr>
                <a:srgbClr val="0C70AC"/>
              </a:buClr>
              <a:buFont typeface="Arial" panose="020B0604020202020204" pitchFamily="34" charset="0"/>
              <a:buChar char="•"/>
              <a:defRPr/>
            </a:lvl2pPr>
            <a:lvl3pPr marL="1143000" indent="-228600">
              <a:buClr>
                <a:srgbClr val="0C70AC"/>
              </a:buClr>
              <a:buFont typeface="Arial" panose="020B0604020202020204" pitchFamily="34" charset="0"/>
              <a:buChar char="•"/>
              <a:defRPr/>
            </a:lvl3pPr>
            <a:lvl4pPr marL="1600200" indent="-228600">
              <a:buClr>
                <a:srgbClr val="0C70AC"/>
              </a:buClr>
              <a:buFont typeface="Arial" panose="020B0604020202020204" pitchFamily="34" charset="0"/>
              <a:buChar char="•"/>
              <a:defRPr/>
            </a:lvl4pPr>
            <a:lvl5pPr marL="2057400" indent="-228600">
              <a:buClr>
                <a:srgbClr val="0C70AC"/>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45606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1911353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0661CC10-B7D2-596B-AFD0-19760D05343D}"/>
              </a:ext>
            </a:extLst>
          </p:cNvPr>
          <p:cNvSpPr>
            <a:spLocks noGrp="1"/>
          </p:cNvSpPr>
          <p:nvPr>
            <p:ph idx="1"/>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summarize your committees main activities (i.e. conferences, publications, education, member activities, etc.)</a:t>
            </a:r>
          </a:p>
          <a:p>
            <a:pPr lvl="1"/>
            <a:r>
              <a:rPr lang="en-US" dirty="0"/>
              <a:t>Please point out areas and activities that address the SWOT (Strategy, Weaknesses, Opportunities, and Threats) </a:t>
            </a:r>
          </a:p>
          <a:p>
            <a:pPr lvl="1"/>
            <a:r>
              <a:rPr lang="en-US" dirty="0"/>
              <a:t>Define areas that Cross-Committees can strengthen the Opportunities and reduce the Threats.</a:t>
            </a:r>
          </a:p>
        </p:txBody>
      </p:sp>
    </p:spTree>
    <p:extLst>
      <p:ext uri="{BB962C8B-B14F-4D97-AF65-F5344CB8AC3E}">
        <p14:creationId xmlns:p14="http://schemas.microsoft.com/office/powerpoint/2010/main" val="4197992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990159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481756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819523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91397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461994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949031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73708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559426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5356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570422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84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18778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52101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3350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008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7724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8580538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4563177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827402" y="2016895"/>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chemeClr val="bg1"/>
                </a:solidFill>
              </a:rPr>
              <a:t>IEEE Aerospace Electronic Systems</a:t>
            </a:r>
            <a:br>
              <a:rPr lang="en-US" sz="3600" dirty="0">
                <a:solidFill>
                  <a:schemeClr val="bg1"/>
                </a:solidFill>
              </a:rPr>
            </a:br>
            <a:r>
              <a:rPr lang="en-US" sz="3200" dirty="0">
                <a:solidFill>
                  <a:schemeClr val="bg1"/>
                </a:solidFill>
              </a:rPr>
              <a:t>VP Education</a:t>
            </a:r>
            <a:endParaRPr lang="en-US" sz="3600" dirty="0">
              <a:solidFill>
                <a:schemeClr val="bg1"/>
              </a:solidFill>
            </a:endParaRP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827402" y="3222436"/>
            <a:ext cx="6881887" cy="2263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dirty="0">
                <a:solidFill>
                  <a:schemeClr val="bg1">
                    <a:lumMod val="85000"/>
                  </a:schemeClr>
                </a:solidFill>
              </a:rPr>
              <a:t>Alexander Charlish</a:t>
            </a:r>
          </a:p>
          <a:p>
            <a:endParaRPr lang="en-US" sz="1300" dirty="0">
              <a:solidFill>
                <a:schemeClr val="bg1">
                  <a:lumMod val="85000"/>
                </a:schemeClr>
              </a:solidFill>
            </a:endParaRPr>
          </a:p>
          <a:p>
            <a:r>
              <a:rPr lang="en-US" sz="2200" dirty="0">
                <a:solidFill>
                  <a:schemeClr val="bg1">
                    <a:lumMod val="85000"/>
                  </a:schemeClr>
                </a:solidFill>
              </a:rPr>
              <a:t>AESS </a:t>
            </a:r>
            <a:r>
              <a:rPr lang="en-US" sz="2200" dirty="0" err="1">
                <a:solidFill>
                  <a:schemeClr val="bg1">
                    <a:lumMod val="85000"/>
                  </a:schemeClr>
                </a:solidFill>
              </a:rPr>
              <a:t>BoG</a:t>
            </a:r>
            <a:r>
              <a:rPr lang="en-US" sz="2200" dirty="0">
                <a:solidFill>
                  <a:schemeClr val="bg1">
                    <a:lumMod val="85000"/>
                  </a:schemeClr>
                </a:solidFill>
              </a:rPr>
              <a:t> Meeting</a:t>
            </a:r>
          </a:p>
          <a:p>
            <a:r>
              <a:rPr lang="en-US" sz="2200" dirty="0">
                <a:solidFill>
                  <a:schemeClr val="bg1">
                    <a:lumMod val="85000"/>
                  </a:schemeClr>
                </a:solidFill>
              </a:rPr>
              <a:t>10</a:t>
            </a:r>
            <a:r>
              <a:rPr lang="en-US" sz="2200" baseline="30000" dirty="0">
                <a:solidFill>
                  <a:schemeClr val="bg1">
                    <a:lumMod val="85000"/>
                  </a:schemeClr>
                </a:solidFill>
              </a:rPr>
              <a:t>th</a:t>
            </a:r>
            <a:r>
              <a:rPr lang="en-US" sz="2200" dirty="0">
                <a:solidFill>
                  <a:schemeClr val="bg1">
                    <a:lumMod val="85000"/>
                  </a:schemeClr>
                </a:solidFill>
              </a:rPr>
              <a:t> – 11</a:t>
            </a:r>
            <a:r>
              <a:rPr lang="en-US" sz="2200" baseline="30000" dirty="0">
                <a:solidFill>
                  <a:schemeClr val="bg1">
                    <a:lumMod val="85000"/>
                  </a:schemeClr>
                </a:solidFill>
              </a:rPr>
              <a:t>th</a:t>
            </a:r>
            <a:r>
              <a:rPr lang="en-US" sz="2200" dirty="0">
                <a:solidFill>
                  <a:schemeClr val="bg1">
                    <a:lumMod val="85000"/>
                  </a:schemeClr>
                </a:solidFill>
              </a:rPr>
              <a:t> November 2023</a:t>
            </a:r>
          </a:p>
        </p:txBody>
      </p:sp>
    </p:spTree>
    <p:extLst>
      <p:ext uri="{BB962C8B-B14F-4D97-AF65-F5344CB8AC3E}">
        <p14:creationId xmlns:p14="http://schemas.microsoft.com/office/powerpoint/2010/main" val="260504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E01B329D-333C-3CC8-25CC-95D60169DA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3311" y="59679"/>
            <a:ext cx="8984854" cy="6738641"/>
          </a:xfrm>
        </p:spPr>
      </p:pic>
      <p:sp>
        <p:nvSpPr>
          <p:cNvPr id="3" name="Titel 2">
            <a:extLst>
              <a:ext uri="{FF2B5EF4-FFF2-40B4-BE49-F238E27FC236}">
                <a16:creationId xmlns:a16="http://schemas.microsoft.com/office/drawing/2014/main" id="{3135B262-8487-2506-E6EE-88E59D4D0BDC}"/>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341129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48FAEAFB-4342-7894-AA38-E82EA59A5B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3311" y="59679"/>
            <a:ext cx="8984854" cy="6738641"/>
          </a:xfrm>
        </p:spPr>
      </p:pic>
      <p:sp>
        <p:nvSpPr>
          <p:cNvPr id="3" name="Titel 2">
            <a:extLst>
              <a:ext uri="{FF2B5EF4-FFF2-40B4-BE49-F238E27FC236}">
                <a16:creationId xmlns:a16="http://schemas.microsoft.com/office/drawing/2014/main" id="{C00ECAFF-0AD2-6FE9-4355-C8AE9DEE300E}"/>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216506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9E-558D-C8B0-29DA-980C65599507}"/>
              </a:ext>
            </a:extLst>
          </p:cNvPr>
          <p:cNvSpPr>
            <a:spLocks noGrp="1"/>
          </p:cNvSpPr>
          <p:nvPr>
            <p:ph type="title"/>
          </p:nvPr>
        </p:nvSpPr>
        <p:spPr/>
        <p:txBody>
          <a:bodyPr/>
          <a:lstStyle/>
          <a:p>
            <a:r>
              <a:rPr lang="en-US" dirty="0">
                <a:solidFill>
                  <a:schemeClr val="bg1"/>
                </a:solidFill>
              </a:rPr>
              <a:t>Objectives</a:t>
            </a:r>
            <a:endParaRPr lang="en-US" dirty="0"/>
          </a:p>
        </p:txBody>
      </p:sp>
      <p:sp>
        <p:nvSpPr>
          <p:cNvPr id="5" name="Text Placeholder 2">
            <a:extLst>
              <a:ext uri="{FF2B5EF4-FFF2-40B4-BE49-F238E27FC236}">
                <a16:creationId xmlns:a16="http://schemas.microsoft.com/office/drawing/2014/main" id="{16A6F3AD-B340-39DC-13EF-212BB9662267}"/>
              </a:ext>
            </a:extLst>
          </p:cNvPr>
          <p:cNvSpPr>
            <a:spLocks noGrp="1"/>
          </p:cNvSpPr>
          <p:nvPr>
            <p:ph idx="4294967295"/>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Facilitate quality </a:t>
            </a:r>
            <a:r>
              <a:rPr lang="en-US" b="1" i="1" dirty="0"/>
              <a:t>in-person and online educational events</a:t>
            </a:r>
            <a:r>
              <a:rPr lang="en-US" i="1" dirty="0"/>
              <a:t> while </a:t>
            </a:r>
            <a:br>
              <a:rPr lang="en-US" i="1" dirty="0"/>
            </a:br>
            <a:r>
              <a:rPr lang="en-US" i="1" dirty="0"/>
              <a:t>reducing barriers to </a:t>
            </a:r>
            <a:r>
              <a:rPr lang="en-US" b="1" i="1" dirty="0"/>
              <a:t>accessing education resources</a:t>
            </a:r>
            <a:r>
              <a:rPr lang="en-US" dirty="0"/>
              <a:t>.</a:t>
            </a:r>
          </a:p>
          <a:p>
            <a:pPr marL="0" indent="0">
              <a:buNone/>
            </a:pPr>
            <a:endParaRPr lang="en-US" dirty="0"/>
          </a:p>
          <a:p>
            <a:pPr marL="457200" indent="-457200">
              <a:buFont typeface="+mj-lt"/>
              <a:buAutoNum type="arabicPeriod"/>
            </a:pPr>
            <a:r>
              <a:rPr lang="en-US" dirty="0"/>
              <a:t>Expand online educational offerings</a:t>
            </a:r>
          </a:p>
          <a:p>
            <a:pPr marL="457200" indent="-457200">
              <a:buFont typeface="+mj-lt"/>
              <a:buAutoNum type="arabicPeriod"/>
            </a:pPr>
            <a:r>
              <a:rPr lang="en-US" dirty="0"/>
              <a:t>Facilitate the organization of in-person educational events within the society</a:t>
            </a:r>
          </a:p>
          <a:p>
            <a:pPr marL="457200" indent="-457200">
              <a:buFont typeface="+mj-lt"/>
              <a:buAutoNum type="arabicPeriod"/>
            </a:pPr>
            <a:r>
              <a:rPr lang="en-US" dirty="0"/>
              <a:t>Aid members in accessing educational resources</a:t>
            </a:r>
            <a:br>
              <a:rPr lang="en-US" dirty="0"/>
            </a:br>
            <a:endParaRPr lang="en-US" dirty="0"/>
          </a:p>
        </p:txBody>
      </p:sp>
      <p:pic>
        <p:nvPicPr>
          <p:cNvPr id="1026" name="Picture 2" descr="Luke Rosenberg">
            <a:extLst>
              <a:ext uri="{FF2B5EF4-FFF2-40B4-BE49-F238E27FC236}">
                <a16:creationId xmlns:a16="http://schemas.microsoft.com/office/drawing/2014/main" id="{09B063CC-0693-1813-9FB4-9285B2345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4807" y="4310779"/>
            <a:ext cx="1724810" cy="1724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ura Anitori">
            <a:extLst>
              <a:ext uri="{FF2B5EF4-FFF2-40B4-BE49-F238E27FC236}">
                <a16:creationId xmlns:a16="http://schemas.microsoft.com/office/drawing/2014/main" id="{BADBF307-C6E0-CFAC-42E8-C69B1B420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719" y="4310780"/>
            <a:ext cx="1724810" cy="17248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ugh D. Griffiths">
            <a:extLst>
              <a:ext uri="{FF2B5EF4-FFF2-40B4-BE49-F238E27FC236}">
                <a16:creationId xmlns:a16="http://schemas.microsoft.com/office/drawing/2014/main" id="{E4059727-529F-9E98-DA6C-DEF966D9A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631" y="4310780"/>
            <a:ext cx="1724810" cy="17248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ilipp Markiton">
            <a:extLst>
              <a:ext uri="{FF2B5EF4-FFF2-40B4-BE49-F238E27FC236}">
                <a16:creationId xmlns:a16="http://schemas.microsoft.com/office/drawing/2014/main" id="{5C399A0C-62C4-BCB2-98A0-86056082EC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543" y="4310780"/>
            <a:ext cx="1724810" cy="17248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renzo Lo Monte">
            <a:extLst>
              <a:ext uri="{FF2B5EF4-FFF2-40B4-BE49-F238E27FC236}">
                <a16:creationId xmlns:a16="http://schemas.microsoft.com/office/drawing/2014/main" id="{7DDD00C4-E495-C3A5-0F13-50F787EA5B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8457" y="4310779"/>
            <a:ext cx="1724811" cy="172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41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18DFA9-7C6F-B1BC-F628-C981F5EB16E7}"/>
              </a:ext>
            </a:extLst>
          </p:cNvPr>
          <p:cNvSpPr>
            <a:spLocks noGrp="1"/>
          </p:cNvSpPr>
          <p:nvPr>
            <p:ph idx="1"/>
          </p:nvPr>
        </p:nvSpPr>
        <p:spPr/>
        <p:txBody>
          <a:bodyPr/>
          <a:lstStyle/>
          <a:p>
            <a:pPr marL="0" indent="0">
              <a:spcBef>
                <a:spcPts val="800"/>
              </a:spcBef>
              <a:buNone/>
            </a:pPr>
            <a:r>
              <a:rPr lang="en-US" sz="2000" b="1" dirty="0"/>
              <a:t>Status:</a:t>
            </a:r>
          </a:p>
          <a:p>
            <a:pPr>
              <a:spcBef>
                <a:spcPts val="800"/>
              </a:spcBef>
              <a:buFont typeface="Wingdings" panose="05000000000000000000" pitchFamily="2" charset="2"/>
              <a:buChar char="§"/>
            </a:pPr>
            <a:r>
              <a:rPr lang="en-US" sz="2000" dirty="0"/>
              <a:t>A set of webinars as well as virtual distinguished lectures have been held throughout the year</a:t>
            </a:r>
          </a:p>
          <a:p>
            <a:pPr>
              <a:spcBef>
                <a:spcPts val="800"/>
              </a:spcBef>
              <a:buFont typeface="Wingdings" panose="05000000000000000000" pitchFamily="2" charset="2"/>
              <a:buChar char="§"/>
            </a:pPr>
            <a:r>
              <a:rPr lang="en-US" sz="2000" dirty="0"/>
              <a:t>Continued growth of videos on ILN, 96 in October ’22, 130 in April ’23, and </a:t>
            </a:r>
            <a:r>
              <a:rPr lang="en-US" sz="2000" b="1" dirty="0"/>
              <a:t>147</a:t>
            </a:r>
            <a:r>
              <a:rPr lang="en-US" sz="2000" dirty="0"/>
              <a:t> in November ‘23</a:t>
            </a:r>
            <a:br>
              <a:rPr lang="en-US" sz="2000" dirty="0"/>
            </a:br>
            <a:r>
              <a:rPr lang="en-US" sz="2000" dirty="0"/>
              <a:t>ILN usage 2021 – 3 distinct users, 5 enrollments, 0 completed views</a:t>
            </a:r>
            <a:br>
              <a:rPr lang="en-US" sz="2000" dirty="0"/>
            </a:br>
            <a:r>
              <a:rPr lang="en-US" sz="2000" dirty="0"/>
              <a:t>ILN usage 2022 – 135 distinct users, 291 enrollments, 52 completed views</a:t>
            </a:r>
            <a:br>
              <a:rPr lang="en-US" sz="2000" dirty="0"/>
            </a:br>
            <a:r>
              <a:rPr lang="en-US" sz="2000" dirty="0"/>
              <a:t>ILN usage 2023 to date – 260 distinct users, 530 enrollments, 81 completed views</a:t>
            </a:r>
          </a:p>
          <a:p>
            <a:pPr>
              <a:spcBef>
                <a:spcPts val="800"/>
              </a:spcBef>
              <a:buFont typeface="Wingdings" panose="05000000000000000000" pitchFamily="2" charset="2"/>
              <a:buChar char="§"/>
            </a:pPr>
            <a:r>
              <a:rPr lang="en-US" sz="2000" dirty="0"/>
              <a:t>Online distinguished lectures are also added to Vimeo for viewing via AESS website</a:t>
            </a:r>
            <a:br>
              <a:rPr lang="en-US" sz="2000" dirty="0"/>
            </a:br>
            <a:r>
              <a:rPr lang="en-US" sz="2000" dirty="0"/>
              <a:t>Usage much higher: 10639 views, 160 average views per video</a:t>
            </a:r>
          </a:p>
          <a:p>
            <a:pPr marL="0" indent="0">
              <a:spcBef>
                <a:spcPts val="800"/>
              </a:spcBef>
              <a:buNone/>
            </a:pPr>
            <a:r>
              <a:rPr lang="en-US" sz="2000" b="1" dirty="0"/>
              <a:t>2023 Goals:</a:t>
            </a:r>
          </a:p>
          <a:p>
            <a:pPr>
              <a:spcBef>
                <a:spcPts val="800"/>
              </a:spcBef>
              <a:buFont typeface="Wingdings" panose="05000000000000000000" pitchFamily="2" charset="2"/>
              <a:buChar char="§"/>
            </a:pPr>
            <a:r>
              <a:rPr lang="en-US" sz="2000" dirty="0"/>
              <a:t>Organize a set of webinars (3 have been held). </a:t>
            </a:r>
            <a:r>
              <a:rPr lang="en-US" sz="2000" dirty="0">
                <a:solidFill>
                  <a:schemeClr val="accent6"/>
                </a:solidFill>
              </a:rPr>
              <a:t>✓</a:t>
            </a:r>
            <a:br>
              <a:rPr lang="en-US" sz="2000" dirty="0">
                <a:solidFill>
                  <a:schemeClr val="accent6"/>
                </a:solidFill>
              </a:rPr>
            </a:br>
            <a:r>
              <a:rPr lang="en-US" sz="2000" dirty="0"/>
              <a:t>Host at least 23 virtual distinguished lectures (22 held, a further 6 are current scheduled).</a:t>
            </a:r>
          </a:p>
          <a:p>
            <a:pPr>
              <a:spcBef>
                <a:spcPts val="800"/>
              </a:spcBef>
              <a:buFont typeface="Wingdings" panose="05000000000000000000" pitchFamily="2" charset="2"/>
              <a:buChar char="§"/>
            </a:pPr>
            <a:r>
              <a:rPr lang="en-US" sz="2000" dirty="0"/>
              <a:t>Grow the number of videos on ILN from 96 (October ’22) to 150 videos by the end of 2023.</a:t>
            </a:r>
          </a:p>
          <a:p>
            <a:pPr>
              <a:spcBef>
                <a:spcPts val="800"/>
              </a:spcBef>
              <a:buFont typeface="Wingdings" panose="05000000000000000000" pitchFamily="2" charset="2"/>
              <a:buChar char="§"/>
            </a:pPr>
            <a:r>
              <a:rPr lang="en-US" sz="2000" dirty="0"/>
              <a:t>Run an advertising campaign to increase awareness and usage. </a:t>
            </a:r>
          </a:p>
        </p:txBody>
      </p:sp>
      <p:sp>
        <p:nvSpPr>
          <p:cNvPr id="3" name="Title 2">
            <a:extLst>
              <a:ext uri="{FF2B5EF4-FFF2-40B4-BE49-F238E27FC236}">
                <a16:creationId xmlns:a16="http://schemas.microsoft.com/office/drawing/2014/main" id="{0CB501C9-3CB2-4916-CC21-B757F81AA08D}"/>
              </a:ext>
            </a:extLst>
          </p:cNvPr>
          <p:cNvSpPr>
            <a:spLocks noGrp="1"/>
          </p:cNvSpPr>
          <p:nvPr>
            <p:ph type="title"/>
          </p:nvPr>
        </p:nvSpPr>
        <p:spPr/>
        <p:txBody>
          <a:bodyPr/>
          <a:lstStyle/>
          <a:p>
            <a:r>
              <a:rPr lang="en-US" dirty="0"/>
              <a:t>Objective 1 - Expand online educational offerings</a:t>
            </a:r>
          </a:p>
        </p:txBody>
      </p:sp>
    </p:spTree>
    <p:extLst>
      <p:ext uri="{BB962C8B-B14F-4D97-AF65-F5344CB8AC3E}">
        <p14:creationId xmlns:p14="http://schemas.microsoft.com/office/powerpoint/2010/main" val="89555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18DFA9-7C6F-B1BC-F628-C981F5EB16E7}"/>
              </a:ext>
            </a:extLst>
          </p:cNvPr>
          <p:cNvSpPr>
            <a:spLocks noGrp="1"/>
          </p:cNvSpPr>
          <p:nvPr>
            <p:ph idx="1"/>
          </p:nvPr>
        </p:nvSpPr>
        <p:spPr/>
        <p:txBody>
          <a:bodyPr/>
          <a:lstStyle/>
          <a:p>
            <a:pPr marL="0" indent="0">
              <a:spcBef>
                <a:spcPts val="800"/>
              </a:spcBef>
              <a:buNone/>
            </a:pPr>
            <a:r>
              <a:rPr lang="en-US" sz="2000" b="1" dirty="0"/>
              <a:t>Status:</a:t>
            </a:r>
          </a:p>
          <a:p>
            <a:pPr>
              <a:spcBef>
                <a:spcPts val="800"/>
              </a:spcBef>
              <a:buFont typeface="Wingdings" panose="05000000000000000000" pitchFamily="2" charset="2"/>
              <a:buChar char="§"/>
            </a:pPr>
            <a:r>
              <a:rPr lang="en-US" sz="2000" dirty="0"/>
              <a:t>Boot camps held at the Fusion Conference, </a:t>
            </a:r>
            <a:r>
              <a:rPr lang="en-US" sz="2000" dirty="0" err="1"/>
              <a:t>RadarConf</a:t>
            </a:r>
            <a:r>
              <a:rPr lang="en-US" sz="2000" dirty="0"/>
              <a:t> ‘23, and the International Radar Conference. Glue Tech also held a summer school. </a:t>
            </a:r>
          </a:p>
          <a:p>
            <a:pPr>
              <a:spcBef>
                <a:spcPts val="800"/>
              </a:spcBef>
              <a:buFont typeface="Wingdings" panose="05000000000000000000" pitchFamily="2" charset="2"/>
              <a:buChar char="§"/>
            </a:pPr>
            <a:r>
              <a:rPr lang="en-US" sz="2000" dirty="0"/>
              <a:t>Current distinguished lecturers will continue their terms in 2024.</a:t>
            </a:r>
            <a:br>
              <a:rPr lang="en-US" sz="2000" dirty="0"/>
            </a:br>
            <a:r>
              <a:rPr lang="en-US" sz="2000" dirty="0"/>
              <a:t>At least 31 in-person distinguished lectures have been held at a cost of $16181.</a:t>
            </a:r>
          </a:p>
          <a:p>
            <a:pPr>
              <a:spcBef>
                <a:spcPts val="800"/>
              </a:spcBef>
              <a:buFont typeface="Wingdings" panose="05000000000000000000" pitchFamily="2" charset="2"/>
              <a:buChar char="§"/>
            </a:pPr>
            <a:r>
              <a:rPr lang="en-US" sz="2000" dirty="0"/>
              <a:t>Radar challenge event being planned for </a:t>
            </a:r>
            <a:r>
              <a:rPr lang="en-US" sz="2000" dirty="0" err="1"/>
              <a:t>RadarConf</a:t>
            </a:r>
            <a:r>
              <a:rPr lang="en-US" sz="2000" dirty="0"/>
              <a:t> ‘24.</a:t>
            </a:r>
          </a:p>
          <a:p>
            <a:pPr>
              <a:spcBef>
                <a:spcPts val="800"/>
              </a:spcBef>
              <a:buFont typeface="Wingdings" panose="05000000000000000000" pitchFamily="2" charset="2"/>
              <a:buChar char="§"/>
            </a:pPr>
            <a:r>
              <a:rPr lang="en-US" sz="2000" dirty="0"/>
              <a:t>YP receptions held at </a:t>
            </a:r>
            <a:r>
              <a:rPr lang="en-US" sz="2000" dirty="0" err="1"/>
              <a:t>RadarConf</a:t>
            </a:r>
            <a:r>
              <a:rPr lang="en-US" sz="2000" dirty="0"/>
              <a:t> ’23, Fusion ’23 and the International Radar Conference.</a:t>
            </a:r>
          </a:p>
          <a:p>
            <a:pPr marL="0" indent="0">
              <a:spcBef>
                <a:spcPts val="800"/>
              </a:spcBef>
              <a:buNone/>
            </a:pPr>
            <a:r>
              <a:rPr lang="en-US" sz="2000" b="1" dirty="0"/>
              <a:t>2023 Goals</a:t>
            </a:r>
          </a:p>
          <a:p>
            <a:pPr>
              <a:spcBef>
                <a:spcPts val="800"/>
              </a:spcBef>
              <a:buFont typeface="Wingdings" panose="05000000000000000000" pitchFamily="2" charset="2"/>
              <a:buChar char="§"/>
            </a:pPr>
            <a:r>
              <a:rPr lang="en-US" sz="2000" dirty="0"/>
              <a:t>Convince a different AESS conference to run a summer school (boot camp) and support its organization. </a:t>
            </a:r>
            <a:r>
              <a:rPr lang="en-US" sz="2000" dirty="0">
                <a:solidFill>
                  <a:schemeClr val="accent6"/>
                </a:solidFill>
              </a:rPr>
              <a:t>✓</a:t>
            </a:r>
            <a:endParaRPr lang="en-US" sz="2000" dirty="0"/>
          </a:p>
          <a:p>
            <a:pPr>
              <a:spcBef>
                <a:spcPts val="800"/>
              </a:spcBef>
              <a:buFont typeface="Wingdings" panose="05000000000000000000" pitchFamily="2" charset="2"/>
              <a:buChar char="§"/>
            </a:pPr>
            <a:r>
              <a:rPr lang="en-US" sz="2000" dirty="0"/>
              <a:t>Organize lecture series and support the DSTEI initiative. </a:t>
            </a:r>
            <a:r>
              <a:rPr lang="en-US" sz="2000" dirty="0">
                <a:solidFill>
                  <a:schemeClr val="accent6"/>
                </a:solidFill>
              </a:rPr>
              <a:t>✓</a:t>
            </a:r>
            <a:endParaRPr lang="en-US" sz="2000" dirty="0"/>
          </a:p>
          <a:p>
            <a:pPr>
              <a:spcBef>
                <a:spcPts val="800"/>
              </a:spcBef>
              <a:buFont typeface="Wingdings" panose="05000000000000000000" pitchFamily="2" charset="2"/>
              <a:buChar char="§"/>
            </a:pPr>
            <a:r>
              <a:rPr lang="en-US" sz="2000" dirty="0"/>
              <a:t>Increase the number of in-person DLs (goal 30). </a:t>
            </a:r>
            <a:r>
              <a:rPr lang="en-US" sz="2000" dirty="0">
                <a:solidFill>
                  <a:schemeClr val="accent6"/>
                </a:solidFill>
              </a:rPr>
              <a:t>✓</a:t>
            </a: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p:txBody>
      </p:sp>
      <p:sp>
        <p:nvSpPr>
          <p:cNvPr id="3" name="Title 2">
            <a:extLst>
              <a:ext uri="{FF2B5EF4-FFF2-40B4-BE49-F238E27FC236}">
                <a16:creationId xmlns:a16="http://schemas.microsoft.com/office/drawing/2014/main" id="{0CB501C9-3CB2-4916-CC21-B757F81AA08D}"/>
              </a:ext>
            </a:extLst>
          </p:cNvPr>
          <p:cNvSpPr>
            <a:spLocks noGrp="1"/>
          </p:cNvSpPr>
          <p:nvPr>
            <p:ph type="title"/>
          </p:nvPr>
        </p:nvSpPr>
        <p:spPr/>
        <p:txBody>
          <a:bodyPr/>
          <a:lstStyle/>
          <a:p>
            <a:r>
              <a:rPr lang="en-US" dirty="0"/>
              <a:t>Objective 2 – In-person educational events</a:t>
            </a:r>
          </a:p>
        </p:txBody>
      </p:sp>
    </p:spTree>
    <p:extLst>
      <p:ext uri="{BB962C8B-B14F-4D97-AF65-F5344CB8AC3E}">
        <p14:creationId xmlns:p14="http://schemas.microsoft.com/office/powerpoint/2010/main" val="367647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18DFA9-7C6F-B1BC-F628-C981F5EB16E7}"/>
              </a:ext>
            </a:extLst>
          </p:cNvPr>
          <p:cNvSpPr>
            <a:spLocks noGrp="1"/>
          </p:cNvSpPr>
          <p:nvPr>
            <p:ph idx="1"/>
          </p:nvPr>
        </p:nvSpPr>
        <p:spPr/>
        <p:txBody>
          <a:bodyPr/>
          <a:lstStyle/>
          <a:p>
            <a:pPr marL="0" indent="0">
              <a:buNone/>
            </a:pPr>
            <a:r>
              <a:rPr lang="en-US" sz="2000" b="1" dirty="0"/>
              <a:t>Status:</a:t>
            </a:r>
          </a:p>
          <a:p>
            <a:pPr>
              <a:buFont typeface="Wingdings" panose="05000000000000000000" pitchFamily="2" charset="2"/>
              <a:buChar char="§"/>
            </a:pPr>
            <a:r>
              <a:rPr lang="en-US" sz="2000" dirty="0"/>
              <a:t>Robert T. Hill Best Dissertation Award has twelve applicants. </a:t>
            </a:r>
          </a:p>
          <a:p>
            <a:pPr>
              <a:buFont typeface="Wingdings" panose="05000000000000000000" pitchFamily="2" charset="2"/>
              <a:buChar char="§"/>
            </a:pPr>
            <a:r>
              <a:rPr lang="en-US" sz="2000" dirty="0"/>
              <a:t>Engineering Scholarship had 16 applicants. Number of applicants significantly increased. Education committee propose a change to the eligibility criteria. </a:t>
            </a:r>
          </a:p>
          <a:p>
            <a:pPr>
              <a:buFont typeface="Wingdings" panose="05000000000000000000" pitchFamily="2" charset="2"/>
              <a:buChar char="§"/>
            </a:pPr>
            <a:r>
              <a:rPr lang="en-US" sz="2000" dirty="0"/>
              <a:t>YP Travel Grants were offered for </a:t>
            </a:r>
            <a:r>
              <a:rPr lang="en-US" sz="2000" dirty="0" err="1"/>
              <a:t>RadarConf</a:t>
            </a:r>
            <a:r>
              <a:rPr lang="en-US" sz="2000" dirty="0"/>
              <a:t> ‘23, Fusion and </a:t>
            </a:r>
            <a:r>
              <a:rPr lang="en-US" sz="2000" dirty="0" err="1"/>
              <a:t>AutotestCon</a:t>
            </a:r>
            <a:r>
              <a:rPr lang="en-US" sz="2000" dirty="0"/>
              <a:t>.</a:t>
            </a:r>
          </a:p>
          <a:p>
            <a:pPr lvl="1">
              <a:buFont typeface="Wingdings" panose="05000000000000000000" pitchFamily="2" charset="2"/>
              <a:buChar char="§"/>
            </a:pPr>
            <a:r>
              <a:rPr lang="en-US" sz="1600" dirty="0"/>
              <a:t>Goal is to help YPs from industry and YPs from underrepresented regions attend an AESS conference</a:t>
            </a:r>
          </a:p>
          <a:p>
            <a:pPr lvl="1">
              <a:buFont typeface="Wingdings" panose="05000000000000000000" pitchFamily="2" charset="2"/>
              <a:buChar char="§"/>
            </a:pPr>
            <a:r>
              <a:rPr lang="en-US" sz="1600" dirty="0" err="1"/>
              <a:t>RadarConf</a:t>
            </a:r>
            <a:r>
              <a:rPr lang="en-US" sz="1600" dirty="0"/>
              <a:t>: 23 applicants and three recipients. </a:t>
            </a:r>
            <a:br>
              <a:rPr lang="en-US" sz="1600" dirty="0"/>
            </a:br>
            <a:r>
              <a:rPr lang="en-US" sz="1600" dirty="0"/>
              <a:t>Fusion: 22 applicants. 2 recipients due to costs.</a:t>
            </a:r>
            <a:br>
              <a:rPr lang="en-US" sz="1600" dirty="0"/>
            </a:br>
            <a:r>
              <a:rPr lang="en-US" sz="1600" dirty="0" err="1"/>
              <a:t>AutotestCon</a:t>
            </a:r>
            <a:r>
              <a:rPr lang="en-US" sz="1600" dirty="0"/>
              <a:t>: 22 applicants. 1 recipient.</a:t>
            </a:r>
          </a:p>
          <a:p>
            <a:pPr lvl="1">
              <a:buFont typeface="Wingdings" panose="05000000000000000000" pitchFamily="2" charset="2"/>
              <a:buChar char="§"/>
            </a:pPr>
            <a:r>
              <a:rPr lang="en-US" sz="1600" dirty="0"/>
              <a:t>Many potential recipients had to decline the grant because they couldn’t afford the flight. Therefore, the grants often went to people who were planning on attending the conference anyway.</a:t>
            </a:r>
          </a:p>
          <a:p>
            <a:pPr lvl="1">
              <a:buFont typeface="Wingdings" panose="05000000000000000000" pitchFamily="2" charset="2"/>
              <a:buChar char="§"/>
            </a:pPr>
            <a:r>
              <a:rPr lang="en-US" sz="1600" dirty="0"/>
              <a:t>We would like to change the judging to also help YPs from industry and not just underrepresented regions. To really help YPs from underrepresented regions we should cover the cost of flights.</a:t>
            </a:r>
          </a:p>
          <a:p>
            <a:pPr marL="0" indent="0">
              <a:buNone/>
            </a:pPr>
            <a:r>
              <a:rPr lang="en-US" sz="2000" b="1" dirty="0"/>
              <a:t>2023 Goals:</a:t>
            </a:r>
          </a:p>
          <a:p>
            <a:pPr>
              <a:buFont typeface="Wingdings" panose="05000000000000000000" pitchFamily="2" charset="2"/>
              <a:buChar char="§"/>
            </a:pPr>
            <a:r>
              <a:rPr lang="en-US" sz="2000" dirty="0"/>
              <a:t>Send 9 AESS YPs to AESS conferences (achieved 6).</a:t>
            </a:r>
          </a:p>
          <a:p>
            <a:pPr>
              <a:buFont typeface="Wingdings" panose="05000000000000000000" pitchFamily="2" charset="2"/>
              <a:buChar char="§"/>
            </a:pPr>
            <a:r>
              <a:rPr lang="en-US" sz="2000" dirty="0"/>
              <a:t>Reduce the scholarship decision time to three months.</a:t>
            </a:r>
          </a:p>
          <a:p>
            <a:pPr>
              <a:buFont typeface="Wingdings" panose="05000000000000000000" pitchFamily="2" charset="2"/>
              <a:buChar char="§"/>
            </a:pPr>
            <a:endParaRPr lang="en-US" sz="2000" dirty="0"/>
          </a:p>
        </p:txBody>
      </p:sp>
      <p:sp>
        <p:nvSpPr>
          <p:cNvPr id="3" name="Title 2">
            <a:extLst>
              <a:ext uri="{FF2B5EF4-FFF2-40B4-BE49-F238E27FC236}">
                <a16:creationId xmlns:a16="http://schemas.microsoft.com/office/drawing/2014/main" id="{0CB501C9-3CB2-4916-CC21-B757F81AA08D}"/>
              </a:ext>
            </a:extLst>
          </p:cNvPr>
          <p:cNvSpPr>
            <a:spLocks noGrp="1"/>
          </p:cNvSpPr>
          <p:nvPr>
            <p:ph type="title"/>
          </p:nvPr>
        </p:nvSpPr>
        <p:spPr/>
        <p:txBody>
          <a:bodyPr/>
          <a:lstStyle/>
          <a:p>
            <a:r>
              <a:rPr lang="en-US" dirty="0"/>
              <a:t>Objective 3 – Access to educational resources</a:t>
            </a:r>
          </a:p>
        </p:txBody>
      </p:sp>
    </p:spTree>
    <p:extLst>
      <p:ext uri="{BB962C8B-B14F-4D97-AF65-F5344CB8AC3E}">
        <p14:creationId xmlns:p14="http://schemas.microsoft.com/office/powerpoint/2010/main" val="117719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18DFA9-7C6F-B1BC-F628-C981F5EB16E7}"/>
              </a:ext>
            </a:extLst>
          </p:cNvPr>
          <p:cNvSpPr>
            <a:spLocks noGrp="1"/>
          </p:cNvSpPr>
          <p:nvPr>
            <p:ph idx="1"/>
          </p:nvPr>
        </p:nvSpPr>
        <p:spPr/>
        <p:txBody>
          <a:bodyPr/>
          <a:lstStyle/>
          <a:p>
            <a:pPr marL="0" indent="0">
              <a:buNone/>
            </a:pPr>
            <a:r>
              <a:rPr lang="en-US" sz="2000" b="1" dirty="0"/>
              <a:t>Current Eligibility Statement:</a:t>
            </a:r>
          </a:p>
          <a:p>
            <a:pPr marL="0" indent="0">
              <a:buNone/>
            </a:pPr>
            <a:r>
              <a:rPr lang="en-US" sz="2000" dirty="0"/>
              <a:t>IEEE student members studying electrical/electronics engineering at the undergraduate level or first professional degree, and systems engineering at the graduate level, from an accredited university, with no other scholarships and a cumulative grade point average (GPA) of 2.8 (7.5 in select countries) or above.</a:t>
            </a:r>
          </a:p>
          <a:p>
            <a:pPr marL="0" indent="0">
              <a:buNone/>
            </a:pPr>
            <a:r>
              <a:rPr lang="en-US" sz="2000" b="1" dirty="0"/>
              <a:t>Proposed Eligibility Statement:</a:t>
            </a:r>
          </a:p>
          <a:p>
            <a:pPr marL="0" indent="0">
              <a:buNone/>
            </a:pPr>
            <a:r>
              <a:rPr lang="en-US" sz="2000" dirty="0"/>
              <a:t>IEEE student members studying electrical/electronics engineering </a:t>
            </a:r>
            <a:r>
              <a:rPr lang="en-US" sz="2000" strike="sngStrike" dirty="0"/>
              <a:t>at the undergraduate level or first professional degree, and systems engineering at the graduate level</a:t>
            </a:r>
            <a:r>
              <a:rPr lang="en-US" sz="2000" dirty="0"/>
              <a:t>, from an accredited university, </a:t>
            </a:r>
            <a:r>
              <a:rPr lang="en-US" sz="2000" strike="sngStrike" dirty="0"/>
              <a:t>with no other scholarships </a:t>
            </a:r>
            <a:r>
              <a:rPr lang="en-US" sz="2000" dirty="0"/>
              <a:t>and a cumulative grade point average (GPA) of 2.8 (7.5 in select countries) or above. </a:t>
            </a:r>
            <a:r>
              <a:rPr lang="en-US" sz="2000" dirty="0">
                <a:solidFill>
                  <a:srgbClr val="FF0000"/>
                </a:solidFill>
              </a:rPr>
              <a:t>Graduate students are only eligible if a significant part of their studies is related to systems engineering.</a:t>
            </a:r>
          </a:p>
        </p:txBody>
      </p:sp>
      <p:sp>
        <p:nvSpPr>
          <p:cNvPr id="3" name="Title 2">
            <a:extLst>
              <a:ext uri="{FF2B5EF4-FFF2-40B4-BE49-F238E27FC236}">
                <a16:creationId xmlns:a16="http://schemas.microsoft.com/office/drawing/2014/main" id="{0CB501C9-3CB2-4916-CC21-B757F81AA08D}"/>
              </a:ext>
            </a:extLst>
          </p:cNvPr>
          <p:cNvSpPr>
            <a:spLocks noGrp="1"/>
          </p:cNvSpPr>
          <p:nvPr>
            <p:ph type="title"/>
          </p:nvPr>
        </p:nvSpPr>
        <p:spPr/>
        <p:txBody>
          <a:bodyPr/>
          <a:lstStyle/>
          <a:p>
            <a:r>
              <a:rPr lang="en-US" dirty="0"/>
              <a:t>Engineering Scholarship</a:t>
            </a:r>
          </a:p>
        </p:txBody>
      </p:sp>
    </p:spTree>
    <p:extLst>
      <p:ext uri="{BB962C8B-B14F-4D97-AF65-F5344CB8AC3E}">
        <p14:creationId xmlns:p14="http://schemas.microsoft.com/office/powerpoint/2010/main" val="94296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18DFA9-7C6F-B1BC-F628-C981F5EB16E7}"/>
              </a:ext>
            </a:extLst>
          </p:cNvPr>
          <p:cNvSpPr>
            <a:spLocks noGrp="1"/>
          </p:cNvSpPr>
          <p:nvPr>
            <p:ph idx="1"/>
          </p:nvPr>
        </p:nvSpPr>
        <p:spPr/>
        <p:txBody>
          <a:bodyPr/>
          <a:lstStyle/>
          <a:p>
            <a:pPr marL="0" indent="0">
              <a:buNone/>
            </a:pPr>
            <a:r>
              <a:rPr lang="en-US" sz="2000" b="1" dirty="0"/>
              <a:t>Current Judging Statement:</a:t>
            </a:r>
          </a:p>
          <a:p>
            <a:pPr marL="0" indent="0">
              <a:buNone/>
            </a:pPr>
            <a:r>
              <a:rPr lang="en-US" sz="2000" b="0" i="0" u="none" strike="noStrike" dirty="0">
                <a:effectLst/>
              </a:rPr>
              <a:t>Evaluations will be based on the application and stated financial need.  The application shall include an essay on why these fields of study are important and how the applicant could have impact in these fields. At least 3 letters of recommendation shall be provided, two of which shall be from current or former university professors who taught the applicant or know him or her personally. </a:t>
            </a:r>
            <a:endParaRPr lang="en-US" sz="2000" dirty="0"/>
          </a:p>
          <a:p>
            <a:pPr marL="0" indent="0">
              <a:buNone/>
            </a:pPr>
            <a:r>
              <a:rPr lang="en-US" sz="2000" b="1" dirty="0"/>
              <a:t>Proposed Judging Statement:</a:t>
            </a:r>
          </a:p>
          <a:p>
            <a:pPr marL="0" indent="0">
              <a:buNone/>
            </a:pPr>
            <a:r>
              <a:rPr lang="en-US" sz="2000" b="0" i="0" u="none" strike="noStrike" dirty="0">
                <a:effectLst/>
              </a:rPr>
              <a:t>Evaluations will be based on the application and stated financial need.  The application shall include an essay on why these fields of study are important and how the applicant could have impact in these fields. At least 3 letters of recommendation shall be provided, two of which shall be from current or former university professors who taught the applicant or know him or her personally. </a:t>
            </a:r>
            <a:r>
              <a:rPr lang="en-US" sz="2000" b="0" i="0" u="none" strike="noStrike" dirty="0">
                <a:solidFill>
                  <a:srgbClr val="FF0000"/>
                </a:solidFill>
                <a:effectLst/>
              </a:rPr>
              <a:t>Graduate student applicants will also be judged on the extent to which systems engineering is involved in their studies, based on a transcript of taught modules or a statement from the student’s supervisor. </a:t>
            </a:r>
            <a:endParaRPr lang="en-US" sz="2000" dirty="0">
              <a:solidFill>
                <a:srgbClr val="FF0000"/>
              </a:solidFill>
            </a:endParaRPr>
          </a:p>
        </p:txBody>
      </p:sp>
      <p:sp>
        <p:nvSpPr>
          <p:cNvPr id="3" name="Title 2">
            <a:extLst>
              <a:ext uri="{FF2B5EF4-FFF2-40B4-BE49-F238E27FC236}">
                <a16:creationId xmlns:a16="http://schemas.microsoft.com/office/drawing/2014/main" id="{0CB501C9-3CB2-4916-CC21-B757F81AA08D}"/>
              </a:ext>
            </a:extLst>
          </p:cNvPr>
          <p:cNvSpPr>
            <a:spLocks noGrp="1"/>
          </p:cNvSpPr>
          <p:nvPr>
            <p:ph type="title"/>
          </p:nvPr>
        </p:nvSpPr>
        <p:spPr/>
        <p:txBody>
          <a:bodyPr/>
          <a:lstStyle/>
          <a:p>
            <a:r>
              <a:rPr lang="en-US" dirty="0"/>
              <a:t>Engineering Scholarship</a:t>
            </a:r>
          </a:p>
        </p:txBody>
      </p:sp>
    </p:spTree>
    <p:extLst>
      <p:ext uri="{BB962C8B-B14F-4D97-AF65-F5344CB8AC3E}">
        <p14:creationId xmlns:p14="http://schemas.microsoft.com/office/powerpoint/2010/main" val="221343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6AA47499-EAFF-BC0A-63A9-9AB252F45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816" y="29308"/>
            <a:ext cx="9025349" cy="6769013"/>
          </a:xfrm>
        </p:spPr>
      </p:pic>
      <p:sp>
        <p:nvSpPr>
          <p:cNvPr id="3" name="Titel 2">
            <a:extLst>
              <a:ext uri="{FF2B5EF4-FFF2-40B4-BE49-F238E27FC236}">
                <a16:creationId xmlns:a16="http://schemas.microsoft.com/office/drawing/2014/main" id="{F08E6AF5-1B44-330E-4910-3B602D8C29BC}"/>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07286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E10BCA29-4CBF-DA73-819E-5CE21F6938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604" y="59679"/>
            <a:ext cx="8894517" cy="6670889"/>
          </a:xfrm>
        </p:spPr>
      </p:pic>
      <p:sp>
        <p:nvSpPr>
          <p:cNvPr id="3" name="Titel 2">
            <a:extLst>
              <a:ext uri="{FF2B5EF4-FFF2-40B4-BE49-F238E27FC236}">
                <a16:creationId xmlns:a16="http://schemas.microsoft.com/office/drawing/2014/main" id="{2A0A7940-F836-12A6-27BD-32A64061B6CC}"/>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358430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22 AESS SPM  Presentation_Dav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880</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Calibri Light</vt:lpstr>
      <vt:lpstr>Courier New</vt:lpstr>
      <vt:lpstr>LucidaGrande</vt:lpstr>
      <vt:lpstr>Wingdings</vt:lpstr>
      <vt:lpstr>Office Theme</vt:lpstr>
      <vt:lpstr>2022 AESS SPM  Presentation_Davis</vt:lpstr>
      <vt:lpstr>1_Office Theme</vt:lpstr>
      <vt:lpstr>PowerPoint Presentation</vt:lpstr>
      <vt:lpstr>Objectives</vt:lpstr>
      <vt:lpstr>Objective 1 - Expand online educational offerings</vt:lpstr>
      <vt:lpstr>Objective 2 – In-person educational events</vt:lpstr>
      <vt:lpstr>Objective 3 – Access to educational resources</vt:lpstr>
      <vt:lpstr>Engineering Scholarship</vt:lpstr>
      <vt:lpstr>Engineering Scholarship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Amanda Osborn</cp:lastModifiedBy>
  <cp:revision>112</cp:revision>
  <dcterms:created xsi:type="dcterms:W3CDTF">2020-06-23T20:53:44Z</dcterms:created>
  <dcterms:modified xsi:type="dcterms:W3CDTF">2023-11-09T04:43:39Z</dcterms:modified>
</cp:coreProperties>
</file>