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2" r:id="rId2"/>
    <p:sldId id="264" r:id="rId3"/>
    <p:sldId id="272" r:id="rId4"/>
    <p:sldId id="287" r:id="rId5"/>
    <p:sldId id="283" r:id="rId6"/>
    <p:sldId id="447" r:id="rId7"/>
    <p:sldId id="446" r:id="rId8"/>
    <p:sldId id="448" r:id="rId9"/>
    <p:sldId id="294" r:id="rId10"/>
    <p:sldId id="298" r:id="rId11"/>
    <p:sldId id="299" r:id="rId12"/>
    <p:sldId id="449" r:id="rId13"/>
    <p:sldId id="284" r:id="rId14"/>
    <p:sldId id="451" r:id="rId15"/>
    <p:sldId id="292" r:id="rId16"/>
    <p:sldId id="303" r:id="rId17"/>
    <p:sldId id="304" r:id="rId18"/>
    <p:sldId id="305" r:id="rId19"/>
    <p:sldId id="306" r:id="rId20"/>
    <p:sldId id="450" r:id="rId21"/>
    <p:sldId id="296" r:id="rId22"/>
    <p:sldId id="281" r:id="rId23"/>
    <p:sldId id="445" r:id="rId24"/>
    <p:sldId id="302" r:id="rId25"/>
    <p:sldId id="274" r:id="rId26"/>
    <p:sldId id="444"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0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5" autoAdjust="0"/>
    <p:restoredTop sz="94660"/>
  </p:normalViewPr>
  <p:slideViewPr>
    <p:cSldViewPr snapToGrid="0">
      <p:cViewPr varScale="1">
        <p:scale>
          <a:sx n="64" d="100"/>
          <a:sy n="64" d="100"/>
        </p:scale>
        <p:origin x="6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F30DD-E43C-CA4B-A5FB-77BBC5ADDAB7}"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0F3D1-4F9A-AB43-BBB2-4BBDABDECCA1}" type="slidenum">
              <a:rPr lang="en-US" smtClean="0"/>
              <a:t>‹#›</a:t>
            </a:fld>
            <a:endParaRPr lang="en-US"/>
          </a:p>
        </p:txBody>
      </p:sp>
    </p:spTree>
    <p:extLst>
      <p:ext uri="{BB962C8B-B14F-4D97-AF65-F5344CB8AC3E}">
        <p14:creationId xmlns:p14="http://schemas.microsoft.com/office/powerpoint/2010/main" val="320465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0FEB-13BF-49E2-AA65-ECB0819A8BC3}"/>
              </a:ext>
            </a:extLst>
          </p:cNvPr>
          <p:cNvSpPr>
            <a:spLocks noGrp="1"/>
          </p:cNvSpPr>
          <p:nvPr userDrawn="1"/>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endParaRPr lang="en-US" dirty="0">
              <a:solidFill>
                <a:schemeClr val="bg1"/>
              </a:solidFill>
            </a:endParaRPr>
          </a:p>
        </p:txBody>
      </p:sp>
      <p:sp>
        <p:nvSpPr>
          <p:cNvPr id="3" name="Title 1">
            <a:extLst>
              <a:ext uri="{FF2B5EF4-FFF2-40B4-BE49-F238E27FC236}">
                <a16:creationId xmlns:a16="http://schemas.microsoft.com/office/drawing/2014/main" id="{8BF9DFDF-E21D-462C-5E81-FA3A6DD114C7}"/>
              </a:ext>
            </a:extLst>
          </p:cNvPr>
          <p:cNvSpPr>
            <a:spLocks noGrp="1"/>
          </p:cNvSpPr>
          <p:nvPr>
            <p:ph type="title"/>
          </p:nvPr>
        </p:nvSpPr>
        <p:spPr>
          <a:xfrm>
            <a:off x="734807" y="59679"/>
            <a:ext cx="10515600" cy="483395"/>
          </a:xfrm>
          <a:prstGeom prst="rect">
            <a:avLst/>
          </a:prstGeom>
        </p:spPr>
        <p:txBody>
          <a:bodyPr/>
          <a:lstStyle>
            <a:lvl1pPr>
              <a:defRPr sz="3400" b="0">
                <a:solidFill>
                  <a:schemeClr val="bg1"/>
                </a:solidFill>
                <a:latin typeface="+mn-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717B2D7B-7CAA-CD2B-72C4-27EF3041D56E}"/>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376019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35C2161-C111-1788-0C1F-CCD2B1761401}"/>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177243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18378684-E43E-4DEA-4895-0112063DD67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3842210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F0FADC2D-1BFE-476F-96A8-5477B18E8E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E3512049-9843-495F-3176-66A8CD897AB2}"/>
              </a:ext>
            </a:extLst>
          </p:cNvPr>
          <p:cNvSpPr>
            <a:spLocks noGrp="1"/>
          </p:cNvSpPr>
          <p:nvPr>
            <p:ph type="title"/>
          </p:nvPr>
        </p:nvSpPr>
        <p:spPr>
          <a:xfrm>
            <a:off x="734807" y="59679"/>
            <a:ext cx="10515600" cy="483395"/>
          </a:xfrm>
          <a:prstGeom prst="rect">
            <a:avLst/>
          </a:prstGeom>
        </p:spPr>
        <p:txBody>
          <a:bodyPr/>
          <a:lstStyle>
            <a:lvl1pPr>
              <a:defRPr sz="3400" b="0">
                <a:solidFill>
                  <a:schemeClr val="bg1"/>
                </a:solidFill>
                <a:latin typeface="+mn-lt"/>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3C1F5135-5C1D-0842-2CEF-63121B6E3CB8}"/>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3741963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D76CE-0001-449E-B549-1413AA2CAFA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AA05D-3E96-4A54-A699-9DAEF341D3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67326220-4318-7BA0-D4DC-C8E4D3E9B862}"/>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3800263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2CCAB6E-33E5-821C-11D1-9FECC8B5E6AB}"/>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203143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812925"/>
            <a:ext cx="9144000" cy="1381125"/>
          </a:xfrm>
          <a:prstGeom prst="rect">
            <a:avLst/>
          </a:prstGeom>
        </p:spPr>
        <p:txBody>
          <a:bodyPr anchor="b"/>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05C51-B209-4AF4-A68D-B977A22300D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11/10/2023</a:t>
            </a:fld>
            <a:endParaRPr lang="en-US"/>
          </a:p>
        </p:txBody>
      </p:sp>
      <p:sp>
        <p:nvSpPr>
          <p:cNvPr id="5" name="Footer Placeholder 4">
            <a:extLst>
              <a:ext uri="{FF2B5EF4-FFF2-40B4-BE49-F238E27FC236}">
                <a16:creationId xmlns:a16="http://schemas.microsoft.com/office/drawing/2014/main" id="{8AC03980-8E73-44A4-A6C0-9FC92EA605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60794-8A42-43BE-A706-169A361947C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pic>
        <p:nvPicPr>
          <p:cNvPr id="8" name="Picture 7" descr="Rectangle&#10;&#10;Description automatically generated with medium confidence">
            <a:extLst>
              <a:ext uri="{FF2B5EF4-FFF2-40B4-BE49-F238E27FC236}">
                <a16:creationId xmlns:a16="http://schemas.microsoft.com/office/drawing/2014/main" id="{8CE9E921-0597-4FF4-94CC-D20ADC7E2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pic>
        <p:nvPicPr>
          <p:cNvPr id="10" name="Picture 9" descr="A picture containing text, clipart, tableware, dishware&#10;&#10;Description automatically generated">
            <a:extLst>
              <a:ext uri="{FF2B5EF4-FFF2-40B4-BE49-F238E27FC236}">
                <a16:creationId xmlns:a16="http://schemas.microsoft.com/office/drawing/2014/main" id="{6EFF700F-D452-40A2-82D4-79EA0689EF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505" y="2301364"/>
            <a:ext cx="3726659" cy="1909196"/>
          </a:xfrm>
          <a:prstGeom prst="rect">
            <a:avLst/>
          </a:prstGeom>
        </p:spPr>
      </p:pic>
    </p:spTree>
    <p:extLst>
      <p:ext uri="{BB962C8B-B14F-4D97-AF65-F5344CB8AC3E}">
        <p14:creationId xmlns:p14="http://schemas.microsoft.com/office/powerpoint/2010/main" val="159853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734807" y="1188720"/>
            <a:ext cx="10618993" cy="4988243"/>
          </a:xfrm>
          <a:prstGeom prst="rect">
            <a:avLst/>
          </a:prstGeom>
        </p:spPr>
        <p:txBody>
          <a:bodyPr/>
          <a:lstStyle>
            <a:lvl1pPr marL="228600" indent="-228600">
              <a:buClr>
                <a:srgbClr val="0C70AC"/>
              </a:buClr>
              <a:buFont typeface="Arial" panose="020B0604020202020204" pitchFamily="34" charset="0"/>
              <a:buChar char="•"/>
              <a:defRPr/>
            </a:lvl1pPr>
            <a:lvl2pPr marL="685800" indent="-228600">
              <a:buClr>
                <a:srgbClr val="0C70AC"/>
              </a:buClr>
              <a:buFont typeface="Arial" panose="020B0604020202020204" pitchFamily="34" charset="0"/>
              <a:buChar char="•"/>
              <a:defRPr/>
            </a:lvl2pPr>
            <a:lvl3pPr marL="1143000" indent="-228600">
              <a:buClr>
                <a:srgbClr val="0C70AC"/>
              </a:buClr>
              <a:buFont typeface="Arial" panose="020B0604020202020204" pitchFamily="34" charset="0"/>
              <a:buChar char="•"/>
              <a:defRPr/>
            </a:lvl3pPr>
            <a:lvl4pPr marL="1600200" indent="-228600">
              <a:buClr>
                <a:srgbClr val="0C70AC"/>
              </a:buClr>
              <a:buFont typeface="Arial" panose="020B0604020202020204" pitchFamily="34" charset="0"/>
              <a:buChar char="•"/>
              <a:defRPr/>
            </a:lvl4pPr>
            <a:lvl5pPr marL="2057400" indent="-228600">
              <a:buClr>
                <a:srgbClr val="0C70AC"/>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91135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0">
                <a:solidFill>
                  <a:schemeClr val="bg1"/>
                </a:solidFill>
                <a:latin typeface="+mn-lt"/>
              </a:defRPr>
            </a:lvl1pPr>
          </a:lstStyle>
          <a:p>
            <a:r>
              <a:rPr lang="en-US" dirty="0"/>
              <a:t>Click to edit Master title style</a:t>
            </a:r>
          </a:p>
        </p:txBody>
      </p:sp>
      <p:sp>
        <p:nvSpPr>
          <p:cNvPr id="8" name="Text Placeholder 2">
            <a:extLst>
              <a:ext uri="{FF2B5EF4-FFF2-40B4-BE49-F238E27FC236}">
                <a16:creationId xmlns:a16="http://schemas.microsoft.com/office/drawing/2014/main" id="{0661CC10-B7D2-596B-AFD0-19760D05343D}"/>
              </a:ext>
            </a:extLst>
          </p:cNvPr>
          <p:cNvSpPr>
            <a:spLocks noGrp="1"/>
          </p:cNvSpPr>
          <p:nvPr>
            <p:ph idx="1"/>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summarize your committees main activities (i.e. conferences, publications, education, member activities, etc.)</a:t>
            </a:r>
          </a:p>
          <a:p>
            <a:pPr lvl="1"/>
            <a:r>
              <a:rPr lang="en-US" dirty="0"/>
              <a:t>Please point out areas and activities that address the SWOT (Strategy, Weaknesses, Opportunities, and Threats) </a:t>
            </a:r>
          </a:p>
          <a:p>
            <a:pPr lvl="1"/>
            <a:r>
              <a:rPr lang="en-US" dirty="0"/>
              <a:t>Define areas that Cross-Committees can strengthen the Opportunities and reduce the Threats.</a:t>
            </a:r>
          </a:p>
        </p:txBody>
      </p:sp>
    </p:spTree>
    <p:extLst>
      <p:ext uri="{BB962C8B-B14F-4D97-AF65-F5344CB8AC3E}">
        <p14:creationId xmlns:p14="http://schemas.microsoft.com/office/powerpoint/2010/main" val="291559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BC9C938C-FC87-CCF7-E547-3DED29B88A8D}"/>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357042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C7A325B7-EEA0-A1E5-E8B2-3BC6F548EEBC}"/>
              </a:ext>
            </a:extLst>
          </p:cNvPr>
          <p:cNvSpPr>
            <a:spLocks noGrp="1"/>
          </p:cNvSpPr>
          <p:nvPr>
            <p:ph type="title"/>
          </p:nvPr>
        </p:nvSpPr>
        <p:spPr>
          <a:xfrm>
            <a:off x="734807" y="59679"/>
            <a:ext cx="10515600" cy="483395"/>
          </a:xfrm>
          <a:prstGeom prst="rect">
            <a:avLst/>
          </a:prstGeom>
        </p:spPr>
        <p:txBody>
          <a:bodyPr/>
          <a:lstStyle>
            <a:lvl1pPr>
              <a:defRPr sz="3400" b="0">
                <a:solidFill>
                  <a:schemeClr val="bg1"/>
                </a:solidFill>
                <a:latin typeface="+mn-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0452F4F0-A0E8-6FF5-8E7C-5B5AEE3243CB}"/>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218778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FA8A7CCA-E62B-57FD-2AE1-B621BBC8809C}"/>
              </a:ext>
            </a:extLst>
          </p:cNvPr>
          <p:cNvSpPr>
            <a:spLocks noGrp="1"/>
          </p:cNvSpPr>
          <p:nvPr>
            <p:ph type="title"/>
          </p:nvPr>
        </p:nvSpPr>
        <p:spPr>
          <a:xfrm>
            <a:off x="734807" y="59679"/>
            <a:ext cx="10515600" cy="483395"/>
          </a:xfrm>
          <a:prstGeom prst="rect">
            <a:avLst/>
          </a:prstGeom>
        </p:spPr>
        <p:txBody>
          <a:bodyPr/>
          <a:lstStyle>
            <a:lvl1pPr>
              <a:defRPr sz="3400" b="0">
                <a:solidFill>
                  <a:schemeClr val="bg1"/>
                </a:solidFill>
                <a:latin typeface="+mn-lt"/>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CFE655A7-902C-80D1-AEA2-C5DA34B6A6C3}"/>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152101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378E3-BEB9-3169-EBB2-B98C1106A428}"/>
              </a:ext>
            </a:extLst>
          </p:cNvPr>
          <p:cNvSpPr>
            <a:spLocks noGrp="1"/>
          </p:cNvSpPr>
          <p:nvPr>
            <p:ph type="title"/>
          </p:nvPr>
        </p:nvSpPr>
        <p:spPr>
          <a:xfrm>
            <a:off x="734807" y="59679"/>
            <a:ext cx="10515600" cy="483395"/>
          </a:xfrm>
          <a:prstGeom prst="rect">
            <a:avLst/>
          </a:prstGeom>
        </p:spPr>
        <p:txBody>
          <a:bodyPr/>
          <a:lstStyle>
            <a:lvl1pPr>
              <a:defRPr sz="3400" b="0">
                <a:solidFill>
                  <a:schemeClr val="bg1"/>
                </a:solidFill>
                <a:latin typeface="+mn-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BC8A2DE-1683-B251-0BDC-572644403904}"/>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403350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8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08C4F7AF-98CF-43AB-B43B-1DF54CF9AE1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Rectangle 1">
            <a:extLst>
              <a:ext uri="{FF2B5EF4-FFF2-40B4-BE49-F238E27FC236}">
                <a16:creationId xmlns:a16="http://schemas.microsoft.com/office/drawing/2014/main" id="{B56CBF4A-AC17-F8AC-EFCF-9EBABF40246A}"/>
              </a:ext>
            </a:extLst>
          </p:cNvPr>
          <p:cNvSpPr/>
          <p:nvPr userDrawn="1"/>
        </p:nvSpPr>
        <p:spPr>
          <a:xfrm>
            <a:off x="10157791" y="5764696"/>
            <a:ext cx="1938131" cy="983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632D060-B878-9CAE-3DCE-04E3BE859ED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157791" y="6123082"/>
            <a:ext cx="1676399" cy="526389"/>
          </a:xfrm>
          <a:prstGeom prst="rect">
            <a:avLst/>
          </a:prstGeom>
        </p:spPr>
      </p:pic>
    </p:spTree>
    <p:extLst>
      <p:ext uri="{BB962C8B-B14F-4D97-AF65-F5344CB8AC3E}">
        <p14:creationId xmlns:p14="http://schemas.microsoft.com/office/powerpoint/2010/main" val="3651651063"/>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1.xlsx"/><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2.xlsx"/><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3.xlsx"/><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4.xlsx"/><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5.xlsx"/><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6.xlsx"/><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31C-F095-48E5-8B44-E138AD540F6F}"/>
              </a:ext>
            </a:extLst>
          </p:cNvPr>
          <p:cNvSpPr>
            <a:spLocks noGrp="1"/>
          </p:cNvSpPr>
          <p:nvPr/>
        </p:nvSpPr>
        <p:spPr>
          <a:xfrm>
            <a:off x="4827402" y="2016895"/>
            <a:ext cx="6881887" cy="998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i="0" kern="1200">
                <a:solidFill>
                  <a:srgbClr val="0066A1"/>
                </a:solidFill>
                <a:latin typeface="Calibri" charset="0"/>
                <a:ea typeface="Calibri" charset="0"/>
                <a:cs typeface="Calibri" charset="0"/>
              </a:defRPr>
            </a:lvl1pPr>
          </a:lstStyle>
          <a:p>
            <a:r>
              <a:rPr lang="en-US" sz="3600" dirty="0">
                <a:solidFill>
                  <a:schemeClr val="bg1"/>
                </a:solidFill>
              </a:rPr>
              <a:t>IEEE Aerospace Electronic Systems</a:t>
            </a:r>
          </a:p>
        </p:txBody>
      </p:sp>
      <p:sp>
        <p:nvSpPr>
          <p:cNvPr id="3" name="Subtitle 2">
            <a:extLst>
              <a:ext uri="{FF2B5EF4-FFF2-40B4-BE49-F238E27FC236}">
                <a16:creationId xmlns:a16="http://schemas.microsoft.com/office/drawing/2014/main" id="{7E1FB642-C925-470D-A2D9-02A0B8114332}"/>
              </a:ext>
            </a:extLst>
          </p:cNvPr>
          <p:cNvSpPr>
            <a:spLocks noGrp="1"/>
          </p:cNvSpPr>
          <p:nvPr/>
        </p:nvSpPr>
        <p:spPr>
          <a:xfrm>
            <a:off x="4827402" y="3222436"/>
            <a:ext cx="6881887" cy="22639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6A1"/>
              </a:buClr>
              <a:buFont typeface="LucidaGrande" charset="0"/>
              <a:buNone/>
              <a:defRPr sz="2800" b="1" i="1" kern="1200">
                <a:solidFill>
                  <a:schemeClr val="tx1">
                    <a:lumMod val="50000"/>
                    <a:lumOff val="50000"/>
                  </a:schemeClr>
                </a:solidFill>
                <a:latin typeface="Calibri" charset="0"/>
                <a:ea typeface="Calibri" charset="0"/>
                <a:cs typeface="Calibri" charset="0"/>
              </a:defRPr>
            </a:lvl1pPr>
            <a:lvl2pPr marL="457200" indent="0" algn="ctr" defTabSz="914400" rtl="0" eaLnBrk="1" latinLnBrk="0" hangingPunct="1">
              <a:lnSpc>
                <a:spcPct val="90000"/>
              </a:lnSpc>
              <a:spcBef>
                <a:spcPts val="500"/>
              </a:spcBef>
              <a:buClr>
                <a:srgbClr val="0066A1"/>
              </a:buClr>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66A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66A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66A1"/>
              </a:buClr>
              <a:buFont typeface="Courier New"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900" dirty="0">
                <a:solidFill>
                  <a:schemeClr val="bg1">
                    <a:lumMod val="85000"/>
                  </a:schemeClr>
                </a:solidFill>
              </a:rPr>
              <a:t>VP Finance Report</a:t>
            </a:r>
          </a:p>
          <a:p>
            <a:endParaRPr lang="en-US" sz="1300" dirty="0">
              <a:solidFill>
                <a:schemeClr val="bg1">
                  <a:lumMod val="85000"/>
                </a:schemeClr>
              </a:solidFill>
            </a:endParaRPr>
          </a:p>
          <a:p>
            <a:r>
              <a:rPr lang="en-US" sz="2200" dirty="0">
                <a:solidFill>
                  <a:schemeClr val="bg1">
                    <a:lumMod val="85000"/>
                  </a:schemeClr>
                </a:solidFill>
              </a:rPr>
              <a:t>Peter Willett</a:t>
            </a:r>
          </a:p>
          <a:p>
            <a:r>
              <a:rPr lang="en-US" sz="2200" dirty="0">
                <a:solidFill>
                  <a:schemeClr val="bg1">
                    <a:lumMod val="85000"/>
                  </a:schemeClr>
                </a:solidFill>
              </a:rPr>
              <a:t>AESS Fall 2023 Board of Governors Meeting</a:t>
            </a:r>
          </a:p>
          <a:p>
            <a:r>
              <a:rPr lang="en-US" sz="2200" dirty="0">
                <a:solidFill>
                  <a:schemeClr val="bg1">
                    <a:lumMod val="85000"/>
                  </a:schemeClr>
                </a:solidFill>
              </a:rPr>
              <a:t>Sydney, Australia</a:t>
            </a:r>
          </a:p>
        </p:txBody>
      </p:sp>
    </p:spTree>
    <p:extLst>
      <p:ext uri="{BB962C8B-B14F-4D97-AF65-F5344CB8AC3E}">
        <p14:creationId xmlns:p14="http://schemas.microsoft.com/office/powerpoint/2010/main" val="2605045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367862" y="76237"/>
            <a:ext cx="10594569"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M-AES Drilldown, 2022 Actuals &amp; 2023 (August) Forecast</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139250"/>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10</a:t>
            </a:fld>
            <a:endParaRPr lang="en-US" altLang="en-US" dirty="0">
              <a:solidFill>
                <a:srgbClr val="0C70AC"/>
              </a:solidFill>
            </a:endParaRPr>
          </a:p>
        </p:txBody>
      </p:sp>
      <p:sp>
        <p:nvSpPr>
          <p:cNvPr id="2" name="Content Placeholder 2">
            <a:extLst>
              <a:ext uri="{FF2B5EF4-FFF2-40B4-BE49-F238E27FC236}">
                <a16:creationId xmlns:a16="http://schemas.microsoft.com/office/drawing/2014/main" id="{5562BFCA-3F87-D120-D239-4FC4EC975E0A}"/>
              </a:ext>
            </a:extLst>
          </p:cNvPr>
          <p:cNvSpPr txBox="1">
            <a:spLocks/>
          </p:cNvSpPr>
          <p:nvPr/>
        </p:nvSpPr>
        <p:spPr>
          <a:xfrm>
            <a:off x="838200" y="1131099"/>
            <a:ext cx="4701988" cy="4753088"/>
          </a:xfrm>
          <a:prstGeom prst="rect">
            <a:avLst/>
          </a:prstGeom>
          <a:ln w="57150">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C70AC"/>
              </a:buClr>
              <a:buFont typeface="Wingdings" pitchFamily="2" charset="2"/>
              <a:buChar char="Ø"/>
            </a:pPr>
            <a:r>
              <a:rPr lang="en-US" sz="2400" dirty="0">
                <a:solidFill>
                  <a:srgbClr val="002060"/>
                </a:solidFill>
              </a:rPr>
              <a:t> Revenue: $192</a:t>
            </a:r>
          </a:p>
          <a:p>
            <a:pPr lvl="1">
              <a:buClr>
                <a:srgbClr val="0C70AC"/>
              </a:buClr>
              <a:buFont typeface="Wingdings" pitchFamily="2" charset="2"/>
              <a:buChar char="Ø"/>
            </a:pPr>
            <a:r>
              <a:rPr lang="en-US" sz="2000" dirty="0">
                <a:solidFill>
                  <a:srgbClr val="002060"/>
                </a:solidFill>
              </a:rPr>
              <a:t> Open Access revenue: $0k </a:t>
            </a:r>
          </a:p>
          <a:p>
            <a:pPr lvl="1">
              <a:buClr>
                <a:srgbClr val="0C70AC"/>
              </a:buClr>
              <a:buFont typeface="Wingdings" pitchFamily="2" charset="2"/>
              <a:buChar char="Ø"/>
            </a:pPr>
            <a:r>
              <a:rPr lang="en-US" sz="2000" dirty="0">
                <a:solidFill>
                  <a:srgbClr val="002060"/>
                </a:solidFill>
              </a:rPr>
              <a:t> Advertising: $1k</a:t>
            </a:r>
          </a:p>
          <a:p>
            <a:pPr lvl="1">
              <a:buClr>
                <a:srgbClr val="0C70AC"/>
              </a:buClr>
              <a:buFont typeface="Wingdings" pitchFamily="2" charset="2"/>
              <a:buChar char="Ø"/>
            </a:pPr>
            <a:r>
              <a:rPr lang="en-US" sz="2000" dirty="0">
                <a:solidFill>
                  <a:srgbClr val="002060"/>
                </a:solidFill>
              </a:rPr>
              <a:t> ASPP revenue: $17k</a:t>
            </a:r>
          </a:p>
          <a:p>
            <a:pPr lvl="1">
              <a:buClr>
                <a:srgbClr val="0C70AC"/>
              </a:buClr>
              <a:buFont typeface="Wingdings" pitchFamily="2" charset="2"/>
              <a:buChar char="Ø"/>
            </a:pPr>
            <a:r>
              <a:rPr lang="en-US" sz="2000" dirty="0">
                <a:solidFill>
                  <a:srgbClr val="002060"/>
                </a:solidFill>
              </a:rPr>
              <a:t> IEL  revenue: $152k</a:t>
            </a:r>
          </a:p>
          <a:p>
            <a:pPr>
              <a:buClr>
                <a:srgbClr val="0C70AC"/>
              </a:buClr>
              <a:buFont typeface="Wingdings" pitchFamily="2" charset="2"/>
              <a:buChar char="Ø"/>
            </a:pPr>
            <a:r>
              <a:rPr lang="en-US" sz="2400" dirty="0">
                <a:solidFill>
                  <a:srgbClr val="002060"/>
                </a:solidFill>
              </a:rPr>
              <a:t>Expense: </a:t>
            </a:r>
            <a:r>
              <a:rPr lang="en-US" sz="2400" dirty="0">
                <a:solidFill>
                  <a:srgbClr val="FF0000"/>
                </a:solidFill>
              </a:rPr>
              <a:t>$230k</a:t>
            </a:r>
          </a:p>
          <a:p>
            <a:pPr lvl="1">
              <a:buClr>
                <a:srgbClr val="0C70AC"/>
              </a:buClr>
              <a:buFont typeface="Wingdings" pitchFamily="2" charset="2"/>
              <a:buChar char="Ø"/>
            </a:pPr>
            <a:r>
              <a:rPr lang="en-US" sz="2000" dirty="0">
                <a:solidFill>
                  <a:srgbClr val="002060"/>
                </a:solidFill>
              </a:rPr>
              <a:t> Production Expense: </a:t>
            </a:r>
            <a:r>
              <a:rPr lang="en-US" sz="2000" dirty="0">
                <a:solidFill>
                  <a:srgbClr val="FF0000"/>
                </a:solidFill>
              </a:rPr>
              <a:t>$58k</a:t>
            </a:r>
          </a:p>
          <a:p>
            <a:pPr lvl="1">
              <a:buClr>
                <a:srgbClr val="0C70AC"/>
              </a:buClr>
              <a:buFont typeface="Wingdings" pitchFamily="2" charset="2"/>
              <a:buChar char="Ø"/>
            </a:pPr>
            <a:r>
              <a:rPr lang="en-US" sz="2000" dirty="0">
                <a:solidFill>
                  <a:srgbClr val="002060"/>
                </a:solidFill>
              </a:rPr>
              <a:t> Postage:</a:t>
            </a:r>
            <a:r>
              <a:rPr lang="en-US" sz="2000" dirty="0">
                <a:solidFill>
                  <a:srgbClr val="FF0000"/>
                </a:solidFill>
              </a:rPr>
              <a:t> $50k</a:t>
            </a:r>
          </a:p>
          <a:p>
            <a:pPr lvl="1">
              <a:buClr>
                <a:srgbClr val="0C70AC"/>
              </a:buClr>
              <a:buFont typeface="Wingdings" pitchFamily="2" charset="2"/>
              <a:buChar char="Ø"/>
            </a:pPr>
            <a:r>
              <a:rPr lang="en-US" sz="2000" dirty="0">
                <a:solidFill>
                  <a:srgbClr val="002060"/>
                </a:solidFill>
              </a:rPr>
              <a:t> Internal IEEE/S1 Expense: </a:t>
            </a:r>
            <a:r>
              <a:rPr lang="en-US" sz="2000" dirty="0">
                <a:solidFill>
                  <a:srgbClr val="FF0000"/>
                </a:solidFill>
              </a:rPr>
              <a:t>$41k</a:t>
            </a:r>
          </a:p>
          <a:p>
            <a:pPr lvl="1">
              <a:buClr>
                <a:srgbClr val="0C70AC"/>
              </a:buClr>
              <a:buFont typeface="Wingdings" pitchFamily="2" charset="2"/>
              <a:buChar char="Ø"/>
            </a:pPr>
            <a:r>
              <a:rPr lang="en-US" sz="2000" dirty="0">
                <a:solidFill>
                  <a:srgbClr val="002060"/>
                </a:solidFill>
              </a:rPr>
              <a:t> ASPP/IEL Expenses: </a:t>
            </a:r>
            <a:r>
              <a:rPr lang="en-US" sz="2000" dirty="0">
                <a:solidFill>
                  <a:srgbClr val="FF0000"/>
                </a:solidFill>
              </a:rPr>
              <a:t>$4k/$40k</a:t>
            </a:r>
          </a:p>
          <a:p>
            <a:pPr lvl="1">
              <a:buClr>
                <a:srgbClr val="0C70AC"/>
              </a:buClr>
              <a:buFont typeface="Wingdings" pitchFamily="2" charset="2"/>
              <a:buChar char="Ø"/>
            </a:pPr>
            <a:r>
              <a:rPr lang="en-US" sz="2000" dirty="0">
                <a:solidFill>
                  <a:srgbClr val="002060"/>
                </a:solidFill>
              </a:rPr>
              <a:t> Overhead: </a:t>
            </a:r>
            <a:r>
              <a:rPr lang="en-US" sz="2000" dirty="0">
                <a:solidFill>
                  <a:srgbClr val="FF0000"/>
                </a:solidFill>
              </a:rPr>
              <a:t>$30k</a:t>
            </a:r>
          </a:p>
          <a:p>
            <a:pPr>
              <a:buClr>
                <a:srgbClr val="0C70AC"/>
              </a:buClr>
              <a:buFont typeface="Wingdings" pitchFamily="2" charset="2"/>
              <a:buChar char="Ø"/>
            </a:pPr>
            <a:r>
              <a:rPr lang="en-US" sz="2400" dirty="0">
                <a:solidFill>
                  <a:srgbClr val="002060"/>
                </a:solidFill>
              </a:rPr>
              <a:t>Loss: </a:t>
            </a:r>
            <a:r>
              <a:rPr lang="en-US" sz="2400" dirty="0">
                <a:solidFill>
                  <a:srgbClr val="FF0000"/>
                </a:solidFill>
              </a:rPr>
              <a:t>$38k</a:t>
            </a:r>
          </a:p>
        </p:txBody>
      </p:sp>
      <p:sp>
        <p:nvSpPr>
          <p:cNvPr id="8" name="TextBox 7">
            <a:extLst>
              <a:ext uri="{FF2B5EF4-FFF2-40B4-BE49-F238E27FC236}">
                <a16:creationId xmlns:a16="http://schemas.microsoft.com/office/drawing/2014/main" id="{6A2332CD-7178-D3CF-BAA1-C9F61A2DC295}"/>
              </a:ext>
            </a:extLst>
          </p:cNvPr>
          <p:cNvSpPr txBox="1"/>
          <p:nvPr/>
        </p:nvSpPr>
        <p:spPr>
          <a:xfrm>
            <a:off x="2421758" y="5888130"/>
            <a:ext cx="1223412" cy="707886"/>
          </a:xfrm>
          <a:prstGeom prst="rect">
            <a:avLst/>
          </a:prstGeom>
          <a:noFill/>
        </p:spPr>
        <p:txBody>
          <a:bodyPr wrap="none" rtlCol="0">
            <a:spAutoFit/>
          </a:bodyPr>
          <a:lstStyle/>
          <a:p>
            <a:r>
              <a:rPr lang="en-US" sz="4000" b="1" dirty="0">
                <a:solidFill>
                  <a:srgbClr val="7030A0"/>
                </a:solidFill>
              </a:rPr>
              <a:t>2022</a:t>
            </a:r>
          </a:p>
        </p:txBody>
      </p:sp>
      <p:sp>
        <p:nvSpPr>
          <p:cNvPr id="9" name="TextBox 8">
            <a:extLst>
              <a:ext uri="{FF2B5EF4-FFF2-40B4-BE49-F238E27FC236}">
                <a16:creationId xmlns:a16="http://schemas.microsoft.com/office/drawing/2014/main" id="{3676EA1F-BE3F-7A51-8F24-44EA786F846D}"/>
              </a:ext>
            </a:extLst>
          </p:cNvPr>
          <p:cNvSpPr txBox="1"/>
          <p:nvPr/>
        </p:nvSpPr>
        <p:spPr>
          <a:xfrm>
            <a:off x="8153400" y="5844321"/>
            <a:ext cx="1223412" cy="707886"/>
          </a:xfrm>
          <a:prstGeom prst="rect">
            <a:avLst/>
          </a:prstGeom>
          <a:noFill/>
        </p:spPr>
        <p:txBody>
          <a:bodyPr wrap="none" rtlCol="0">
            <a:spAutoFit/>
          </a:bodyPr>
          <a:lstStyle/>
          <a:p>
            <a:r>
              <a:rPr lang="en-US" sz="4000" b="1" dirty="0">
                <a:solidFill>
                  <a:srgbClr val="7030A0"/>
                </a:solidFill>
              </a:rPr>
              <a:t>2023</a:t>
            </a:r>
          </a:p>
        </p:txBody>
      </p:sp>
      <p:sp>
        <p:nvSpPr>
          <p:cNvPr id="3" name="Content Placeholder 2">
            <a:extLst>
              <a:ext uri="{FF2B5EF4-FFF2-40B4-BE49-F238E27FC236}">
                <a16:creationId xmlns:a16="http://schemas.microsoft.com/office/drawing/2014/main" id="{CA03D527-9E32-7BA7-54D3-C19CA8BC11B1}"/>
              </a:ext>
            </a:extLst>
          </p:cNvPr>
          <p:cNvSpPr txBox="1">
            <a:spLocks/>
          </p:cNvSpPr>
          <p:nvPr/>
        </p:nvSpPr>
        <p:spPr>
          <a:xfrm>
            <a:off x="6414112" y="1091233"/>
            <a:ext cx="4701988" cy="4753088"/>
          </a:xfrm>
          <a:prstGeom prst="rect">
            <a:avLst/>
          </a:prstGeom>
          <a:ln w="57150">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C70AC"/>
              </a:buClr>
              <a:buFont typeface="Wingdings" pitchFamily="2" charset="2"/>
              <a:buChar char="Ø"/>
            </a:pPr>
            <a:r>
              <a:rPr lang="en-US" sz="2400" dirty="0">
                <a:solidFill>
                  <a:srgbClr val="002060"/>
                </a:solidFill>
              </a:rPr>
              <a:t> Revenue: $169k</a:t>
            </a:r>
          </a:p>
          <a:p>
            <a:pPr lvl="1">
              <a:buClr>
                <a:srgbClr val="0C70AC"/>
              </a:buClr>
              <a:buFont typeface="Wingdings" pitchFamily="2" charset="2"/>
              <a:buChar char="Ø"/>
            </a:pPr>
            <a:r>
              <a:rPr lang="en-US" sz="2000" dirty="0">
                <a:solidFill>
                  <a:srgbClr val="002060"/>
                </a:solidFill>
              </a:rPr>
              <a:t> Open Access revenue: $0k </a:t>
            </a:r>
          </a:p>
          <a:p>
            <a:pPr lvl="1">
              <a:buClr>
                <a:srgbClr val="0C70AC"/>
              </a:buClr>
              <a:buFont typeface="Wingdings" pitchFamily="2" charset="2"/>
              <a:buChar char="Ø"/>
            </a:pPr>
            <a:r>
              <a:rPr lang="en-US" sz="2000" dirty="0">
                <a:solidFill>
                  <a:srgbClr val="002060"/>
                </a:solidFill>
              </a:rPr>
              <a:t> Advertising: $2k</a:t>
            </a:r>
          </a:p>
          <a:p>
            <a:pPr lvl="1">
              <a:buClr>
                <a:srgbClr val="0C70AC"/>
              </a:buClr>
              <a:buFont typeface="Wingdings" pitchFamily="2" charset="2"/>
              <a:buChar char="Ø"/>
            </a:pPr>
            <a:r>
              <a:rPr lang="en-US" sz="2000" dirty="0">
                <a:solidFill>
                  <a:srgbClr val="002060"/>
                </a:solidFill>
              </a:rPr>
              <a:t> ASPP revenue: $14k</a:t>
            </a:r>
          </a:p>
          <a:p>
            <a:pPr lvl="1">
              <a:buClr>
                <a:srgbClr val="0C70AC"/>
              </a:buClr>
              <a:buFont typeface="Wingdings" pitchFamily="2" charset="2"/>
              <a:buChar char="Ø"/>
            </a:pPr>
            <a:r>
              <a:rPr lang="en-US" sz="2000" dirty="0">
                <a:solidFill>
                  <a:srgbClr val="002060"/>
                </a:solidFill>
              </a:rPr>
              <a:t> IEL  revenue: $134k</a:t>
            </a:r>
          </a:p>
          <a:p>
            <a:pPr>
              <a:buClr>
                <a:srgbClr val="0C70AC"/>
              </a:buClr>
              <a:buFont typeface="Wingdings" pitchFamily="2" charset="2"/>
              <a:buChar char="Ø"/>
            </a:pPr>
            <a:r>
              <a:rPr lang="en-US" sz="2400" dirty="0">
                <a:solidFill>
                  <a:srgbClr val="002060"/>
                </a:solidFill>
              </a:rPr>
              <a:t>Expense: </a:t>
            </a:r>
            <a:r>
              <a:rPr lang="en-US" sz="2400" dirty="0">
                <a:solidFill>
                  <a:srgbClr val="FF0000"/>
                </a:solidFill>
              </a:rPr>
              <a:t>$289k</a:t>
            </a:r>
          </a:p>
          <a:p>
            <a:pPr lvl="1">
              <a:buClr>
                <a:srgbClr val="0C70AC"/>
              </a:buClr>
              <a:buFont typeface="Wingdings" pitchFamily="2" charset="2"/>
              <a:buChar char="Ø"/>
            </a:pPr>
            <a:r>
              <a:rPr lang="en-US" sz="2000" dirty="0">
                <a:solidFill>
                  <a:srgbClr val="002060"/>
                </a:solidFill>
              </a:rPr>
              <a:t> Production Expense: </a:t>
            </a:r>
            <a:r>
              <a:rPr lang="en-US" sz="2000" dirty="0">
                <a:solidFill>
                  <a:srgbClr val="FF0000"/>
                </a:solidFill>
              </a:rPr>
              <a:t>$113k (!)</a:t>
            </a:r>
          </a:p>
          <a:p>
            <a:pPr lvl="1">
              <a:buClr>
                <a:srgbClr val="0C70AC"/>
              </a:buClr>
              <a:buFont typeface="Wingdings" pitchFamily="2" charset="2"/>
              <a:buChar char="Ø"/>
            </a:pPr>
            <a:r>
              <a:rPr lang="en-US" sz="2000" dirty="0">
                <a:solidFill>
                  <a:srgbClr val="002060"/>
                </a:solidFill>
              </a:rPr>
              <a:t> Postage:</a:t>
            </a:r>
            <a:r>
              <a:rPr lang="en-US" sz="2000" dirty="0">
                <a:solidFill>
                  <a:srgbClr val="FF0000"/>
                </a:solidFill>
              </a:rPr>
              <a:t> $56k</a:t>
            </a:r>
          </a:p>
          <a:p>
            <a:pPr lvl="1">
              <a:buClr>
                <a:srgbClr val="0C70AC"/>
              </a:buClr>
              <a:buFont typeface="Wingdings" pitchFamily="2" charset="2"/>
              <a:buChar char="Ø"/>
            </a:pPr>
            <a:r>
              <a:rPr lang="en-US" sz="2000" dirty="0">
                <a:solidFill>
                  <a:srgbClr val="002060"/>
                </a:solidFill>
              </a:rPr>
              <a:t> Internal IEEE/S1 Expense: </a:t>
            </a:r>
            <a:r>
              <a:rPr lang="en-US" sz="2000" dirty="0">
                <a:solidFill>
                  <a:srgbClr val="FF0000"/>
                </a:solidFill>
              </a:rPr>
              <a:t>$40k</a:t>
            </a:r>
          </a:p>
          <a:p>
            <a:pPr lvl="1">
              <a:buClr>
                <a:srgbClr val="0C70AC"/>
              </a:buClr>
              <a:buFont typeface="Wingdings" pitchFamily="2" charset="2"/>
              <a:buChar char="Ø"/>
            </a:pPr>
            <a:r>
              <a:rPr lang="en-US" sz="2000" dirty="0">
                <a:solidFill>
                  <a:srgbClr val="002060"/>
                </a:solidFill>
              </a:rPr>
              <a:t> ASPP/IEL Expenses: </a:t>
            </a:r>
            <a:r>
              <a:rPr lang="en-US" sz="2000" dirty="0">
                <a:solidFill>
                  <a:srgbClr val="FF0000"/>
                </a:solidFill>
              </a:rPr>
              <a:t>$4k/$37k</a:t>
            </a:r>
          </a:p>
          <a:p>
            <a:pPr lvl="1">
              <a:buClr>
                <a:srgbClr val="0C70AC"/>
              </a:buClr>
              <a:buFont typeface="Wingdings" pitchFamily="2" charset="2"/>
              <a:buChar char="Ø"/>
            </a:pPr>
            <a:r>
              <a:rPr lang="en-US" sz="2000" dirty="0">
                <a:solidFill>
                  <a:srgbClr val="002060"/>
                </a:solidFill>
              </a:rPr>
              <a:t> Overhead: </a:t>
            </a:r>
            <a:r>
              <a:rPr lang="en-US" sz="2000" dirty="0">
                <a:solidFill>
                  <a:srgbClr val="FF0000"/>
                </a:solidFill>
              </a:rPr>
              <a:t>$31k</a:t>
            </a:r>
          </a:p>
          <a:p>
            <a:pPr>
              <a:buClr>
                <a:srgbClr val="0C70AC"/>
              </a:buClr>
              <a:buFont typeface="Wingdings" pitchFamily="2" charset="2"/>
              <a:buChar char="Ø"/>
            </a:pPr>
            <a:r>
              <a:rPr lang="en-US" sz="2400" dirty="0">
                <a:solidFill>
                  <a:srgbClr val="002060"/>
                </a:solidFill>
              </a:rPr>
              <a:t>Loss: </a:t>
            </a:r>
            <a:r>
              <a:rPr lang="en-US" sz="2400" dirty="0">
                <a:solidFill>
                  <a:srgbClr val="FF0000"/>
                </a:solidFill>
              </a:rPr>
              <a:t>$120k</a:t>
            </a:r>
          </a:p>
        </p:txBody>
      </p:sp>
    </p:spTree>
    <p:extLst>
      <p:ext uri="{BB962C8B-B14F-4D97-AF65-F5344CB8AC3E}">
        <p14:creationId xmlns:p14="http://schemas.microsoft.com/office/powerpoint/2010/main" val="786746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0" y="52442"/>
            <a:ext cx="11024116"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Conf Pubs Drilldown 2022 Actuals &amp; 2023 (August) Forecast</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139250"/>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11</a:t>
            </a:fld>
            <a:endParaRPr lang="en-US" altLang="en-US" dirty="0">
              <a:solidFill>
                <a:srgbClr val="0C70AC"/>
              </a:solidFill>
            </a:endParaRPr>
          </a:p>
        </p:txBody>
      </p:sp>
      <p:sp>
        <p:nvSpPr>
          <p:cNvPr id="2" name="Content Placeholder 2">
            <a:extLst>
              <a:ext uri="{FF2B5EF4-FFF2-40B4-BE49-F238E27FC236}">
                <a16:creationId xmlns:a16="http://schemas.microsoft.com/office/drawing/2014/main" id="{5562BFCA-3F87-D120-D239-4FC4EC975E0A}"/>
              </a:ext>
            </a:extLst>
          </p:cNvPr>
          <p:cNvSpPr txBox="1">
            <a:spLocks/>
          </p:cNvSpPr>
          <p:nvPr/>
        </p:nvSpPr>
        <p:spPr>
          <a:xfrm>
            <a:off x="838200" y="1120589"/>
            <a:ext cx="4701988" cy="4753088"/>
          </a:xfrm>
          <a:prstGeom prst="rect">
            <a:avLst/>
          </a:prstGeom>
          <a:ln w="57150">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C70AC"/>
              </a:buClr>
              <a:buFont typeface="Wingdings" pitchFamily="2" charset="2"/>
              <a:buChar char="Ø"/>
            </a:pPr>
            <a:r>
              <a:rPr lang="en-US" sz="2400" dirty="0">
                <a:solidFill>
                  <a:srgbClr val="002060"/>
                </a:solidFill>
              </a:rPr>
              <a:t> Revenue: $1300k</a:t>
            </a:r>
          </a:p>
          <a:p>
            <a:pPr lvl="1">
              <a:buClr>
                <a:srgbClr val="0C70AC"/>
              </a:buClr>
              <a:buFont typeface="Wingdings" pitchFamily="2" charset="2"/>
              <a:buChar char="Ø"/>
            </a:pPr>
            <a:r>
              <a:rPr lang="en-US" sz="2000" dirty="0">
                <a:solidFill>
                  <a:srgbClr val="002060"/>
                </a:solidFill>
              </a:rPr>
              <a:t> Enterprise revenue: $51k</a:t>
            </a:r>
          </a:p>
          <a:p>
            <a:pPr lvl="1">
              <a:buClr>
                <a:srgbClr val="0C70AC"/>
              </a:buClr>
              <a:buFont typeface="Wingdings" pitchFamily="2" charset="2"/>
              <a:buChar char="Ø"/>
            </a:pPr>
            <a:r>
              <a:rPr lang="en-US" sz="2000" dirty="0">
                <a:solidFill>
                  <a:srgbClr val="002060"/>
                </a:solidFill>
              </a:rPr>
              <a:t> CP Package revenue : $62k</a:t>
            </a:r>
          </a:p>
          <a:p>
            <a:pPr lvl="1">
              <a:buClr>
                <a:srgbClr val="0C70AC"/>
              </a:buClr>
              <a:buFont typeface="Wingdings" pitchFamily="2" charset="2"/>
              <a:buChar char="Ø"/>
            </a:pPr>
            <a:r>
              <a:rPr lang="en-US" sz="2000" dirty="0">
                <a:solidFill>
                  <a:srgbClr val="002060"/>
                </a:solidFill>
              </a:rPr>
              <a:t> IEL  revenue: $1150k</a:t>
            </a:r>
          </a:p>
          <a:p>
            <a:pPr>
              <a:buClr>
                <a:srgbClr val="0C70AC"/>
              </a:buClr>
              <a:buFont typeface="Wingdings" pitchFamily="2" charset="2"/>
              <a:buChar char="Ø"/>
            </a:pPr>
            <a:r>
              <a:rPr lang="en-US" sz="2400" dirty="0">
                <a:solidFill>
                  <a:srgbClr val="002060"/>
                </a:solidFill>
              </a:rPr>
              <a:t>Expense: </a:t>
            </a:r>
            <a:r>
              <a:rPr lang="en-US" sz="2400" dirty="0">
                <a:solidFill>
                  <a:srgbClr val="FF0000"/>
                </a:solidFill>
              </a:rPr>
              <a:t>$651k</a:t>
            </a:r>
          </a:p>
          <a:p>
            <a:pPr lvl="1">
              <a:buClr>
                <a:srgbClr val="0C70AC"/>
              </a:buClr>
              <a:buFont typeface="Wingdings" pitchFamily="2" charset="2"/>
              <a:buChar char="Ø"/>
            </a:pPr>
            <a:r>
              <a:rPr lang="en-US" sz="2000" dirty="0">
                <a:solidFill>
                  <a:srgbClr val="002060"/>
                </a:solidFill>
              </a:rPr>
              <a:t> IEL: </a:t>
            </a:r>
            <a:r>
              <a:rPr lang="en-US" sz="2000" dirty="0">
                <a:solidFill>
                  <a:srgbClr val="FF0000"/>
                </a:solidFill>
              </a:rPr>
              <a:t>$297k</a:t>
            </a:r>
          </a:p>
          <a:p>
            <a:pPr lvl="1">
              <a:buClr>
                <a:srgbClr val="0C70AC"/>
              </a:buClr>
              <a:buFont typeface="Wingdings" pitchFamily="2" charset="2"/>
              <a:buChar char="Ø"/>
            </a:pPr>
            <a:r>
              <a:rPr lang="en-US" sz="2000" dirty="0">
                <a:solidFill>
                  <a:srgbClr val="002060"/>
                </a:solidFill>
              </a:rPr>
              <a:t> CP Package: </a:t>
            </a:r>
            <a:r>
              <a:rPr lang="en-US" sz="2000" dirty="0">
                <a:solidFill>
                  <a:srgbClr val="FF0000"/>
                </a:solidFill>
              </a:rPr>
              <a:t>$78k</a:t>
            </a:r>
          </a:p>
          <a:p>
            <a:pPr lvl="1">
              <a:buClr>
                <a:srgbClr val="0C70AC"/>
              </a:buClr>
              <a:buFont typeface="Wingdings" pitchFamily="2" charset="2"/>
              <a:buChar char="Ø"/>
            </a:pPr>
            <a:r>
              <a:rPr lang="en-US" sz="2000" dirty="0">
                <a:solidFill>
                  <a:srgbClr val="002060"/>
                </a:solidFill>
              </a:rPr>
              <a:t> Enterprise: </a:t>
            </a:r>
            <a:r>
              <a:rPr lang="en-US" sz="2000" dirty="0">
                <a:solidFill>
                  <a:srgbClr val="FF0000"/>
                </a:solidFill>
              </a:rPr>
              <a:t>$15k</a:t>
            </a:r>
          </a:p>
          <a:p>
            <a:pPr lvl="1">
              <a:buClr>
                <a:srgbClr val="0C70AC"/>
              </a:buClr>
              <a:buFont typeface="Wingdings" pitchFamily="2" charset="2"/>
              <a:buChar char="Ø"/>
            </a:pPr>
            <a:r>
              <a:rPr lang="en-US" sz="2000" dirty="0">
                <a:solidFill>
                  <a:srgbClr val="002060"/>
                </a:solidFill>
              </a:rPr>
              <a:t> Overhead: </a:t>
            </a:r>
            <a:r>
              <a:rPr lang="en-US" sz="2000">
                <a:solidFill>
                  <a:srgbClr val="FF0000"/>
                </a:solidFill>
              </a:rPr>
              <a:t>$207k</a:t>
            </a:r>
            <a:endParaRPr lang="en-US" sz="2000" dirty="0">
              <a:solidFill>
                <a:srgbClr val="FF0000"/>
              </a:solidFill>
            </a:endParaRPr>
          </a:p>
          <a:p>
            <a:pPr>
              <a:buClr>
                <a:srgbClr val="0C70AC"/>
              </a:buClr>
              <a:buFont typeface="Wingdings" pitchFamily="2" charset="2"/>
              <a:buChar char="Ø"/>
            </a:pPr>
            <a:r>
              <a:rPr lang="en-US" sz="2400" dirty="0">
                <a:solidFill>
                  <a:srgbClr val="002060"/>
                </a:solidFill>
              </a:rPr>
              <a:t>Profit: $654k</a:t>
            </a:r>
          </a:p>
        </p:txBody>
      </p:sp>
      <p:sp>
        <p:nvSpPr>
          <p:cNvPr id="8" name="TextBox 7">
            <a:extLst>
              <a:ext uri="{FF2B5EF4-FFF2-40B4-BE49-F238E27FC236}">
                <a16:creationId xmlns:a16="http://schemas.microsoft.com/office/drawing/2014/main" id="{6A2332CD-7178-D3CF-BAA1-C9F61A2DC295}"/>
              </a:ext>
            </a:extLst>
          </p:cNvPr>
          <p:cNvSpPr txBox="1"/>
          <p:nvPr/>
        </p:nvSpPr>
        <p:spPr>
          <a:xfrm>
            <a:off x="2421758" y="5888130"/>
            <a:ext cx="1223412" cy="707886"/>
          </a:xfrm>
          <a:prstGeom prst="rect">
            <a:avLst/>
          </a:prstGeom>
          <a:noFill/>
        </p:spPr>
        <p:txBody>
          <a:bodyPr wrap="none" rtlCol="0">
            <a:spAutoFit/>
          </a:bodyPr>
          <a:lstStyle/>
          <a:p>
            <a:r>
              <a:rPr lang="en-US" sz="4000" b="1" dirty="0">
                <a:solidFill>
                  <a:srgbClr val="7030A0"/>
                </a:solidFill>
              </a:rPr>
              <a:t>2022</a:t>
            </a:r>
          </a:p>
        </p:txBody>
      </p:sp>
      <p:sp>
        <p:nvSpPr>
          <p:cNvPr id="9" name="TextBox 8">
            <a:extLst>
              <a:ext uri="{FF2B5EF4-FFF2-40B4-BE49-F238E27FC236}">
                <a16:creationId xmlns:a16="http://schemas.microsoft.com/office/drawing/2014/main" id="{3676EA1F-BE3F-7A51-8F24-44EA786F846D}"/>
              </a:ext>
            </a:extLst>
          </p:cNvPr>
          <p:cNvSpPr txBox="1"/>
          <p:nvPr/>
        </p:nvSpPr>
        <p:spPr>
          <a:xfrm>
            <a:off x="8153400" y="5844321"/>
            <a:ext cx="1223412" cy="707886"/>
          </a:xfrm>
          <a:prstGeom prst="rect">
            <a:avLst/>
          </a:prstGeom>
          <a:noFill/>
        </p:spPr>
        <p:txBody>
          <a:bodyPr wrap="none" rtlCol="0">
            <a:spAutoFit/>
          </a:bodyPr>
          <a:lstStyle/>
          <a:p>
            <a:r>
              <a:rPr lang="en-US" sz="4000" b="1" dirty="0">
                <a:solidFill>
                  <a:srgbClr val="7030A0"/>
                </a:solidFill>
              </a:rPr>
              <a:t>2023</a:t>
            </a:r>
          </a:p>
        </p:txBody>
      </p:sp>
      <p:sp>
        <p:nvSpPr>
          <p:cNvPr id="3" name="Content Placeholder 2">
            <a:extLst>
              <a:ext uri="{FF2B5EF4-FFF2-40B4-BE49-F238E27FC236}">
                <a16:creationId xmlns:a16="http://schemas.microsoft.com/office/drawing/2014/main" id="{CA03D527-9E32-7BA7-54D3-C19CA8BC11B1}"/>
              </a:ext>
            </a:extLst>
          </p:cNvPr>
          <p:cNvSpPr txBox="1">
            <a:spLocks/>
          </p:cNvSpPr>
          <p:nvPr/>
        </p:nvSpPr>
        <p:spPr>
          <a:xfrm>
            <a:off x="6414112" y="1091233"/>
            <a:ext cx="4701988" cy="4753088"/>
          </a:xfrm>
          <a:prstGeom prst="rect">
            <a:avLst/>
          </a:prstGeom>
          <a:ln w="57150">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C70AC"/>
              </a:buClr>
              <a:buFont typeface="Wingdings" pitchFamily="2" charset="2"/>
              <a:buChar char="Ø"/>
            </a:pPr>
            <a:r>
              <a:rPr lang="en-US" sz="2400" dirty="0">
                <a:solidFill>
                  <a:srgbClr val="002060"/>
                </a:solidFill>
              </a:rPr>
              <a:t> Revenue: $1283k</a:t>
            </a:r>
          </a:p>
          <a:p>
            <a:pPr lvl="1">
              <a:buClr>
                <a:srgbClr val="0C70AC"/>
              </a:buClr>
              <a:buFont typeface="Wingdings" pitchFamily="2" charset="2"/>
              <a:buChar char="Ø"/>
            </a:pPr>
            <a:r>
              <a:rPr lang="en-US" sz="2000" dirty="0">
                <a:solidFill>
                  <a:srgbClr val="002060"/>
                </a:solidFill>
              </a:rPr>
              <a:t> Enterprise revenue: $50k</a:t>
            </a:r>
          </a:p>
          <a:p>
            <a:pPr lvl="1">
              <a:buClr>
                <a:srgbClr val="0C70AC"/>
              </a:buClr>
              <a:buFont typeface="Wingdings" pitchFamily="2" charset="2"/>
              <a:buChar char="Ø"/>
            </a:pPr>
            <a:r>
              <a:rPr lang="en-US" sz="2000" dirty="0">
                <a:solidFill>
                  <a:srgbClr val="002060"/>
                </a:solidFill>
              </a:rPr>
              <a:t> CP Package revenue : $54k</a:t>
            </a:r>
          </a:p>
          <a:p>
            <a:pPr lvl="1">
              <a:buClr>
                <a:srgbClr val="0C70AC"/>
              </a:buClr>
              <a:buFont typeface="Wingdings" pitchFamily="2" charset="2"/>
              <a:buChar char="Ø"/>
            </a:pPr>
            <a:r>
              <a:rPr lang="en-US" sz="2000" dirty="0">
                <a:solidFill>
                  <a:srgbClr val="002060"/>
                </a:solidFill>
              </a:rPr>
              <a:t> IEL  revenue: $1143k</a:t>
            </a:r>
          </a:p>
          <a:p>
            <a:pPr>
              <a:buClr>
                <a:srgbClr val="0C70AC"/>
              </a:buClr>
              <a:buFont typeface="Wingdings" pitchFamily="2" charset="2"/>
              <a:buChar char="Ø"/>
            </a:pPr>
            <a:r>
              <a:rPr lang="en-US" sz="2400" dirty="0">
                <a:solidFill>
                  <a:srgbClr val="002060"/>
                </a:solidFill>
              </a:rPr>
              <a:t>Expense: </a:t>
            </a:r>
            <a:r>
              <a:rPr lang="en-US" sz="2400" dirty="0">
                <a:solidFill>
                  <a:srgbClr val="FF0000"/>
                </a:solidFill>
              </a:rPr>
              <a:t>$693k</a:t>
            </a:r>
          </a:p>
          <a:p>
            <a:pPr lvl="1">
              <a:buClr>
                <a:srgbClr val="0C70AC"/>
              </a:buClr>
              <a:buFont typeface="Wingdings" pitchFamily="2" charset="2"/>
              <a:buChar char="Ø"/>
            </a:pPr>
            <a:r>
              <a:rPr lang="en-US" sz="2000" dirty="0">
                <a:solidFill>
                  <a:srgbClr val="002060"/>
                </a:solidFill>
              </a:rPr>
              <a:t> IEL: </a:t>
            </a:r>
            <a:r>
              <a:rPr lang="en-US" sz="2000" dirty="0">
                <a:solidFill>
                  <a:srgbClr val="FF0000"/>
                </a:solidFill>
              </a:rPr>
              <a:t>$226k</a:t>
            </a:r>
          </a:p>
          <a:p>
            <a:pPr lvl="1">
              <a:buClr>
                <a:srgbClr val="0C70AC"/>
              </a:buClr>
              <a:buFont typeface="Wingdings" pitchFamily="2" charset="2"/>
              <a:buChar char="Ø"/>
            </a:pPr>
            <a:r>
              <a:rPr lang="en-US" sz="2000" dirty="0">
                <a:solidFill>
                  <a:srgbClr val="002060"/>
                </a:solidFill>
              </a:rPr>
              <a:t> CP Package: </a:t>
            </a:r>
            <a:r>
              <a:rPr lang="en-US" sz="2000" dirty="0">
                <a:solidFill>
                  <a:srgbClr val="FF0000"/>
                </a:solidFill>
              </a:rPr>
              <a:t>$100k</a:t>
            </a:r>
          </a:p>
          <a:p>
            <a:pPr lvl="1">
              <a:buClr>
                <a:srgbClr val="0C70AC"/>
              </a:buClr>
              <a:buFont typeface="Wingdings" pitchFamily="2" charset="2"/>
              <a:buChar char="Ø"/>
            </a:pPr>
            <a:r>
              <a:rPr lang="en-US" sz="2000" dirty="0">
                <a:solidFill>
                  <a:srgbClr val="002060"/>
                </a:solidFill>
              </a:rPr>
              <a:t> Enterprise: </a:t>
            </a:r>
            <a:r>
              <a:rPr lang="en-US" sz="2000" dirty="0">
                <a:solidFill>
                  <a:srgbClr val="FF0000"/>
                </a:solidFill>
              </a:rPr>
              <a:t>$16k</a:t>
            </a:r>
          </a:p>
          <a:p>
            <a:pPr lvl="1">
              <a:buClr>
                <a:srgbClr val="0C70AC"/>
              </a:buClr>
              <a:buFont typeface="Wingdings" pitchFamily="2" charset="2"/>
              <a:buChar char="Ø"/>
            </a:pPr>
            <a:r>
              <a:rPr lang="en-US" sz="2000" dirty="0">
                <a:solidFill>
                  <a:srgbClr val="002060"/>
                </a:solidFill>
              </a:rPr>
              <a:t> Overhead: </a:t>
            </a:r>
            <a:r>
              <a:rPr lang="en-US" sz="2000" dirty="0">
                <a:solidFill>
                  <a:srgbClr val="FF0000"/>
                </a:solidFill>
              </a:rPr>
              <a:t>$254k (!)</a:t>
            </a:r>
          </a:p>
          <a:p>
            <a:pPr>
              <a:buClr>
                <a:srgbClr val="0C70AC"/>
              </a:buClr>
              <a:buFont typeface="Wingdings" pitchFamily="2" charset="2"/>
              <a:buChar char="Ø"/>
            </a:pPr>
            <a:r>
              <a:rPr lang="en-US" sz="2400" dirty="0">
                <a:solidFill>
                  <a:srgbClr val="002060"/>
                </a:solidFill>
              </a:rPr>
              <a:t>Profit: $590k</a:t>
            </a:r>
          </a:p>
        </p:txBody>
      </p:sp>
    </p:spTree>
    <p:extLst>
      <p:ext uri="{BB962C8B-B14F-4D97-AF65-F5344CB8AC3E}">
        <p14:creationId xmlns:p14="http://schemas.microsoft.com/office/powerpoint/2010/main" val="386073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179912" y="130197"/>
            <a:ext cx="1072055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IEEE Reserves – Updated Large Societies</a:t>
            </a:r>
          </a:p>
        </p:txBody>
      </p:sp>
      <p:graphicFrame>
        <p:nvGraphicFramePr>
          <p:cNvPr id="12" name="Table 11">
            <a:extLst>
              <a:ext uri="{FF2B5EF4-FFF2-40B4-BE49-F238E27FC236}">
                <a16:creationId xmlns:a16="http://schemas.microsoft.com/office/drawing/2014/main" id="{CED0A0AC-C7A6-6BB6-B8C5-4F4DAB3C2E85}"/>
              </a:ext>
            </a:extLst>
          </p:cNvPr>
          <p:cNvGraphicFramePr>
            <a:graphicFrameLocks noGrp="1"/>
          </p:cNvGraphicFramePr>
          <p:nvPr>
            <p:extLst>
              <p:ext uri="{D42A27DB-BD31-4B8C-83A1-F6EECF244321}">
                <p14:modId xmlns:p14="http://schemas.microsoft.com/office/powerpoint/2010/main" val="1110667873"/>
              </p:ext>
            </p:extLst>
          </p:nvPr>
        </p:nvGraphicFramePr>
        <p:xfrm>
          <a:off x="1208690" y="1008993"/>
          <a:ext cx="8702565" cy="5286707"/>
        </p:xfrm>
        <a:graphic>
          <a:graphicData uri="http://schemas.openxmlformats.org/drawingml/2006/table">
            <a:tbl>
              <a:tblPr/>
              <a:tblGrid>
                <a:gridCol w="2290366">
                  <a:extLst>
                    <a:ext uri="{9D8B030D-6E8A-4147-A177-3AD203B41FA5}">
                      <a16:colId xmlns:a16="http://schemas.microsoft.com/office/drawing/2014/main" val="1065990791"/>
                    </a:ext>
                  </a:extLst>
                </a:gridCol>
                <a:gridCol w="868189">
                  <a:extLst>
                    <a:ext uri="{9D8B030D-6E8A-4147-A177-3AD203B41FA5}">
                      <a16:colId xmlns:a16="http://schemas.microsoft.com/office/drawing/2014/main" val="1974474564"/>
                    </a:ext>
                  </a:extLst>
                </a:gridCol>
                <a:gridCol w="620135">
                  <a:extLst>
                    <a:ext uri="{9D8B030D-6E8A-4147-A177-3AD203B41FA5}">
                      <a16:colId xmlns:a16="http://schemas.microsoft.com/office/drawing/2014/main" val="1024841685"/>
                    </a:ext>
                  </a:extLst>
                </a:gridCol>
                <a:gridCol w="812377">
                  <a:extLst>
                    <a:ext uri="{9D8B030D-6E8A-4147-A177-3AD203B41FA5}">
                      <a16:colId xmlns:a16="http://schemas.microsoft.com/office/drawing/2014/main" val="3937673223"/>
                    </a:ext>
                  </a:extLst>
                </a:gridCol>
                <a:gridCol w="429961">
                  <a:extLst>
                    <a:ext uri="{9D8B030D-6E8A-4147-A177-3AD203B41FA5}">
                      <a16:colId xmlns:a16="http://schemas.microsoft.com/office/drawing/2014/main" val="2124909495"/>
                    </a:ext>
                  </a:extLst>
                </a:gridCol>
                <a:gridCol w="570524">
                  <a:extLst>
                    <a:ext uri="{9D8B030D-6E8A-4147-A177-3AD203B41FA5}">
                      <a16:colId xmlns:a16="http://schemas.microsoft.com/office/drawing/2014/main" val="2517962688"/>
                    </a:ext>
                  </a:extLst>
                </a:gridCol>
                <a:gridCol w="669746">
                  <a:extLst>
                    <a:ext uri="{9D8B030D-6E8A-4147-A177-3AD203B41FA5}">
                      <a16:colId xmlns:a16="http://schemas.microsoft.com/office/drawing/2014/main" val="3578847104"/>
                    </a:ext>
                  </a:extLst>
                </a:gridCol>
                <a:gridCol w="727625">
                  <a:extLst>
                    <a:ext uri="{9D8B030D-6E8A-4147-A177-3AD203B41FA5}">
                      <a16:colId xmlns:a16="http://schemas.microsoft.com/office/drawing/2014/main" val="1716380324"/>
                    </a:ext>
                  </a:extLst>
                </a:gridCol>
                <a:gridCol w="961211">
                  <a:extLst>
                    <a:ext uri="{9D8B030D-6E8A-4147-A177-3AD203B41FA5}">
                      <a16:colId xmlns:a16="http://schemas.microsoft.com/office/drawing/2014/main" val="1063373547"/>
                    </a:ext>
                  </a:extLst>
                </a:gridCol>
                <a:gridCol w="752431">
                  <a:extLst>
                    <a:ext uri="{9D8B030D-6E8A-4147-A177-3AD203B41FA5}">
                      <a16:colId xmlns:a16="http://schemas.microsoft.com/office/drawing/2014/main" val="1265173196"/>
                    </a:ext>
                  </a:extLst>
                </a:gridCol>
              </a:tblGrid>
              <a:tr h="269466">
                <a:tc>
                  <a:txBody>
                    <a:bodyPr/>
                    <a:lstStyle/>
                    <a:p>
                      <a:pPr algn="ctr" fontAlgn="b"/>
                      <a:r>
                        <a:rPr lang="en-US" sz="700" b="0"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002060"/>
                    </a:solidFill>
                  </a:tcPr>
                </a:tc>
                <a:tc>
                  <a:txBody>
                    <a:bodyPr/>
                    <a:lstStyle/>
                    <a:p>
                      <a:pPr algn="ctr" fontAlgn="b"/>
                      <a:r>
                        <a:rPr lang="en-US" sz="700" b="0"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002060"/>
                    </a:solidFill>
                  </a:tcPr>
                </a:tc>
                <a:tc>
                  <a:txBody>
                    <a:bodyPr/>
                    <a:lstStyle/>
                    <a:p>
                      <a:pPr algn="ctr" fontAlgn="b"/>
                      <a:r>
                        <a:rPr lang="en-US" sz="700" b="0"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2022 </a:t>
                      </a:r>
                    </a:p>
                  </a:txBody>
                  <a:tcPr marL="0" marR="0" marT="0" marB="0" anchor="b">
                    <a:lnL>
                      <a:noFill/>
                    </a:lnL>
                    <a:lnR>
                      <a:noFill/>
                    </a:lnR>
                    <a:lnT>
                      <a:noFill/>
                    </a:lnT>
                    <a:lnB>
                      <a:noFill/>
                    </a:lnB>
                    <a:solidFill>
                      <a:srgbClr val="002060"/>
                    </a:solidFill>
                  </a:tcPr>
                </a:tc>
                <a:tc>
                  <a:txBody>
                    <a:bodyPr/>
                    <a:lstStyle/>
                    <a:p>
                      <a:pPr algn="ctr" fontAlgn="b"/>
                      <a:r>
                        <a:rPr lang="en-US" sz="700" b="0"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Related &amp; </a:t>
                      </a:r>
                    </a:p>
                  </a:txBody>
                  <a:tcPr marL="0" marR="0" marT="0" marB="0" anchor="b">
                    <a:lnL>
                      <a:noFill/>
                    </a:lnL>
                    <a:lnR>
                      <a:noFill/>
                    </a:lnR>
                    <a:lnT>
                      <a:noFill/>
                    </a:lnT>
                    <a:lnB>
                      <a:noFill/>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Non-Operating </a:t>
                      </a:r>
                    </a:p>
                  </a:txBody>
                  <a:tcPr marL="0" marR="0" marT="0" marB="0" anchor="b">
                    <a:lnL>
                      <a:noFill/>
                    </a:lnL>
                    <a:lnR>
                      <a:noFill/>
                    </a:lnR>
                    <a:lnT>
                      <a:noFill/>
                    </a:lnT>
                    <a:lnB>
                      <a:noFill/>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Corp Recovery * </a:t>
                      </a:r>
                    </a:p>
                  </a:txBody>
                  <a:tcPr marL="0" marR="0" marT="0" marB="0" anchor="b">
                    <a:lnL>
                      <a:noFill/>
                    </a:lnL>
                    <a:lnR>
                      <a:noFill/>
                    </a:lnR>
                    <a:lnT>
                      <a:noFill/>
                    </a:lnT>
                    <a:lnB>
                      <a:noFill/>
                    </a:lnB>
                    <a:solidFill>
                      <a:srgbClr val="002060"/>
                    </a:solidFill>
                  </a:tcPr>
                </a:tc>
                <a:tc>
                  <a:txBody>
                    <a:bodyPr/>
                    <a:lstStyle/>
                    <a:p>
                      <a:pPr algn="ctr" fontAlgn="b"/>
                      <a:r>
                        <a:rPr lang="en-US" sz="700" b="0"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002060"/>
                    </a:solidFill>
                  </a:tcPr>
                </a:tc>
                <a:extLst>
                  <a:ext uri="{0D108BD9-81ED-4DB2-BD59-A6C34878D82A}">
                    <a16:rowId xmlns:a16="http://schemas.microsoft.com/office/drawing/2014/main" val="1897125465"/>
                  </a:ext>
                </a:extLst>
              </a:tr>
              <a:tr h="160397">
                <a:tc>
                  <a:txBody>
                    <a:bodyPr/>
                    <a:lstStyle/>
                    <a:p>
                      <a:pPr algn="ctr" fontAlgn="b"/>
                      <a:r>
                        <a:rPr lang="en-US" sz="700" b="0"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Reserves </a:t>
                      </a:r>
                    </a:p>
                  </a:txBody>
                  <a:tcPr marL="0" marR="0" marT="0" marB="0" anchor="b">
                    <a:lnL>
                      <a:noFill/>
                    </a:lnL>
                    <a:lnR>
                      <a:noFill/>
                    </a:lnR>
                    <a:lnT>
                      <a:noFill/>
                    </a:lnT>
                    <a:lnB>
                      <a:noFill/>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Initiative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Pension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Investment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(Over)/Under &amp;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002060"/>
                    </a:solidFill>
                  </a:tcPr>
                </a:tc>
                <a:extLst>
                  <a:ext uri="{0D108BD9-81ED-4DB2-BD59-A6C34878D82A}">
                    <a16:rowId xmlns:a16="http://schemas.microsoft.com/office/drawing/2014/main" val="1301700367"/>
                  </a:ext>
                </a:extLst>
              </a:tr>
              <a:tr h="152378">
                <a:tc>
                  <a:txBody>
                    <a:bodyPr/>
                    <a:lstStyle/>
                    <a:p>
                      <a:pPr algn="ctr" fontAlgn="b"/>
                      <a:r>
                        <a:rPr lang="en-US" sz="700" b="0"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Reserves </a:t>
                      </a:r>
                    </a:p>
                  </a:txBody>
                  <a:tcPr marL="0" marR="0" marT="0" marB="0" anchor="b">
                    <a:lnL>
                      <a:noFill/>
                    </a:lnL>
                    <a:lnR>
                      <a:noFill/>
                    </a:lnR>
                    <a:lnT>
                      <a:noFill/>
                    </a:lnT>
                    <a:lnB>
                      <a:noFill/>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P&amp;L </a:t>
                      </a:r>
                    </a:p>
                  </a:txBody>
                  <a:tcPr marL="0" marR="0" marT="0" marB="0" anchor="b">
                    <a:lnL>
                      <a:noFill/>
                    </a:lnL>
                    <a:lnR>
                      <a:noFill/>
                    </a:lnR>
                    <a:lnT>
                      <a:noFill/>
                    </a:lnT>
                    <a:lnB>
                      <a:noFill/>
                    </a:lnB>
                    <a:solidFill>
                      <a:srgbClr val="002060"/>
                    </a:solidFill>
                  </a:tcPr>
                </a:tc>
                <a:tc>
                  <a:txBody>
                    <a:bodyPr/>
                    <a:lstStyle/>
                    <a:p>
                      <a:pPr algn="ctr" fontAlgn="b"/>
                      <a:r>
                        <a:rPr lang="en-US" sz="700" b="1" i="1" u="none" strike="noStrike">
                          <a:solidFill>
                            <a:srgbClr val="FFFFFF"/>
                          </a:solidFill>
                          <a:effectLst/>
                          <a:latin typeface="Calibri" panose="020F0502020204030204" pitchFamily="34" charset="0"/>
                        </a:rPr>
                        <a:t> Allocations </a:t>
                      </a:r>
                    </a:p>
                  </a:txBody>
                  <a:tcPr marL="0" marR="0" marT="0" marB="0" anchor="b">
                    <a:lnL>
                      <a:noFill/>
                    </a:lnL>
                    <a:lnR>
                      <a:noFill/>
                    </a:lnR>
                    <a:lnT>
                      <a:noFill/>
                    </a:lnT>
                    <a:lnB>
                      <a:noFill/>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Allocation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Allocation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Allocation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Adj Allocation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Reserves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2060"/>
                    </a:solidFill>
                  </a:tcPr>
                </a:tc>
                <a:extLst>
                  <a:ext uri="{0D108BD9-81ED-4DB2-BD59-A6C34878D82A}">
                    <a16:rowId xmlns:a16="http://schemas.microsoft.com/office/drawing/2014/main" val="3819878367"/>
                  </a:ext>
                </a:extLst>
              </a:tr>
              <a:tr h="160397">
                <a:tc>
                  <a:txBody>
                    <a:bodyPr/>
                    <a:lstStyle/>
                    <a:p>
                      <a:pPr algn="ctr" fontAlgn="b"/>
                      <a:r>
                        <a:rPr lang="en-US" sz="700" b="0"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2021</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2022 </a:t>
                      </a:r>
                    </a:p>
                  </a:txBody>
                  <a:tcPr marL="0" marR="0" marT="0" marB="0" anchor="b">
                    <a:lnL>
                      <a:noFill/>
                    </a:lnL>
                    <a:lnR>
                      <a:noFill/>
                    </a:lnR>
                    <a:lnT>
                      <a:noFill/>
                    </a:lnT>
                    <a:lnB>
                      <a:noFill/>
                    </a:lnB>
                    <a:solidFill>
                      <a:srgbClr val="002060"/>
                    </a:solidFill>
                  </a:tcPr>
                </a:tc>
                <a:tc>
                  <a:txBody>
                    <a:bodyPr/>
                    <a:lstStyle/>
                    <a:p>
                      <a:pPr algn="ctr" fontAlgn="b"/>
                      <a:r>
                        <a:rPr lang="en-US" sz="700" b="1" i="1" u="none" strike="noStrike">
                          <a:solidFill>
                            <a:srgbClr val="FFFFFF"/>
                          </a:solidFill>
                          <a:effectLst/>
                          <a:latin typeface="Calibri" panose="020F0502020204030204" pitchFamily="34" charset="0"/>
                        </a:rPr>
                        <a:t> Prior to  </a:t>
                      </a:r>
                    </a:p>
                  </a:txBody>
                  <a:tcPr marL="0" marR="0" marT="0" marB="0" anchor="b">
                    <a:lnL>
                      <a:noFill/>
                    </a:lnL>
                    <a:lnR>
                      <a:noFill/>
                    </a:lnR>
                    <a:lnT>
                      <a:noFill/>
                    </a:lnT>
                    <a:lnB>
                      <a:noFill/>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Reserves</a:t>
                      </a:r>
                    </a:p>
                  </a:txBody>
                  <a:tcPr marL="0" marR="0" marT="0" marB="0" anchor="b">
                    <a:lnL>
                      <a:noFill/>
                    </a:lnL>
                    <a:lnR>
                      <a:noFill/>
                    </a:lnR>
                    <a:lnT>
                      <a:noFill/>
                    </a:lnT>
                    <a:lnB>
                      <a:noFill/>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Spending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Gain/(Loss)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Gain/(Loss)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 GAAP  Accounting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700" b="1" i="0" u="none" strike="noStrike">
                          <a:solidFill>
                            <a:srgbClr val="FFFFFF"/>
                          </a:solidFill>
                          <a:effectLst/>
                          <a:latin typeface="Calibri" panose="020F0502020204030204" pitchFamily="34" charset="0"/>
                        </a:rPr>
                        <a:t>2022</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695771559"/>
                  </a:ext>
                </a:extLst>
              </a:tr>
              <a:tr h="152378">
                <a:tc>
                  <a:txBody>
                    <a:bodyPr/>
                    <a:lstStyle/>
                    <a:p>
                      <a:pPr algn="ctr" fontAlgn="b"/>
                      <a:r>
                        <a:rPr lang="en-US" sz="700" b="0" i="0" u="none" strike="noStrike">
                          <a:effectLst/>
                          <a:latin typeface="Calibri" panose="020F0502020204030204" pitchFamily="34" charset="0"/>
                        </a:rPr>
                        <a:t>Computer  (210163)</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47,612,982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Calibri" panose="020F0502020204030204" pitchFamily="34" charset="0"/>
                        </a:rPr>
                        <a:t>    8,258,823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Calibri" panose="020F0502020204030204" pitchFamily="34" charset="0"/>
                        </a:rPr>
                        <a:t>         55,871,805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11.4%</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(434,299)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Calibri" panose="020F0502020204030204" pitchFamily="34" charset="0"/>
                        </a:rPr>
                        <a:t>         299,922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Calibri" panose="020F0502020204030204" pitchFamily="34" charset="0"/>
                        </a:rPr>
                        <a:t>      (6,980,601)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Calibri" panose="020F0502020204030204" pitchFamily="34" charset="0"/>
                        </a:rPr>
                        <a:t>                     366,210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Calibri" panose="020F0502020204030204" pitchFamily="34" charset="0"/>
                        </a:rPr>
                        <a:t>49,123,038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25698909"/>
                  </a:ext>
                </a:extLst>
              </a:tr>
              <a:tr h="152378">
                <a:tc>
                  <a:txBody>
                    <a:bodyPr/>
                    <a:lstStyle/>
                    <a:p>
                      <a:pPr algn="ctr" fontAlgn="b"/>
                      <a:r>
                        <a:rPr lang="en-US" sz="700" b="0" i="0" u="none" strike="noStrike">
                          <a:effectLst/>
                          <a:latin typeface="Calibri" panose="020F0502020204030204" pitchFamily="34" charset="0"/>
                        </a:rPr>
                        <a:t>Signal Processing  (210010)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50,313,514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4,793,726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Calibri" panose="020F0502020204030204" pitchFamily="34" charset="0"/>
                        </a:rPr>
                        <a:t>         55,107,240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11.2%</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(406,776)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280,915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(6,538,223)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343,002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48,786,158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38151204"/>
                  </a:ext>
                </a:extLst>
              </a:tr>
              <a:tr h="152378">
                <a:tc>
                  <a:txBody>
                    <a:bodyPr/>
                    <a:lstStyle/>
                    <a:p>
                      <a:pPr algn="ctr" fontAlgn="b"/>
                      <a:r>
                        <a:rPr lang="en-US" sz="700" b="0" i="0" u="none" strike="noStrike">
                          <a:effectLst/>
                          <a:latin typeface="Calibri" panose="020F0502020204030204" pitchFamily="34" charset="0"/>
                        </a:rPr>
                        <a:t>Power &amp; Energy  (210310)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42,362,255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7,767,352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Calibri" panose="020F0502020204030204" pitchFamily="34" charset="0"/>
                        </a:rPr>
                        <a:t>         50,129,607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10.2%</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(385,152)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265,982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(6,190,653)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324,769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44,144,552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17173708"/>
                  </a:ext>
                </a:extLst>
              </a:tr>
              <a:tr h="152378">
                <a:tc>
                  <a:txBody>
                    <a:bodyPr/>
                    <a:lstStyle/>
                    <a:p>
                      <a:pPr algn="ctr" fontAlgn="b"/>
                      <a:r>
                        <a:rPr lang="en-US" sz="700" b="0" i="0" u="none" strike="noStrike">
                          <a:effectLst/>
                          <a:latin typeface="Calibri" panose="020F0502020204030204" pitchFamily="34" charset="0"/>
                        </a:rPr>
                        <a:t>Communications  (210190)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32,388,014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5,585,850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Calibri" panose="020F0502020204030204" pitchFamily="34" charset="0"/>
                        </a:rPr>
                        <a:t>         37,973,864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7.7%</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(292,883)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202,261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(4,707,582)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246,965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33,422,625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96618705"/>
                  </a:ext>
                </a:extLst>
              </a:tr>
              <a:tr h="160397">
                <a:tc>
                  <a:txBody>
                    <a:bodyPr/>
                    <a:lstStyle/>
                    <a:p>
                      <a:pPr algn="ctr" fontAlgn="b"/>
                      <a:r>
                        <a:rPr lang="en-US" sz="700" b="0" i="0" u="none" strike="noStrike">
                          <a:effectLst/>
                          <a:latin typeface="Calibri" panose="020F0502020204030204" pitchFamily="34" charset="0"/>
                        </a:rPr>
                        <a:t>Microwave Theory &amp; Techniques  (210170)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Calibri" panose="020F0502020204030204" pitchFamily="34" charset="0"/>
                        </a:rPr>
                        <a:t>           32,668,474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2,000,302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34,668,776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7.1%</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(253,093)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174,783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(4,068,036)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                     213,414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Calibri" panose="020F0502020204030204" pitchFamily="34" charset="0"/>
                        </a:rPr>
                        <a:t>30,735,844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422995"/>
                  </a:ext>
                </a:extLst>
              </a:tr>
              <a:tr h="152378">
                <a:tc>
                  <a:txBody>
                    <a:bodyPr/>
                    <a:lstStyle/>
                    <a:p>
                      <a:pPr algn="ctr" fontAlgn="b"/>
                      <a:r>
                        <a:rPr lang="en-US" sz="700" b="0" i="0" u="none" strike="noStrike">
                          <a:effectLst/>
                          <a:latin typeface="Calibri" panose="020F0502020204030204" pitchFamily="34" charset="0"/>
                        </a:rPr>
                        <a:t>Industrial Electronics (210130)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30,975,285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Calibri" panose="020F0502020204030204" pitchFamily="34" charset="0"/>
                        </a:rPr>
                        <a:t>    3,399,851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Calibri" panose="020F0502020204030204" pitchFamily="34" charset="0"/>
                        </a:rPr>
                        <a:t>         34,375,137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Calibri" panose="020F0502020204030204" pitchFamily="34" charset="0"/>
                        </a:rPr>
                        <a:t>7.0%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Calibri" panose="020F0502020204030204" pitchFamily="34" charset="0"/>
                        </a:rPr>
                        <a:t>   (257,278)</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Calibri" panose="020F0502020204030204" pitchFamily="34" charset="0"/>
                        </a:rPr>
                        <a:t>         177,673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Calibri" panose="020F0502020204030204" pitchFamily="34" charset="0"/>
                        </a:rPr>
                        <a:t>      (4,135,299)</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Calibri" panose="020F0502020204030204" pitchFamily="34" charset="0"/>
                        </a:rPr>
                        <a:t>                     216,942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Calibri" panose="020F0502020204030204" pitchFamily="34" charset="0"/>
                        </a:rPr>
                        <a:t>30,377,176</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93888641"/>
                  </a:ext>
                </a:extLst>
              </a:tr>
              <a:tr h="152378">
                <a:tc>
                  <a:txBody>
                    <a:bodyPr/>
                    <a:lstStyle/>
                    <a:p>
                      <a:pPr algn="ctr" fontAlgn="b"/>
                      <a:r>
                        <a:rPr lang="en-US" sz="700" b="0" i="0" u="none" strike="noStrike">
                          <a:effectLst/>
                          <a:latin typeface="Calibri" panose="020F0502020204030204" pitchFamily="34" charset="0"/>
                        </a:rPr>
                        <a:t>Antennas &amp; Propagation (210030)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29,359,652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2,694,594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32,054,245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6.5%</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(239,507)</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165,401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(3,849,663)</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201,958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28,332,433</a:t>
                      </a:r>
                    </a:p>
                  </a:txBody>
                  <a:tcPr marL="0" marR="0" marT="0" marB="0" anchor="b">
                    <a:lnL>
                      <a:noFill/>
                    </a:lnL>
                    <a:lnR>
                      <a:noFill/>
                    </a:lnR>
                    <a:lnT>
                      <a:noFill/>
                    </a:lnT>
                    <a:lnB>
                      <a:noFill/>
                    </a:lnB>
                  </a:tcPr>
                </a:tc>
                <a:extLst>
                  <a:ext uri="{0D108BD9-81ED-4DB2-BD59-A6C34878D82A}">
                    <a16:rowId xmlns:a16="http://schemas.microsoft.com/office/drawing/2014/main" val="2190400388"/>
                  </a:ext>
                </a:extLst>
              </a:tr>
              <a:tr h="152378">
                <a:tc>
                  <a:txBody>
                    <a:bodyPr/>
                    <a:lstStyle/>
                    <a:p>
                      <a:pPr algn="ctr" fontAlgn="b"/>
                      <a:r>
                        <a:rPr lang="en-US" sz="700" b="0" i="0" u="none" strike="noStrike">
                          <a:effectLst/>
                          <a:latin typeface="Calibri" panose="020F0502020204030204" pitchFamily="34" charset="0"/>
                        </a:rPr>
                        <a:t>Geoscience &amp; Remote Sensing  (210290)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26,700,524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2,825,715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29,526,240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6.0%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(223,624)</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154,432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(3,594,365)</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188,564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26,051,248</a:t>
                      </a:r>
                    </a:p>
                  </a:txBody>
                  <a:tcPr marL="0" marR="0" marT="0" marB="0" anchor="b">
                    <a:lnL>
                      <a:noFill/>
                    </a:lnL>
                    <a:lnR>
                      <a:noFill/>
                    </a:lnR>
                    <a:lnT>
                      <a:noFill/>
                    </a:lnT>
                    <a:lnB>
                      <a:noFill/>
                    </a:lnB>
                  </a:tcPr>
                </a:tc>
                <a:extLst>
                  <a:ext uri="{0D108BD9-81ED-4DB2-BD59-A6C34878D82A}">
                    <a16:rowId xmlns:a16="http://schemas.microsoft.com/office/drawing/2014/main" val="1855810577"/>
                  </a:ext>
                </a:extLst>
              </a:tr>
              <a:tr h="152378">
                <a:tc>
                  <a:txBody>
                    <a:bodyPr/>
                    <a:lstStyle/>
                    <a:p>
                      <a:pPr algn="ctr" fontAlgn="b"/>
                      <a:r>
                        <a:rPr lang="en-US" sz="700" b="0" i="0" u="none" strike="noStrike">
                          <a:effectLst/>
                          <a:latin typeface="Calibri" panose="020F0502020204030204" pitchFamily="34" charset="0"/>
                        </a:rPr>
                        <a:t>Circuits &amp; Systems (210040)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22,616,848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1,880,264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24,497,113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5.0%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(180,822)</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124,874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(2,906,407)</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152,473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21,687,231</a:t>
                      </a:r>
                    </a:p>
                  </a:txBody>
                  <a:tcPr marL="0" marR="0" marT="0" marB="0" anchor="b">
                    <a:lnL>
                      <a:noFill/>
                    </a:lnL>
                    <a:lnR>
                      <a:noFill/>
                    </a:lnR>
                    <a:lnT>
                      <a:noFill/>
                    </a:lnT>
                    <a:lnB>
                      <a:noFill/>
                    </a:lnB>
                  </a:tcPr>
                </a:tc>
                <a:extLst>
                  <a:ext uri="{0D108BD9-81ED-4DB2-BD59-A6C34878D82A}">
                    <a16:rowId xmlns:a16="http://schemas.microsoft.com/office/drawing/2014/main" val="1188115464"/>
                  </a:ext>
                </a:extLst>
              </a:tr>
              <a:tr h="152378">
                <a:tc>
                  <a:txBody>
                    <a:bodyPr/>
                    <a:lstStyle/>
                    <a:p>
                      <a:pPr algn="ctr" fontAlgn="b"/>
                      <a:r>
                        <a:rPr lang="en-US" sz="700" b="0" i="0" u="none" strike="noStrike">
                          <a:effectLst/>
                          <a:latin typeface="Calibri" panose="020F0502020204030204" pitchFamily="34" charset="0"/>
                        </a:rPr>
                        <a:t>Photonics Society  (210360)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22,426,653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1,215,358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23,642,011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4.8%</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(171,693)</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118,569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(2,759,668)</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144,775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20,973,994</a:t>
                      </a:r>
                    </a:p>
                  </a:txBody>
                  <a:tcPr marL="0" marR="0" marT="0" marB="0" anchor="b">
                    <a:lnL>
                      <a:noFill/>
                    </a:lnL>
                    <a:lnR>
                      <a:noFill/>
                    </a:lnR>
                    <a:lnT>
                      <a:noFill/>
                    </a:lnT>
                    <a:lnB>
                      <a:noFill/>
                    </a:lnB>
                  </a:tcPr>
                </a:tc>
                <a:extLst>
                  <a:ext uri="{0D108BD9-81ED-4DB2-BD59-A6C34878D82A}">
                    <a16:rowId xmlns:a16="http://schemas.microsoft.com/office/drawing/2014/main" val="2365748963"/>
                  </a:ext>
                </a:extLst>
              </a:tr>
              <a:tr h="152378">
                <a:tc>
                  <a:txBody>
                    <a:bodyPr/>
                    <a:lstStyle/>
                    <a:p>
                      <a:pPr algn="ctr" fontAlgn="b"/>
                      <a:r>
                        <a:rPr lang="en-US" sz="700" b="0" i="0" u="none" strike="noStrike">
                          <a:effectLst/>
                          <a:latin typeface="Calibri" panose="020F0502020204030204" pitchFamily="34" charset="0"/>
                        </a:rPr>
                        <a:t>Robotics &amp; Automation  (210240)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19,917,742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3,731,834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23,649,576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4.8%</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(180,729)</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124,810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(2,904,913)</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152,395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20,841,138</a:t>
                      </a:r>
                    </a:p>
                  </a:txBody>
                  <a:tcPr marL="0" marR="0" marT="0" marB="0" anchor="b">
                    <a:lnL>
                      <a:noFill/>
                    </a:lnL>
                    <a:lnR>
                      <a:noFill/>
                    </a:lnR>
                    <a:lnT>
                      <a:noFill/>
                    </a:lnT>
                    <a:lnB>
                      <a:noFill/>
                    </a:lnB>
                  </a:tcPr>
                </a:tc>
                <a:extLst>
                  <a:ext uri="{0D108BD9-81ED-4DB2-BD59-A6C34878D82A}">
                    <a16:rowId xmlns:a16="http://schemas.microsoft.com/office/drawing/2014/main" val="371931904"/>
                  </a:ext>
                </a:extLst>
              </a:tr>
              <a:tr h="152378">
                <a:tc>
                  <a:txBody>
                    <a:bodyPr/>
                    <a:lstStyle/>
                    <a:p>
                      <a:pPr algn="ctr" fontAlgn="b"/>
                      <a:r>
                        <a:rPr lang="en-US" sz="700" b="0" i="0" u="none" strike="noStrike">
                          <a:effectLst/>
                          <a:latin typeface="Calibri" panose="020F0502020204030204" pitchFamily="34" charset="0"/>
                        </a:rPr>
                        <a:t>Control Systems  (210230)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20,563,427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1,995,853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22,559,280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4.6%</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(166,983)</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115,317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(2,683,970)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140,804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19,964,448</a:t>
                      </a:r>
                    </a:p>
                  </a:txBody>
                  <a:tcPr marL="0" marR="0" marT="0" marB="0" anchor="b">
                    <a:lnL>
                      <a:noFill/>
                    </a:lnL>
                    <a:lnR>
                      <a:noFill/>
                    </a:lnR>
                    <a:lnT>
                      <a:noFill/>
                    </a:lnT>
                    <a:lnB>
                      <a:noFill/>
                    </a:lnB>
                  </a:tcPr>
                </a:tc>
                <a:extLst>
                  <a:ext uri="{0D108BD9-81ED-4DB2-BD59-A6C34878D82A}">
                    <a16:rowId xmlns:a16="http://schemas.microsoft.com/office/drawing/2014/main" val="2996814686"/>
                  </a:ext>
                </a:extLst>
              </a:tr>
              <a:tr h="152378">
                <a:tc>
                  <a:txBody>
                    <a:bodyPr/>
                    <a:lstStyle/>
                    <a:p>
                      <a:pPr algn="ctr" fontAlgn="b"/>
                      <a:r>
                        <a:rPr lang="en-US" sz="700" b="0" i="0" u="none" strike="noStrike">
                          <a:effectLst/>
                          <a:latin typeface="Calibri" panose="020F0502020204030204" pitchFamily="34" charset="0"/>
                        </a:rPr>
                        <a:t>Nuclear &amp; Plasma Sciences  (210050)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20,721,583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471,953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21,193,536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4.3%</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(150,847)</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104,173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(2,424,605)</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127,197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18,849,454</a:t>
                      </a:r>
                    </a:p>
                  </a:txBody>
                  <a:tcPr marL="0" marR="0" marT="0" marB="0" anchor="b">
                    <a:lnL>
                      <a:noFill/>
                    </a:lnL>
                    <a:lnR>
                      <a:noFill/>
                    </a:lnR>
                    <a:lnT>
                      <a:noFill/>
                    </a:lnT>
                    <a:lnB>
                      <a:noFill/>
                    </a:lnB>
                  </a:tcPr>
                </a:tc>
                <a:extLst>
                  <a:ext uri="{0D108BD9-81ED-4DB2-BD59-A6C34878D82A}">
                    <a16:rowId xmlns:a16="http://schemas.microsoft.com/office/drawing/2014/main" val="3038115397"/>
                  </a:ext>
                </a:extLst>
              </a:tr>
              <a:tr h="152378">
                <a:tc>
                  <a:txBody>
                    <a:bodyPr/>
                    <a:lstStyle/>
                    <a:p>
                      <a:pPr algn="ctr" fontAlgn="b"/>
                      <a:r>
                        <a:rPr lang="en-US" sz="700" b="0" i="0" u="none" strike="noStrike">
                          <a:effectLst/>
                          <a:latin typeface="Calibri" panose="020F0502020204030204" pitchFamily="34" charset="0"/>
                        </a:rPr>
                        <a:t>Vehicular Technology  (210060)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18,398,809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2,890,282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21,289,091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4.3%</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(160,597)</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110,907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(2,581,324)</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135,419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18,793,496</a:t>
                      </a:r>
                    </a:p>
                  </a:txBody>
                  <a:tcPr marL="0" marR="0" marT="0" marB="0" anchor="b">
                    <a:lnL>
                      <a:noFill/>
                    </a:lnL>
                    <a:lnR>
                      <a:noFill/>
                    </a:lnR>
                    <a:lnT>
                      <a:noFill/>
                    </a:lnT>
                    <a:lnB>
                      <a:noFill/>
                    </a:lnB>
                  </a:tcPr>
                </a:tc>
                <a:extLst>
                  <a:ext uri="{0D108BD9-81ED-4DB2-BD59-A6C34878D82A}">
                    <a16:rowId xmlns:a16="http://schemas.microsoft.com/office/drawing/2014/main" val="2209087466"/>
                  </a:ext>
                </a:extLst>
              </a:tr>
              <a:tr h="152378">
                <a:tc>
                  <a:txBody>
                    <a:bodyPr/>
                    <a:lstStyle/>
                    <a:p>
                      <a:pPr algn="ctr" fontAlgn="b"/>
                      <a:r>
                        <a:rPr lang="en-US" sz="700" b="0" i="0" u="none" strike="noStrike">
                          <a:effectLst/>
                          <a:latin typeface="Calibri" panose="020F0502020204030204" pitchFamily="34" charset="0"/>
                        </a:rPr>
                        <a:t>Power Electronics  (210350)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18,942,094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1,540,117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20,482,211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4.2%</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(152,917)</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105,603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(2,457,880)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128,943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18,105,960</a:t>
                      </a:r>
                    </a:p>
                  </a:txBody>
                  <a:tcPr marL="0" marR="0" marT="0" marB="0" anchor="b">
                    <a:lnL>
                      <a:noFill/>
                    </a:lnL>
                    <a:lnR>
                      <a:noFill/>
                    </a:lnR>
                    <a:lnT>
                      <a:noFill/>
                    </a:lnT>
                    <a:lnB>
                      <a:noFill/>
                    </a:lnB>
                  </a:tcPr>
                </a:tc>
                <a:extLst>
                  <a:ext uri="{0D108BD9-81ED-4DB2-BD59-A6C34878D82A}">
                    <a16:rowId xmlns:a16="http://schemas.microsoft.com/office/drawing/2014/main" val="1891724133"/>
                  </a:ext>
                </a:extLst>
              </a:tr>
              <a:tr h="152378">
                <a:tc>
                  <a:txBody>
                    <a:bodyPr/>
                    <a:lstStyle/>
                    <a:p>
                      <a:pPr algn="ctr" fontAlgn="b"/>
                      <a:r>
                        <a:rPr lang="en-US" sz="700" b="0" i="0" u="none" strike="noStrike">
                          <a:effectLst/>
                          <a:latin typeface="Calibri" panose="020F0502020204030204" pitchFamily="34" charset="0"/>
                        </a:rPr>
                        <a:t>Systems, Man &amp; Cybernetics  (210280)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17,971,409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1,395,433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19,366,842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3.9%</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(142,519)</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98,422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(2,290,739)</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120,175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17,152,181</a:t>
                      </a:r>
                    </a:p>
                  </a:txBody>
                  <a:tcPr marL="0" marR="0" marT="0" marB="0" anchor="b">
                    <a:lnL>
                      <a:noFill/>
                    </a:lnL>
                    <a:lnR>
                      <a:noFill/>
                    </a:lnR>
                    <a:lnT>
                      <a:noFill/>
                    </a:lnT>
                    <a:lnB>
                      <a:noFill/>
                    </a:lnB>
                  </a:tcPr>
                </a:tc>
                <a:extLst>
                  <a:ext uri="{0D108BD9-81ED-4DB2-BD59-A6C34878D82A}">
                    <a16:rowId xmlns:a16="http://schemas.microsoft.com/office/drawing/2014/main" val="3151444739"/>
                  </a:ext>
                </a:extLst>
              </a:tr>
              <a:tr h="152378">
                <a:tc>
                  <a:txBody>
                    <a:bodyPr/>
                    <a:lstStyle/>
                    <a:p>
                      <a:pPr algn="ctr" fontAlgn="b"/>
                      <a:r>
                        <a:rPr lang="en-US" sz="700" b="0" i="0" u="none" strike="noStrike">
                          <a:effectLst/>
                          <a:latin typeface="Calibri" panose="020F0502020204030204" pitchFamily="34" charset="0"/>
                        </a:rPr>
                        <a:t>Electron Devices  (210150)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17,120,583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2,151,822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19,272,405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3.9%</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(145,854)</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100,725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(2,344,351)</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122,987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17,005,913</a:t>
                      </a:r>
                    </a:p>
                  </a:txBody>
                  <a:tcPr marL="0" marR="0" marT="0" marB="0" anchor="b">
                    <a:lnL>
                      <a:noFill/>
                    </a:lnL>
                    <a:lnR>
                      <a:noFill/>
                    </a:lnR>
                    <a:lnT>
                      <a:noFill/>
                    </a:lnT>
                    <a:lnB>
                      <a:noFill/>
                    </a:lnB>
                  </a:tcPr>
                </a:tc>
                <a:extLst>
                  <a:ext uri="{0D108BD9-81ED-4DB2-BD59-A6C34878D82A}">
                    <a16:rowId xmlns:a16="http://schemas.microsoft.com/office/drawing/2014/main" val="2760623645"/>
                  </a:ext>
                </a:extLst>
              </a:tr>
              <a:tr h="152378">
                <a:tc>
                  <a:txBody>
                    <a:bodyPr/>
                    <a:lstStyle/>
                    <a:p>
                      <a:pPr algn="ctr" fontAlgn="b"/>
                      <a:r>
                        <a:rPr lang="en-US" sz="700" b="0" i="0" u="none" strike="noStrike">
                          <a:effectLst/>
                          <a:latin typeface="Calibri" panose="020F0502020204030204" pitchFamily="34" charset="0"/>
                        </a:rPr>
                        <a:t>Computation Intelligence   (210110)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16,361,651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2,299,864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18,661,515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3.8%</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(140,994)</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97,369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(2,266,230)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118,889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16,470,549</a:t>
                      </a:r>
                    </a:p>
                  </a:txBody>
                  <a:tcPr marL="0" marR="0" marT="0" marB="0" anchor="b">
                    <a:lnL>
                      <a:noFill/>
                    </a:lnL>
                    <a:lnR>
                      <a:noFill/>
                    </a:lnR>
                    <a:lnT>
                      <a:noFill/>
                    </a:lnT>
                    <a:lnB>
                      <a:noFill/>
                    </a:lnB>
                  </a:tcPr>
                </a:tc>
                <a:extLst>
                  <a:ext uri="{0D108BD9-81ED-4DB2-BD59-A6C34878D82A}">
                    <a16:rowId xmlns:a16="http://schemas.microsoft.com/office/drawing/2014/main" val="2913322536"/>
                  </a:ext>
                </a:extLst>
              </a:tr>
              <a:tr h="152378">
                <a:tc>
                  <a:txBody>
                    <a:bodyPr/>
                    <a:lstStyle/>
                    <a:p>
                      <a:pPr algn="ctr" fontAlgn="b"/>
                      <a:r>
                        <a:rPr lang="en-US" sz="700" b="0" i="0" u="none" strike="noStrike">
                          <a:effectLst/>
                          <a:latin typeface="Calibri" panose="020F0502020204030204" pitchFamily="34" charset="0"/>
                        </a:rPr>
                        <a:t>Industry Applications  (210340)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15,130,259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1,129,945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16,260,205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3.3%</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(119,184)</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82,307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(1,915,674)</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100,498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14,408,152</a:t>
                      </a:r>
                    </a:p>
                  </a:txBody>
                  <a:tcPr marL="0" marR="0" marT="0" marB="0" anchor="b">
                    <a:lnL>
                      <a:noFill/>
                    </a:lnL>
                    <a:lnR>
                      <a:noFill/>
                    </a:lnR>
                    <a:lnT>
                      <a:noFill/>
                    </a:lnT>
                    <a:lnB>
                      <a:noFill/>
                    </a:lnB>
                  </a:tcPr>
                </a:tc>
                <a:extLst>
                  <a:ext uri="{0D108BD9-81ED-4DB2-BD59-A6C34878D82A}">
                    <a16:rowId xmlns:a16="http://schemas.microsoft.com/office/drawing/2014/main" val="1222168174"/>
                  </a:ext>
                </a:extLst>
              </a:tr>
              <a:tr h="152378">
                <a:tc>
                  <a:txBody>
                    <a:bodyPr/>
                    <a:lstStyle/>
                    <a:p>
                      <a:pPr algn="ctr" fontAlgn="b"/>
                      <a:r>
                        <a:rPr lang="en-US" sz="700" b="0" i="0" u="none" strike="noStrike">
                          <a:effectLst/>
                          <a:latin typeface="Calibri" panose="020F0502020204030204" pitchFamily="34" charset="0"/>
                        </a:rPr>
                        <a:t>Solid State Circuits  (210370)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15,129,103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1,121,335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16,250,438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3.3%</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(119,314)</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82,397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(1,917,773)</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100,609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14,396,356</a:t>
                      </a:r>
                    </a:p>
                  </a:txBody>
                  <a:tcPr marL="0" marR="0" marT="0" marB="0" anchor="b">
                    <a:lnL>
                      <a:noFill/>
                    </a:lnL>
                    <a:lnR>
                      <a:noFill/>
                    </a:lnR>
                    <a:lnT>
                      <a:noFill/>
                    </a:lnT>
                    <a:lnB>
                      <a:noFill/>
                    </a:lnB>
                  </a:tcPr>
                </a:tc>
                <a:extLst>
                  <a:ext uri="{0D108BD9-81ED-4DB2-BD59-A6C34878D82A}">
                    <a16:rowId xmlns:a16="http://schemas.microsoft.com/office/drawing/2014/main" val="2204960483"/>
                  </a:ext>
                </a:extLst>
              </a:tr>
              <a:tr h="152378">
                <a:tc>
                  <a:txBody>
                    <a:bodyPr/>
                    <a:lstStyle/>
                    <a:p>
                      <a:pPr algn="ctr" fontAlgn="b"/>
                      <a:r>
                        <a:rPr lang="en-US" sz="700" b="0" i="0" u="none" strike="noStrike">
                          <a:effectLst/>
                          <a:latin typeface="Calibri" panose="020F0502020204030204" pitchFamily="34" charset="0"/>
                        </a:rPr>
                        <a:t>Aerospace &amp; Electron Systems  (210100)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12,478,276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1,481,567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13,959,842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2.8%</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(103,582)</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71,533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(1,664,900)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87,343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12,350,235</a:t>
                      </a:r>
                    </a:p>
                  </a:txBody>
                  <a:tcPr marL="0" marR="0" marT="0" marB="0" anchor="b">
                    <a:lnL>
                      <a:noFill/>
                    </a:lnL>
                    <a:lnR>
                      <a:noFill/>
                    </a:lnR>
                    <a:lnT>
                      <a:noFill/>
                    </a:lnT>
                    <a:lnB>
                      <a:noFill/>
                    </a:lnB>
                  </a:tcPr>
                </a:tc>
                <a:extLst>
                  <a:ext uri="{0D108BD9-81ED-4DB2-BD59-A6C34878D82A}">
                    <a16:rowId xmlns:a16="http://schemas.microsoft.com/office/drawing/2014/main" val="3844450315"/>
                  </a:ext>
                </a:extLst>
              </a:tr>
              <a:tr h="152378">
                <a:tc>
                  <a:txBody>
                    <a:bodyPr/>
                    <a:lstStyle/>
                    <a:p>
                      <a:pPr algn="ctr" fontAlgn="b"/>
                      <a:r>
                        <a:rPr lang="en-US" sz="700" b="0" i="0" u="none" strike="noStrike">
                          <a:effectLst/>
                          <a:latin typeface="Calibri" panose="020F0502020204030204" pitchFamily="34" charset="0"/>
                        </a:rPr>
                        <a:t>Engineering in Medicine &amp; Biology   (210180)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12,393,399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1,523,796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13,917,195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2.8%</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(105,928)</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73,153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(1,702,615)</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89,321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12,271,125</a:t>
                      </a:r>
                    </a:p>
                  </a:txBody>
                  <a:tcPr marL="0" marR="0" marT="0" marB="0" anchor="b">
                    <a:lnL>
                      <a:noFill/>
                    </a:lnL>
                    <a:lnR>
                      <a:noFill/>
                    </a:lnR>
                    <a:lnT>
                      <a:noFill/>
                    </a:lnT>
                    <a:lnB>
                      <a:noFill/>
                    </a:lnB>
                  </a:tcPr>
                </a:tc>
                <a:extLst>
                  <a:ext uri="{0D108BD9-81ED-4DB2-BD59-A6C34878D82A}">
                    <a16:rowId xmlns:a16="http://schemas.microsoft.com/office/drawing/2014/main" val="2870687100"/>
                  </a:ext>
                </a:extLst>
              </a:tr>
              <a:tr h="152378">
                <a:tc>
                  <a:txBody>
                    <a:bodyPr/>
                    <a:lstStyle/>
                    <a:p>
                      <a:pPr algn="ctr" fontAlgn="b"/>
                      <a:r>
                        <a:rPr lang="en-US" sz="700" b="0" i="0" u="none" strike="noStrike">
                          <a:effectLst/>
                          <a:latin typeface="Calibri" panose="020F0502020204030204" pitchFamily="34" charset="0"/>
                        </a:rPr>
                        <a:t>Electronics Packaging  (210210)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11,855,076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944,916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12,799,992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2.6%</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(94,083)</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64,973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(1,512,229)</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79,333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11,337,986</a:t>
                      </a:r>
                    </a:p>
                  </a:txBody>
                  <a:tcPr marL="0" marR="0" marT="0" marB="0" anchor="b">
                    <a:lnL>
                      <a:noFill/>
                    </a:lnL>
                    <a:lnR>
                      <a:noFill/>
                    </a:lnR>
                    <a:lnT>
                      <a:noFill/>
                    </a:lnT>
                    <a:lnB>
                      <a:noFill/>
                    </a:lnB>
                  </a:tcPr>
                </a:tc>
                <a:extLst>
                  <a:ext uri="{0D108BD9-81ED-4DB2-BD59-A6C34878D82A}">
                    <a16:rowId xmlns:a16="http://schemas.microsoft.com/office/drawing/2014/main" val="2201095521"/>
                  </a:ext>
                </a:extLst>
              </a:tr>
              <a:tr h="152378">
                <a:tc>
                  <a:txBody>
                    <a:bodyPr/>
                    <a:lstStyle/>
                    <a:p>
                      <a:pPr algn="ctr" fontAlgn="b"/>
                      <a:r>
                        <a:rPr lang="en-US" sz="700" b="0" i="0" u="none" strike="noStrike">
                          <a:effectLst/>
                          <a:latin typeface="Calibri" panose="020F0502020204030204" pitchFamily="34" charset="0"/>
                        </a:rPr>
                        <a:t>IEEE Sensors Council  (210390)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7,954,722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1,807,214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9,761,936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2.0%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(77,119)</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53,257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(1,239,551)</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65,028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8,563,552</a:t>
                      </a:r>
                    </a:p>
                  </a:txBody>
                  <a:tcPr marL="0" marR="0" marT="0" marB="0" anchor="b">
                    <a:lnL>
                      <a:noFill/>
                    </a:lnL>
                    <a:lnR>
                      <a:noFill/>
                    </a:lnR>
                    <a:lnT>
                      <a:noFill/>
                    </a:lnT>
                    <a:lnB>
                      <a:noFill/>
                    </a:lnB>
                  </a:tcPr>
                </a:tc>
                <a:extLst>
                  <a:ext uri="{0D108BD9-81ED-4DB2-BD59-A6C34878D82A}">
                    <a16:rowId xmlns:a16="http://schemas.microsoft.com/office/drawing/2014/main" val="1434823234"/>
                  </a:ext>
                </a:extLst>
              </a:tr>
              <a:tr h="152378">
                <a:tc>
                  <a:txBody>
                    <a:bodyPr/>
                    <a:lstStyle/>
                    <a:p>
                      <a:pPr algn="ctr" fontAlgn="b"/>
                      <a:r>
                        <a:rPr lang="en-US" sz="700" b="0" i="0" u="none" strike="noStrike">
                          <a:effectLst/>
                          <a:latin typeface="Calibri" panose="020F0502020204030204" pitchFamily="34" charset="0"/>
                        </a:rPr>
                        <a:t>Information Theory  (210120)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8,776,482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617,646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9,394,128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1.9%</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(68,603)</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47,376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(1,102,671)</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57,847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8,328,077</a:t>
                      </a:r>
                    </a:p>
                  </a:txBody>
                  <a:tcPr marL="0" marR="0" marT="0" marB="0" anchor="b">
                    <a:lnL>
                      <a:noFill/>
                    </a:lnL>
                    <a:lnR>
                      <a:noFill/>
                    </a:lnR>
                    <a:lnT>
                      <a:noFill/>
                    </a:lnT>
                    <a:lnB>
                      <a:noFill/>
                    </a:lnB>
                  </a:tcPr>
                </a:tc>
                <a:extLst>
                  <a:ext uri="{0D108BD9-81ED-4DB2-BD59-A6C34878D82A}">
                    <a16:rowId xmlns:a16="http://schemas.microsoft.com/office/drawing/2014/main" val="2364940879"/>
                  </a:ext>
                </a:extLst>
              </a:tr>
              <a:tr h="152378">
                <a:tc>
                  <a:txBody>
                    <a:bodyPr/>
                    <a:lstStyle/>
                    <a:p>
                      <a:pPr algn="ctr" fontAlgn="b"/>
                      <a:r>
                        <a:rPr lang="en-US" sz="700" b="0" i="0" u="none" strike="noStrike">
                          <a:effectLst/>
                          <a:latin typeface="Calibri" panose="020F0502020204030204" pitchFamily="34" charset="0"/>
                        </a:rPr>
                        <a:t>Magnetics  (210330)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8,955,361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235,054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9,190,415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1.9%</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(65,821)</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45,456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(1,057,966)</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55,502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8,167,584</a:t>
                      </a:r>
                    </a:p>
                  </a:txBody>
                  <a:tcPr marL="0" marR="0" marT="0" marB="0" anchor="b">
                    <a:lnL>
                      <a:noFill/>
                    </a:lnL>
                    <a:lnR>
                      <a:noFill/>
                    </a:lnR>
                    <a:lnT>
                      <a:noFill/>
                    </a:lnT>
                    <a:lnB>
                      <a:noFill/>
                    </a:lnB>
                  </a:tcPr>
                </a:tc>
                <a:extLst>
                  <a:ext uri="{0D108BD9-81ED-4DB2-BD59-A6C34878D82A}">
                    <a16:rowId xmlns:a16="http://schemas.microsoft.com/office/drawing/2014/main" val="1558830021"/>
                  </a:ext>
                </a:extLst>
              </a:tr>
              <a:tr h="152378">
                <a:tc>
                  <a:txBody>
                    <a:bodyPr/>
                    <a:lstStyle/>
                    <a:p>
                      <a:pPr algn="ctr" fontAlgn="b"/>
                      <a:r>
                        <a:rPr lang="en-US" sz="700" b="0" i="0" u="none" strike="noStrike">
                          <a:effectLst/>
                          <a:latin typeface="Calibri" panose="020F0502020204030204" pitchFamily="34" charset="0"/>
                        </a:rPr>
                        <a:t>Intelligent Transportation Sys Council   (210380)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6,944,788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934,892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7,879,681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1.6%</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(60,575)</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41,832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(973,639)</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51,078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6,938,377</a:t>
                      </a:r>
                    </a:p>
                  </a:txBody>
                  <a:tcPr marL="0" marR="0" marT="0" marB="0" anchor="b">
                    <a:lnL>
                      <a:noFill/>
                    </a:lnL>
                    <a:lnR>
                      <a:noFill/>
                    </a:lnR>
                    <a:lnT>
                      <a:noFill/>
                    </a:lnT>
                    <a:lnB>
                      <a:noFill/>
                    </a:lnB>
                  </a:tcPr>
                </a:tc>
                <a:extLst>
                  <a:ext uri="{0D108BD9-81ED-4DB2-BD59-A6C34878D82A}">
                    <a16:rowId xmlns:a16="http://schemas.microsoft.com/office/drawing/2014/main" val="1972953346"/>
                  </a:ext>
                </a:extLst>
              </a:tr>
              <a:tr h="269466">
                <a:tc>
                  <a:txBody>
                    <a:bodyPr/>
                    <a:lstStyle/>
                    <a:p>
                      <a:pPr algn="ctr" fontAlgn="b"/>
                      <a:r>
                        <a:rPr lang="en-US" sz="700" b="0" i="0" u="none" strike="noStrike">
                          <a:effectLst/>
                          <a:latin typeface="Calibri" panose="020F0502020204030204" pitchFamily="34" charset="0"/>
                        </a:rPr>
                        <a:t>Ultrasonics, Ferroelectrics &amp; Frequency Control  (210200)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7,494,854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(87,186)</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7,407,667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1.5%</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(53,252)</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36,775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(855,940)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44,904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6,580,154</a:t>
                      </a:r>
                    </a:p>
                  </a:txBody>
                  <a:tcPr marL="0" marR="0" marT="0" marB="0" anchor="b">
                    <a:lnL>
                      <a:noFill/>
                    </a:lnL>
                    <a:lnR>
                      <a:noFill/>
                    </a:lnR>
                    <a:lnT>
                      <a:noFill/>
                    </a:lnT>
                    <a:lnB>
                      <a:noFill/>
                    </a:lnB>
                  </a:tcPr>
                </a:tc>
                <a:extLst>
                  <a:ext uri="{0D108BD9-81ED-4DB2-BD59-A6C34878D82A}">
                    <a16:rowId xmlns:a16="http://schemas.microsoft.com/office/drawing/2014/main" val="1316596724"/>
                  </a:ext>
                </a:extLst>
              </a:tr>
              <a:tr h="152378">
                <a:tc>
                  <a:txBody>
                    <a:bodyPr/>
                    <a:lstStyle/>
                    <a:p>
                      <a:pPr algn="ctr" fontAlgn="b"/>
                      <a:r>
                        <a:rPr lang="en-US" sz="700" b="0" i="0" u="none" strike="noStrike">
                          <a:effectLst/>
                          <a:latin typeface="Calibri" panose="020F0502020204030204" pitchFamily="34" charset="0"/>
                        </a:rPr>
                        <a:t>Dielectrics &amp; Electrical Insulation   (210320)</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6,755,539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57,831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6,813,370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1.4%</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(48,898)</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33,768 </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(785,945)</a:t>
                      </a:r>
                    </a:p>
                  </a:txBody>
                  <a:tcPr marL="0" marR="0" marT="0" marB="0" anchor="b">
                    <a:lnL>
                      <a:noFill/>
                    </a:lnL>
                    <a:lnR>
                      <a:noFill/>
                    </a:lnR>
                    <a:lnT>
                      <a:noFill/>
                    </a:lnT>
                    <a:lnB>
                      <a:noFill/>
                    </a:lnB>
                  </a:tcPr>
                </a:tc>
                <a:tc>
                  <a:txBody>
                    <a:bodyPr/>
                    <a:lstStyle/>
                    <a:p>
                      <a:pPr algn="ctr" fontAlgn="b"/>
                      <a:r>
                        <a:rPr lang="en-US" sz="700" b="0" i="0" u="none" strike="noStrike">
                          <a:effectLst/>
                          <a:latin typeface="Calibri" panose="020F0502020204030204" pitchFamily="34" charset="0"/>
                        </a:rPr>
                        <a:t>                       41,232 </a:t>
                      </a:r>
                    </a:p>
                  </a:txBody>
                  <a:tcPr marL="0" marR="0" marT="0" marB="0" anchor="b">
                    <a:lnL>
                      <a:noFill/>
                    </a:lnL>
                    <a:lnR>
                      <a:noFill/>
                    </a:lnR>
                    <a:lnT>
                      <a:noFill/>
                    </a:lnT>
                    <a:lnB>
                      <a:noFill/>
                    </a:lnB>
                  </a:tcPr>
                </a:tc>
                <a:tc>
                  <a:txBody>
                    <a:bodyPr/>
                    <a:lstStyle/>
                    <a:p>
                      <a:pPr algn="ctr" fontAlgn="b"/>
                      <a:r>
                        <a:rPr lang="en-US" sz="700" b="0" i="0" u="none" strike="noStrike" dirty="0">
                          <a:effectLst/>
                          <a:latin typeface="Calibri" panose="020F0502020204030204" pitchFamily="34" charset="0"/>
                        </a:rPr>
                        <a:t>6,053,527</a:t>
                      </a:r>
                    </a:p>
                  </a:txBody>
                  <a:tcPr marL="0" marR="0" marT="0" marB="0" anchor="b">
                    <a:lnL>
                      <a:noFill/>
                    </a:lnL>
                    <a:lnR>
                      <a:noFill/>
                    </a:lnR>
                    <a:lnT>
                      <a:noFill/>
                    </a:lnT>
                    <a:lnB>
                      <a:noFill/>
                    </a:lnB>
                  </a:tcPr>
                </a:tc>
                <a:extLst>
                  <a:ext uri="{0D108BD9-81ED-4DB2-BD59-A6C34878D82A}">
                    <a16:rowId xmlns:a16="http://schemas.microsoft.com/office/drawing/2014/main" val="1266031802"/>
                  </a:ext>
                </a:extLst>
              </a:tr>
            </a:tbl>
          </a:graphicData>
        </a:graphic>
      </p:graphicFrame>
      <p:sp>
        <p:nvSpPr>
          <p:cNvPr id="13" name="Left Arrow 12">
            <a:extLst>
              <a:ext uri="{FF2B5EF4-FFF2-40B4-BE49-F238E27FC236}">
                <a16:creationId xmlns:a16="http://schemas.microsoft.com/office/drawing/2014/main" id="{520E984E-46CF-DD8E-E05D-2A1675AE1305}"/>
              </a:ext>
            </a:extLst>
          </p:cNvPr>
          <p:cNvSpPr/>
          <p:nvPr/>
        </p:nvSpPr>
        <p:spPr>
          <a:xfrm>
            <a:off x="9911255" y="4708978"/>
            <a:ext cx="1513490" cy="42041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47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chemeClr val="bg1"/>
                </a:solidFill>
              </a:rPr>
              <a:t>Actions in Forecast</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53133" y="974864"/>
            <a:ext cx="9999024" cy="5381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Shipping of award plaques should be 21015/511201 “Parcel and Other Carrier Services”. Previously this had $1.1k but increased to $4k. </a:t>
            </a:r>
          </a:p>
          <a:p>
            <a:pPr>
              <a:buFont typeface="Wingdings" pitchFamily="2" charset="2"/>
              <a:buChar char="Ø"/>
            </a:pPr>
            <a:r>
              <a:rPr lang="en-U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budget for Awards – the amounts given to people – is in 21015/514301 “Awards and Prizes”. Last year this was budgeted to $30k, $15k has been spent to date. I had originally put $12k for Awards into 10140 (“Awards Committee”) but Sandra erased that and moved it over to the above account. Presently we have $37k for 2024 inserted to this account. The budget for the Award plaques themselves is in 21015/518007 “Certificates and Plaques”. Now there is $5k in that account.</a:t>
            </a:r>
          </a:p>
          <a:p>
            <a:pPr>
              <a:buFont typeface="Wingdings" pitchFamily="2" charset="2"/>
              <a:buChar char="Ø"/>
            </a:pPr>
            <a:r>
              <a:rPr lang="en-U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We have $30k budgeted for 2024 in 21015/514305 “Scholarships and Awards”. This is correct amount. Now, for 2023 that account had zero, as Bob noted. It is interesting that the Rhoades Scholarship ($10k from 2022!) that we paid this year was paid from exactly that account, despite the zero in the forecast. Sandra implied to me that it really didn’t matter much, since 514301 and 514305 all got wrapped up into 514000 “Awards and Scholarships”.</a:t>
            </a:r>
          </a:p>
          <a:p>
            <a:pPr>
              <a:buFont typeface="Wingdings" pitchFamily="2" charset="2"/>
              <a:buChar char="Ø"/>
            </a:pPr>
            <a:endParaRPr lang="en-U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Ø"/>
            </a:pPr>
            <a:endParaRPr lang="en-U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Ø"/>
            </a:pPr>
            <a:endParaRPr lang="en-US"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13</a:t>
            </a:fld>
            <a:endParaRPr lang="en-US" altLang="en-US" dirty="0">
              <a:solidFill>
                <a:srgbClr val="0C70AC"/>
              </a:solidFill>
            </a:endParaRPr>
          </a:p>
        </p:txBody>
      </p:sp>
    </p:spTree>
    <p:extLst>
      <p:ext uri="{BB962C8B-B14F-4D97-AF65-F5344CB8AC3E}">
        <p14:creationId xmlns:p14="http://schemas.microsoft.com/office/powerpoint/2010/main" val="156091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chemeClr val="bg1"/>
                </a:solidFill>
              </a:rPr>
              <a:t>Actions in Forecast</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53133" y="974864"/>
            <a:ext cx="9999024" cy="5381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Cost Center 21015 (“Societies Operations”) is forecast as $863k this year, of which about half is IEEE things that we have no control over, and of the rest most is secretarial services (506010: Conference Catalysts) and volunteer travel (505004). The former is forecast (2023) as $156k and budgeted (2024) as $150k – the drop is the lack of the 50</a:t>
            </a:r>
            <a:r>
              <a:rPr lang="en-US" kern="1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a:t>
            </a:r>
            <a:r>
              <a:rPr lang="en-U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anniversary related expense. The latter is forecast as $191k and budgeted as $250k. </a:t>
            </a:r>
            <a:endParaRPr lang="en-US"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Ø"/>
            </a:pPr>
            <a:r>
              <a:rPr lang="en-U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Inserted $4k to 10130/514101 “Education Committee / Contribution Expense” and $6k to 10130/518039 “Education Committee / </a:t>
            </a:r>
            <a:r>
              <a:rPr lang="en-US"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Misc</a:t>
            </a:r>
            <a:r>
              <a:rPr lang="en-U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The former is for Challenges, the latter is for Boot Camps. We anticipated about $30k for DL travel, but Sandra implied this should be from 21015/505004 “volunteer travel”. </a:t>
            </a:r>
            <a:r>
              <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We were planning on $26k for the Membership Committee, $15k for YP travel and $11k for the three YP receptions. But the only cell in 10135 that I have access to is 511203 “General Office Supplies” (presently $1k). </a:t>
            </a:r>
            <a:endParaRPr lang="en-US"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Ø"/>
            </a:pPr>
            <a:r>
              <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Given what you see above in #10 &amp; #11, I think that the YP and the DL travel should go into 21015/505004 (“volunteer travel”), which means I should increase that by $45k. And I’d guess that the YP receptions should mean $11k gets added to 21015/505002 “Meals and Functions”. </a:t>
            </a:r>
            <a:endParaRPr lang="en-U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Ø"/>
            </a:pPr>
            <a:endParaRPr lang="en-U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Ø"/>
            </a:pPr>
            <a:endParaRPr lang="en-U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Ø"/>
            </a:pPr>
            <a:endParaRPr lang="en-U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Ø"/>
            </a:pPr>
            <a:endParaRPr lang="en-U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Ø"/>
            </a:pPr>
            <a:endParaRPr lang="en-US"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14</a:t>
            </a:fld>
            <a:endParaRPr lang="en-US" altLang="en-US" dirty="0">
              <a:solidFill>
                <a:srgbClr val="0C70AC"/>
              </a:solidFill>
            </a:endParaRPr>
          </a:p>
        </p:txBody>
      </p:sp>
    </p:spTree>
    <p:extLst>
      <p:ext uri="{BB962C8B-B14F-4D97-AF65-F5344CB8AC3E}">
        <p14:creationId xmlns:p14="http://schemas.microsoft.com/office/powerpoint/2010/main" val="2007734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Grand List 2023 to End of October – 1</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139250"/>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15</a:t>
            </a:fld>
            <a:endParaRPr lang="en-US" altLang="en-US" dirty="0">
              <a:solidFill>
                <a:srgbClr val="0C70AC"/>
              </a:solidFill>
            </a:endParaRPr>
          </a:p>
        </p:txBody>
      </p:sp>
      <p:sp>
        <p:nvSpPr>
          <p:cNvPr id="3" name="TextBox 2">
            <a:extLst>
              <a:ext uri="{FF2B5EF4-FFF2-40B4-BE49-F238E27FC236}">
                <a16:creationId xmlns:a16="http://schemas.microsoft.com/office/drawing/2014/main" id="{55AC39AF-DE7E-D40B-DD35-7E256D231790}"/>
              </a:ext>
            </a:extLst>
          </p:cNvPr>
          <p:cNvSpPr txBox="1"/>
          <p:nvPr/>
        </p:nvSpPr>
        <p:spPr>
          <a:xfrm>
            <a:off x="734807" y="1492468"/>
            <a:ext cx="9610473" cy="2585323"/>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73C52"/>
                </a:solidFill>
                <a:effectLst/>
              </a:rPr>
              <a:t>Major Cost Centers</a:t>
            </a:r>
          </a:p>
          <a:p>
            <a:pPr marL="800100" lvl="1" indent="-342900">
              <a:buFont typeface="Arial" panose="020B0604020202020204" pitchFamily="34" charset="0"/>
              <a:buChar char="•"/>
            </a:pPr>
            <a:r>
              <a:rPr lang="en-US" sz="2400" dirty="0">
                <a:solidFill>
                  <a:srgbClr val="073C52"/>
                </a:solidFill>
                <a:effectLst/>
              </a:rPr>
              <a:t>00000 - everything else</a:t>
            </a:r>
          </a:p>
          <a:p>
            <a:pPr marL="800100" lvl="1" indent="-342900">
              <a:buFont typeface="Arial" panose="020B0604020202020204" pitchFamily="34" charset="0"/>
              <a:buChar char="•"/>
            </a:pPr>
            <a:r>
              <a:rPr lang="en-US" sz="2400" dirty="0">
                <a:solidFill>
                  <a:srgbClr val="073C52"/>
                </a:solidFill>
                <a:effectLst/>
              </a:rPr>
              <a:t>10155 - chapter committee ($26k not broken down)</a:t>
            </a:r>
          </a:p>
          <a:p>
            <a:pPr marL="800100" lvl="1" indent="-342900">
              <a:buFont typeface="Arial" panose="020B0604020202020204" pitchFamily="34" charset="0"/>
              <a:buChar char="•"/>
            </a:pPr>
            <a:r>
              <a:rPr lang="en-US" sz="2400" dirty="0">
                <a:solidFill>
                  <a:srgbClr val="073C52"/>
                </a:solidFill>
                <a:effectLst/>
              </a:rPr>
              <a:t>10130 - education committee ($0k not broken down)</a:t>
            </a:r>
          </a:p>
          <a:p>
            <a:pPr marL="800100" lvl="1" indent="-342900">
              <a:buFont typeface="Arial" panose="020B0604020202020204" pitchFamily="34" charset="0"/>
              <a:buChar char="•"/>
            </a:pPr>
            <a:r>
              <a:rPr lang="en-US" sz="2400" dirty="0">
                <a:solidFill>
                  <a:srgbClr val="073C52"/>
                </a:solidFill>
                <a:effectLst/>
              </a:rPr>
              <a:t>21015 - societies operations (volunteer travel, CC, etc.)</a:t>
            </a:r>
          </a:p>
          <a:p>
            <a:pPr marL="800100" lvl="1" indent="-342900">
              <a:buFont typeface="Arial" panose="020B0604020202020204" pitchFamily="34" charset="0"/>
              <a:buChar char="•"/>
            </a:pPr>
            <a:r>
              <a:rPr lang="en-US" sz="2400" dirty="0">
                <a:solidFill>
                  <a:srgbClr val="073C52"/>
                </a:solidFill>
                <a:effectLst/>
              </a:rPr>
              <a:t>21065 - initiatives</a:t>
            </a:r>
          </a:p>
          <a:p>
            <a:endParaRPr lang="en-US" dirty="0">
              <a:solidFill>
                <a:srgbClr val="002060"/>
              </a:solidFill>
            </a:endParaRPr>
          </a:p>
        </p:txBody>
      </p:sp>
    </p:spTree>
    <p:extLst>
      <p:ext uri="{BB962C8B-B14F-4D97-AF65-F5344CB8AC3E}">
        <p14:creationId xmlns:p14="http://schemas.microsoft.com/office/powerpoint/2010/main" val="1492870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Grand List 2023 to End of October – 2 </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139250"/>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16</a:t>
            </a:fld>
            <a:endParaRPr lang="en-US" altLang="en-US" dirty="0">
              <a:solidFill>
                <a:srgbClr val="0C70AC"/>
              </a:solidFill>
            </a:endParaRPr>
          </a:p>
        </p:txBody>
      </p:sp>
      <p:sp>
        <p:nvSpPr>
          <p:cNvPr id="3" name="TextBox 2">
            <a:extLst>
              <a:ext uri="{FF2B5EF4-FFF2-40B4-BE49-F238E27FC236}">
                <a16:creationId xmlns:a16="http://schemas.microsoft.com/office/drawing/2014/main" id="{55AC39AF-DE7E-D40B-DD35-7E256D231790}"/>
              </a:ext>
            </a:extLst>
          </p:cNvPr>
          <p:cNvSpPr txBox="1"/>
          <p:nvPr/>
        </p:nvSpPr>
        <p:spPr>
          <a:xfrm>
            <a:off x="833130" y="1122044"/>
            <a:ext cx="9610473" cy="541686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73C52"/>
                </a:solidFill>
                <a:effectLst/>
              </a:rPr>
              <a:t>Cost Center 00000 (Everything Else) Selected Accounts (1/1/23-8/13/23) - Revenue Figures</a:t>
            </a:r>
          </a:p>
          <a:p>
            <a:pPr marL="742950" lvl="1" indent="-285750">
              <a:buFont typeface="Arial" panose="020B0604020202020204" pitchFamily="34" charset="0"/>
              <a:buChar char="•"/>
            </a:pPr>
            <a:r>
              <a:rPr lang="en-US" sz="1400" dirty="0">
                <a:solidFill>
                  <a:srgbClr val="073C52"/>
                </a:solidFill>
                <a:effectLst/>
              </a:rPr>
              <a:t>401203 - dues $86k</a:t>
            </a:r>
          </a:p>
          <a:p>
            <a:pPr marL="742950" lvl="1" indent="-285750">
              <a:buFont typeface="Arial" panose="020B0604020202020204" pitchFamily="34" charset="0"/>
              <a:buChar char="•"/>
            </a:pPr>
            <a:r>
              <a:rPr lang="en-US" sz="1400" dirty="0">
                <a:solidFill>
                  <a:srgbClr val="073C52"/>
                </a:solidFill>
                <a:effectLst/>
              </a:rPr>
              <a:t>402202 - magazine member print subscriptions $4k</a:t>
            </a:r>
          </a:p>
          <a:p>
            <a:pPr marL="742950" lvl="1" indent="-285750">
              <a:buFont typeface="Arial" panose="020B0604020202020204" pitchFamily="34" charset="0"/>
              <a:buChar char="•"/>
            </a:pPr>
            <a:r>
              <a:rPr lang="en-US" sz="1400" dirty="0">
                <a:solidFill>
                  <a:srgbClr val="073C52"/>
                </a:solidFill>
                <a:effectLst/>
              </a:rPr>
              <a:t>402204 - transactions member print subscriptions $14k</a:t>
            </a:r>
          </a:p>
          <a:p>
            <a:pPr marL="742950" lvl="1" indent="-285750">
              <a:buFont typeface="Arial" panose="020B0604020202020204" pitchFamily="34" charset="0"/>
              <a:buChar char="•"/>
            </a:pPr>
            <a:r>
              <a:rPr lang="en-US" sz="1400" dirty="0">
                <a:solidFill>
                  <a:srgbClr val="073C52"/>
                </a:solidFill>
                <a:effectLst/>
              </a:rPr>
              <a:t>402007 - magazine member print subscriptions $4k</a:t>
            </a:r>
          </a:p>
          <a:p>
            <a:pPr marL="742950" lvl="1" indent="-285750">
              <a:buFont typeface="Arial" panose="020B0604020202020204" pitchFamily="34" charset="0"/>
              <a:buChar char="•"/>
            </a:pPr>
            <a:r>
              <a:rPr lang="en-US" sz="1400" dirty="0">
                <a:solidFill>
                  <a:srgbClr val="073C52"/>
                </a:solidFill>
                <a:effectLst/>
              </a:rPr>
              <a:t>402007 - transactions member print subscriptions $3k</a:t>
            </a:r>
          </a:p>
          <a:p>
            <a:pPr marL="742950" lvl="1" indent="-285750">
              <a:buFont typeface="Arial" panose="020B0604020202020204" pitchFamily="34" charset="0"/>
              <a:buChar char="•"/>
            </a:pPr>
            <a:r>
              <a:rPr lang="en-US" sz="1400" dirty="0">
                <a:solidFill>
                  <a:srgbClr val="073C52"/>
                </a:solidFill>
                <a:effectLst/>
              </a:rPr>
              <a:t>403005 - transactions OA sales $19k</a:t>
            </a:r>
          </a:p>
          <a:p>
            <a:pPr marL="742950" lvl="1" indent="-285750">
              <a:buFont typeface="Arial" panose="020B0604020202020204" pitchFamily="34" charset="0"/>
              <a:buChar char="•"/>
            </a:pPr>
            <a:r>
              <a:rPr lang="en-US" sz="1400" dirty="0">
                <a:solidFill>
                  <a:srgbClr val="073C52"/>
                </a:solidFill>
                <a:effectLst/>
              </a:rPr>
              <a:t>404002 - OLPCs $</a:t>
            </a:r>
            <a:r>
              <a:rPr lang="en-US" sz="1400" dirty="0">
                <a:solidFill>
                  <a:srgbClr val="073C52"/>
                </a:solidFill>
              </a:rPr>
              <a:t>384</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405001 - Radar Conference registration $</a:t>
            </a:r>
            <a:r>
              <a:rPr lang="en-US" sz="1400" dirty="0">
                <a:solidFill>
                  <a:srgbClr val="073C52"/>
                </a:solidFill>
              </a:rPr>
              <a:t>2168</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405002 - Aerospace Conference exhibitor fees $</a:t>
            </a:r>
            <a:r>
              <a:rPr lang="en-US" sz="1400" dirty="0">
                <a:solidFill>
                  <a:srgbClr val="073C52"/>
                </a:solidFill>
              </a:rPr>
              <a:t>21</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405007 - conference revenue (</a:t>
            </a:r>
            <a:r>
              <a:rPr lang="en-US" sz="1400" dirty="0" err="1">
                <a:solidFill>
                  <a:srgbClr val="073C52"/>
                </a:solidFill>
                <a:effectLst/>
              </a:rPr>
              <a:t>autotestcon</a:t>
            </a:r>
            <a:r>
              <a:rPr lang="en-US" sz="1400" dirty="0">
                <a:solidFill>
                  <a:srgbClr val="073C52"/>
                </a:solidFill>
                <a:effectLst/>
              </a:rPr>
              <a:t>, radar, </a:t>
            </a:r>
            <a:r>
              <a:rPr lang="en-US" sz="1400" dirty="0" err="1">
                <a:solidFill>
                  <a:srgbClr val="073C52"/>
                </a:solidFill>
                <a:effectLst/>
              </a:rPr>
              <a:t>metroaerosense</a:t>
            </a:r>
            <a:r>
              <a:rPr lang="en-US" sz="1400" dirty="0">
                <a:solidFill>
                  <a:srgbClr val="073C52"/>
                </a:solidFill>
                <a:effectLst/>
              </a:rPr>
              <a:t>, WISEE) $728k</a:t>
            </a:r>
          </a:p>
          <a:p>
            <a:pPr marL="742950" lvl="1" indent="-285750">
              <a:buFont typeface="Arial" panose="020B0604020202020204" pitchFamily="34" charset="0"/>
              <a:buChar char="•"/>
            </a:pPr>
            <a:r>
              <a:rPr lang="en-US" sz="1400" dirty="0">
                <a:solidFill>
                  <a:srgbClr val="073C52"/>
                </a:solidFill>
                <a:effectLst/>
              </a:rPr>
              <a:t>405009 - conference accrual  (fusion, </a:t>
            </a:r>
            <a:r>
              <a:rPr lang="en-US" sz="1400" dirty="0" err="1">
                <a:solidFill>
                  <a:srgbClr val="073C52"/>
                </a:solidFill>
                <a:effectLst/>
              </a:rPr>
              <a:t>autotestcon</a:t>
            </a:r>
            <a:r>
              <a:rPr lang="en-US" sz="1400" dirty="0">
                <a:solidFill>
                  <a:srgbClr val="073C52"/>
                </a:solidFill>
                <a:effectLst/>
              </a:rPr>
              <a:t>, radar, </a:t>
            </a:r>
            <a:r>
              <a:rPr lang="en-US" sz="1400" dirty="0" err="1">
                <a:solidFill>
                  <a:srgbClr val="073C52"/>
                </a:solidFill>
                <a:effectLst/>
              </a:rPr>
              <a:t>dasc</a:t>
            </a:r>
            <a:r>
              <a:rPr lang="en-US" sz="1400" dirty="0">
                <a:solidFill>
                  <a:srgbClr val="073C52"/>
                </a:solidFill>
                <a:effectLst/>
              </a:rPr>
              <a:t>, </a:t>
            </a:r>
            <a:r>
              <a:rPr lang="en-US" sz="1400" dirty="0" err="1">
                <a:solidFill>
                  <a:srgbClr val="073C52"/>
                </a:solidFill>
                <a:effectLst/>
              </a:rPr>
              <a:t>icns</a:t>
            </a:r>
            <a:r>
              <a:rPr lang="en-US" sz="1400" dirty="0">
                <a:solidFill>
                  <a:srgbClr val="073C52"/>
                </a:solidFill>
                <a:effectLst/>
              </a:rPr>
              <a:t>, </a:t>
            </a:r>
            <a:r>
              <a:rPr lang="en-US" sz="1400" dirty="0" err="1">
                <a:solidFill>
                  <a:srgbClr val="073C52"/>
                </a:solidFill>
                <a:effectLst/>
              </a:rPr>
              <a:t>metroaerosense</a:t>
            </a:r>
            <a:r>
              <a:rPr lang="en-US" sz="1400" dirty="0">
                <a:solidFill>
                  <a:srgbClr val="073C52"/>
                </a:solidFill>
                <a:effectLst/>
              </a:rPr>
              <a:t>, aerospace) $</a:t>
            </a:r>
            <a:r>
              <a:rPr lang="en-US" sz="1400" dirty="0">
                <a:solidFill>
                  <a:srgbClr val="073C52"/>
                </a:solidFill>
              </a:rPr>
              <a:t>221</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408310 - conference grants $</a:t>
            </a:r>
            <a:r>
              <a:rPr lang="en-US" sz="1400" dirty="0">
                <a:solidFill>
                  <a:srgbClr val="073C52"/>
                </a:solidFill>
              </a:rPr>
              <a:t>51</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408312 - Radar Conference sponsorship $</a:t>
            </a:r>
            <a:r>
              <a:rPr lang="en-US" sz="1400" dirty="0">
                <a:solidFill>
                  <a:srgbClr val="073C52"/>
                </a:solidFill>
              </a:rPr>
              <a:t>74</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408316 - </a:t>
            </a:r>
            <a:r>
              <a:rPr lang="en-US" sz="1400" dirty="0" err="1">
                <a:solidFill>
                  <a:srgbClr val="073C52"/>
                </a:solidFill>
                <a:effectLst/>
              </a:rPr>
              <a:t>misc</a:t>
            </a:r>
            <a:r>
              <a:rPr lang="en-US" sz="1400" dirty="0">
                <a:solidFill>
                  <a:srgbClr val="073C52"/>
                </a:solidFill>
                <a:effectLst/>
              </a:rPr>
              <a:t> conference revenue (mostly aerospace, also FUSION, DASC, Radar)  $230k</a:t>
            </a:r>
          </a:p>
          <a:p>
            <a:pPr marL="742950" lvl="1" indent="-285750">
              <a:buFont typeface="Arial" panose="020B0604020202020204" pitchFamily="34" charset="0"/>
              <a:buChar char="•"/>
            </a:pPr>
            <a:r>
              <a:rPr lang="en-US" sz="1400" dirty="0">
                <a:solidFill>
                  <a:srgbClr val="073C52"/>
                </a:solidFill>
                <a:effectLst/>
              </a:rPr>
              <a:t>610001 - IEL allocations (conference + journal)  $1667k</a:t>
            </a:r>
          </a:p>
          <a:p>
            <a:pPr marL="742950" lvl="1" indent="-285750">
              <a:buFont typeface="Arial" panose="020B0604020202020204" pitchFamily="34" charset="0"/>
              <a:buChar char="•"/>
            </a:pPr>
            <a:r>
              <a:rPr lang="en-US" sz="1400" dirty="0">
                <a:solidFill>
                  <a:srgbClr val="073C52"/>
                </a:solidFill>
                <a:effectLst/>
              </a:rPr>
              <a:t>610003 - “Enterprise Revenue” $</a:t>
            </a:r>
            <a:r>
              <a:rPr lang="en-US" sz="1400" dirty="0">
                <a:solidFill>
                  <a:srgbClr val="073C52"/>
                </a:solidFill>
              </a:rPr>
              <a:t>73</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610010 - MDL revenue $10k</a:t>
            </a:r>
          </a:p>
          <a:p>
            <a:pPr marL="742950" lvl="1" indent="-285750">
              <a:buFont typeface="Arial" panose="020B0604020202020204" pitchFamily="34" charset="0"/>
              <a:buChar char="•"/>
            </a:pPr>
            <a:r>
              <a:rPr lang="en-US" sz="1400" dirty="0">
                <a:solidFill>
                  <a:srgbClr val="073C52"/>
                </a:solidFill>
                <a:effectLst/>
              </a:rPr>
              <a:t>610015 - ASPP revenue $</a:t>
            </a:r>
            <a:r>
              <a:rPr lang="en-US" sz="1400" dirty="0">
                <a:solidFill>
                  <a:srgbClr val="073C52"/>
                </a:solidFill>
              </a:rPr>
              <a:t>77</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610017 - CP Package revenue $</a:t>
            </a:r>
            <a:r>
              <a:rPr lang="en-US" sz="1400" dirty="0">
                <a:solidFill>
                  <a:srgbClr val="073C52"/>
                </a:solidFill>
              </a:rPr>
              <a:t>45</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611001 - co-sponsored pub revenue (JLT, JMASS, OJSE, TRS) $</a:t>
            </a:r>
            <a:r>
              <a:rPr lang="en-US" sz="1400" dirty="0">
                <a:solidFill>
                  <a:srgbClr val="073C52"/>
                </a:solidFill>
              </a:rPr>
              <a:t>55</a:t>
            </a:r>
            <a:r>
              <a:rPr lang="en-US" sz="1400" dirty="0">
                <a:solidFill>
                  <a:srgbClr val="073C52"/>
                </a:solidFill>
                <a:effectLst/>
              </a:rPr>
              <a:t>k</a:t>
            </a:r>
          </a:p>
          <a:p>
            <a:pPr marL="285750" indent="-285750">
              <a:buFont typeface="Arial" panose="020B0604020202020204" pitchFamily="34" charset="0"/>
              <a:buChar char="•"/>
            </a:pPr>
            <a:endParaRPr lang="en-US" dirty="0">
              <a:solidFill>
                <a:srgbClr val="002060"/>
              </a:solidFill>
            </a:endParaRPr>
          </a:p>
        </p:txBody>
      </p:sp>
    </p:spTree>
    <p:extLst>
      <p:ext uri="{BB962C8B-B14F-4D97-AF65-F5344CB8AC3E}">
        <p14:creationId xmlns:p14="http://schemas.microsoft.com/office/powerpoint/2010/main" val="4156518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Grand List 2023 to End of October – 3 </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139250"/>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17</a:t>
            </a:fld>
            <a:endParaRPr lang="en-US" altLang="en-US" dirty="0">
              <a:solidFill>
                <a:srgbClr val="0C70AC"/>
              </a:solidFill>
            </a:endParaRPr>
          </a:p>
        </p:txBody>
      </p:sp>
      <p:sp>
        <p:nvSpPr>
          <p:cNvPr id="3" name="TextBox 2">
            <a:extLst>
              <a:ext uri="{FF2B5EF4-FFF2-40B4-BE49-F238E27FC236}">
                <a16:creationId xmlns:a16="http://schemas.microsoft.com/office/drawing/2014/main" id="{55AC39AF-DE7E-D40B-DD35-7E256D231790}"/>
              </a:ext>
            </a:extLst>
          </p:cNvPr>
          <p:cNvSpPr txBox="1"/>
          <p:nvPr/>
        </p:nvSpPr>
        <p:spPr>
          <a:xfrm>
            <a:off x="734807" y="1492468"/>
            <a:ext cx="9610473" cy="492442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73C52"/>
                </a:solidFill>
                <a:effectLst/>
              </a:rPr>
              <a:t>Cost Center 00000 (Everything Else) Selected Accounts (1/1/23-8/13/23) - Expense Figures</a:t>
            </a:r>
          </a:p>
          <a:p>
            <a:pPr marL="742950" lvl="1" indent="-285750">
              <a:buFont typeface="Arial" panose="020B0604020202020204" pitchFamily="34" charset="0"/>
              <a:buChar char="•"/>
            </a:pPr>
            <a:r>
              <a:rPr lang="en-US" sz="1400" dirty="0">
                <a:solidFill>
                  <a:srgbClr val="073C52"/>
                </a:solidFill>
                <a:effectLst/>
              </a:rPr>
              <a:t>501016 - </a:t>
            </a:r>
            <a:r>
              <a:rPr lang="en-US" sz="1400" dirty="0" err="1">
                <a:solidFill>
                  <a:srgbClr val="073C52"/>
                </a:solidFill>
                <a:effectLst/>
              </a:rPr>
              <a:t>misc</a:t>
            </a:r>
            <a:r>
              <a:rPr lang="en-US" sz="1400" dirty="0">
                <a:solidFill>
                  <a:srgbClr val="073C52"/>
                </a:solidFill>
                <a:effectLst/>
              </a:rPr>
              <a:t> conference “Seminars, Special Training Sessions &amp; Materials” $17k</a:t>
            </a:r>
          </a:p>
          <a:p>
            <a:pPr marL="742950" lvl="1" indent="-285750">
              <a:buFont typeface="Arial" panose="020B0604020202020204" pitchFamily="34" charset="0"/>
              <a:buChar char="•"/>
            </a:pPr>
            <a:r>
              <a:rPr lang="en-US" sz="1400" dirty="0">
                <a:solidFill>
                  <a:srgbClr val="073C52"/>
                </a:solidFill>
                <a:effectLst/>
              </a:rPr>
              <a:t>502002 - </a:t>
            </a:r>
            <a:r>
              <a:rPr lang="en-US" sz="1400" dirty="0" err="1">
                <a:solidFill>
                  <a:srgbClr val="073C52"/>
                </a:solidFill>
                <a:effectLst/>
              </a:rPr>
              <a:t>misc</a:t>
            </a:r>
            <a:r>
              <a:rPr lang="en-US" sz="1400" dirty="0">
                <a:solidFill>
                  <a:srgbClr val="073C52"/>
                </a:solidFill>
                <a:effectLst/>
              </a:rPr>
              <a:t> conference expense $664k</a:t>
            </a:r>
          </a:p>
          <a:p>
            <a:pPr marL="742950" lvl="1" indent="-285750">
              <a:buFont typeface="Arial" panose="020B0604020202020204" pitchFamily="34" charset="0"/>
              <a:buChar char="•"/>
            </a:pPr>
            <a:r>
              <a:rPr lang="en-US" sz="1400" dirty="0">
                <a:solidFill>
                  <a:srgbClr val="073C52"/>
                </a:solidFill>
                <a:effectLst/>
              </a:rPr>
              <a:t>(there are many of these 500000’s and they all have similar titles and relate to conferences)</a:t>
            </a:r>
          </a:p>
          <a:p>
            <a:pPr marL="742950" lvl="1" indent="-285750">
              <a:buFont typeface="Arial" panose="020B0604020202020204" pitchFamily="34" charset="0"/>
              <a:buChar char="•"/>
            </a:pPr>
            <a:r>
              <a:rPr lang="en-US" sz="1400" dirty="0">
                <a:solidFill>
                  <a:srgbClr val="073C52"/>
                </a:solidFill>
                <a:effectLst/>
              </a:rPr>
              <a:t>705001 - pubs admin $20k</a:t>
            </a:r>
          </a:p>
          <a:p>
            <a:pPr marL="742950" lvl="1" indent="-285750">
              <a:buFont typeface="Arial" panose="020B0604020202020204" pitchFamily="34" charset="0"/>
              <a:buChar char="•"/>
            </a:pPr>
            <a:r>
              <a:rPr lang="en-US" sz="1400" dirty="0">
                <a:solidFill>
                  <a:srgbClr val="073C52"/>
                </a:solidFill>
                <a:effectLst/>
              </a:rPr>
              <a:t>705008 - XPLORE charges $14k</a:t>
            </a:r>
          </a:p>
          <a:p>
            <a:pPr marL="742950" lvl="1" indent="-285750">
              <a:buFont typeface="Arial" panose="020B0604020202020204" pitchFamily="34" charset="0"/>
              <a:buChar char="•"/>
            </a:pPr>
            <a:r>
              <a:rPr lang="en-US" sz="1400" dirty="0">
                <a:solidFill>
                  <a:srgbClr val="073C52"/>
                </a:solidFill>
                <a:effectLst/>
              </a:rPr>
              <a:t>705024 - peer review support charges (TAES + MAES) $</a:t>
            </a:r>
            <a:r>
              <a:rPr lang="en-US" sz="1400" dirty="0">
                <a:solidFill>
                  <a:srgbClr val="073C52"/>
                </a:solidFill>
              </a:rPr>
              <a:t>24</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705095 - transactions editorial charges $</a:t>
            </a:r>
            <a:r>
              <a:rPr lang="en-US" sz="1400" dirty="0">
                <a:solidFill>
                  <a:srgbClr val="073C52"/>
                </a:solidFill>
              </a:rPr>
              <a:t>86</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705097 - magazine editorial charges $</a:t>
            </a:r>
            <a:r>
              <a:rPr lang="en-US" sz="1400" dirty="0">
                <a:solidFill>
                  <a:srgbClr val="073C52"/>
                </a:solidFill>
              </a:rPr>
              <a:t>23</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707103 - audience engagement $14k (?)</a:t>
            </a:r>
          </a:p>
          <a:p>
            <a:pPr marL="742950" lvl="1" indent="-285750">
              <a:buFont typeface="Arial" panose="020B0604020202020204" pitchFamily="34" charset="0"/>
              <a:buChar char="•"/>
            </a:pPr>
            <a:r>
              <a:rPr lang="en-US" sz="1400" dirty="0">
                <a:solidFill>
                  <a:srgbClr val="073C52"/>
                </a:solidFill>
                <a:effectLst/>
              </a:rPr>
              <a:t>707405 - co-sponsored pub revenue (JLT, JMASS, OJSE, TRS) $47k</a:t>
            </a:r>
          </a:p>
          <a:p>
            <a:pPr marL="742950" lvl="1" indent="-285750">
              <a:buFont typeface="Arial" panose="020B0604020202020204" pitchFamily="34" charset="0"/>
              <a:buChar char="•"/>
            </a:pPr>
            <a:r>
              <a:rPr lang="en-US" sz="1400" dirty="0">
                <a:solidFill>
                  <a:srgbClr val="073C52"/>
                </a:solidFill>
                <a:effectLst/>
              </a:rPr>
              <a:t>710001 - IEL expense $</a:t>
            </a:r>
            <a:r>
              <a:rPr lang="en-US" sz="1400" dirty="0">
                <a:solidFill>
                  <a:srgbClr val="073C52"/>
                </a:solidFill>
              </a:rPr>
              <a:t>466</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710003 - “Enterprise Expense” (pubs and conferences) $</a:t>
            </a:r>
            <a:r>
              <a:rPr lang="en-US" sz="1400" dirty="0">
                <a:solidFill>
                  <a:srgbClr val="073C52"/>
                </a:solidFill>
              </a:rPr>
              <a:t>23</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710015 - ASPP expense $</a:t>
            </a:r>
            <a:r>
              <a:rPr lang="en-US" sz="1400" dirty="0">
                <a:solidFill>
                  <a:srgbClr val="073C52"/>
                </a:solidFill>
              </a:rPr>
              <a:t>20</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710017 - conference proceedings expense $</a:t>
            </a:r>
            <a:r>
              <a:rPr lang="en-US" sz="1400" dirty="0">
                <a:solidFill>
                  <a:srgbClr val="073C52"/>
                </a:solidFill>
              </a:rPr>
              <a:t>82</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711001 - IEL corporate overhead $</a:t>
            </a:r>
            <a:r>
              <a:rPr lang="en-US" sz="1400" dirty="0">
                <a:solidFill>
                  <a:srgbClr val="073C52"/>
                </a:solidFill>
              </a:rPr>
              <a:t>330</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711003 - “Enterprise Corp Overhead” (pubs and conferences) $15k</a:t>
            </a:r>
          </a:p>
          <a:p>
            <a:pPr marL="742950" lvl="1" indent="-285750">
              <a:buFont typeface="Arial" panose="020B0604020202020204" pitchFamily="34" charset="0"/>
              <a:buChar char="•"/>
            </a:pPr>
            <a:r>
              <a:rPr lang="en-US" sz="1400" dirty="0">
                <a:solidFill>
                  <a:srgbClr val="073C52"/>
                </a:solidFill>
                <a:effectLst/>
              </a:rPr>
              <a:t>711015 - ASPP corporate overhead $15k</a:t>
            </a:r>
          </a:p>
          <a:p>
            <a:pPr marL="742950" lvl="1" indent="-285750">
              <a:buFont typeface="Arial" panose="020B0604020202020204" pitchFamily="34" charset="0"/>
              <a:buChar char="•"/>
            </a:pPr>
            <a:r>
              <a:rPr lang="en-US" sz="1400" dirty="0">
                <a:solidFill>
                  <a:srgbClr val="073C52"/>
                </a:solidFill>
                <a:effectLst/>
              </a:rPr>
              <a:t>711017 - conference proceedings corporate overhead $9k</a:t>
            </a:r>
          </a:p>
          <a:p>
            <a:pPr marL="742950" lvl="1" indent="-285750">
              <a:buFont typeface="Arial" panose="020B0604020202020204" pitchFamily="34" charset="0"/>
              <a:buChar char="•"/>
            </a:pPr>
            <a:endParaRPr lang="en-US" sz="1400" dirty="0">
              <a:solidFill>
                <a:srgbClr val="002060"/>
              </a:solidFill>
            </a:endParaRPr>
          </a:p>
        </p:txBody>
      </p:sp>
    </p:spTree>
    <p:extLst>
      <p:ext uri="{BB962C8B-B14F-4D97-AF65-F5344CB8AC3E}">
        <p14:creationId xmlns:p14="http://schemas.microsoft.com/office/powerpoint/2010/main" val="2847645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Grand List 2023 to End of October – 4</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139250"/>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18</a:t>
            </a:fld>
            <a:endParaRPr lang="en-US" altLang="en-US" dirty="0">
              <a:solidFill>
                <a:srgbClr val="0C70AC"/>
              </a:solidFill>
            </a:endParaRPr>
          </a:p>
        </p:txBody>
      </p:sp>
      <p:sp>
        <p:nvSpPr>
          <p:cNvPr id="3" name="TextBox 2">
            <a:extLst>
              <a:ext uri="{FF2B5EF4-FFF2-40B4-BE49-F238E27FC236}">
                <a16:creationId xmlns:a16="http://schemas.microsoft.com/office/drawing/2014/main" id="{55AC39AF-DE7E-D40B-DD35-7E256D231790}"/>
              </a:ext>
            </a:extLst>
          </p:cNvPr>
          <p:cNvSpPr txBox="1"/>
          <p:nvPr/>
        </p:nvSpPr>
        <p:spPr>
          <a:xfrm>
            <a:off x="734807" y="1492468"/>
            <a:ext cx="9610473" cy="4555093"/>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73C52"/>
                </a:solidFill>
                <a:effectLst/>
              </a:rPr>
              <a:t>Cost Center 21015 (Operations) Selected Accounts (1/1/23-8/13/23)</a:t>
            </a:r>
          </a:p>
          <a:p>
            <a:pPr marL="742950" lvl="1" indent="-285750">
              <a:buFont typeface="Arial" panose="020B0604020202020204" pitchFamily="34" charset="0"/>
              <a:buChar char="•"/>
            </a:pPr>
            <a:r>
              <a:rPr lang="en-US" sz="1400" dirty="0">
                <a:solidFill>
                  <a:srgbClr val="073C52"/>
                </a:solidFill>
                <a:effectLst/>
              </a:rPr>
              <a:t>504018 - web services, journal import from cc</a:t>
            </a:r>
            <a:r>
              <a:rPr lang="en-US" sz="1400" dirty="0">
                <a:solidFill>
                  <a:srgbClr val="073C52"/>
                </a:solidFill>
              </a:rPr>
              <a:t> (</a:t>
            </a:r>
            <a:r>
              <a:rPr lang="en-US" sz="1400" dirty="0">
                <a:solidFill>
                  <a:srgbClr val="073C52"/>
                </a:solidFill>
                <a:effectLst/>
              </a:rPr>
              <a:t>$1200 per issue), $11k</a:t>
            </a:r>
          </a:p>
          <a:p>
            <a:pPr marL="742950" lvl="1" indent="-285750">
              <a:buFont typeface="Arial" panose="020B0604020202020204" pitchFamily="34" charset="0"/>
              <a:buChar char="•"/>
            </a:pPr>
            <a:r>
              <a:rPr lang="en-US" sz="1400" dirty="0">
                <a:solidFill>
                  <a:srgbClr val="073C52"/>
                </a:solidFill>
                <a:effectLst/>
              </a:rPr>
              <a:t>505001 - 50th anniversary expenses, $</a:t>
            </a:r>
            <a:r>
              <a:rPr lang="en-US" sz="1400" dirty="0">
                <a:solidFill>
                  <a:srgbClr val="073C52"/>
                </a:solidFill>
              </a:rPr>
              <a:t>63</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505002 - volunteer meals, $10k </a:t>
            </a:r>
            <a:r>
              <a:rPr lang="en-US" sz="1400" dirty="0" err="1">
                <a:solidFill>
                  <a:srgbClr val="073C52"/>
                </a:solidFill>
                <a:effectLst/>
              </a:rPr>
              <a:t>ytd</a:t>
            </a:r>
            <a:endParaRPr lang="en-US" sz="1400" dirty="0">
              <a:solidFill>
                <a:srgbClr val="073C52"/>
              </a:solidFill>
              <a:effectLst/>
            </a:endParaRPr>
          </a:p>
          <a:p>
            <a:pPr marL="742950" lvl="1" indent="-285750">
              <a:buFont typeface="Arial" panose="020B0604020202020204" pitchFamily="34" charset="0"/>
              <a:buChar char="•"/>
            </a:pPr>
            <a:r>
              <a:rPr lang="en-US" sz="1400" dirty="0">
                <a:solidFill>
                  <a:srgbClr val="073C52"/>
                </a:solidFill>
                <a:effectLst/>
              </a:rPr>
              <a:t>505004 - volunteer travel, $</a:t>
            </a:r>
            <a:r>
              <a:rPr lang="en-US" sz="1400" dirty="0">
                <a:solidFill>
                  <a:srgbClr val="073C52"/>
                </a:solidFill>
              </a:rPr>
              <a:t>94</a:t>
            </a:r>
            <a:r>
              <a:rPr lang="en-US" sz="1400" dirty="0">
                <a:solidFill>
                  <a:srgbClr val="073C52"/>
                </a:solidFill>
                <a:effectLst/>
              </a:rPr>
              <a:t>k </a:t>
            </a:r>
            <a:r>
              <a:rPr lang="en-US" sz="1400" dirty="0" err="1">
                <a:solidFill>
                  <a:srgbClr val="073C52"/>
                </a:solidFill>
                <a:effectLst/>
              </a:rPr>
              <a:t>ytd</a:t>
            </a:r>
            <a:endParaRPr lang="en-US" sz="1400" dirty="0">
              <a:solidFill>
                <a:srgbClr val="073C52"/>
              </a:solidFill>
              <a:effectLst/>
            </a:endParaRPr>
          </a:p>
          <a:p>
            <a:pPr marL="742950" lvl="1" indent="-285750">
              <a:buFont typeface="Arial" panose="020B0604020202020204" pitchFamily="34" charset="0"/>
              <a:buChar char="•"/>
            </a:pPr>
            <a:r>
              <a:rPr lang="en-US" sz="1400" dirty="0">
                <a:solidFill>
                  <a:srgbClr val="073C52"/>
                </a:solidFill>
                <a:effectLst/>
              </a:rPr>
              <a:t>506001 - cc support for 50th anniversary, $20k</a:t>
            </a:r>
          </a:p>
          <a:p>
            <a:pPr marL="742950" lvl="1" indent="-285750">
              <a:buFont typeface="Arial" panose="020B0604020202020204" pitchFamily="34" charset="0"/>
              <a:buChar char="•"/>
            </a:pPr>
            <a:r>
              <a:rPr lang="en-US" sz="1400" dirty="0">
                <a:solidFill>
                  <a:srgbClr val="073C52"/>
                </a:solidFill>
                <a:effectLst/>
              </a:rPr>
              <a:t>506010 - cc </a:t>
            </a:r>
            <a:r>
              <a:rPr lang="en-US" sz="1400" dirty="0" err="1">
                <a:solidFill>
                  <a:srgbClr val="073C52"/>
                </a:solidFill>
                <a:effectLst/>
              </a:rPr>
              <a:t>ytd</a:t>
            </a:r>
            <a:r>
              <a:rPr lang="en-US" sz="1400" dirty="0">
                <a:solidFill>
                  <a:srgbClr val="073C52"/>
                </a:solidFill>
                <a:effectLst/>
              </a:rPr>
              <a:t>, $122k</a:t>
            </a:r>
          </a:p>
          <a:p>
            <a:pPr marL="742950" lvl="1" indent="-285750">
              <a:buFont typeface="Arial" panose="020B0604020202020204" pitchFamily="34" charset="0"/>
              <a:buChar char="•"/>
            </a:pPr>
            <a:r>
              <a:rPr lang="en-US" sz="1400" dirty="0">
                <a:solidFill>
                  <a:srgbClr val="073C52"/>
                </a:solidFill>
                <a:effectLst/>
              </a:rPr>
              <a:t>510005 - marketing / promotion $6k</a:t>
            </a:r>
          </a:p>
          <a:p>
            <a:pPr marL="742950" lvl="1" indent="-285750">
              <a:buFont typeface="Arial" panose="020B0604020202020204" pitchFamily="34" charset="0"/>
              <a:buChar char="•"/>
            </a:pPr>
            <a:r>
              <a:rPr lang="en-US" sz="1400" dirty="0">
                <a:solidFill>
                  <a:srgbClr val="073C52"/>
                </a:solidFill>
                <a:effectLst/>
              </a:rPr>
              <a:t>514301 - awards $25k</a:t>
            </a:r>
          </a:p>
          <a:p>
            <a:pPr marL="742950" lvl="1" indent="-285750">
              <a:buFont typeface="Arial" panose="020B0604020202020204" pitchFamily="34" charset="0"/>
              <a:buChar char="•"/>
            </a:pPr>
            <a:r>
              <a:rPr lang="en-US" sz="1400" dirty="0">
                <a:solidFill>
                  <a:srgbClr val="073C52"/>
                </a:solidFill>
                <a:effectLst/>
              </a:rPr>
              <a:t>514305 - scholarship (Rhoades, Gautam &amp; Sharples) $30k</a:t>
            </a:r>
          </a:p>
          <a:p>
            <a:pPr marL="742950" lvl="1" indent="-285750">
              <a:buFont typeface="Arial" panose="020B0604020202020204" pitchFamily="34" charset="0"/>
              <a:buChar char="•"/>
            </a:pPr>
            <a:r>
              <a:rPr lang="en-US" sz="1400" dirty="0">
                <a:solidFill>
                  <a:srgbClr val="073C52"/>
                </a:solidFill>
                <a:effectLst/>
              </a:rPr>
              <a:t>518007 - plaques $7k</a:t>
            </a:r>
          </a:p>
          <a:p>
            <a:pPr marL="742950" lvl="1" indent="-285750">
              <a:buFont typeface="Arial" panose="020B0604020202020204" pitchFamily="34" charset="0"/>
              <a:buChar char="•"/>
            </a:pPr>
            <a:r>
              <a:rPr lang="en-US" sz="1400" dirty="0">
                <a:solidFill>
                  <a:srgbClr val="073C52"/>
                </a:solidFill>
                <a:effectLst/>
              </a:rPr>
              <a:t>518049 - section funding $</a:t>
            </a:r>
            <a:r>
              <a:rPr lang="en-US" sz="1400" dirty="0">
                <a:solidFill>
                  <a:srgbClr val="073C52"/>
                </a:solidFill>
              </a:rPr>
              <a:t>11</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701002 - overhead ($4k per month) $</a:t>
            </a:r>
            <a:r>
              <a:rPr lang="en-US" sz="1400" dirty="0">
                <a:solidFill>
                  <a:srgbClr val="073C52"/>
                </a:solidFill>
              </a:rPr>
              <a:t>40</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701003 - “business and data related services” ($2.8k per month) $80k</a:t>
            </a:r>
          </a:p>
          <a:p>
            <a:pPr marL="742950" lvl="1" indent="-285750">
              <a:buFont typeface="Arial" panose="020B0604020202020204" pitchFamily="34" charset="0"/>
              <a:buChar char="•"/>
            </a:pPr>
            <a:r>
              <a:rPr lang="en-US" sz="1400" dirty="0">
                <a:solidFill>
                  <a:srgbClr val="073C52"/>
                </a:solidFill>
                <a:effectLst/>
              </a:rPr>
              <a:t>707301 - “technical activities operations and support” ($11.7 per month) (?) $117k</a:t>
            </a:r>
          </a:p>
          <a:p>
            <a:pPr marL="742950" lvl="1" indent="-285750">
              <a:buFont typeface="Arial" panose="020B0604020202020204" pitchFamily="34" charset="0"/>
              <a:buChar char="•"/>
            </a:pPr>
            <a:r>
              <a:rPr lang="en-US" sz="1400" dirty="0">
                <a:solidFill>
                  <a:srgbClr val="073C52"/>
                </a:solidFill>
                <a:effectLst/>
              </a:rPr>
              <a:t>707302 - “MCE support” ($4.8k per month) $48k</a:t>
            </a:r>
          </a:p>
          <a:p>
            <a:pPr marL="742950" lvl="1" indent="-285750">
              <a:buFont typeface="Arial" panose="020B0604020202020204" pitchFamily="34" charset="0"/>
              <a:buChar char="•"/>
            </a:pPr>
            <a:r>
              <a:rPr lang="en-US" sz="1400" dirty="0">
                <a:solidFill>
                  <a:srgbClr val="073C52"/>
                </a:solidFill>
                <a:effectLst/>
              </a:rPr>
              <a:t>707304 - “future directions other” $</a:t>
            </a:r>
            <a:r>
              <a:rPr lang="en-US" sz="1400" dirty="0">
                <a:solidFill>
                  <a:srgbClr val="073C52"/>
                </a:solidFill>
              </a:rPr>
              <a:t>37</a:t>
            </a:r>
            <a:r>
              <a:rPr lang="en-US" sz="1400" dirty="0">
                <a:solidFill>
                  <a:srgbClr val="073C52"/>
                </a:solidFill>
                <a:effectLst/>
              </a:rPr>
              <a:t>k ($3.7k per month) (?)</a:t>
            </a:r>
          </a:p>
          <a:p>
            <a:pPr marL="742950" lvl="1" indent="-285750">
              <a:buFont typeface="Arial" panose="020B0604020202020204" pitchFamily="34" charset="0"/>
              <a:buChar char="•"/>
            </a:pPr>
            <a:r>
              <a:rPr lang="en-US" sz="1400" dirty="0">
                <a:solidFill>
                  <a:srgbClr val="073C52"/>
                </a:solidFill>
                <a:effectLst/>
              </a:rPr>
              <a:t>708201 - 50th anniversary video $7k</a:t>
            </a:r>
            <a:br>
              <a:rPr lang="en-US" sz="1400" dirty="0">
                <a:solidFill>
                  <a:srgbClr val="073C52"/>
                </a:solidFill>
                <a:effectLst/>
              </a:rPr>
            </a:br>
            <a:endParaRPr lang="en-US" sz="1400" dirty="0">
              <a:solidFill>
                <a:srgbClr val="073C52"/>
              </a:solidFill>
              <a:effectLst/>
            </a:endParaRPr>
          </a:p>
          <a:p>
            <a:pPr marL="742950" lvl="1" indent="-285750">
              <a:buFont typeface="Arial" panose="020B0604020202020204" pitchFamily="34" charset="0"/>
              <a:buChar char="•"/>
            </a:pPr>
            <a:endParaRPr lang="en-US" sz="1400" dirty="0">
              <a:solidFill>
                <a:srgbClr val="002060"/>
              </a:solidFill>
            </a:endParaRPr>
          </a:p>
        </p:txBody>
      </p:sp>
    </p:spTree>
    <p:extLst>
      <p:ext uri="{BB962C8B-B14F-4D97-AF65-F5344CB8AC3E}">
        <p14:creationId xmlns:p14="http://schemas.microsoft.com/office/powerpoint/2010/main" val="1929911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Grand List 2023 to End of October – 5</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139250"/>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19</a:t>
            </a:fld>
            <a:endParaRPr lang="en-US" altLang="en-US" dirty="0">
              <a:solidFill>
                <a:srgbClr val="0C70AC"/>
              </a:solidFill>
            </a:endParaRPr>
          </a:p>
        </p:txBody>
      </p:sp>
      <p:sp>
        <p:nvSpPr>
          <p:cNvPr id="3" name="TextBox 2">
            <a:extLst>
              <a:ext uri="{FF2B5EF4-FFF2-40B4-BE49-F238E27FC236}">
                <a16:creationId xmlns:a16="http://schemas.microsoft.com/office/drawing/2014/main" id="{55AC39AF-DE7E-D40B-DD35-7E256D231790}"/>
              </a:ext>
            </a:extLst>
          </p:cNvPr>
          <p:cNvSpPr txBox="1"/>
          <p:nvPr/>
        </p:nvSpPr>
        <p:spPr>
          <a:xfrm>
            <a:off x="734807" y="1492468"/>
            <a:ext cx="9610473" cy="110799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73C52"/>
                </a:solidFill>
                <a:effectLst/>
              </a:rPr>
              <a:t>Cost Center 21065 (Initiatives) Selected Accounts (1/1/23-8/13/23)</a:t>
            </a:r>
          </a:p>
          <a:p>
            <a:pPr marL="742950" lvl="1" indent="-285750">
              <a:buFont typeface="Arial" panose="020B0604020202020204" pitchFamily="34" charset="0"/>
              <a:buChar char="•"/>
            </a:pPr>
            <a:r>
              <a:rPr lang="en-US" sz="1400" dirty="0">
                <a:solidFill>
                  <a:srgbClr val="073C52"/>
                </a:solidFill>
                <a:effectLst/>
              </a:rPr>
              <a:t>505002 - meals $64 (i.e., zero)</a:t>
            </a:r>
          </a:p>
          <a:p>
            <a:pPr marL="742950" lvl="1" indent="-285750">
              <a:buFont typeface="Arial" panose="020B0604020202020204" pitchFamily="34" charset="0"/>
              <a:buChar char="•"/>
            </a:pPr>
            <a:r>
              <a:rPr lang="en-US" sz="1400" dirty="0">
                <a:solidFill>
                  <a:srgbClr val="073C52"/>
                </a:solidFill>
                <a:effectLst/>
              </a:rPr>
              <a:t>505004 - travel $</a:t>
            </a:r>
            <a:r>
              <a:rPr lang="en-US" sz="1400" dirty="0">
                <a:solidFill>
                  <a:srgbClr val="073C52"/>
                </a:solidFill>
              </a:rPr>
              <a:t>2.7</a:t>
            </a:r>
            <a:r>
              <a:rPr lang="en-US" sz="1400" dirty="0">
                <a:solidFill>
                  <a:srgbClr val="073C52"/>
                </a:solidFill>
                <a:effectLst/>
              </a:rPr>
              <a:t>k</a:t>
            </a:r>
          </a:p>
          <a:p>
            <a:pPr marL="742950" lvl="1" indent="-285750">
              <a:buFont typeface="Arial" panose="020B0604020202020204" pitchFamily="34" charset="0"/>
              <a:buChar char="•"/>
            </a:pPr>
            <a:r>
              <a:rPr lang="en-US" sz="1400" dirty="0">
                <a:solidFill>
                  <a:srgbClr val="073C52"/>
                </a:solidFill>
                <a:effectLst/>
              </a:rPr>
              <a:t>518049 - (Dron</a:t>
            </a:r>
            <a:r>
              <a:rPr lang="en-US" sz="1400" dirty="0">
                <a:solidFill>
                  <a:srgbClr val="073C52"/>
                </a:solidFill>
              </a:rPr>
              <a:t>e Initiative to India + </a:t>
            </a:r>
            <a:r>
              <a:rPr lang="en-US" sz="1400" dirty="0">
                <a:solidFill>
                  <a:srgbClr val="073C52"/>
                </a:solidFill>
                <a:effectLst/>
              </a:rPr>
              <a:t>Cusco + Cauca:</a:t>
            </a:r>
            <a:r>
              <a:rPr lang="en-US" sz="1400" dirty="0">
                <a:solidFill>
                  <a:srgbClr val="073C52"/>
                </a:solidFill>
              </a:rPr>
              <a:t> $50k + </a:t>
            </a:r>
            <a:r>
              <a:rPr lang="en-US" sz="1400" dirty="0">
                <a:solidFill>
                  <a:srgbClr val="073C52"/>
                </a:solidFill>
                <a:effectLst/>
              </a:rPr>
              <a:t>$25k + $25k) $100k</a:t>
            </a:r>
          </a:p>
        </p:txBody>
      </p:sp>
    </p:spTree>
    <p:extLst>
      <p:ext uri="{BB962C8B-B14F-4D97-AF65-F5344CB8AC3E}">
        <p14:creationId xmlns:p14="http://schemas.microsoft.com/office/powerpoint/2010/main" val="412061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Summary Budget – Revenue</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112800" y="1159706"/>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2</a:t>
            </a:fld>
            <a:endParaRPr lang="en-US" altLang="en-US" dirty="0">
              <a:solidFill>
                <a:srgbClr val="0C70AC"/>
              </a:solidFill>
            </a:endParaRPr>
          </a:p>
        </p:txBody>
      </p:sp>
      <p:sp>
        <p:nvSpPr>
          <p:cNvPr id="14" name="TextBox 13">
            <a:extLst>
              <a:ext uri="{FF2B5EF4-FFF2-40B4-BE49-F238E27FC236}">
                <a16:creationId xmlns:a16="http://schemas.microsoft.com/office/drawing/2014/main" id="{9D6D7732-1E7E-C44B-911F-A33F160A9598}"/>
              </a:ext>
            </a:extLst>
          </p:cNvPr>
          <p:cNvSpPr txBox="1"/>
          <p:nvPr/>
        </p:nvSpPr>
        <p:spPr>
          <a:xfrm>
            <a:off x="527125" y="6217920"/>
            <a:ext cx="3142848" cy="276999"/>
          </a:xfrm>
          <a:prstGeom prst="rect">
            <a:avLst/>
          </a:prstGeom>
          <a:noFill/>
        </p:spPr>
        <p:txBody>
          <a:bodyPr wrap="none" rtlCol="0">
            <a:spAutoFit/>
          </a:bodyPr>
          <a:lstStyle/>
          <a:p>
            <a:r>
              <a:rPr lang="en-US" sz="1200" dirty="0">
                <a:solidFill>
                  <a:srgbClr val="0070C0"/>
                </a:solidFill>
              </a:rPr>
              <a:t>Tasks, Society Budget, Society Budget Summary</a:t>
            </a:r>
          </a:p>
        </p:txBody>
      </p:sp>
      <p:sp>
        <p:nvSpPr>
          <p:cNvPr id="2" name="TextBox 1">
            <a:extLst>
              <a:ext uri="{FF2B5EF4-FFF2-40B4-BE49-F238E27FC236}">
                <a16:creationId xmlns:a16="http://schemas.microsoft.com/office/drawing/2014/main" id="{672932C0-A77F-804C-ACA0-CA72FD2839B3}"/>
              </a:ext>
            </a:extLst>
          </p:cNvPr>
          <p:cNvSpPr txBox="1"/>
          <p:nvPr/>
        </p:nvSpPr>
        <p:spPr>
          <a:xfrm>
            <a:off x="11080897" y="3742672"/>
            <a:ext cx="842015" cy="584775"/>
          </a:xfrm>
          <a:prstGeom prst="rect">
            <a:avLst/>
          </a:prstGeom>
          <a:noFill/>
        </p:spPr>
        <p:txBody>
          <a:bodyPr wrap="square" rtlCol="0">
            <a:spAutoFit/>
          </a:bodyPr>
          <a:lstStyle/>
          <a:p>
            <a:r>
              <a:rPr lang="en-US" sz="1600" dirty="0">
                <a:solidFill>
                  <a:srgbClr val="002060"/>
                </a:solidFill>
              </a:rPr>
              <a:t>place-holder</a:t>
            </a:r>
          </a:p>
        </p:txBody>
      </p:sp>
      <p:cxnSp>
        <p:nvCxnSpPr>
          <p:cNvPr id="5" name="Curved Connector 4">
            <a:extLst>
              <a:ext uri="{FF2B5EF4-FFF2-40B4-BE49-F238E27FC236}">
                <a16:creationId xmlns:a16="http://schemas.microsoft.com/office/drawing/2014/main" id="{7A952BC0-5A85-EA47-ABAF-319F66FFF37A}"/>
              </a:ext>
            </a:extLst>
          </p:cNvPr>
          <p:cNvCxnSpPr>
            <a:cxnSpLocks/>
          </p:cNvCxnSpPr>
          <p:nvPr/>
        </p:nvCxnSpPr>
        <p:spPr>
          <a:xfrm rot="5400000">
            <a:off x="10799668" y="4408064"/>
            <a:ext cx="652353" cy="491119"/>
          </a:xfrm>
          <a:prstGeom prst="curvedConnector3">
            <a:avLst>
              <a:gd name="adj1" fmla="val 9947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D6F5571-E109-EC32-2062-4BD0CFEE19C4}"/>
              </a:ext>
            </a:extLst>
          </p:cNvPr>
          <p:cNvSpPr txBox="1"/>
          <p:nvPr/>
        </p:nvSpPr>
        <p:spPr>
          <a:xfrm>
            <a:off x="10880285" y="1591751"/>
            <a:ext cx="1265837" cy="584775"/>
          </a:xfrm>
          <a:prstGeom prst="rect">
            <a:avLst/>
          </a:prstGeom>
          <a:noFill/>
        </p:spPr>
        <p:txBody>
          <a:bodyPr wrap="square" rtlCol="0">
            <a:spAutoFit/>
          </a:bodyPr>
          <a:lstStyle/>
          <a:p>
            <a:r>
              <a:rPr lang="en-US" sz="1600" dirty="0">
                <a:solidFill>
                  <a:srgbClr val="002060"/>
                </a:solidFill>
              </a:rPr>
              <a:t>change from net to gross</a:t>
            </a:r>
          </a:p>
        </p:txBody>
      </p:sp>
      <p:cxnSp>
        <p:nvCxnSpPr>
          <p:cNvPr id="11" name="Curved Connector 10">
            <a:extLst>
              <a:ext uri="{FF2B5EF4-FFF2-40B4-BE49-F238E27FC236}">
                <a16:creationId xmlns:a16="http://schemas.microsoft.com/office/drawing/2014/main" id="{2A6CF4B0-4A28-A544-D346-983083852BDB}"/>
              </a:ext>
            </a:extLst>
          </p:cNvPr>
          <p:cNvCxnSpPr>
            <a:cxnSpLocks/>
          </p:cNvCxnSpPr>
          <p:nvPr/>
        </p:nvCxnSpPr>
        <p:spPr>
          <a:xfrm rot="5400000">
            <a:off x="10793272" y="2257143"/>
            <a:ext cx="652353" cy="491119"/>
          </a:xfrm>
          <a:prstGeom prst="curvedConnector3">
            <a:avLst>
              <a:gd name="adj1" fmla="val 9947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a:extLst>
              <a:ext uri="{FF2B5EF4-FFF2-40B4-BE49-F238E27FC236}">
                <a16:creationId xmlns:a16="http://schemas.microsoft.com/office/drawing/2014/main" id="{A0BAFF97-9D59-3A9C-9AB7-8228574C8B43}"/>
              </a:ext>
            </a:extLst>
          </p:cNvPr>
          <p:cNvCxnSpPr>
            <a:cxnSpLocks/>
          </p:cNvCxnSpPr>
          <p:nvPr/>
        </p:nvCxnSpPr>
        <p:spPr>
          <a:xfrm rot="10800000">
            <a:off x="6444269" y="5829520"/>
            <a:ext cx="652353" cy="491119"/>
          </a:xfrm>
          <a:prstGeom prst="curvedConnector3">
            <a:avLst>
              <a:gd name="adj1" fmla="val 10108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58B3EED-3052-0678-AFA4-A354F3A129F9}"/>
              </a:ext>
            </a:extLst>
          </p:cNvPr>
          <p:cNvSpPr txBox="1"/>
          <p:nvPr/>
        </p:nvSpPr>
        <p:spPr>
          <a:xfrm>
            <a:off x="7096622" y="6022284"/>
            <a:ext cx="950746" cy="584775"/>
          </a:xfrm>
          <a:prstGeom prst="rect">
            <a:avLst/>
          </a:prstGeom>
          <a:noFill/>
        </p:spPr>
        <p:txBody>
          <a:bodyPr wrap="square" rtlCol="0">
            <a:spAutoFit/>
          </a:bodyPr>
          <a:lstStyle/>
          <a:p>
            <a:r>
              <a:rPr lang="en-US" sz="1600" dirty="0">
                <a:solidFill>
                  <a:srgbClr val="002060"/>
                </a:solidFill>
              </a:rPr>
              <a:t>from previous</a:t>
            </a:r>
          </a:p>
        </p:txBody>
      </p:sp>
      <p:graphicFrame>
        <p:nvGraphicFramePr>
          <p:cNvPr id="8" name="Object 7">
            <a:extLst>
              <a:ext uri="{FF2B5EF4-FFF2-40B4-BE49-F238E27FC236}">
                <a16:creationId xmlns:a16="http://schemas.microsoft.com/office/drawing/2014/main" id="{1F4F4DEE-1B76-9397-249C-76D6941637D3}"/>
              </a:ext>
            </a:extLst>
          </p:cNvPr>
          <p:cNvGraphicFramePr>
            <a:graphicFrameLocks noChangeAspect="1"/>
          </p:cNvGraphicFramePr>
          <p:nvPr>
            <p:extLst>
              <p:ext uri="{D42A27DB-BD31-4B8C-83A1-F6EECF244321}">
                <p14:modId xmlns:p14="http://schemas.microsoft.com/office/powerpoint/2010/main" val="1073694540"/>
              </p:ext>
            </p:extLst>
          </p:nvPr>
        </p:nvGraphicFramePr>
        <p:xfrm>
          <a:off x="10337" y="1142028"/>
          <a:ext cx="10869948" cy="4660189"/>
        </p:xfrm>
        <a:graphic>
          <a:graphicData uri="http://schemas.openxmlformats.org/presentationml/2006/ole">
            <mc:AlternateContent xmlns:mc="http://schemas.openxmlformats.org/markup-compatibility/2006">
              <mc:Choice xmlns:v="urn:schemas-microsoft-com:vml" Requires="v">
                <p:oleObj name="Worksheet" r:id="rId2" imgW="12026900" imgH="5156200" progId="Excel.Sheet.12">
                  <p:embed/>
                </p:oleObj>
              </mc:Choice>
              <mc:Fallback>
                <p:oleObj name="Worksheet" r:id="rId2" imgW="12026900" imgH="5156200" progId="Excel.Sheet.12">
                  <p:embed/>
                  <p:pic>
                    <p:nvPicPr>
                      <p:cNvPr id="0" name=""/>
                      <p:cNvPicPr/>
                      <p:nvPr/>
                    </p:nvPicPr>
                    <p:blipFill>
                      <a:blip r:embed="rId3"/>
                      <a:stretch>
                        <a:fillRect/>
                      </a:stretch>
                    </p:blipFill>
                    <p:spPr>
                      <a:xfrm>
                        <a:off x="10337" y="1142028"/>
                        <a:ext cx="10869948" cy="4660189"/>
                      </a:xfrm>
                      <a:prstGeom prst="rect">
                        <a:avLst/>
                      </a:prstGeom>
                    </p:spPr>
                  </p:pic>
                </p:oleObj>
              </mc:Fallback>
            </mc:AlternateContent>
          </a:graphicData>
        </a:graphic>
      </p:graphicFrame>
    </p:spTree>
    <p:extLst>
      <p:ext uri="{BB962C8B-B14F-4D97-AF65-F5344CB8AC3E}">
        <p14:creationId xmlns:p14="http://schemas.microsoft.com/office/powerpoint/2010/main" val="2042148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chemeClr val="bg1"/>
                </a:solidFill>
              </a:rPr>
              <a:t>Reserves Plan</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53133" y="974864"/>
            <a:ext cx="9999024" cy="5381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2600" dirty="0">
                <a:solidFill>
                  <a:srgbClr val="002060"/>
                </a:solidFill>
              </a:rPr>
              <a:t>Presently our reserves are about $12.5 million. </a:t>
            </a:r>
          </a:p>
          <a:p>
            <a:pPr>
              <a:buFont typeface="Wingdings" pitchFamily="2" charset="2"/>
              <a:buChar char="Ø"/>
            </a:pPr>
            <a:r>
              <a:rPr lang="en-US" sz="2600" dirty="0">
                <a:solidFill>
                  <a:srgbClr val="002060"/>
                </a:solidFill>
              </a:rPr>
              <a:t>How much should our reserves be?</a:t>
            </a:r>
          </a:p>
          <a:p>
            <a:pPr lvl="1">
              <a:buFont typeface="Wingdings" pitchFamily="2" charset="2"/>
              <a:buChar char="Ø"/>
            </a:pPr>
            <a:r>
              <a:rPr lang="en-US" sz="2200" dirty="0">
                <a:solidFill>
                  <a:srgbClr val="002060"/>
                </a:solidFill>
              </a:rPr>
              <a:t>We have a mission as a non-profit, but we do not want to be irresponsible.</a:t>
            </a:r>
          </a:p>
          <a:p>
            <a:pPr lvl="1">
              <a:buFont typeface="Wingdings" pitchFamily="2" charset="2"/>
              <a:buChar char="Ø"/>
            </a:pPr>
            <a:r>
              <a:rPr lang="en-US" sz="2200" dirty="0">
                <a:solidFill>
                  <a:srgbClr val="002060"/>
                </a:solidFill>
              </a:rPr>
              <a:t>What level of catastrophe do we plan for? There is no accepted answer.</a:t>
            </a:r>
          </a:p>
          <a:p>
            <a:pPr>
              <a:buFont typeface="Wingdings" pitchFamily="2" charset="2"/>
              <a:buChar char="Ø"/>
            </a:pPr>
            <a:r>
              <a:rPr lang="en-US" sz="2600" dirty="0">
                <a:solidFill>
                  <a:srgbClr val="002060"/>
                </a:solidFill>
              </a:rPr>
              <a:t>Even in a terrible stock market year it would be unlikely to lose more than 30%. In two years, the loss might grow to 50%.</a:t>
            </a:r>
          </a:p>
          <a:p>
            <a:pPr>
              <a:buFont typeface="Wingdings" pitchFamily="2" charset="2"/>
              <a:buChar char="Ø"/>
            </a:pPr>
            <a:r>
              <a:rPr lang="en-US" sz="2600" dirty="0">
                <a:solidFill>
                  <a:srgbClr val="002060"/>
                </a:solidFill>
              </a:rPr>
              <a:t>Main expenses are administrative/operations publications and conferences.</a:t>
            </a:r>
          </a:p>
          <a:p>
            <a:pPr lvl="1">
              <a:buFont typeface="Wingdings" pitchFamily="2" charset="2"/>
              <a:buChar char="Ø"/>
            </a:pPr>
            <a:r>
              <a:rPr lang="en-US" sz="2200" dirty="0">
                <a:solidFill>
                  <a:srgbClr val="002060"/>
                </a:solidFill>
              </a:rPr>
              <a:t>Administrative/operations are about 75% commitment (like Conference Catalysts) and 25% discretionary (like travel).</a:t>
            </a:r>
          </a:p>
          <a:p>
            <a:pPr lvl="1">
              <a:buFont typeface="Wingdings" pitchFamily="2" charset="2"/>
              <a:buChar char="Ø"/>
            </a:pPr>
            <a:r>
              <a:rPr lang="en-US" sz="2200" dirty="0">
                <a:solidFill>
                  <a:srgbClr val="002060"/>
                </a:solidFill>
              </a:rPr>
              <a:t>Publications are unlikely to change very much due to outside catastrophic events in either income or expense, so ignore this.</a:t>
            </a:r>
          </a:p>
          <a:p>
            <a:pPr lvl="1">
              <a:buFont typeface="Wingdings" pitchFamily="2" charset="2"/>
              <a:buChar char="Ø"/>
            </a:pPr>
            <a:r>
              <a:rPr lang="en-US" sz="2200" dirty="0">
                <a:solidFill>
                  <a:srgbClr val="002060"/>
                </a:solidFill>
              </a:rPr>
              <a:t>Conferences actually made money during COVID due to creative ideas and flexibility (like virtual conferences) and expenses were drastically cut.</a:t>
            </a:r>
            <a:endParaRPr lang="en-US" dirty="0">
              <a:solidFill>
                <a:srgbClr val="002060"/>
              </a:solidFill>
            </a:endParaRPr>
          </a:p>
          <a:p>
            <a:pPr>
              <a:buFontTx/>
              <a:buChar char="-"/>
            </a:pPr>
            <a:endParaRPr lang="en-US" sz="2600"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20</a:t>
            </a:fld>
            <a:endParaRPr lang="en-US" altLang="en-US" dirty="0">
              <a:solidFill>
                <a:srgbClr val="0C70AC"/>
              </a:solidFill>
            </a:endParaRPr>
          </a:p>
        </p:txBody>
      </p:sp>
    </p:spTree>
    <p:extLst>
      <p:ext uri="{BB962C8B-B14F-4D97-AF65-F5344CB8AC3E}">
        <p14:creationId xmlns:p14="http://schemas.microsoft.com/office/powerpoint/2010/main" val="4175990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chemeClr val="bg1"/>
                </a:solidFill>
              </a:rPr>
              <a:t>Reserves Plan</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53133" y="974864"/>
            <a:ext cx="9999024" cy="5381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2600" dirty="0">
                <a:solidFill>
                  <a:srgbClr val="002060"/>
                </a:solidFill>
              </a:rPr>
              <a:t>But we will not have conference insurance in the future, so must plan for one year of conference expenses.</a:t>
            </a:r>
          </a:p>
          <a:p>
            <a:pPr>
              <a:buFont typeface="Wingdings" pitchFamily="2" charset="2"/>
              <a:buChar char="Ø"/>
            </a:pPr>
            <a:r>
              <a:rPr lang="en-US" sz="2600" dirty="0">
                <a:solidFill>
                  <a:srgbClr val="002060"/>
                </a:solidFill>
              </a:rPr>
              <a:t>That is, (reserves left over after stock market crash) = (two years of committed costs) + (one year of conference expenses)</a:t>
            </a:r>
          </a:p>
          <a:p>
            <a:pPr>
              <a:buFont typeface="Wingdings" pitchFamily="2" charset="2"/>
              <a:buChar char="Ø"/>
            </a:pPr>
            <a:r>
              <a:rPr lang="en-US" sz="2600" dirty="0">
                <a:solidFill>
                  <a:srgbClr val="002060"/>
                </a:solidFill>
              </a:rPr>
              <a:t>Or: 50% of reserves = (2 times 75% times $800k, plus $1600k)</a:t>
            </a:r>
          </a:p>
          <a:p>
            <a:pPr>
              <a:buFont typeface="Wingdings" pitchFamily="2" charset="2"/>
              <a:buChar char="Ø"/>
            </a:pPr>
            <a:r>
              <a:rPr lang="en-US" sz="2600" dirty="0">
                <a:solidFill>
                  <a:srgbClr val="002060"/>
                </a:solidFill>
              </a:rPr>
              <a:t>This would mean reserves of $5.6 million.</a:t>
            </a:r>
          </a:p>
          <a:p>
            <a:pPr>
              <a:buFont typeface="Wingdings" pitchFamily="2" charset="2"/>
              <a:buChar char="Ø"/>
            </a:pPr>
            <a:endParaRPr lang="en-US" sz="2600" dirty="0">
              <a:solidFill>
                <a:srgbClr val="002060"/>
              </a:solidFill>
            </a:endParaRPr>
          </a:p>
          <a:p>
            <a:pPr>
              <a:buFont typeface="Wingdings" pitchFamily="2" charset="2"/>
              <a:buChar char="Ø"/>
            </a:pPr>
            <a:endParaRPr lang="en-US" sz="2600"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21</a:t>
            </a:fld>
            <a:endParaRPr lang="en-US" altLang="en-US" dirty="0">
              <a:solidFill>
                <a:srgbClr val="0C70AC"/>
              </a:solidFill>
            </a:endParaRPr>
          </a:p>
        </p:txBody>
      </p:sp>
    </p:spTree>
    <p:extLst>
      <p:ext uri="{BB962C8B-B14F-4D97-AF65-F5344CB8AC3E}">
        <p14:creationId xmlns:p14="http://schemas.microsoft.com/office/powerpoint/2010/main" val="1523848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chemeClr val="bg1"/>
                </a:solidFill>
              </a:rPr>
              <a:t>Finance Operations Notes</a:t>
            </a: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22</a:t>
            </a:fld>
            <a:endParaRPr lang="en-US" altLang="en-US" dirty="0">
              <a:solidFill>
                <a:srgbClr val="0C70AC"/>
              </a:solidFill>
            </a:endParaRPr>
          </a:p>
        </p:txBody>
      </p:sp>
      <p:sp>
        <p:nvSpPr>
          <p:cNvPr id="3" name="Content Placeholder 2">
            <a:extLst>
              <a:ext uri="{FF2B5EF4-FFF2-40B4-BE49-F238E27FC236}">
                <a16:creationId xmlns:a16="http://schemas.microsoft.com/office/drawing/2014/main" id="{5AD2A1F5-CEF7-4866-9090-C2C27ADC74EA}"/>
              </a:ext>
            </a:extLst>
          </p:cNvPr>
          <p:cNvSpPr>
            <a:spLocks noGrp="1"/>
          </p:cNvSpPr>
          <p:nvPr>
            <p:ph idx="1"/>
          </p:nvPr>
        </p:nvSpPr>
        <p:spPr>
          <a:xfrm>
            <a:off x="577152" y="1112739"/>
            <a:ext cx="10618993" cy="5243611"/>
          </a:xfrm>
        </p:spPr>
        <p:txBody>
          <a:bodyPr/>
          <a:lstStyle/>
          <a:p>
            <a:pPr>
              <a:buClr>
                <a:srgbClr val="0C70AC"/>
              </a:buClr>
              <a:buFont typeface="Wingdings" pitchFamily="2" charset="2"/>
              <a:buChar char="Ø"/>
            </a:pPr>
            <a:r>
              <a:rPr lang="en-US" sz="2400" dirty="0">
                <a:solidFill>
                  <a:srgbClr val="002060"/>
                </a:solidFill>
              </a:rPr>
              <a:t>  “3 Percent Rule: A Society or Council can budget for projects/initiatives, using up to 3% of their reserve balance, provided</a:t>
            </a:r>
          </a:p>
          <a:p>
            <a:pPr lvl="2">
              <a:buFont typeface="System Font Regular"/>
              <a:buChar char="-"/>
            </a:pPr>
            <a:r>
              <a:rPr lang="en-US" sz="1600" dirty="0">
                <a:solidFill>
                  <a:srgbClr val="002060"/>
                </a:solidFill>
              </a:rPr>
              <a:t>the IEEE reserve levels meet the minimum criteria</a:t>
            </a:r>
          </a:p>
          <a:p>
            <a:pPr lvl="2">
              <a:buFont typeface="System Font Regular"/>
              <a:buChar char="-"/>
            </a:pPr>
            <a:r>
              <a:rPr lang="en-US" sz="1600" dirty="0">
                <a:solidFill>
                  <a:srgbClr val="002060"/>
                </a:solidFill>
              </a:rPr>
              <a:t>the S/C reserve to expense ratio meets the required level (typically 50%)</a:t>
            </a:r>
          </a:p>
          <a:p>
            <a:pPr lvl="2">
              <a:buFont typeface="System Font Regular"/>
              <a:buChar char="-"/>
            </a:pPr>
            <a:r>
              <a:rPr lang="en-US" sz="1600" dirty="0">
                <a:solidFill>
                  <a:srgbClr val="002060"/>
                </a:solidFill>
              </a:rPr>
              <a:t>the total for all of TAB is less than or equal to 1% of the aggregate of TAB/S/C reserves </a:t>
            </a:r>
            <a:endParaRPr lang="en-US" sz="2200" dirty="0">
              <a:solidFill>
                <a:srgbClr val="002060"/>
              </a:solidFill>
            </a:endParaRPr>
          </a:p>
          <a:p>
            <a:pPr>
              <a:buClr>
                <a:srgbClr val="0C70AC"/>
              </a:buClr>
              <a:buFont typeface="Wingdings" pitchFamily="2" charset="2"/>
              <a:buChar char="Ø"/>
            </a:pPr>
            <a:r>
              <a:rPr lang="en-US" sz="2400" dirty="0">
                <a:solidFill>
                  <a:srgbClr val="002060"/>
                </a:solidFill>
              </a:rPr>
              <a:t> “50 Percent Rule:” Qualifying S/Cs can spend up to 50% of their prior year operating surplus (before investment returns) subject to overall IEEE reserves being OK</a:t>
            </a:r>
          </a:p>
          <a:p>
            <a:pPr lvl="2">
              <a:buFont typeface="System Font Regular"/>
              <a:buChar char="-"/>
            </a:pPr>
            <a:r>
              <a:rPr lang="en-US" sz="1600" dirty="0">
                <a:solidFill>
                  <a:srgbClr val="002060"/>
                </a:solidFill>
              </a:rPr>
              <a:t>This spending should be identified in their current year forecast </a:t>
            </a:r>
            <a:endParaRPr lang="en-US" sz="1800" dirty="0">
              <a:solidFill>
                <a:srgbClr val="002060"/>
              </a:solidFill>
            </a:endParaRPr>
          </a:p>
          <a:p>
            <a:pPr lvl="2">
              <a:buFont typeface="System Font Regular"/>
              <a:buChar char="-"/>
            </a:pPr>
            <a:r>
              <a:rPr lang="en-US" sz="1600" dirty="0">
                <a:solidFill>
                  <a:srgbClr val="002060"/>
                </a:solidFill>
              </a:rPr>
              <a:t>To qualify, a S/C Reserve to Expense ratio must be equal to or greater than 50%</a:t>
            </a:r>
          </a:p>
          <a:p>
            <a:pPr lvl="2">
              <a:buFont typeface="System Font Regular"/>
              <a:buChar char="-"/>
            </a:pPr>
            <a:r>
              <a:rPr lang="en-US" sz="1600" dirty="0">
                <a:solidFill>
                  <a:srgbClr val="002060"/>
                </a:solidFill>
              </a:rPr>
              <a:t>This can be useful for late-year changes</a:t>
            </a:r>
          </a:p>
          <a:p>
            <a:pPr>
              <a:buFont typeface="Wingdings" pitchFamily="2" charset="2"/>
              <a:buChar char="Ø"/>
            </a:pPr>
            <a:r>
              <a:rPr lang="en-US" sz="2400" b="1" dirty="0">
                <a:solidFill>
                  <a:srgbClr val="C00000"/>
                </a:solidFill>
              </a:rPr>
              <a:t>These two rules are additive.</a:t>
            </a:r>
          </a:p>
          <a:p>
            <a:pPr lvl="1">
              <a:buFont typeface="Wingdings" pitchFamily="2" charset="2"/>
              <a:buChar char="Ø"/>
            </a:pPr>
            <a:r>
              <a:rPr lang="en-US" sz="2000" dirty="0">
                <a:solidFill>
                  <a:srgbClr val="002060"/>
                </a:solidFill>
              </a:rPr>
              <a:t>It is not the maximum of the two.</a:t>
            </a:r>
          </a:p>
          <a:p>
            <a:pPr>
              <a:buFont typeface="Wingdings" pitchFamily="2" charset="2"/>
              <a:buChar char="Ø"/>
            </a:pPr>
            <a:r>
              <a:rPr lang="en-US" sz="2400" dirty="0">
                <a:solidFill>
                  <a:srgbClr val="C00000"/>
                </a:solidFill>
              </a:rPr>
              <a:t>Our 2023 Society travel expenditure is $122.7k to date, not including this </a:t>
            </a:r>
            <a:r>
              <a:rPr lang="en-US" sz="2400" dirty="0" err="1">
                <a:solidFill>
                  <a:srgbClr val="C00000"/>
                </a:solidFill>
              </a:rPr>
              <a:t>AdCom</a:t>
            </a:r>
            <a:r>
              <a:rPr lang="en-US" sz="2400" dirty="0">
                <a:solidFill>
                  <a:srgbClr val="C00000"/>
                </a:solidFill>
              </a:rPr>
              <a:t>.</a:t>
            </a:r>
          </a:p>
        </p:txBody>
      </p:sp>
    </p:spTree>
    <p:extLst>
      <p:ext uri="{BB962C8B-B14F-4D97-AF65-F5344CB8AC3E}">
        <p14:creationId xmlns:p14="http://schemas.microsoft.com/office/powerpoint/2010/main" val="221994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5DE378-4424-6E92-AFA5-C37C2105E4DF}"/>
              </a:ext>
            </a:extLst>
          </p:cNvPr>
          <p:cNvSpPr>
            <a:spLocks noGrp="1"/>
          </p:cNvSpPr>
          <p:nvPr>
            <p:ph idx="1"/>
          </p:nvPr>
        </p:nvSpPr>
        <p:spPr>
          <a:xfrm>
            <a:off x="734807" y="820858"/>
            <a:ext cx="10618993" cy="5674535"/>
          </a:xfrm>
        </p:spPr>
        <p:txBody>
          <a:bodyPr/>
          <a:lstStyle/>
          <a:p>
            <a:pPr>
              <a:buFont typeface="Wingdings" pitchFamily="2" charset="2"/>
              <a:buChar char="Ø"/>
            </a:pPr>
            <a:r>
              <a:rPr lang="en-US" sz="2400" dirty="0">
                <a:solidFill>
                  <a:srgbClr val="002060"/>
                </a:solidFill>
              </a:rPr>
              <a:t>Open Review / Transparent Review</a:t>
            </a:r>
          </a:p>
          <a:p>
            <a:pPr>
              <a:buFont typeface="Wingdings" pitchFamily="2" charset="2"/>
              <a:buChar char="Ø"/>
            </a:pPr>
            <a:r>
              <a:rPr lang="en-US" sz="2400" dirty="0">
                <a:solidFill>
                  <a:srgbClr val="002060"/>
                </a:solidFill>
              </a:rPr>
              <a:t>Author Portal – all pubs will use this in 2024-25</a:t>
            </a:r>
          </a:p>
          <a:p>
            <a:pPr>
              <a:buFont typeface="Wingdings" pitchFamily="2" charset="2"/>
              <a:buChar char="Ø"/>
            </a:pPr>
            <a:r>
              <a:rPr lang="en-US" sz="2400" dirty="0">
                <a:solidFill>
                  <a:srgbClr val="002060"/>
                </a:solidFill>
              </a:rPr>
              <a:t>IEEE-wide Journal on Climate Change</a:t>
            </a:r>
          </a:p>
          <a:p>
            <a:pPr>
              <a:buFont typeface="Wingdings" pitchFamily="2" charset="2"/>
              <a:buChar char="Ø"/>
            </a:pPr>
            <a:r>
              <a:rPr lang="en-US" sz="2400" dirty="0">
                <a:solidFill>
                  <a:srgbClr val="002060"/>
                </a:solidFill>
                <a:effectLst/>
                <a:ea typeface="Times New Roman" panose="02020603050405020304" pitchFamily="18" charset="0"/>
                <a:cs typeface="Arial" panose="020B0604020202020204" pitchFamily="34" charset="0"/>
              </a:rPr>
              <a:t>IEEE will start charging for compositing after the paper is posted on early-access, as opposed to when it is paginated, as now</a:t>
            </a:r>
          </a:p>
          <a:p>
            <a:pPr lvl="1">
              <a:buFont typeface="Wingdings" pitchFamily="2" charset="2"/>
              <a:buChar char="Ø"/>
            </a:pPr>
            <a:r>
              <a:rPr lang="en-US" sz="2000" dirty="0">
                <a:solidFill>
                  <a:srgbClr val="002060"/>
                </a:solidFill>
                <a:effectLst/>
                <a:ea typeface="Times New Roman" panose="02020603050405020304" pitchFamily="18" charset="0"/>
                <a:cs typeface="Arial" panose="020B0604020202020204" pitchFamily="34" charset="0"/>
              </a:rPr>
              <a:t>This should reduce backlogs</a:t>
            </a:r>
          </a:p>
          <a:p>
            <a:pPr lvl="2">
              <a:buFont typeface="System Font Regular"/>
              <a:buChar char="-"/>
            </a:pPr>
            <a:r>
              <a:rPr lang="en-US" sz="1800" dirty="0">
                <a:solidFill>
                  <a:srgbClr val="002060"/>
                </a:solidFill>
                <a:ea typeface="Times New Roman" panose="02020603050405020304" pitchFamily="18" charset="0"/>
                <a:cs typeface="Arial" panose="020B0604020202020204" pitchFamily="34" charset="0"/>
              </a:rPr>
              <a:t>some are more than one year</a:t>
            </a:r>
            <a:endParaRPr lang="en-US" sz="1800" dirty="0">
              <a:solidFill>
                <a:srgbClr val="002060"/>
              </a:solidFill>
              <a:effectLst/>
              <a:ea typeface="Times New Roman" panose="02020603050405020304" pitchFamily="18" charset="0"/>
              <a:cs typeface="Arial" panose="020B0604020202020204" pitchFamily="34" charset="0"/>
            </a:endParaRPr>
          </a:p>
          <a:p>
            <a:pPr lvl="1">
              <a:buFont typeface="Wingdings" pitchFamily="2" charset="2"/>
              <a:buChar char="Ø"/>
            </a:pPr>
            <a:r>
              <a:rPr lang="en-US" sz="2000" dirty="0">
                <a:solidFill>
                  <a:srgbClr val="002060"/>
                </a:solidFill>
                <a:ea typeface="Times New Roman" panose="02020603050405020304" pitchFamily="18" charset="0"/>
                <a:cs typeface="Arial" panose="020B0604020202020204" pitchFamily="34" charset="0"/>
              </a:rPr>
              <a:t>This should </a:t>
            </a:r>
            <a:r>
              <a:rPr lang="en-US" sz="2000" dirty="0">
                <a:solidFill>
                  <a:srgbClr val="002060"/>
                </a:solidFill>
                <a:effectLst/>
                <a:ea typeface="Times New Roman" panose="02020603050405020304" pitchFamily="18" charset="0"/>
                <a:cs typeface="Arial" panose="020B0604020202020204" pitchFamily="34" charset="0"/>
              </a:rPr>
              <a:t>improve IEEE's finances as now it holds the bag between compositing and invoice</a:t>
            </a:r>
          </a:p>
          <a:p>
            <a:pPr lvl="2">
              <a:buFont typeface="System Font Regular"/>
              <a:buChar char="-"/>
            </a:pPr>
            <a:r>
              <a:rPr lang="en-US" sz="1800" dirty="0">
                <a:solidFill>
                  <a:srgbClr val="002060"/>
                </a:solidFill>
                <a:effectLst/>
                <a:ea typeface="Times New Roman" panose="02020603050405020304" pitchFamily="18" charset="0"/>
                <a:cs typeface="Arial" panose="020B0604020202020204" pitchFamily="34" charset="0"/>
              </a:rPr>
              <a:t>IEEE can reduce editing charges (full editing: $24 → $18 pp) </a:t>
            </a:r>
            <a:r>
              <a:rPr lang="en-US" sz="1800" dirty="0">
                <a:solidFill>
                  <a:srgbClr val="002060"/>
                </a:solidFill>
                <a:ea typeface="Times New Roman" panose="02020603050405020304" pitchFamily="18" charset="0"/>
                <a:cs typeface="Arial" panose="020B0604020202020204" pitchFamily="34" charset="0"/>
              </a:rPr>
              <a:t>(m</a:t>
            </a:r>
            <a:r>
              <a:rPr lang="en-US" sz="1800" dirty="0">
                <a:solidFill>
                  <a:srgbClr val="002060"/>
                </a:solidFill>
                <a:effectLst/>
                <a:ea typeface="Times New Roman" panose="02020603050405020304" pitchFamily="18" charset="0"/>
                <a:cs typeface="Arial" panose="020B0604020202020204" pitchFamily="34" charset="0"/>
              </a:rPr>
              <a:t>oderate Editing: $16.75 → $11 pp)</a:t>
            </a:r>
          </a:p>
          <a:p>
            <a:pPr lvl="1">
              <a:buFont typeface="Wingdings" pitchFamily="2" charset="2"/>
              <a:buChar char="Ø"/>
            </a:pPr>
            <a:r>
              <a:rPr lang="en-US" sz="2000" dirty="0">
                <a:solidFill>
                  <a:srgbClr val="002060"/>
                </a:solidFill>
                <a:ea typeface="Times New Roman" panose="02020603050405020304" pitchFamily="18" charset="0"/>
                <a:cs typeface="Arial" panose="020B0604020202020204" pitchFamily="34" charset="0"/>
              </a:rPr>
              <a:t>This should </a:t>
            </a:r>
            <a:r>
              <a:rPr lang="en-US" sz="2000" dirty="0">
                <a:solidFill>
                  <a:srgbClr val="002060"/>
                </a:solidFill>
                <a:effectLst/>
                <a:ea typeface="Times New Roman" panose="02020603050405020304" pitchFamily="18" charset="0"/>
                <a:cs typeface="Arial" panose="020B0604020202020204" pitchFamily="34" charset="0"/>
              </a:rPr>
              <a:t>improve impact factors </a:t>
            </a:r>
          </a:p>
          <a:p>
            <a:pPr lvl="2">
              <a:buFont typeface="Wingdings" pitchFamily="2" charset="2"/>
              <a:buChar char="Ø"/>
            </a:pPr>
            <a:r>
              <a:rPr lang="en-US" sz="1800" kern="0" dirty="0">
                <a:solidFill>
                  <a:srgbClr val="002060"/>
                </a:solidFill>
                <a:ea typeface="Times New Roman" panose="02020603050405020304" pitchFamily="18" charset="0"/>
                <a:cs typeface="Arial" panose="020B0604020202020204" pitchFamily="34" charset="0"/>
              </a:rPr>
              <a:t>a</a:t>
            </a:r>
            <a:r>
              <a:rPr lang="en-US" sz="1800" kern="0" dirty="0">
                <a:solidFill>
                  <a:srgbClr val="002060"/>
                </a:solidFill>
                <a:effectLst/>
                <a:ea typeface="Times New Roman" panose="02020603050405020304" pitchFamily="18" charset="0"/>
                <a:cs typeface="Arial" panose="020B0604020202020204" pitchFamily="34" charset="0"/>
              </a:rPr>
              <a:t>rticles not yet “paginated” but are already in Xplore can be cited but do not constitute an additional article in the denominator of Clarivate formula for the Journal Impact Factor</a:t>
            </a:r>
          </a:p>
          <a:p>
            <a:pPr lvl="2">
              <a:buFont typeface="Wingdings" pitchFamily="2" charset="2"/>
              <a:buChar char="Ø"/>
            </a:pPr>
            <a:r>
              <a:rPr lang="en-US" sz="1800" kern="0" dirty="0">
                <a:solidFill>
                  <a:srgbClr val="002060"/>
                </a:solidFill>
                <a:ea typeface="Times New Roman" panose="02020603050405020304" pitchFamily="18" charset="0"/>
                <a:cs typeface="Arial" panose="020B0604020202020204" pitchFamily="34" charset="0"/>
              </a:rPr>
              <a:t>w</a:t>
            </a:r>
            <a:r>
              <a:rPr lang="en-US" sz="1800" kern="0" dirty="0">
                <a:solidFill>
                  <a:srgbClr val="002060"/>
                </a:solidFill>
                <a:effectLst/>
                <a:ea typeface="Times New Roman" panose="02020603050405020304" pitchFamily="18" charset="0"/>
                <a:cs typeface="Arial" panose="020B0604020202020204" pitchFamily="34" charset="0"/>
              </a:rPr>
              <a:t>hen they were paginated, they appear in the denominator but don't contribute to the numerator as their citations have already been counted in previous years</a:t>
            </a:r>
          </a:p>
          <a:p>
            <a:pPr>
              <a:buFont typeface="Wingdings" pitchFamily="2" charset="2"/>
              <a:buChar char="Ø"/>
            </a:pPr>
            <a:r>
              <a:rPr lang="en-US" sz="2600" dirty="0">
                <a:solidFill>
                  <a:srgbClr val="002060"/>
                </a:solidFill>
                <a:effectLst/>
                <a:ea typeface="Times New Roman" panose="02020603050405020304" pitchFamily="18" charset="0"/>
              </a:rPr>
              <a:t>Publications are not billed by submission on </a:t>
            </a:r>
            <a:r>
              <a:rPr lang="en-US" sz="2600" dirty="0" err="1">
                <a:solidFill>
                  <a:srgbClr val="002060"/>
                </a:solidFill>
                <a:effectLst/>
                <a:ea typeface="Times New Roman" panose="02020603050405020304" pitchFamily="18" charset="0"/>
              </a:rPr>
              <a:t>ScholarOne</a:t>
            </a:r>
            <a:r>
              <a:rPr lang="en-US" sz="2600" dirty="0">
                <a:solidFill>
                  <a:srgbClr val="002060"/>
                </a:solidFill>
                <a:effectLst/>
                <a:ea typeface="Times New Roman" panose="02020603050405020304" pitchFamily="18" charset="0"/>
              </a:rPr>
              <a:t>. </a:t>
            </a:r>
          </a:p>
          <a:p>
            <a:pPr lvl="1">
              <a:buFont typeface="Wingdings" pitchFamily="2" charset="2"/>
              <a:buChar char="Ø"/>
            </a:pPr>
            <a:r>
              <a:rPr lang="en-US" sz="2200" dirty="0">
                <a:solidFill>
                  <a:srgbClr val="002060"/>
                </a:solidFill>
                <a:ea typeface="Times New Roman" panose="02020603050405020304" pitchFamily="18" charset="0"/>
              </a:rPr>
              <a:t>Still a bit unclear how we </a:t>
            </a:r>
            <a:r>
              <a:rPr lang="en-US" sz="2200" u="sng" dirty="0">
                <a:solidFill>
                  <a:srgbClr val="002060"/>
                </a:solidFill>
                <a:ea typeface="Times New Roman" panose="02020603050405020304" pitchFamily="18" charset="0"/>
              </a:rPr>
              <a:t>are</a:t>
            </a:r>
            <a:r>
              <a:rPr lang="en-US" sz="2200" dirty="0">
                <a:solidFill>
                  <a:srgbClr val="002060"/>
                </a:solidFill>
                <a:ea typeface="Times New Roman" panose="02020603050405020304" pitchFamily="18" charset="0"/>
              </a:rPr>
              <a:t> billed.</a:t>
            </a:r>
            <a:endParaRPr lang="en-US" sz="2200" dirty="0">
              <a:solidFill>
                <a:srgbClr val="002060"/>
              </a:solidFill>
              <a:effectLst/>
              <a:ea typeface="Times New Roman" panose="02020603050405020304" pitchFamily="18" charset="0"/>
            </a:endParaRPr>
          </a:p>
        </p:txBody>
      </p:sp>
      <p:sp>
        <p:nvSpPr>
          <p:cNvPr id="3" name="Title 2">
            <a:extLst>
              <a:ext uri="{FF2B5EF4-FFF2-40B4-BE49-F238E27FC236}">
                <a16:creationId xmlns:a16="http://schemas.microsoft.com/office/drawing/2014/main" id="{DD9CFCAD-99B9-F959-6CFE-C9DAE757BEBD}"/>
              </a:ext>
            </a:extLst>
          </p:cNvPr>
          <p:cNvSpPr>
            <a:spLocks noGrp="1"/>
          </p:cNvSpPr>
          <p:nvPr>
            <p:ph type="title"/>
          </p:nvPr>
        </p:nvSpPr>
        <p:spPr/>
        <p:txBody>
          <a:bodyPr/>
          <a:lstStyle/>
          <a:p>
            <a:r>
              <a:rPr lang="en-US" dirty="0"/>
              <a:t>Panel of Editors Notes</a:t>
            </a:r>
          </a:p>
        </p:txBody>
      </p:sp>
    </p:spTree>
    <p:extLst>
      <p:ext uri="{BB962C8B-B14F-4D97-AF65-F5344CB8AC3E}">
        <p14:creationId xmlns:p14="http://schemas.microsoft.com/office/powerpoint/2010/main" val="767751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Publications</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139250"/>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24</a:t>
            </a:fld>
            <a:endParaRPr lang="en-US" altLang="en-US" dirty="0">
              <a:solidFill>
                <a:srgbClr val="0C70AC"/>
              </a:solidFill>
            </a:endParaRPr>
          </a:p>
        </p:txBody>
      </p:sp>
      <p:sp>
        <p:nvSpPr>
          <p:cNvPr id="3" name="TextBox 2">
            <a:extLst>
              <a:ext uri="{FF2B5EF4-FFF2-40B4-BE49-F238E27FC236}">
                <a16:creationId xmlns:a16="http://schemas.microsoft.com/office/drawing/2014/main" id="{55AC39AF-DE7E-D40B-DD35-7E256D231790}"/>
              </a:ext>
            </a:extLst>
          </p:cNvPr>
          <p:cNvSpPr txBox="1"/>
          <p:nvPr/>
        </p:nvSpPr>
        <p:spPr>
          <a:xfrm>
            <a:off x="734807" y="1492468"/>
            <a:ext cx="9610473"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2060"/>
                </a:solidFill>
                <a:effectLst/>
              </a:rPr>
              <a:t>For 2023 - Increase the TAES page budget to 9850. </a:t>
            </a:r>
          </a:p>
          <a:p>
            <a:pPr marL="742950" lvl="1" indent="-285750">
              <a:buFont typeface="Arial" panose="020B0604020202020204" pitchFamily="34" charset="0"/>
              <a:buChar char="•"/>
            </a:pPr>
            <a:r>
              <a:rPr lang="en-US" sz="2400" dirty="0">
                <a:solidFill>
                  <a:srgbClr val="002060"/>
                </a:solidFill>
                <a:effectLst/>
              </a:rPr>
              <a:t>This should get us to a healthy backlog of 1.5 issues worth of papers. </a:t>
            </a:r>
          </a:p>
          <a:p>
            <a:pPr marL="285750" indent="-285750">
              <a:buFont typeface="Arial" panose="020B0604020202020204" pitchFamily="34" charset="0"/>
              <a:buChar char="•"/>
            </a:pPr>
            <a:r>
              <a:rPr lang="en-US" sz="2400" dirty="0">
                <a:solidFill>
                  <a:srgbClr val="002060"/>
                </a:solidFill>
                <a:effectLst/>
              </a:rPr>
              <a:t>For 2024 - We use a page budget of TAES 7500.</a:t>
            </a:r>
          </a:p>
          <a:p>
            <a:pPr marL="742950" lvl="1" indent="-285750">
              <a:buFont typeface="Arial" panose="020B0604020202020204" pitchFamily="34" charset="0"/>
              <a:buChar char="•"/>
            </a:pPr>
            <a:r>
              <a:rPr lang="en-US" sz="2400" dirty="0">
                <a:solidFill>
                  <a:srgbClr val="002060"/>
                </a:solidFill>
                <a:effectLst/>
              </a:rPr>
              <a:t>This should keep up with the increased number of accepted papers.</a:t>
            </a:r>
          </a:p>
          <a:p>
            <a:pPr marL="285750" indent="-285750">
              <a:buFont typeface="Arial" panose="020B0604020202020204" pitchFamily="34" charset="0"/>
              <a:buChar char="•"/>
            </a:pPr>
            <a:r>
              <a:rPr lang="en-US" sz="2400" dirty="0">
                <a:solidFill>
                  <a:srgbClr val="002060"/>
                </a:solidFill>
                <a:effectLst/>
              </a:rPr>
              <a:t>We had budgeted and forecasted 4500 each.</a:t>
            </a:r>
          </a:p>
          <a:p>
            <a:pPr marL="285750" indent="-285750">
              <a:buFont typeface="Arial" panose="020B0604020202020204" pitchFamily="34" charset="0"/>
              <a:buChar char="•"/>
            </a:pPr>
            <a:r>
              <a:rPr lang="en-US" sz="2400" dirty="0">
                <a:solidFill>
                  <a:srgbClr val="002060"/>
                </a:solidFill>
                <a:effectLst/>
              </a:rPr>
              <a:t>2022 we published 6000 pages.</a:t>
            </a:r>
          </a:p>
          <a:p>
            <a:pPr marL="285750" indent="-285750">
              <a:buFont typeface="Arial" panose="020B0604020202020204" pitchFamily="34" charset="0"/>
              <a:buChar char="•"/>
            </a:pPr>
            <a:r>
              <a:rPr lang="en-US" sz="2400" dirty="0">
                <a:solidFill>
                  <a:srgbClr val="002060"/>
                </a:solidFill>
                <a:effectLst/>
              </a:rPr>
              <a:t>2023 to date is </a:t>
            </a:r>
            <a:r>
              <a:rPr lang="en-US" sz="2400" dirty="0">
                <a:solidFill>
                  <a:srgbClr val="002060"/>
                </a:solidFill>
              </a:rPr>
              <a:t>73</a:t>
            </a:r>
            <a:r>
              <a:rPr lang="en-US" sz="2400" dirty="0">
                <a:solidFill>
                  <a:srgbClr val="002060"/>
                </a:solidFill>
                <a:effectLst/>
              </a:rPr>
              <a:t>00 pages in 5 issues</a:t>
            </a:r>
          </a:p>
          <a:p>
            <a:pPr marL="285750" indent="-285750">
              <a:buFont typeface="Arial" panose="020B0604020202020204" pitchFamily="34" charset="0"/>
              <a:buChar char="•"/>
            </a:pPr>
            <a:r>
              <a:rPr lang="en-US" sz="2400" dirty="0">
                <a:solidFill>
                  <a:srgbClr val="002060"/>
                </a:solidFill>
                <a:effectLst/>
              </a:rPr>
              <a:t>At $20 per page this would cost extra $</a:t>
            </a:r>
            <a:r>
              <a:rPr lang="en-US" sz="2400" dirty="0">
                <a:solidFill>
                  <a:srgbClr val="002060"/>
                </a:solidFill>
              </a:rPr>
              <a:t>107</a:t>
            </a:r>
            <a:r>
              <a:rPr lang="en-US" sz="2400" dirty="0">
                <a:solidFill>
                  <a:srgbClr val="002060"/>
                </a:solidFill>
                <a:effectLst/>
              </a:rPr>
              <a:t>k in 2023, extra $</a:t>
            </a:r>
            <a:r>
              <a:rPr lang="en-US" sz="2400" dirty="0">
                <a:solidFill>
                  <a:srgbClr val="002060"/>
                </a:solidFill>
              </a:rPr>
              <a:t>6</a:t>
            </a:r>
            <a:r>
              <a:rPr lang="en-US" sz="2400" dirty="0">
                <a:solidFill>
                  <a:srgbClr val="002060"/>
                </a:solidFill>
                <a:effectLst/>
              </a:rPr>
              <a:t>0k in 2024.</a:t>
            </a:r>
          </a:p>
        </p:txBody>
      </p:sp>
    </p:spTree>
    <p:extLst>
      <p:ext uri="{BB962C8B-B14F-4D97-AF65-F5344CB8AC3E}">
        <p14:creationId xmlns:p14="http://schemas.microsoft.com/office/powerpoint/2010/main" val="3817704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Publications</a:t>
            </a: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25</a:t>
            </a:fld>
            <a:endParaRPr lang="en-US" altLang="en-US" dirty="0">
              <a:solidFill>
                <a:srgbClr val="0C70AC"/>
              </a:solidFill>
            </a:endParaRPr>
          </a:p>
        </p:txBody>
      </p:sp>
      <p:sp>
        <p:nvSpPr>
          <p:cNvPr id="3" name="Content Placeholder 2">
            <a:extLst>
              <a:ext uri="{FF2B5EF4-FFF2-40B4-BE49-F238E27FC236}">
                <a16:creationId xmlns:a16="http://schemas.microsoft.com/office/drawing/2014/main" id="{062AB82B-EB8C-4A75-8379-563FBA288F76}"/>
              </a:ext>
            </a:extLst>
          </p:cNvPr>
          <p:cNvSpPr>
            <a:spLocks noGrp="1"/>
          </p:cNvSpPr>
          <p:nvPr>
            <p:ph idx="1"/>
          </p:nvPr>
        </p:nvSpPr>
        <p:spPr>
          <a:ln>
            <a:noFill/>
          </a:ln>
        </p:spPr>
        <p:txBody>
          <a:bodyPr/>
          <a:lstStyle/>
          <a:p>
            <a:pPr>
              <a:buClr>
                <a:srgbClr val="0C70AC"/>
              </a:buClr>
              <a:buFont typeface="Wingdings" pitchFamily="2" charset="2"/>
              <a:buChar char="Ø"/>
            </a:pPr>
            <a:r>
              <a:rPr lang="en-US" sz="2400" dirty="0">
                <a:solidFill>
                  <a:srgbClr val="002060"/>
                </a:solidFill>
              </a:rPr>
              <a:t> New Publications:</a:t>
            </a:r>
          </a:p>
          <a:p>
            <a:pPr lvl="1">
              <a:buFont typeface="System Font Regular"/>
              <a:buChar char="-"/>
            </a:pPr>
            <a:r>
              <a:rPr lang="en-US" sz="2000" dirty="0">
                <a:solidFill>
                  <a:srgbClr val="002060"/>
                </a:solidFill>
              </a:rPr>
              <a:t>AESS sponsors the new IEEE Transactions on Radar (24%)</a:t>
            </a:r>
          </a:p>
          <a:p>
            <a:pPr lvl="1">
              <a:buFont typeface="System Font Regular"/>
              <a:buChar char="-"/>
            </a:pPr>
            <a:r>
              <a:rPr lang="en-US" sz="2000" dirty="0">
                <a:solidFill>
                  <a:srgbClr val="002060"/>
                </a:solidFill>
              </a:rPr>
              <a:t>AESS sponsors IEEE Journal on Miniaturization for Air and Space Systems (5% ⟹25%)</a:t>
            </a:r>
          </a:p>
          <a:p>
            <a:pPr lvl="1">
              <a:buFont typeface="System Font Regular"/>
              <a:buChar char="-"/>
            </a:pPr>
            <a:r>
              <a:rPr lang="en-US" sz="2000" dirty="0">
                <a:solidFill>
                  <a:srgbClr val="002060"/>
                </a:solidFill>
              </a:rPr>
              <a:t>AESS sponsors the new Open Journal on Systems Engineering (20%)</a:t>
            </a:r>
          </a:p>
          <a:p>
            <a:pPr lvl="1">
              <a:buFont typeface="System Font Regular"/>
              <a:buChar char="-"/>
            </a:pPr>
            <a:r>
              <a:rPr lang="en-US" sz="2000" dirty="0">
                <a:solidFill>
                  <a:srgbClr val="002060"/>
                </a:solidFill>
              </a:rPr>
              <a:t>These are not likely to be large (at first), but should be contributory</a:t>
            </a:r>
          </a:p>
          <a:p>
            <a:pPr lvl="1">
              <a:buFont typeface="System Font Regular"/>
              <a:buChar char="-"/>
            </a:pPr>
            <a:r>
              <a:rPr lang="en-US" sz="2000" dirty="0">
                <a:solidFill>
                  <a:srgbClr val="002060"/>
                </a:solidFill>
              </a:rPr>
              <a:t>Journal of Lightwave Technology – total 2020 net is $757k, AESS share is 2.5%: $19k</a:t>
            </a:r>
          </a:p>
          <a:p>
            <a:pPr lvl="1">
              <a:buFont typeface="System Font Regular"/>
              <a:buChar char="-"/>
            </a:pPr>
            <a:r>
              <a:rPr lang="en-US" sz="2000" b="1" dirty="0">
                <a:solidFill>
                  <a:srgbClr val="7030A0"/>
                </a:solidFill>
              </a:rPr>
              <a:t>Open Journal of Instrumentation and Measurement: This comes up in my budget screens, but I didn’t know we owned any part of it.</a:t>
            </a:r>
          </a:p>
          <a:p>
            <a:pPr lvl="2">
              <a:buFont typeface="System Font Regular"/>
              <a:buChar char="-"/>
            </a:pPr>
            <a:r>
              <a:rPr lang="en-US" b="1" dirty="0">
                <a:solidFill>
                  <a:srgbClr val="7030A0"/>
                </a:solidFill>
              </a:rPr>
              <a:t>There is no budget impact yet.</a:t>
            </a:r>
          </a:p>
          <a:p>
            <a:pPr>
              <a:buFont typeface="System Font Regular"/>
              <a:buChar char="-"/>
            </a:pPr>
            <a:r>
              <a:rPr lang="en-US" sz="2400" dirty="0"/>
              <a:t>I have been a member of TAB’s Periodical Committee (</a:t>
            </a:r>
            <a:r>
              <a:rPr lang="en-US" sz="2400" dirty="0" err="1"/>
              <a:t>PerCom</a:t>
            </a:r>
            <a:r>
              <a:rPr lang="en-US" sz="2400" dirty="0"/>
              <a:t>) for several years.</a:t>
            </a:r>
          </a:p>
          <a:p>
            <a:pPr lvl="1">
              <a:buFont typeface="System Font Regular"/>
              <a:buChar char="-"/>
            </a:pPr>
            <a:r>
              <a:rPr lang="en-US" sz="2000" dirty="0"/>
              <a:t>Also chair of the Proposal Development Committee (PDC) that facilitates good proposals.</a:t>
            </a:r>
          </a:p>
          <a:p>
            <a:pPr lvl="1">
              <a:buFont typeface="System Font Regular"/>
              <a:buChar char="-"/>
            </a:pPr>
            <a:r>
              <a:rPr lang="en-US" sz="2000" dirty="0"/>
              <a:t>I can explain a lot about the processes if anyone asks offline.</a:t>
            </a:r>
          </a:p>
          <a:p>
            <a:pPr>
              <a:buFont typeface="System Font Regular"/>
              <a:buChar char="-"/>
            </a:pPr>
            <a:r>
              <a:rPr lang="en-US" sz="2400" dirty="0"/>
              <a:t>I am a Publications Review and Advisory Committee (PRAC) reviewer</a:t>
            </a:r>
          </a:p>
          <a:p>
            <a:pPr lvl="1">
              <a:buFont typeface="System Font Regular"/>
              <a:buChar char="-"/>
            </a:pPr>
            <a:r>
              <a:rPr lang="en-US" sz="2000" dirty="0"/>
              <a:t>I think that PRAC may be the most important differentiator to </a:t>
            </a:r>
            <a:r>
              <a:rPr lang="en-US" sz="2000"/>
              <a:t>IEEE publications</a:t>
            </a:r>
            <a:endParaRPr lang="en-US" sz="2000" dirty="0"/>
          </a:p>
        </p:txBody>
      </p:sp>
    </p:spTree>
    <p:extLst>
      <p:ext uri="{BB962C8B-B14F-4D97-AF65-F5344CB8AC3E}">
        <p14:creationId xmlns:p14="http://schemas.microsoft.com/office/powerpoint/2010/main" val="3142277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18DFA9-7C6F-B1BC-F628-C981F5EB16E7}"/>
              </a:ext>
            </a:extLst>
          </p:cNvPr>
          <p:cNvSpPr>
            <a:spLocks noGrp="1"/>
          </p:cNvSpPr>
          <p:nvPr>
            <p:ph idx="1"/>
          </p:nvPr>
        </p:nvSpPr>
        <p:spPr>
          <a:xfrm>
            <a:off x="683110" y="934878"/>
            <a:ext cx="10618993" cy="5558389"/>
          </a:xfrm>
        </p:spPr>
        <p:txBody>
          <a:bodyPr/>
          <a:lstStyle/>
          <a:p>
            <a:pPr>
              <a:buFont typeface="Wingdings" pitchFamily="2" charset="2"/>
              <a:buChar char="Ø"/>
            </a:pPr>
            <a:r>
              <a:rPr lang="en-US" dirty="0">
                <a:solidFill>
                  <a:srgbClr val="002060"/>
                </a:solidFill>
              </a:rPr>
              <a:t>Strengths</a:t>
            </a:r>
          </a:p>
          <a:p>
            <a:pPr lvl="1">
              <a:buFont typeface="Wingdings" pitchFamily="2" charset="2"/>
              <a:buChar char="Ø"/>
            </a:pPr>
            <a:r>
              <a:rPr lang="en-US" dirty="0">
                <a:solidFill>
                  <a:srgbClr val="002060"/>
                </a:solidFill>
              </a:rPr>
              <a:t>Good reserve account, good revenue in both conferences and publications</a:t>
            </a:r>
          </a:p>
          <a:p>
            <a:pPr lvl="1">
              <a:buFont typeface="Wingdings" pitchFamily="2" charset="2"/>
              <a:buChar char="Ø"/>
            </a:pPr>
            <a:r>
              <a:rPr lang="en-US" dirty="0">
                <a:solidFill>
                  <a:srgbClr val="002060"/>
                </a:solidFill>
              </a:rPr>
              <a:t>AESS net (conf/pubs) mix is close to 2:1. Many societies are closer to 1:2 or even 1:3, which makes them more vulnerable to a changing pubs landscape.</a:t>
            </a:r>
          </a:p>
          <a:p>
            <a:pPr>
              <a:buFont typeface="Wingdings" pitchFamily="2" charset="2"/>
              <a:buChar char="Ø"/>
            </a:pPr>
            <a:r>
              <a:rPr lang="en-US" dirty="0">
                <a:solidFill>
                  <a:srgbClr val="002060"/>
                </a:solidFill>
              </a:rPr>
              <a:t>Weaknesses</a:t>
            </a:r>
          </a:p>
          <a:p>
            <a:pPr lvl="1">
              <a:buFont typeface="Wingdings" pitchFamily="2" charset="2"/>
              <a:buChar char="Ø"/>
            </a:pPr>
            <a:r>
              <a:rPr lang="en-US" dirty="0">
                <a:solidFill>
                  <a:srgbClr val="002060"/>
                </a:solidFill>
              </a:rPr>
              <a:t>Out of step with IEEE in adoption of OA.</a:t>
            </a:r>
          </a:p>
          <a:p>
            <a:pPr lvl="1">
              <a:buFont typeface="Wingdings" pitchFamily="2" charset="2"/>
              <a:buChar char="Ø"/>
            </a:pPr>
            <a:r>
              <a:rPr lang="en-US" dirty="0">
                <a:solidFill>
                  <a:srgbClr val="002060"/>
                </a:solidFill>
              </a:rPr>
              <a:t>Fields of interest are maturing.</a:t>
            </a:r>
          </a:p>
          <a:p>
            <a:pPr>
              <a:buFont typeface="Wingdings" pitchFamily="2" charset="2"/>
              <a:buChar char="Ø"/>
            </a:pPr>
            <a:r>
              <a:rPr lang="en-US" dirty="0">
                <a:solidFill>
                  <a:srgbClr val="002060"/>
                </a:solidFill>
              </a:rPr>
              <a:t>Opportunities</a:t>
            </a:r>
          </a:p>
          <a:p>
            <a:pPr lvl="1">
              <a:buFont typeface="Wingdings" pitchFamily="2" charset="2"/>
              <a:buChar char="Ø"/>
            </a:pPr>
            <a:r>
              <a:rPr lang="en-US" dirty="0">
                <a:solidFill>
                  <a:srgbClr val="002060"/>
                </a:solidFill>
              </a:rPr>
              <a:t>Targeted initiatives can draw in students and improve demographics.</a:t>
            </a:r>
          </a:p>
          <a:p>
            <a:pPr lvl="1">
              <a:buFont typeface="Wingdings" pitchFamily="2" charset="2"/>
              <a:buChar char="Ø"/>
            </a:pPr>
            <a:r>
              <a:rPr lang="en-US" dirty="0">
                <a:solidFill>
                  <a:srgbClr val="002060"/>
                </a:solidFill>
              </a:rPr>
              <a:t>New pubs: T-RS, J-MASS, OJSE (and possibly JAIF?).</a:t>
            </a:r>
          </a:p>
          <a:p>
            <a:pPr>
              <a:buFont typeface="Wingdings" pitchFamily="2" charset="2"/>
              <a:buChar char="Ø"/>
            </a:pPr>
            <a:r>
              <a:rPr lang="en-US" dirty="0">
                <a:solidFill>
                  <a:srgbClr val="002060"/>
                </a:solidFill>
              </a:rPr>
              <a:t>Threats</a:t>
            </a:r>
          </a:p>
          <a:p>
            <a:pPr lvl="1">
              <a:buFont typeface="Wingdings" pitchFamily="2" charset="2"/>
              <a:buChar char="Ø"/>
            </a:pPr>
            <a:r>
              <a:rPr lang="en-US" dirty="0">
                <a:solidFill>
                  <a:srgbClr val="002060"/>
                </a:solidFill>
              </a:rPr>
              <a:t>OA &amp; China presence, both at conferences and in publications.</a:t>
            </a:r>
          </a:p>
          <a:p>
            <a:pPr lvl="1">
              <a:buFont typeface="Wingdings" pitchFamily="2" charset="2"/>
              <a:buChar char="Ø"/>
            </a:pPr>
            <a:r>
              <a:rPr lang="en-US" dirty="0">
                <a:solidFill>
                  <a:srgbClr val="002060"/>
                </a:solidFill>
              </a:rPr>
              <a:t>We no longer have conference insurance in case of (say) pandemic.</a:t>
            </a:r>
          </a:p>
        </p:txBody>
      </p:sp>
      <p:sp>
        <p:nvSpPr>
          <p:cNvPr id="3" name="Title 2">
            <a:extLst>
              <a:ext uri="{FF2B5EF4-FFF2-40B4-BE49-F238E27FC236}">
                <a16:creationId xmlns:a16="http://schemas.microsoft.com/office/drawing/2014/main" id="{0CB501C9-3CB2-4916-CC21-B757F81AA08D}"/>
              </a:ext>
            </a:extLst>
          </p:cNvPr>
          <p:cNvSpPr>
            <a:spLocks noGrp="1"/>
          </p:cNvSpPr>
          <p:nvPr>
            <p:ph type="title"/>
          </p:nvPr>
        </p:nvSpPr>
        <p:spPr/>
        <p:txBody>
          <a:bodyPr/>
          <a:lstStyle/>
          <a:p>
            <a:r>
              <a:rPr lang="en-US" dirty="0"/>
              <a:t>SWOT</a:t>
            </a:r>
          </a:p>
        </p:txBody>
      </p:sp>
    </p:spTree>
    <p:extLst>
      <p:ext uri="{BB962C8B-B14F-4D97-AF65-F5344CB8AC3E}">
        <p14:creationId xmlns:p14="http://schemas.microsoft.com/office/powerpoint/2010/main" val="895550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The Future</a:t>
            </a: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27</a:t>
            </a:fld>
            <a:endParaRPr lang="en-US" altLang="en-US" dirty="0">
              <a:solidFill>
                <a:srgbClr val="0C70AC"/>
              </a:solidFill>
            </a:endParaRPr>
          </a:p>
        </p:txBody>
      </p:sp>
      <p:sp>
        <p:nvSpPr>
          <p:cNvPr id="3" name="Content Placeholder 2">
            <a:extLst>
              <a:ext uri="{FF2B5EF4-FFF2-40B4-BE49-F238E27FC236}">
                <a16:creationId xmlns:a16="http://schemas.microsoft.com/office/drawing/2014/main" id="{062AB82B-EB8C-4A75-8379-563FBA288F76}"/>
              </a:ext>
            </a:extLst>
          </p:cNvPr>
          <p:cNvSpPr>
            <a:spLocks noGrp="1"/>
          </p:cNvSpPr>
          <p:nvPr>
            <p:ph idx="1"/>
          </p:nvPr>
        </p:nvSpPr>
        <p:spPr>
          <a:xfrm>
            <a:off x="734807" y="934878"/>
            <a:ext cx="10618993" cy="5171632"/>
          </a:xfrm>
        </p:spPr>
        <p:txBody>
          <a:bodyPr/>
          <a:lstStyle/>
          <a:p>
            <a:pPr marL="228600" lvl="1">
              <a:spcBef>
                <a:spcPts val="1000"/>
              </a:spcBef>
              <a:buClr>
                <a:srgbClr val="0C70AC"/>
              </a:buClr>
              <a:buFont typeface="Wingdings" pitchFamily="2" charset="2"/>
              <a:buChar char="Ø"/>
            </a:pPr>
            <a:r>
              <a:rPr lang="en-US" dirty="0">
                <a:solidFill>
                  <a:srgbClr val="002060"/>
                </a:solidFill>
              </a:rPr>
              <a:t>T-RS is doing perhaps better than expected.</a:t>
            </a:r>
          </a:p>
          <a:p>
            <a:pPr marL="228600" lvl="1">
              <a:spcBef>
                <a:spcPts val="1000"/>
              </a:spcBef>
              <a:buClr>
                <a:srgbClr val="0C70AC"/>
              </a:buClr>
              <a:buFont typeface="Wingdings" pitchFamily="2" charset="2"/>
              <a:buChar char="Ø"/>
            </a:pPr>
            <a:r>
              <a:rPr lang="en-US" dirty="0">
                <a:solidFill>
                  <a:srgbClr val="002060"/>
                </a:solidFill>
              </a:rPr>
              <a:t>OJSE is moving ahead steadily.</a:t>
            </a:r>
          </a:p>
          <a:p>
            <a:pPr marL="228600" lvl="1">
              <a:spcBef>
                <a:spcPts val="1000"/>
              </a:spcBef>
              <a:buClr>
                <a:srgbClr val="0C70AC"/>
              </a:buClr>
              <a:buFont typeface="Wingdings" pitchFamily="2" charset="2"/>
              <a:buChar char="Ø"/>
            </a:pPr>
            <a:r>
              <a:rPr lang="en-US" dirty="0">
                <a:solidFill>
                  <a:srgbClr val="002060"/>
                </a:solidFill>
              </a:rPr>
              <a:t>J-MASS has a new energetic </a:t>
            </a:r>
            <a:r>
              <a:rPr lang="en-US" dirty="0" err="1">
                <a:solidFill>
                  <a:srgbClr val="002060"/>
                </a:solidFill>
              </a:rPr>
              <a:t>EiC</a:t>
            </a:r>
            <a:r>
              <a:rPr lang="en-US" dirty="0">
                <a:solidFill>
                  <a:srgbClr val="002060"/>
                </a:solidFill>
              </a:rPr>
              <a:t>, and my impression is that it is a “turnaround”.</a:t>
            </a:r>
          </a:p>
          <a:p>
            <a:pPr marL="228600" lvl="1">
              <a:spcBef>
                <a:spcPts val="1000"/>
              </a:spcBef>
              <a:buClr>
                <a:srgbClr val="0C70AC"/>
              </a:buClr>
              <a:buFont typeface="Wingdings" pitchFamily="2" charset="2"/>
              <a:buChar char="Ø"/>
            </a:pPr>
            <a:r>
              <a:rPr lang="en-US" dirty="0">
                <a:solidFill>
                  <a:srgbClr val="002060"/>
                </a:solidFill>
              </a:rPr>
              <a:t>If Plan S proceeds and OA gains momentum, we may need to “flip” our Transactions to Open Access.</a:t>
            </a:r>
          </a:p>
          <a:p>
            <a:pPr lvl="1">
              <a:buFont typeface="System Font Regular"/>
              <a:buChar char="-"/>
            </a:pPr>
            <a:r>
              <a:rPr lang="en-US" sz="2000" dirty="0">
                <a:solidFill>
                  <a:srgbClr val="002060"/>
                </a:solidFill>
              </a:rPr>
              <a:t>page charges are not permitted, and we rely heavily on OLPCs</a:t>
            </a:r>
          </a:p>
          <a:p>
            <a:pPr lvl="1">
              <a:buFont typeface="System Font Regular"/>
              <a:buChar char="-"/>
            </a:pPr>
            <a:r>
              <a:rPr lang="en-US" sz="2000" dirty="0">
                <a:solidFill>
                  <a:srgbClr val="002060"/>
                </a:solidFill>
              </a:rPr>
              <a:t>there is a thought for “Diamond OA” for certain articles</a:t>
            </a:r>
          </a:p>
          <a:p>
            <a:pPr lvl="1">
              <a:buFont typeface="System Font Regular"/>
              <a:buChar char="-"/>
            </a:pPr>
            <a:r>
              <a:rPr lang="en-US" sz="2000" dirty="0">
                <a:solidFill>
                  <a:srgbClr val="002060"/>
                </a:solidFill>
              </a:rPr>
              <a:t>“read-and-publish agreements” with organizations may dominate</a:t>
            </a:r>
          </a:p>
          <a:p>
            <a:pPr lvl="1">
              <a:buFont typeface="System Font Regular"/>
              <a:buChar char="-"/>
            </a:pPr>
            <a:r>
              <a:rPr lang="en-US" sz="2000" dirty="0">
                <a:solidFill>
                  <a:srgbClr val="002060"/>
                </a:solidFill>
              </a:rPr>
              <a:t>IEEEE has engaged us in a “transformative agreement”</a:t>
            </a:r>
          </a:p>
          <a:p>
            <a:pPr marL="228600" lvl="1">
              <a:spcBef>
                <a:spcPts val="1000"/>
              </a:spcBef>
              <a:buClr>
                <a:srgbClr val="0C70AC"/>
              </a:buClr>
              <a:buFont typeface="Wingdings" pitchFamily="2" charset="2"/>
              <a:buChar char="Ø"/>
            </a:pPr>
            <a:r>
              <a:rPr lang="en-US" dirty="0">
                <a:solidFill>
                  <a:srgbClr val="002060"/>
                </a:solidFill>
              </a:rPr>
              <a:t> IEL income (</a:t>
            </a:r>
            <a:r>
              <a:rPr lang="en-US" dirty="0">
                <a:solidFill>
                  <a:srgbClr val="FF0000"/>
                </a:solidFill>
              </a:rPr>
              <a:t>both journal/magazine and conference</a:t>
            </a:r>
            <a:r>
              <a:rPr lang="en-US" dirty="0">
                <a:solidFill>
                  <a:srgbClr val="002060"/>
                </a:solidFill>
              </a:rPr>
              <a:t>) will decrease as</a:t>
            </a:r>
          </a:p>
          <a:p>
            <a:pPr marL="685800" lvl="2">
              <a:spcBef>
                <a:spcPts val="1000"/>
              </a:spcBef>
              <a:buFont typeface="Wingdings" pitchFamily="2" charset="2"/>
              <a:buChar char="Ø"/>
            </a:pPr>
            <a:r>
              <a:rPr lang="en-US" dirty="0">
                <a:solidFill>
                  <a:srgbClr val="002060"/>
                </a:solidFill>
              </a:rPr>
              <a:t>library customers are less apt to buy for the prices they currently pay; and</a:t>
            </a:r>
          </a:p>
          <a:p>
            <a:pPr marL="685800" lvl="2">
              <a:spcBef>
                <a:spcPts val="1000"/>
              </a:spcBef>
              <a:buFont typeface="Wingdings" pitchFamily="2" charset="2"/>
              <a:buChar char="Ø"/>
            </a:pPr>
            <a:r>
              <a:rPr lang="en-US" dirty="0">
                <a:solidFill>
                  <a:srgbClr val="002060"/>
                </a:solidFill>
              </a:rPr>
              <a:t>conference participants will not appreciate the extra OA charge added to the registration fee</a:t>
            </a:r>
          </a:p>
          <a:p>
            <a:pPr marL="228600" lvl="1">
              <a:spcBef>
                <a:spcPts val="1000"/>
              </a:spcBef>
              <a:buClr>
                <a:srgbClr val="0C70AC"/>
              </a:buClr>
              <a:buFont typeface="Wingdings" pitchFamily="2" charset="2"/>
              <a:buChar char="Ø"/>
            </a:pPr>
            <a:r>
              <a:rPr lang="en-US" dirty="0">
                <a:solidFill>
                  <a:srgbClr val="002060"/>
                </a:solidFill>
              </a:rPr>
              <a:t> China’s rules for its internally-supported researchers are changing.</a:t>
            </a:r>
          </a:p>
        </p:txBody>
      </p:sp>
    </p:spTree>
    <p:extLst>
      <p:ext uri="{BB962C8B-B14F-4D97-AF65-F5344CB8AC3E}">
        <p14:creationId xmlns:p14="http://schemas.microsoft.com/office/powerpoint/2010/main" val="1183208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Summary Budget – Expense</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139250"/>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3</a:t>
            </a:fld>
            <a:endParaRPr lang="en-US" altLang="en-US" dirty="0">
              <a:solidFill>
                <a:srgbClr val="0C70AC"/>
              </a:solidFill>
            </a:endParaRPr>
          </a:p>
        </p:txBody>
      </p:sp>
      <p:sp>
        <p:nvSpPr>
          <p:cNvPr id="9" name="TextBox 8">
            <a:extLst>
              <a:ext uri="{FF2B5EF4-FFF2-40B4-BE49-F238E27FC236}">
                <a16:creationId xmlns:a16="http://schemas.microsoft.com/office/drawing/2014/main" id="{30E39B56-AAA7-634D-8F0C-215031A8FE84}"/>
              </a:ext>
            </a:extLst>
          </p:cNvPr>
          <p:cNvSpPr txBox="1"/>
          <p:nvPr/>
        </p:nvSpPr>
        <p:spPr>
          <a:xfrm>
            <a:off x="10107407" y="3909546"/>
            <a:ext cx="939501" cy="584775"/>
          </a:xfrm>
          <a:prstGeom prst="rect">
            <a:avLst/>
          </a:prstGeom>
          <a:noFill/>
        </p:spPr>
        <p:txBody>
          <a:bodyPr wrap="square" rtlCol="0">
            <a:spAutoFit/>
          </a:bodyPr>
          <a:lstStyle/>
          <a:p>
            <a:r>
              <a:rPr lang="en-US" sz="1600" dirty="0">
                <a:solidFill>
                  <a:srgbClr val="002060"/>
                </a:solidFill>
              </a:rPr>
              <a:t>place-holder</a:t>
            </a:r>
          </a:p>
        </p:txBody>
      </p:sp>
      <p:cxnSp>
        <p:nvCxnSpPr>
          <p:cNvPr id="10" name="Curved Connector 9">
            <a:extLst>
              <a:ext uri="{FF2B5EF4-FFF2-40B4-BE49-F238E27FC236}">
                <a16:creationId xmlns:a16="http://schemas.microsoft.com/office/drawing/2014/main" id="{1E60B812-282D-8B44-AA2A-CC55B7E47BC8}"/>
              </a:ext>
            </a:extLst>
          </p:cNvPr>
          <p:cNvCxnSpPr>
            <a:cxnSpLocks/>
          </p:cNvCxnSpPr>
          <p:nvPr/>
        </p:nvCxnSpPr>
        <p:spPr>
          <a:xfrm rot="5400000">
            <a:off x="9973595" y="4714782"/>
            <a:ext cx="652353" cy="491119"/>
          </a:xfrm>
          <a:prstGeom prst="curvedConnector3">
            <a:avLst>
              <a:gd name="adj1" fmla="val 9947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E3E84C0-5976-D242-BB19-00DCDDE4E67A}"/>
              </a:ext>
            </a:extLst>
          </p:cNvPr>
          <p:cNvSpPr txBox="1"/>
          <p:nvPr/>
        </p:nvSpPr>
        <p:spPr>
          <a:xfrm>
            <a:off x="10054212" y="1968702"/>
            <a:ext cx="1265837" cy="584775"/>
          </a:xfrm>
          <a:prstGeom prst="rect">
            <a:avLst/>
          </a:prstGeom>
          <a:noFill/>
        </p:spPr>
        <p:txBody>
          <a:bodyPr wrap="square" rtlCol="0">
            <a:spAutoFit/>
          </a:bodyPr>
          <a:lstStyle/>
          <a:p>
            <a:r>
              <a:rPr lang="en-US" sz="1600" dirty="0">
                <a:solidFill>
                  <a:srgbClr val="002060"/>
                </a:solidFill>
              </a:rPr>
              <a:t>change from net to gross</a:t>
            </a:r>
          </a:p>
        </p:txBody>
      </p:sp>
      <p:cxnSp>
        <p:nvCxnSpPr>
          <p:cNvPr id="12" name="Curved Connector 11">
            <a:extLst>
              <a:ext uri="{FF2B5EF4-FFF2-40B4-BE49-F238E27FC236}">
                <a16:creationId xmlns:a16="http://schemas.microsoft.com/office/drawing/2014/main" id="{8944EA65-F3CF-1C47-82A1-51DE359A6822}"/>
              </a:ext>
            </a:extLst>
          </p:cNvPr>
          <p:cNvCxnSpPr>
            <a:cxnSpLocks/>
          </p:cNvCxnSpPr>
          <p:nvPr/>
        </p:nvCxnSpPr>
        <p:spPr>
          <a:xfrm rot="5400000">
            <a:off x="9973595" y="2692157"/>
            <a:ext cx="652353" cy="491119"/>
          </a:xfrm>
          <a:prstGeom prst="curvedConnector3">
            <a:avLst>
              <a:gd name="adj1" fmla="val 9947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C953EC0-ED74-FBC2-B88D-E60772D2CAD0}"/>
              </a:ext>
            </a:extLst>
          </p:cNvPr>
          <p:cNvSpPr txBox="1"/>
          <p:nvPr/>
        </p:nvSpPr>
        <p:spPr>
          <a:xfrm>
            <a:off x="387276" y="6582975"/>
            <a:ext cx="3142848" cy="276999"/>
          </a:xfrm>
          <a:prstGeom prst="rect">
            <a:avLst/>
          </a:prstGeom>
          <a:noFill/>
        </p:spPr>
        <p:txBody>
          <a:bodyPr wrap="none" rtlCol="0">
            <a:spAutoFit/>
          </a:bodyPr>
          <a:lstStyle/>
          <a:p>
            <a:r>
              <a:rPr lang="en-US" sz="1200" dirty="0">
                <a:solidFill>
                  <a:srgbClr val="0070C0"/>
                </a:solidFill>
              </a:rPr>
              <a:t>Tasks, Society Budget, Society Budget Summary</a:t>
            </a:r>
          </a:p>
        </p:txBody>
      </p:sp>
      <p:graphicFrame>
        <p:nvGraphicFramePr>
          <p:cNvPr id="2" name="Object 1">
            <a:extLst>
              <a:ext uri="{FF2B5EF4-FFF2-40B4-BE49-F238E27FC236}">
                <a16:creationId xmlns:a16="http://schemas.microsoft.com/office/drawing/2014/main" id="{7B39C8F7-228D-7578-F82E-93E9ED35EB06}"/>
              </a:ext>
            </a:extLst>
          </p:cNvPr>
          <p:cNvGraphicFramePr>
            <a:graphicFrameLocks noChangeAspect="1"/>
          </p:cNvGraphicFramePr>
          <p:nvPr>
            <p:extLst>
              <p:ext uri="{D42A27DB-BD31-4B8C-83A1-F6EECF244321}">
                <p14:modId xmlns:p14="http://schemas.microsoft.com/office/powerpoint/2010/main" val="2755611752"/>
              </p:ext>
            </p:extLst>
          </p:nvPr>
        </p:nvGraphicFramePr>
        <p:xfrm>
          <a:off x="824986" y="1040819"/>
          <a:ext cx="9144000" cy="5202237"/>
        </p:xfrm>
        <a:graphic>
          <a:graphicData uri="http://schemas.openxmlformats.org/presentationml/2006/ole">
            <mc:AlternateContent xmlns:mc="http://schemas.openxmlformats.org/markup-compatibility/2006">
              <mc:Choice xmlns:v="urn:schemas-microsoft-com:vml" Requires="v">
                <p:oleObj name="Worksheet" r:id="rId2" imgW="12077700" imgH="6870700" progId="Excel.Sheet.12">
                  <p:embed/>
                </p:oleObj>
              </mc:Choice>
              <mc:Fallback>
                <p:oleObj name="Worksheet" r:id="rId2" imgW="12077700" imgH="6870700" progId="Excel.Sheet.12">
                  <p:embed/>
                  <p:pic>
                    <p:nvPicPr>
                      <p:cNvPr id="0" name=""/>
                      <p:cNvPicPr/>
                      <p:nvPr/>
                    </p:nvPicPr>
                    <p:blipFill>
                      <a:blip r:embed="rId3"/>
                      <a:stretch>
                        <a:fillRect/>
                      </a:stretch>
                    </p:blipFill>
                    <p:spPr>
                      <a:xfrm>
                        <a:off x="824986" y="1040819"/>
                        <a:ext cx="9144000" cy="5202237"/>
                      </a:xfrm>
                      <a:prstGeom prst="rect">
                        <a:avLst/>
                      </a:prstGeom>
                    </p:spPr>
                  </p:pic>
                </p:oleObj>
              </mc:Fallback>
            </mc:AlternateContent>
          </a:graphicData>
        </a:graphic>
      </p:graphicFrame>
    </p:spTree>
    <p:extLst>
      <p:ext uri="{BB962C8B-B14F-4D97-AF65-F5344CB8AC3E}">
        <p14:creationId xmlns:p14="http://schemas.microsoft.com/office/powerpoint/2010/main" val="425597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Summary Budget – Bottom Line</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139250"/>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4</a:t>
            </a:fld>
            <a:endParaRPr lang="en-US" altLang="en-US" dirty="0">
              <a:solidFill>
                <a:srgbClr val="0C70AC"/>
              </a:solidFill>
            </a:endParaRPr>
          </a:p>
        </p:txBody>
      </p:sp>
      <p:sp>
        <p:nvSpPr>
          <p:cNvPr id="8" name="TextBox 7">
            <a:extLst>
              <a:ext uri="{FF2B5EF4-FFF2-40B4-BE49-F238E27FC236}">
                <a16:creationId xmlns:a16="http://schemas.microsoft.com/office/drawing/2014/main" id="{EC953EC0-ED74-FBC2-B88D-E60772D2CAD0}"/>
              </a:ext>
            </a:extLst>
          </p:cNvPr>
          <p:cNvSpPr txBox="1"/>
          <p:nvPr/>
        </p:nvSpPr>
        <p:spPr>
          <a:xfrm>
            <a:off x="387276" y="6582975"/>
            <a:ext cx="3142848" cy="276999"/>
          </a:xfrm>
          <a:prstGeom prst="rect">
            <a:avLst/>
          </a:prstGeom>
          <a:noFill/>
        </p:spPr>
        <p:txBody>
          <a:bodyPr wrap="none" rtlCol="0">
            <a:spAutoFit/>
          </a:bodyPr>
          <a:lstStyle/>
          <a:p>
            <a:r>
              <a:rPr lang="en-US" sz="1200" dirty="0">
                <a:solidFill>
                  <a:srgbClr val="0070C0"/>
                </a:solidFill>
              </a:rPr>
              <a:t>Tasks, Society Budget, Society Budget Summary</a:t>
            </a:r>
          </a:p>
        </p:txBody>
      </p:sp>
      <p:graphicFrame>
        <p:nvGraphicFramePr>
          <p:cNvPr id="2" name="Object 1">
            <a:extLst>
              <a:ext uri="{FF2B5EF4-FFF2-40B4-BE49-F238E27FC236}">
                <a16:creationId xmlns:a16="http://schemas.microsoft.com/office/drawing/2014/main" id="{2DBE92E6-DB2A-93CA-546B-8F051B2F89A3}"/>
              </a:ext>
            </a:extLst>
          </p:cNvPr>
          <p:cNvGraphicFramePr>
            <a:graphicFrameLocks noChangeAspect="1"/>
          </p:cNvGraphicFramePr>
          <p:nvPr>
            <p:extLst>
              <p:ext uri="{D42A27DB-BD31-4B8C-83A1-F6EECF244321}">
                <p14:modId xmlns:p14="http://schemas.microsoft.com/office/powerpoint/2010/main" val="302017541"/>
              </p:ext>
            </p:extLst>
          </p:nvPr>
        </p:nvGraphicFramePr>
        <p:xfrm>
          <a:off x="159405" y="2333297"/>
          <a:ext cx="11844539" cy="1954924"/>
        </p:xfrm>
        <a:graphic>
          <a:graphicData uri="http://schemas.openxmlformats.org/presentationml/2006/ole">
            <mc:AlternateContent xmlns:mc="http://schemas.openxmlformats.org/markup-compatibility/2006">
              <mc:Choice xmlns:v="urn:schemas-microsoft-com:vml" Requires="v">
                <p:oleObj name="Worksheet" r:id="rId2" imgW="10464800" imgH="1727200" progId="Excel.Sheet.12">
                  <p:embed/>
                </p:oleObj>
              </mc:Choice>
              <mc:Fallback>
                <p:oleObj name="Worksheet" r:id="rId2" imgW="10464800" imgH="1727200" progId="Excel.Sheet.12">
                  <p:embed/>
                  <p:pic>
                    <p:nvPicPr>
                      <p:cNvPr id="0" name=""/>
                      <p:cNvPicPr/>
                      <p:nvPr/>
                    </p:nvPicPr>
                    <p:blipFill>
                      <a:blip r:embed="rId3"/>
                      <a:stretch>
                        <a:fillRect/>
                      </a:stretch>
                    </p:blipFill>
                    <p:spPr>
                      <a:xfrm>
                        <a:off x="159405" y="2333297"/>
                        <a:ext cx="11844539" cy="1954924"/>
                      </a:xfrm>
                      <a:prstGeom prst="rect">
                        <a:avLst/>
                      </a:prstGeom>
                    </p:spPr>
                  </p:pic>
                </p:oleObj>
              </mc:Fallback>
            </mc:AlternateContent>
          </a:graphicData>
        </a:graphic>
      </p:graphicFrame>
    </p:spTree>
    <p:extLst>
      <p:ext uri="{BB962C8B-B14F-4D97-AF65-F5344CB8AC3E}">
        <p14:creationId xmlns:p14="http://schemas.microsoft.com/office/powerpoint/2010/main" val="15113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Summary Budget</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139250"/>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5</a:t>
            </a:fld>
            <a:endParaRPr lang="en-US" altLang="en-US" dirty="0">
              <a:solidFill>
                <a:srgbClr val="0C70AC"/>
              </a:solidFill>
            </a:endParaRPr>
          </a:p>
        </p:txBody>
      </p:sp>
      <p:sp>
        <p:nvSpPr>
          <p:cNvPr id="11" name="TextBox 10">
            <a:extLst>
              <a:ext uri="{FF2B5EF4-FFF2-40B4-BE49-F238E27FC236}">
                <a16:creationId xmlns:a16="http://schemas.microsoft.com/office/drawing/2014/main" id="{5D727C29-8EDE-1441-A81E-DA7A9F129DAF}"/>
              </a:ext>
            </a:extLst>
          </p:cNvPr>
          <p:cNvSpPr txBox="1"/>
          <p:nvPr/>
        </p:nvSpPr>
        <p:spPr>
          <a:xfrm>
            <a:off x="527125" y="6217920"/>
            <a:ext cx="3959545" cy="276999"/>
          </a:xfrm>
          <a:prstGeom prst="rect">
            <a:avLst/>
          </a:prstGeom>
          <a:noFill/>
        </p:spPr>
        <p:txBody>
          <a:bodyPr wrap="none" rtlCol="0">
            <a:spAutoFit/>
          </a:bodyPr>
          <a:lstStyle/>
          <a:p>
            <a:r>
              <a:rPr lang="en-US" sz="1200" dirty="0">
                <a:solidFill>
                  <a:srgbClr val="0070C0"/>
                </a:solidFill>
              </a:rPr>
              <a:t>Reports, Middle Icon, Home, Volunteer, </a:t>
            </a:r>
            <a:r>
              <a:rPr lang="en-US" sz="1200" dirty="0" err="1">
                <a:solidFill>
                  <a:srgbClr val="0070C0"/>
                </a:solidFill>
              </a:rPr>
              <a:t>Summary_By_CC_PD</a:t>
            </a:r>
            <a:endParaRPr lang="en-US" sz="1200" dirty="0">
              <a:solidFill>
                <a:srgbClr val="0070C0"/>
              </a:solidFill>
            </a:endParaRPr>
          </a:p>
        </p:txBody>
      </p:sp>
      <p:graphicFrame>
        <p:nvGraphicFramePr>
          <p:cNvPr id="8" name="Object 7">
            <a:extLst>
              <a:ext uri="{FF2B5EF4-FFF2-40B4-BE49-F238E27FC236}">
                <a16:creationId xmlns:a16="http://schemas.microsoft.com/office/drawing/2014/main" id="{3F7C8A54-3DEE-9DDC-B5AA-7A1BC615E671}"/>
              </a:ext>
            </a:extLst>
          </p:cNvPr>
          <p:cNvGraphicFramePr>
            <a:graphicFrameLocks noChangeAspect="1"/>
          </p:cNvGraphicFramePr>
          <p:nvPr>
            <p:extLst>
              <p:ext uri="{D42A27DB-BD31-4B8C-83A1-F6EECF244321}">
                <p14:modId xmlns:p14="http://schemas.microsoft.com/office/powerpoint/2010/main" val="1481436186"/>
              </p:ext>
            </p:extLst>
          </p:nvPr>
        </p:nvGraphicFramePr>
        <p:xfrm>
          <a:off x="136525" y="2000250"/>
          <a:ext cx="11920538" cy="3717925"/>
        </p:xfrm>
        <a:graphic>
          <a:graphicData uri="http://schemas.openxmlformats.org/presentationml/2006/ole">
            <mc:AlternateContent xmlns:mc="http://schemas.openxmlformats.org/markup-compatibility/2006">
              <mc:Choice xmlns:v="urn:schemas-microsoft-com:vml" Requires="v">
                <p:oleObj name="Worksheet" r:id="rId2" imgW="17259300" imgH="5384800" progId="Excel.Sheet.12">
                  <p:embed/>
                </p:oleObj>
              </mc:Choice>
              <mc:Fallback>
                <p:oleObj name="Worksheet" r:id="rId2" imgW="17259300" imgH="5384800" progId="Excel.Sheet.12">
                  <p:embed/>
                  <p:pic>
                    <p:nvPicPr>
                      <p:cNvPr id="0" name=""/>
                      <p:cNvPicPr/>
                      <p:nvPr/>
                    </p:nvPicPr>
                    <p:blipFill>
                      <a:blip r:embed="rId3"/>
                      <a:stretch>
                        <a:fillRect/>
                      </a:stretch>
                    </p:blipFill>
                    <p:spPr>
                      <a:xfrm>
                        <a:off x="136525" y="2000250"/>
                        <a:ext cx="11920538" cy="3717925"/>
                      </a:xfrm>
                      <a:prstGeom prst="rect">
                        <a:avLst/>
                      </a:prstGeom>
                    </p:spPr>
                  </p:pic>
                </p:oleObj>
              </mc:Fallback>
            </mc:AlternateContent>
          </a:graphicData>
        </a:graphic>
      </p:graphicFrame>
    </p:spTree>
    <p:extLst>
      <p:ext uri="{BB962C8B-B14F-4D97-AF65-F5344CB8AC3E}">
        <p14:creationId xmlns:p14="http://schemas.microsoft.com/office/powerpoint/2010/main" val="341753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Budget Updates</a:t>
            </a: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6</a:t>
            </a:fld>
            <a:endParaRPr lang="en-US" altLang="en-US" dirty="0">
              <a:solidFill>
                <a:srgbClr val="0C70AC"/>
              </a:solidFill>
            </a:endParaRPr>
          </a:p>
        </p:txBody>
      </p:sp>
      <p:sp>
        <p:nvSpPr>
          <p:cNvPr id="11" name="TextBox 10">
            <a:extLst>
              <a:ext uri="{FF2B5EF4-FFF2-40B4-BE49-F238E27FC236}">
                <a16:creationId xmlns:a16="http://schemas.microsoft.com/office/drawing/2014/main" id="{5D727C29-8EDE-1441-A81E-DA7A9F129DAF}"/>
              </a:ext>
            </a:extLst>
          </p:cNvPr>
          <p:cNvSpPr txBox="1"/>
          <p:nvPr/>
        </p:nvSpPr>
        <p:spPr>
          <a:xfrm>
            <a:off x="527125" y="6217920"/>
            <a:ext cx="1363707" cy="276999"/>
          </a:xfrm>
          <a:prstGeom prst="rect">
            <a:avLst/>
          </a:prstGeom>
          <a:noFill/>
        </p:spPr>
        <p:txBody>
          <a:bodyPr wrap="none" rtlCol="0">
            <a:spAutoFit/>
          </a:bodyPr>
          <a:lstStyle/>
          <a:p>
            <a:r>
              <a:rPr lang="en-US" sz="1200" dirty="0">
                <a:solidFill>
                  <a:srgbClr val="0070C0"/>
                </a:solidFill>
              </a:rPr>
              <a:t>from Sandra Duran</a:t>
            </a:r>
          </a:p>
        </p:txBody>
      </p:sp>
      <p:graphicFrame>
        <p:nvGraphicFramePr>
          <p:cNvPr id="2" name="Object 1">
            <a:extLst>
              <a:ext uri="{FF2B5EF4-FFF2-40B4-BE49-F238E27FC236}">
                <a16:creationId xmlns:a16="http://schemas.microsoft.com/office/drawing/2014/main" id="{14C6A0C5-279C-1B83-C934-C0DFD0FB950B}"/>
              </a:ext>
            </a:extLst>
          </p:cNvPr>
          <p:cNvGraphicFramePr>
            <a:graphicFrameLocks noChangeAspect="1"/>
          </p:cNvGraphicFramePr>
          <p:nvPr>
            <p:extLst>
              <p:ext uri="{D42A27DB-BD31-4B8C-83A1-F6EECF244321}">
                <p14:modId xmlns:p14="http://schemas.microsoft.com/office/powerpoint/2010/main" val="3515470074"/>
              </p:ext>
            </p:extLst>
          </p:nvPr>
        </p:nvGraphicFramePr>
        <p:xfrm>
          <a:off x="386619" y="1460938"/>
          <a:ext cx="11518044" cy="3899338"/>
        </p:xfrm>
        <a:graphic>
          <a:graphicData uri="http://schemas.openxmlformats.org/presentationml/2006/ole">
            <mc:AlternateContent xmlns:mc="http://schemas.openxmlformats.org/markup-compatibility/2006">
              <mc:Choice xmlns:v="urn:schemas-microsoft-com:vml" Requires="v">
                <p:oleObj name="Worksheet" r:id="rId2" imgW="14033500" imgH="4749800" progId="Excel.Sheet.12">
                  <p:embed/>
                </p:oleObj>
              </mc:Choice>
              <mc:Fallback>
                <p:oleObj name="Worksheet" r:id="rId2" imgW="14033500" imgH="4749800" progId="Excel.Sheet.12">
                  <p:embed/>
                  <p:pic>
                    <p:nvPicPr>
                      <p:cNvPr id="0" name=""/>
                      <p:cNvPicPr/>
                      <p:nvPr/>
                    </p:nvPicPr>
                    <p:blipFill>
                      <a:blip r:embed="rId3"/>
                      <a:stretch>
                        <a:fillRect/>
                      </a:stretch>
                    </p:blipFill>
                    <p:spPr>
                      <a:xfrm>
                        <a:off x="386619" y="1460938"/>
                        <a:ext cx="11518044" cy="389933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A5EDCD34-20E8-F0D9-CAD1-C3F757477F77}"/>
              </a:ext>
            </a:extLst>
          </p:cNvPr>
          <p:cNvSpPr txBox="1"/>
          <p:nvPr/>
        </p:nvSpPr>
        <p:spPr>
          <a:xfrm>
            <a:off x="1818968" y="5604432"/>
            <a:ext cx="8892178" cy="369332"/>
          </a:xfrm>
          <a:prstGeom prst="rect">
            <a:avLst/>
          </a:prstGeom>
          <a:noFill/>
        </p:spPr>
        <p:txBody>
          <a:bodyPr wrap="none" rtlCol="0">
            <a:spAutoFit/>
          </a:bodyPr>
          <a:lstStyle/>
          <a:p>
            <a:r>
              <a:rPr lang="en-US" dirty="0">
                <a:solidFill>
                  <a:srgbClr val="002060"/>
                </a:solidFill>
              </a:rPr>
              <a:t>I find the small numbers in the upper cost centers frustrating. But we have no access to them.</a:t>
            </a:r>
          </a:p>
        </p:txBody>
      </p:sp>
    </p:spTree>
    <p:extLst>
      <p:ext uri="{BB962C8B-B14F-4D97-AF65-F5344CB8AC3E}">
        <p14:creationId xmlns:p14="http://schemas.microsoft.com/office/powerpoint/2010/main" val="363015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Grand List Drilldown on CC 21020 (?)</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139250"/>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7</a:t>
            </a:fld>
            <a:endParaRPr lang="en-US" altLang="en-US" dirty="0">
              <a:solidFill>
                <a:srgbClr val="0C70AC"/>
              </a:solidFill>
            </a:endParaRPr>
          </a:p>
        </p:txBody>
      </p:sp>
      <p:sp>
        <p:nvSpPr>
          <p:cNvPr id="11" name="TextBox 10">
            <a:extLst>
              <a:ext uri="{FF2B5EF4-FFF2-40B4-BE49-F238E27FC236}">
                <a16:creationId xmlns:a16="http://schemas.microsoft.com/office/drawing/2014/main" id="{5D727C29-8EDE-1441-A81E-DA7A9F129DAF}"/>
              </a:ext>
            </a:extLst>
          </p:cNvPr>
          <p:cNvSpPr txBox="1"/>
          <p:nvPr/>
        </p:nvSpPr>
        <p:spPr>
          <a:xfrm>
            <a:off x="527125" y="6217920"/>
            <a:ext cx="811376" cy="276999"/>
          </a:xfrm>
          <a:prstGeom prst="rect">
            <a:avLst/>
          </a:prstGeom>
          <a:noFill/>
        </p:spPr>
        <p:txBody>
          <a:bodyPr wrap="none" rtlCol="0">
            <a:spAutoFit/>
          </a:bodyPr>
          <a:lstStyle/>
          <a:p>
            <a:r>
              <a:rPr lang="en-US" sz="1200" dirty="0">
                <a:solidFill>
                  <a:srgbClr val="0070C0"/>
                </a:solidFill>
              </a:rPr>
              <a:t>Grand List</a:t>
            </a:r>
          </a:p>
        </p:txBody>
      </p:sp>
      <p:graphicFrame>
        <p:nvGraphicFramePr>
          <p:cNvPr id="9" name="Object 8">
            <a:extLst>
              <a:ext uri="{FF2B5EF4-FFF2-40B4-BE49-F238E27FC236}">
                <a16:creationId xmlns:a16="http://schemas.microsoft.com/office/drawing/2014/main" id="{9F5172A0-7F3C-5EC6-E186-EB8ADE023971}"/>
              </a:ext>
            </a:extLst>
          </p:cNvPr>
          <p:cNvGraphicFramePr>
            <a:graphicFrameLocks noChangeAspect="1"/>
          </p:cNvGraphicFramePr>
          <p:nvPr>
            <p:extLst>
              <p:ext uri="{D42A27DB-BD31-4B8C-83A1-F6EECF244321}">
                <p14:modId xmlns:p14="http://schemas.microsoft.com/office/powerpoint/2010/main" val="943436933"/>
              </p:ext>
            </p:extLst>
          </p:nvPr>
        </p:nvGraphicFramePr>
        <p:xfrm>
          <a:off x="220524" y="1516152"/>
          <a:ext cx="11750951" cy="4202597"/>
        </p:xfrm>
        <a:graphic>
          <a:graphicData uri="http://schemas.openxmlformats.org/presentationml/2006/ole">
            <mc:AlternateContent xmlns:mc="http://schemas.openxmlformats.org/markup-compatibility/2006">
              <mc:Choice xmlns:v="urn:schemas-microsoft-com:vml" Requires="v">
                <p:oleObj name="Worksheet" r:id="rId2" imgW="13106400" imgH="4686300" progId="Excel.Sheet.12">
                  <p:embed/>
                </p:oleObj>
              </mc:Choice>
              <mc:Fallback>
                <p:oleObj name="Worksheet" r:id="rId2" imgW="13106400" imgH="4686300" progId="Excel.Sheet.12">
                  <p:embed/>
                  <p:pic>
                    <p:nvPicPr>
                      <p:cNvPr id="0" name=""/>
                      <p:cNvPicPr/>
                      <p:nvPr/>
                    </p:nvPicPr>
                    <p:blipFill>
                      <a:blip r:embed="rId3"/>
                      <a:stretch>
                        <a:fillRect/>
                      </a:stretch>
                    </p:blipFill>
                    <p:spPr>
                      <a:xfrm>
                        <a:off x="220524" y="1516152"/>
                        <a:ext cx="11750951" cy="4202597"/>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A1FF6EFA-0B8E-6FF2-24EB-0CD4B306815A}"/>
              </a:ext>
            </a:extLst>
          </p:cNvPr>
          <p:cNvSpPr txBox="1"/>
          <p:nvPr/>
        </p:nvSpPr>
        <p:spPr>
          <a:xfrm>
            <a:off x="3005958" y="5864818"/>
            <a:ext cx="6405728" cy="461665"/>
          </a:xfrm>
          <a:prstGeom prst="rect">
            <a:avLst/>
          </a:prstGeom>
          <a:noFill/>
        </p:spPr>
        <p:txBody>
          <a:bodyPr wrap="none" rtlCol="0">
            <a:spAutoFit/>
          </a:bodyPr>
          <a:lstStyle/>
          <a:p>
            <a:r>
              <a:rPr lang="en-US" sz="2400" dirty="0">
                <a:solidFill>
                  <a:srgbClr val="0070C0"/>
                </a:solidFill>
              </a:rPr>
              <a:t>…. and the net is $7k, not $120k, so it’s a puzzle ….</a:t>
            </a:r>
          </a:p>
        </p:txBody>
      </p:sp>
    </p:spTree>
    <p:extLst>
      <p:ext uri="{BB962C8B-B14F-4D97-AF65-F5344CB8AC3E}">
        <p14:creationId xmlns:p14="http://schemas.microsoft.com/office/powerpoint/2010/main" val="3147923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Expense Reports’ Level of Detail </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139250"/>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8</a:t>
            </a:fld>
            <a:endParaRPr lang="en-US" altLang="en-US" dirty="0">
              <a:solidFill>
                <a:srgbClr val="0C70AC"/>
              </a:solidFill>
            </a:endParaRPr>
          </a:p>
        </p:txBody>
      </p:sp>
      <p:sp>
        <p:nvSpPr>
          <p:cNvPr id="11" name="TextBox 10">
            <a:extLst>
              <a:ext uri="{FF2B5EF4-FFF2-40B4-BE49-F238E27FC236}">
                <a16:creationId xmlns:a16="http://schemas.microsoft.com/office/drawing/2014/main" id="{5D727C29-8EDE-1441-A81E-DA7A9F129DAF}"/>
              </a:ext>
            </a:extLst>
          </p:cNvPr>
          <p:cNvSpPr txBox="1"/>
          <p:nvPr/>
        </p:nvSpPr>
        <p:spPr>
          <a:xfrm>
            <a:off x="527125" y="6217920"/>
            <a:ext cx="811376" cy="276999"/>
          </a:xfrm>
          <a:prstGeom prst="rect">
            <a:avLst/>
          </a:prstGeom>
          <a:noFill/>
        </p:spPr>
        <p:txBody>
          <a:bodyPr wrap="none" rtlCol="0">
            <a:spAutoFit/>
          </a:bodyPr>
          <a:lstStyle/>
          <a:p>
            <a:r>
              <a:rPr lang="en-US" sz="1200" dirty="0">
                <a:solidFill>
                  <a:srgbClr val="0070C0"/>
                </a:solidFill>
              </a:rPr>
              <a:t>Grand List</a:t>
            </a:r>
          </a:p>
        </p:txBody>
      </p:sp>
      <p:graphicFrame>
        <p:nvGraphicFramePr>
          <p:cNvPr id="2" name="Object 1">
            <a:extLst>
              <a:ext uri="{FF2B5EF4-FFF2-40B4-BE49-F238E27FC236}">
                <a16:creationId xmlns:a16="http://schemas.microsoft.com/office/drawing/2014/main" id="{881C0DF3-DA2A-1D03-048B-17D6B5C613C3}"/>
              </a:ext>
            </a:extLst>
          </p:cNvPr>
          <p:cNvGraphicFramePr>
            <a:graphicFrameLocks noChangeAspect="1"/>
          </p:cNvGraphicFramePr>
          <p:nvPr>
            <p:extLst>
              <p:ext uri="{D42A27DB-BD31-4B8C-83A1-F6EECF244321}">
                <p14:modId xmlns:p14="http://schemas.microsoft.com/office/powerpoint/2010/main" val="2732293314"/>
              </p:ext>
            </p:extLst>
          </p:nvPr>
        </p:nvGraphicFramePr>
        <p:xfrm>
          <a:off x="150139" y="926874"/>
          <a:ext cx="9567959" cy="5102911"/>
        </p:xfrm>
        <a:graphic>
          <a:graphicData uri="http://schemas.openxmlformats.org/presentationml/2006/ole">
            <mc:AlternateContent xmlns:mc="http://schemas.openxmlformats.org/markup-compatibility/2006">
              <mc:Choice xmlns:v="urn:schemas-microsoft-com:vml" Requires="v">
                <p:oleObj name="Worksheet" r:id="rId2" imgW="12357100" imgH="6591300" progId="Excel.Sheet.12">
                  <p:embed/>
                </p:oleObj>
              </mc:Choice>
              <mc:Fallback>
                <p:oleObj name="Worksheet" r:id="rId2" imgW="12357100" imgH="6591300" progId="Excel.Sheet.12">
                  <p:embed/>
                  <p:pic>
                    <p:nvPicPr>
                      <p:cNvPr id="0" name=""/>
                      <p:cNvPicPr/>
                      <p:nvPr/>
                    </p:nvPicPr>
                    <p:blipFill>
                      <a:blip r:embed="rId3"/>
                      <a:stretch>
                        <a:fillRect/>
                      </a:stretch>
                    </p:blipFill>
                    <p:spPr>
                      <a:xfrm>
                        <a:off x="150139" y="926874"/>
                        <a:ext cx="9567959" cy="510291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BD002BBF-93BC-207E-1116-58F5A54A3AF9}"/>
              </a:ext>
            </a:extLst>
          </p:cNvPr>
          <p:cNvSpPr txBox="1"/>
          <p:nvPr/>
        </p:nvSpPr>
        <p:spPr>
          <a:xfrm>
            <a:off x="9911827" y="1743916"/>
            <a:ext cx="2130034" cy="2677656"/>
          </a:xfrm>
          <a:prstGeom prst="rect">
            <a:avLst/>
          </a:prstGeom>
          <a:noFill/>
        </p:spPr>
        <p:txBody>
          <a:bodyPr wrap="square" rtlCol="0">
            <a:spAutoFit/>
          </a:bodyPr>
          <a:lstStyle/>
          <a:p>
            <a:r>
              <a:rPr lang="en-US" sz="2400" dirty="0">
                <a:solidFill>
                  <a:srgbClr val="0070C0"/>
                </a:solidFill>
              </a:rPr>
              <a:t>I thought you might find this interesting. This is only one person, and selected columns.</a:t>
            </a:r>
          </a:p>
        </p:txBody>
      </p:sp>
    </p:spTree>
    <p:extLst>
      <p:ext uri="{BB962C8B-B14F-4D97-AF65-F5344CB8AC3E}">
        <p14:creationId xmlns:p14="http://schemas.microsoft.com/office/powerpoint/2010/main" val="194191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378372" y="76237"/>
            <a:ext cx="10447283"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T-AES Drilldown, 2022 Actuals &amp; 2023 (August) Forecast</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139250"/>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9</a:t>
            </a:fld>
            <a:endParaRPr lang="en-US" altLang="en-US" dirty="0">
              <a:solidFill>
                <a:srgbClr val="0C70AC"/>
              </a:solidFill>
            </a:endParaRPr>
          </a:p>
        </p:txBody>
      </p:sp>
      <p:sp>
        <p:nvSpPr>
          <p:cNvPr id="2" name="Content Placeholder 2">
            <a:extLst>
              <a:ext uri="{FF2B5EF4-FFF2-40B4-BE49-F238E27FC236}">
                <a16:creationId xmlns:a16="http://schemas.microsoft.com/office/drawing/2014/main" id="{5562BFCA-3F87-D120-D239-4FC4EC975E0A}"/>
              </a:ext>
            </a:extLst>
          </p:cNvPr>
          <p:cNvSpPr txBox="1">
            <a:spLocks/>
          </p:cNvSpPr>
          <p:nvPr/>
        </p:nvSpPr>
        <p:spPr>
          <a:xfrm>
            <a:off x="838199" y="1120589"/>
            <a:ext cx="4822861" cy="4753088"/>
          </a:xfrm>
          <a:prstGeom prst="rect">
            <a:avLst/>
          </a:prstGeom>
          <a:ln w="57150">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C70AC"/>
              </a:buClr>
              <a:buFont typeface="Wingdings" pitchFamily="2" charset="2"/>
              <a:buChar char="Ø"/>
            </a:pPr>
            <a:r>
              <a:rPr lang="en-US" sz="2400" dirty="0">
                <a:solidFill>
                  <a:srgbClr val="002060"/>
                </a:solidFill>
              </a:rPr>
              <a:t> Revenue: $1323k</a:t>
            </a:r>
          </a:p>
          <a:p>
            <a:pPr lvl="1">
              <a:buClr>
                <a:srgbClr val="0C70AC"/>
              </a:buClr>
              <a:buFont typeface="Wingdings" pitchFamily="2" charset="2"/>
              <a:buChar char="Ø"/>
            </a:pPr>
            <a:r>
              <a:rPr lang="en-US" sz="2000" dirty="0">
                <a:solidFill>
                  <a:srgbClr val="002060"/>
                </a:solidFill>
              </a:rPr>
              <a:t> Open Access revenue: $31k </a:t>
            </a:r>
          </a:p>
          <a:p>
            <a:pPr lvl="1">
              <a:buClr>
                <a:srgbClr val="0C70AC"/>
              </a:buClr>
              <a:buFont typeface="Wingdings" pitchFamily="2" charset="2"/>
              <a:buChar char="Ø"/>
            </a:pPr>
            <a:r>
              <a:rPr lang="en-US" sz="2000" dirty="0">
                <a:solidFill>
                  <a:srgbClr val="002060"/>
                </a:solidFill>
              </a:rPr>
              <a:t> Voluntary page charge revenue: $300 </a:t>
            </a:r>
          </a:p>
          <a:p>
            <a:pPr lvl="1">
              <a:buClr>
                <a:srgbClr val="0C70AC"/>
              </a:buClr>
              <a:buFont typeface="Wingdings" pitchFamily="2" charset="2"/>
              <a:buChar char="Ø"/>
            </a:pPr>
            <a:r>
              <a:rPr lang="en-US" sz="2000" dirty="0">
                <a:solidFill>
                  <a:srgbClr val="002060"/>
                </a:solidFill>
              </a:rPr>
              <a:t> Overlength page charge (OLPC) revenue: $435k</a:t>
            </a:r>
          </a:p>
          <a:p>
            <a:pPr lvl="1">
              <a:buClr>
                <a:srgbClr val="0C70AC"/>
              </a:buClr>
              <a:buFont typeface="Wingdings" pitchFamily="2" charset="2"/>
              <a:buChar char="Ø"/>
            </a:pPr>
            <a:r>
              <a:rPr lang="en-US" sz="2000" dirty="0">
                <a:solidFill>
                  <a:srgbClr val="002060"/>
                </a:solidFill>
              </a:rPr>
              <a:t> ASPP revenue: $77k</a:t>
            </a:r>
          </a:p>
          <a:p>
            <a:pPr lvl="1">
              <a:buClr>
                <a:srgbClr val="0C70AC"/>
              </a:buClr>
              <a:buFont typeface="Wingdings" pitchFamily="2" charset="2"/>
              <a:buChar char="Ø"/>
            </a:pPr>
            <a:r>
              <a:rPr lang="en-US" sz="2000" dirty="0">
                <a:solidFill>
                  <a:srgbClr val="002060"/>
                </a:solidFill>
              </a:rPr>
              <a:t> IEL  revenue: $702</a:t>
            </a:r>
          </a:p>
          <a:p>
            <a:pPr>
              <a:buClr>
                <a:srgbClr val="0C70AC"/>
              </a:buClr>
              <a:buFont typeface="Wingdings" pitchFamily="2" charset="2"/>
              <a:buChar char="Ø"/>
            </a:pPr>
            <a:r>
              <a:rPr lang="en-US" sz="2400" dirty="0">
                <a:solidFill>
                  <a:srgbClr val="002060"/>
                </a:solidFill>
              </a:rPr>
              <a:t> Expense: </a:t>
            </a:r>
            <a:r>
              <a:rPr lang="en-US" sz="2400" dirty="0">
                <a:solidFill>
                  <a:srgbClr val="FF0000"/>
                </a:solidFill>
              </a:rPr>
              <a:t>$609k</a:t>
            </a:r>
          </a:p>
          <a:p>
            <a:pPr lvl="1">
              <a:buClr>
                <a:srgbClr val="0C70AC"/>
              </a:buClr>
              <a:buFont typeface="Wingdings" pitchFamily="2" charset="2"/>
              <a:buChar char="Ø"/>
            </a:pPr>
            <a:r>
              <a:rPr lang="en-US" sz="2000" dirty="0">
                <a:solidFill>
                  <a:srgbClr val="002060"/>
                </a:solidFill>
              </a:rPr>
              <a:t> Production Expense: </a:t>
            </a:r>
            <a:r>
              <a:rPr lang="en-US" sz="2000" dirty="0">
                <a:solidFill>
                  <a:srgbClr val="FF0000"/>
                </a:solidFill>
              </a:rPr>
              <a:t>$58k</a:t>
            </a:r>
          </a:p>
          <a:p>
            <a:pPr lvl="1">
              <a:buClr>
                <a:srgbClr val="0C70AC"/>
              </a:buClr>
              <a:buFont typeface="Wingdings" pitchFamily="2" charset="2"/>
              <a:buChar char="Ø"/>
            </a:pPr>
            <a:r>
              <a:rPr lang="en-US" sz="2000" dirty="0">
                <a:solidFill>
                  <a:srgbClr val="002060"/>
                </a:solidFill>
              </a:rPr>
              <a:t> Internal IEEE/S1 Expense: </a:t>
            </a:r>
            <a:r>
              <a:rPr lang="en-US" sz="2000" dirty="0">
                <a:solidFill>
                  <a:srgbClr val="FF0000"/>
                </a:solidFill>
              </a:rPr>
              <a:t>$192k</a:t>
            </a:r>
          </a:p>
          <a:p>
            <a:pPr lvl="1">
              <a:buClr>
                <a:srgbClr val="0C70AC"/>
              </a:buClr>
              <a:buFont typeface="Wingdings" pitchFamily="2" charset="2"/>
              <a:buChar char="Ø"/>
            </a:pPr>
            <a:r>
              <a:rPr lang="en-US" sz="2000" dirty="0">
                <a:solidFill>
                  <a:srgbClr val="002060"/>
                </a:solidFill>
              </a:rPr>
              <a:t> ASPP/IEL Expenses: </a:t>
            </a:r>
            <a:r>
              <a:rPr lang="en-US" sz="2000" dirty="0">
                <a:solidFill>
                  <a:srgbClr val="FF0000"/>
                </a:solidFill>
              </a:rPr>
              <a:t>$19k/$112k</a:t>
            </a:r>
          </a:p>
          <a:p>
            <a:pPr lvl="1">
              <a:buClr>
                <a:srgbClr val="0C70AC"/>
              </a:buClr>
              <a:buFont typeface="Wingdings" pitchFamily="2" charset="2"/>
              <a:buChar char="Ø"/>
            </a:pPr>
            <a:r>
              <a:rPr lang="en-US" sz="2000" dirty="0">
                <a:solidFill>
                  <a:srgbClr val="002060"/>
                </a:solidFill>
              </a:rPr>
              <a:t> Overhead: </a:t>
            </a:r>
            <a:r>
              <a:rPr lang="en-US" sz="2000" dirty="0">
                <a:solidFill>
                  <a:srgbClr val="FF0000"/>
                </a:solidFill>
              </a:rPr>
              <a:t>$133k</a:t>
            </a:r>
          </a:p>
          <a:p>
            <a:pPr>
              <a:buClr>
                <a:srgbClr val="0C70AC"/>
              </a:buClr>
              <a:buFont typeface="Wingdings" pitchFamily="2" charset="2"/>
              <a:buChar char="Ø"/>
            </a:pPr>
            <a:r>
              <a:rPr lang="en-US" sz="2400" dirty="0">
                <a:solidFill>
                  <a:srgbClr val="002060"/>
                </a:solidFill>
              </a:rPr>
              <a:t> Profit: $714k</a:t>
            </a:r>
          </a:p>
        </p:txBody>
      </p:sp>
      <p:sp>
        <p:nvSpPr>
          <p:cNvPr id="5" name="Content Placeholder 2">
            <a:extLst>
              <a:ext uri="{FF2B5EF4-FFF2-40B4-BE49-F238E27FC236}">
                <a16:creationId xmlns:a16="http://schemas.microsoft.com/office/drawing/2014/main" id="{7977B7E6-6466-5D50-B88D-87FAD3356970}"/>
              </a:ext>
            </a:extLst>
          </p:cNvPr>
          <p:cNvSpPr txBox="1">
            <a:spLocks/>
          </p:cNvSpPr>
          <p:nvPr/>
        </p:nvSpPr>
        <p:spPr>
          <a:xfrm>
            <a:off x="6280717" y="1124797"/>
            <a:ext cx="4947876" cy="4753088"/>
          </a:xfrm>
          <a:prstGeom prst="rect">
            <a:avLst/>
          </a:prstGeom>
          <a:ln w="57150">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C70AC"/>
              </a:buClr>
              <a:buFont typeface="Wingdings" pitchFamily="2" charset="2"/>
              <a:buChar char="Ø"/>
            </a:pPr>
            <a:r>
              <a:rPr lang="en-US" sz="2400" dirty="0">
                <a:solidFill>
                  <a:srgbClr val="002060"/>
                </a:solidFill>
              </a:rPr>
              <a:t> Revenue: $1284k</a:t>
            </a:r>
          </a:p>
          <a:p>
            <a:pPr lvl="1">
              <a:buClr>
                <a:srgbClr val="0C70AC"/>
              </a:buClr>
              <a:buFont typeface="Wingdings" pitchFamily="2" charset="2"/>
              <a:buChar char="Ø"/>
            </a:pPr>
            <a:r>
              <a:rPr lang="en-US" sz="2000" dirty="0">
                <a:solidFill>
                  <a:srgbClr val="002060"/>
                </a:solidFill>
              </a:rPr>
              <a:t> Open Access revenue: $23k </a:t>
            </a:r>
          </a:p>
          <a:p>
            <a:pPr lvl="1">
              <a:buClr>
                <a:srgbClr val="0C70AC"/>
              </a:buClr>
              <a:buFont typeface="Wingdings" pitchFamily="2" charset="2"/>
              <a:buChar char="Ø"/>
            </a:pPr>
            <a:r>
              <a:rPr lang="en-US" sz="2000" dirty="0">
                <a:solidFill>
                  <a:srgbClr val="002060"/>
                </a:solidFill>
              </a:rPr>
              <a:t> Voluntary page charge revenue: $1k</a:t>
            </a:r>
          </a:p>
          <a:p>
            <a:pPr lvl="1">
              <a:buClr>
                <a:srgbClr val="0C70AC"/>
              </a:buClr>
              <a:buFont typeface="Wingdings" pitchFamily="2" charset="2"/>
              <a:buChar char="Ø"/>
            </a:pPr>
            <a:r>
              <a:rPr lang="en-US" sz="2000" dirty="0">
                <a:solidFill>
                  <a:srgbClr val="002060"/>
                </a:solidFill>
              </a:rPr>
              <a:t> Overlength page charge (OLPC) revenue: $373k</a:t>
            </a:r>
          </a:p>
          <a:p>
            <a:pPr lvl="1">
              <a:buClr>
                <a:srgbClr val="0C70AC"/>
              </a:buClr>
              <a:buFont typeface="Wingdings" pitchFamily="2" charset="2"/>
              <a:buChar char="Ø"/>
            </a:pPr>
            <a:r>
              <a:rPr lang="en-US" sz="2000" dirty="0">
                <a:solidFill>
                  <a:srgbClr val="002060"/>
                </a:solidFill>
              </a:rPr>
              <a:t> ASPP revenue: $79k</a:t>
            </a:r>
          </a:p>
          <a:p>
            <a:pPr lvl="1">
              <a:buClr>
                <a:srgbClr val="0C70AC"/>
              </a:buClr>
              <a:buFont typeface="Wingdings" pitchFamily="2" charset="2"/>
              <a:buChar char="Ø"/>
            </a:pPr>
            <a:r>
              <a:rPr lang="en-US" sz="2000" dirty="0">
                <a:solidFill>
                  <a:srgbClr val="002060"/>
                </a:solidFill>
              </a:rPr>
              <a:t> IEL  revenue: $732k</a:t>
            </a:r>
          </a:p>
          <a:p>
            <a:pPr>
              <a:buClr>
                <a:srgbClr val="0C70AC"/>
              </a:buClr>
              <a:buFont typeface="Wingdings" pitchFamily="2" charset="2"/>
              <a:buChar char="Ø"/>
            </a:pPr>
            <a:r>
              <a:rPr lang="en-US" sz="2400" dirty="0">
                <a:solidFill>
                  <a:srgbClr val="002060"/>
                </a:solidFill>
              </a:rPr>
              <a:t> Expense: </a:t>
            </a:r>
            <a:r>
              <a:rPr lang="en-US" sz="2400" dirty="0">
                <a:solidFill>
                  <a:srgbClr val="FF0000"/>
                </a:solidFill>
              </a:rPr>
              <a:t>$676k</a:t>
            </a:r>
          </a:p>
          <a:p>
            <a:pPr lvl="1">
              <a:buClr>
                <a:srgbClr val="0C70AC"/>
              </a:buClr>
              <a:buFont typeface="Wingdings" pitchFamily="2" charset="2"/>
              <a:buChar char="Ø"/>
            </a:pPr>
            <a:r>
              <a:rPr lang="en-US" sz="2000" dirty="0">
                <a:solidFill>
                  <a:srgbClr val="002060"/>
                </a:solidFill>
              </a:rPr>
              <a:t> Production Expense: </a:t>
            </a:r>
            <a:r>
              <a:rPr lang="en-US" sz="2000" dirty="0">
                <a:solidFill>
                  <a:srgbClr val="FF0000"/>
                </a:solidFill>
              </a:rPr>
              <a:t>$50k</a:t>
            </a:r>
          </a:p>
          <a:p>
            <a:pPr lvl="1">
              <a:buClr>
                <a:srgbClr val="0C70AC"/>
              </a:buClr>
              <a:buFont typeface="Wingdings" pitchFamily="2" charset="2"/>
              <a:buChar char="Ø"/>
            </a:pPr>
            <a:r>
              <a:rPr lang="en-US" sz="2000" dirty="0">
                <a:solidFill>
                  <a:srgbClr val="002060"/>
                </a:solidFill>
              </a:rPr>
              <a:t> Internal IEEE/S1 Expense: </a:t>
            </a:r>
            <a:r>
              <a:rPr lang="en-US" sz="2000" dirty="0">
                <a:solidFill>
                  <a:srgbClr val="FF0000"/>
                </a:solidFill>
              </a:rPr>
              <a:t>$203k</a:t>
            </a:r>
          </a:p>
          <a:p>
            <a:pPr lvl="1">
              <a:buClr>
                <a:srgbClr val="0C70AC"/>
              </a:buClr>
              <a:buFont typeface="Wingdings" pitchFamily="2" charset="2"/>
              <a:buChar char="Ø"/>
            </a:pPr>
            <a:r>
              <a:rPr lang="en-US" sz="2000" dirty="0">
                <a:solidFill>
                  <a:srgbClr val="002060"/>
                </a:solidFill>
              </a:rPr>
              <a:t> ASPP/IEL Expenses: </a:t>
            </a:r>
            <a:r>
              <a:rPr lang="en-US" sz="2000" dirty="0">
                <a:solidFill>
                  <a:srgbClr val="FF0000"/>
                </a:solidFill>
              </a:rPr>
              <a:t>$21k/$201k</a:t>
            </a:r>
          </a:p>
          <a:p>
            <a:pPr lvl="1">
              <a:buClr>
                <a:srgbClr val="0C70AC"/>
              </a:buClr>
              <a:buFont typeface="Wingdings" pitchFamily="2" charset="2"/>
              <a:buChar char="Ø"/>
            </a:pPr>
            <a:r>
              <a:rPr lang="en-US" sz="2000" dirty="0">
                <a:solidFill>
                  <a:srgbClr val="002060"/>
                </a:solidFill>
              </a:rPr>
              <a:t> Overhead: </a:t>
            </a:r>
            <a:r>
              <a:rPr lang="en-US" sz="2000" dirty="0">
                <a:solidFill>
                  <a:srgbClr val="FF0000"/>
                </a:solidFill>
              </a:rPr>
              <a:t>$171k</a:t>
            </a:r>
          </a:p>
          <a:p>
            <a:pPr>
              <a:buClr>
                <a:srgbClr val="0C70AC"/>
              </a:buClr>
              <a:buFont typeface="Wingdings" pitchFamily="2" charset="2"/>
              <a:buChar char="Ø"/>
            </a:pPr>
            <a:r>
              <a:rPr lang="en-US" sz="2400" dirty="0">
                <a:solidFill>
                  <a:srgbClr val="002060"/>
                </a:solidFill>
              </a:rPr>
              <a:t> Profit: $608k</a:t>
            </a:r>
          </a:p>
        </p:txBody>
      </p:sp>
      <p:sp>
        <p:nvSpPr>
          <p:cNvPr id="8" name="TextBox 7">
            <a:extLst>
              <a:ext uri="{FF2B5EF4-FFF2-40B4-BE49-F238E27FC236}">
                <a16:creationId xmlns:a16="http://schemas.microsoft.com/office/drawing/2014/main" id="{6A2332CD-7178-D3CF-BAA1-C9F61A2DC295}"/>
              </a:ext>
            </a:extLst>
          </p:cNvPr>
          <p:cNvSpPr txBox="1"/>
          <p:nvPr/>
        </p:nvSpPr>
        <p:spPr>
          <a:xfrm>
            <a:off x="2421758" y="5888130"/>
            <a:ext cx="1223412" cy="707886"/>
          </a:xfrm>
          <a:prstGeom prst="rect">
            <a:avLst/>
          </a:prstGeom>
          <a:noFill/>
        </p:spPr>
        <p:txBody>
          <a:bodyPr wrap="none" rtlCol="0">
            <a:spAutoFit/>
          </a:bodyPr>
          <a:lstStyle/>
          <a:p>
            <a:r>
              <a:rPr lang="en-US" sz="4000" b="1" dirty="0">
                <a:solidFill>
                  <a:srgbClr val="7030A0"/>
                </a:solidFill>
              </a:rPr>
              <a:t>2022</a:t>
            </a:r>
          </a:p>
        </p:txBody>
      </p:sp>
      <p:sp>
        <p:nvSpPr>
          <p:cNvPr id="9" name="TextBox 8">
            <a:extLst>
              <a:ext uri="{FF2B5EF4-FFF2-40B4-BE49-F238E27FC236}">
                <a16:creationId xmlns:a16="http://schemas.microsoft.com/office/drawing/2014/main" id="{3676EA1F-BE3F-7A51-8F24-44EA786F846D}"/>
              </a:ext>
            </a:extLst>
          </p:cNvPr>
          <p:cNvSpPr txBox="1"/>
          <p:nvPr/>
        </p:nvSpPr>
        <p:spPr>
          <a:xfrm>
            <a:off x="8153400" y="5844321"/>
            <a:ext cx="1223412" cy="707886"/>
          </a:xfrm>
          <a:prstGeom prst="rect">
            <a:avLst/>
          </a:prstGeom>
          <a:noFill/>
        </p:spPr>
        <p:txBody>
          <a:bodyPr wrap="none" rtlCol="0">
            <a:spAutoFit/>
          </a:bodyPr>
          <a:lstStyle/>
          <a:p>
            <a:r>
              <a:rPr lang="en-US" sz="4000" b="1" dirty="0">
                <a:solidFill>
                  <a:srgbClr val="7030A0"/>
                </a:solidFill>
              </a:rPr>
              <a:t>2023</a:t>
            </a:r>
          </a:p>
        </p:txBody>
      </p:sp>
    </p:spTree>
    <p:extLst>
      <p:ext uri="{BB962C8B-B14F-4D97-AF65-F5344CB8AC3E}">
        <p14:creationId xmlns:p14="http://schemas.microsoft.com/office/powerpoint/2010/main" val="1051144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TotalTime>
  <Words>3831</Words>
  <Application>Microsoft Office PowerPoint</Application>
  <PresentationFormat>Widescreen</PresentationFormat>
  <Paragraphs>634</Paragraphs>
  <Slides>27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Arial</vt:lpstr>
      <vt:lpstr>Calibri</vt:lpstr>
      <vt:lpstr>Calibri Light</vt:lpstr>
      <vt:lpstr>Courier New</vt:lpstr>
      <vt:lpstr>LucidaGrande</vt:lpstr>
      <vt:lpstr>System Font Regular</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Panel of Editors Notes</vt:lpstr>
      <vt:lpstr>PowerPoint Presentation</vt:lpstr>
      <vt:lpstr>PowerPoint Presentation</vt:lpstr>
      <vt:lpstr>SWOT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Amanda Osborn</cp:lastModifiedBy>
  <cp:revision>89</cp:revision>
  <dcterms:created xsi:type="dcterms:W3CDTF">2020-06-23T20:53:44Z</dcterms:created>
  <dcterms:modified xsi:type="dcterms:W3CDTF">2023-11-10T01:26:04Z</dcterms:modified>
</cp:coreProperties>
</file>