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45" r:id="rId2"/>
    <p:sldId id="444" r:id="rId3"/>
    <p:sldId id="449" r:id="rId4"/>
    <p:sldId id="448" r:id="rId5"/>
    <p:sldId id="440" r:id="rId6"/>
    <p:sldId id="44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F30DD-E43C-CA4B-A5FB-77BBC5ADDAB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0F3D1-4F9A-AB43-BBB2-4BBDABDEC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0FEB-13BF-49E2-AA65-ECB0819A8BC3}"/>
              </a:ext>
            </a:extLst>
          </p:cNvPr>
          <p:cNvSpPr>
            <a:spLocks noGrp="1"/>
          </p:cNvSpPr>
          <p:nvPr userDrawn="1"/>
        </p:nvSpPr>
        <p:spPr>
          <a:xfrm>
            <a:off x="734807" y="7623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FE6A51-0C90-4250-B4B1-2EF2C892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8CE9E921-0597-4FF4-94CC-D20ADC7E2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pic>
        <p:nvPicPr>
          <p:cNvPr id="10" name="Picture 9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6EFF700F-D452-40A2-82D4-79EA0689EF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" y="2301364"/>
            <a:ext cx="3726659" cy="190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61CC10-B7D2-596B-AFD0-19760D05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Please summarize your committees main activities (i.e. conferences, publications, education, member activities, etc.)</a:t>
            </a:r>
          </a:p>
          <a:p>
            <a:pPr lvl="1"/>
            <a:r>
              <a:rPr lang="en-US" dirty="0"/>
              <a:t>Please point out areas and activities that address the SWOT (Strategy, Weaknesses, Opportunities, and Threats) </a:t>
            </a:r>
          </a:p>
          <a:p>
            <a:pPr lvl="1"/>
            <a:r>
              <a:rPr lang="en-US" dirty="0"/>
              <a:t>Define areas that Cross-Committees can strengthen the Opportunities and reduce the Threats.</a:t>
            </a:r>
          </a:p>
        </p:txBody>
      </p:sp>
    </p:spTree>
    <p:extLst>
      <p:ext uri="{BB962C8B-B14F-4D97-AF65-F5344CB8AC3E}">
        <p14:creationId xmlns:p14="http://schemas.microsoft.com/office/powerpoint/2010/main" val="29155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8C4F7AF-98CF-43AB-B43B-1DF54CF9AE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827402" y="2001655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IEEE Aerospace Electronic Systems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President-Elect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827402" y="3166556"/>
            <a:ext cx="6881887" cy="2263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900" dirty="0">
                <a:solidFill>
                  <a:schemeClr val="bg1">
                    <a:lumMod val="85000"/>
                  </a:schemeClr>
                </a:solidFill>
              </a:rPr>
              <a:t>ISAC </a:t>
            </a:r>
            <a:r>
              <a:rPr lang="it-IT" sz="2900" dirty="0" err="1">
                <a:solidFill>
                  <a:schemeClr val="bg1">
                    <a:lumMod val="85000"/>
                  </a:schemeClr>
                </a:solidFill>
              </a:rPr>
              <a:t>Initiative</a:t>
            </a:r>
            <a:endParaRPr lang="en-US" sz="29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Maria Sabrina Greco</a:t>
            </a:r>
          </a:p>
          <a:p>
            <a:endParaRPr lang="en-US" sz="13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AESS Fall 2023 Board of Governors Meeting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10 and 11 November 2023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Sydney, Australia</a:t>
            </a:r>
          </a:p>
        </p:txBody>
      </p:sp>
    </p:spTree>
    <p:extLst>
      <p:ext uri="{BB962C8B-B14F-4D97-AF65-F5344CB8AC3E}">
        <p14:creationId xmlns:p14="http://schemas.microsoft.com/office/powerpoint/2010/main" val="184221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B501C9-3CB2-4916-CC21-B757F81A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" name="Rettangolo 3"/>
          <p:cNvSpPr/>
          <p:nvPr/>
        </p:nvSpPr>
        <p:spPr>
          <a:xfrm>
            <a:off x="1546424" y="2218276"/>
            <a:ext cx="78668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Launch our own initiative on Integrated Sensing and Communications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Cooperate with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other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IEEE Societies –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ComSoc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SPS – on ISAC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Create a strong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technical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working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group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on ISAC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Strengthen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our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expertise in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emerging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area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Strengthen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our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impact in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area, for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both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military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civilian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applications</a:t>
            </a:r>
            <a:endParaRPr lang="en-US" sz="900" dirty="0">
              <a:solidFill>
                <a:schemeClr val="tx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550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B501C9-3CB2-4916-CC21-B757F81A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5" name="Rettangolo 4"/>
          <p:cNvSpPr/>
          <p:nvPr/>
        </p:nvSpPr>
        <p:spPr>
          <a:xfrm>
            <a:off x="1348304" y="2096356"/>
            <a:ext cx="78668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TWG on ISAC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1° AESS workshop in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Edinburgh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October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2° AESS workshop in Bangalore,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November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2, 2023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3° AESS workshop in Sydney,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November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6, 2023</a:t>
            </a:r>
            <a:endParaRPr lang="en-US" sz="900" dirty="0">
              <a:solidFill>
                <a:schemeClr val="tx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164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11424" y="1303876"/>
            <a:ext cx="9624496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2:00 </a:t>
            </a:r>
            <a:r>
              <a:rPr lang="en-US" sz="2000" b="1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M. Sabrina Greco </a:t>
            </a:r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Introduction to the ISAC paradigm</a:t>
            </a:r>
            <a:b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2:10 </a:t>
            </a:r>
            <a:r>
              <a:rPr lang="en-US" sz="2000" b="1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Andrew Zhang </a:t>
            </a:r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Sensing in Communications-centric Bi-Static ISAC Systems with Clock </a:t>
            </a:r>
            <a:r>
              <a:rPr lang="en-US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Asynchronism</a:t>
            </a:r>
            <a:b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2: 50 </a:t>
            </a:r>
            <a:r>
              <a:rPr lang="en-US" sz="2000" b="1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Jinhong</a:t>
            </a:r>
            <a:r>
              <a:rPr lang="en-US" sz="2000" b="1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Yuan </a:t>
            </a:r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Delay-Doppler Plane Multi-Carrier Modulation: A Promising Signal Waveform for ISAC</a:t>
            </a:r>
            <a:b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>
                <a:solidFill>
                  <a:schemeClr val="accent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3:30-3:50 Tea/Coffee break</a:t>
            </a:r>
            <a:br>
              <a:rPr lang="en-US" sz="2000" dirty="0">
                <a:solidFill>
                  <a:schemeClr val="accent6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3:50 </a:t>
            </a:r>
            <a:r>
              <a:rPr lang="en-US" sz="2000" b="1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Elias </a:t>
            </a:r>
            <a:r>
              <a:rPr lang="en-US" sz="2000" b="1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Aboutanios</a:t>
            </a:r>
            <a:r>
              <a:rPr lang="en-US" sz="2000" b="1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Index Modulation Schemes for Dual Function Radar Communications</a:t>
            </a:r>
            <a:b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4:30 </a:t>
            </a:r>
            <a:r>
              <a:rPr lang="en-US" sz="2000" b="1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Patrick McCormick </a:t>
            </a:r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Embedding Communications onto Radar Emissions – Design Methods, Analysis, and Experimentation</a:t>
            </a:r>
            <a:br>
              <a:rPr lang="en-US" sz="900" dirty="0">
                <a:solidFill>
                  <a:schemeClr val="tx2">
                    <a:lumMod val="25000"/>
                  </a:schemeClr>
                </a:solidFill>
              </a:rPr>
            </a:br>
            <a:endParaRPr lang="en-US" sz="9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0CB501C9-3CB2-4916-CC21-B757F81AA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</p:spPr>
        <p:txBody>
          <a:bodyPr/>
          <a:lstStyle/>
          <a:p>
            <a:r>
              <a:rPr lang="en-US" dirty="0"/>
              <a:t>Accomplishments: 2</a:t>
            </a:r>
            <a:r>
              <a:rPr lang="en-US" baseline="30000" dirty="0"/>
              <a:t>nd </a:t>
            </a:r>
            <a:r>
              <a:rPr lang="en-US" dirty="0"/>
              <a:t>workshop</a:t>
            </a:r>
          </a:p>
        </p:txBody>
      </p:sp>
    </p:spTree>
    <p:extLst>
      <p:ext uri="{BB962C8B-B14F-4D97-AF65-F5344CB8AC3E}">
        <p14:creationId xmlns:p14="http://schemas.microsoft.com/office/powerpoint/2010/main" val="3031604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0CB501C9-3CB2-4916-CC21-B757F81AA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</p:spPr>
        <p:txBody>
          <a:bodyPr/>
          <a:lstStyle/>
          <a:p>
            <a:r>
              <a:rPr lang="en-US" dirty="0"/>
              <a:t>Accomplishments: 3</a:t>
            </a:r>
            <a:r>
              <a:rPr lang="en-US" baseline="30000" dirty="0"/>
              <a:t>rd</a:t>
            </a:r>
            <a:r>
              <a:rPr lang="en-US" dirty="0"/>
              <a:t> workshop</a:t>
            </a:r>
          </a:p>
        </p:txBody>
      </p:sp>
      <p:sp>
        <p:nvSpPr>
          <p:cNvPr id="8" name="Rettangolo 7"/>
          <p:cNvSpPr/>
          <p:nvPr/>
        </p:nvSpPr>
        <p:spPr>
          <a:xfrm>
            <a:off x="785295" y="1610296"/>
            <a:ext cx="1094950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255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  <a:t>2:00 </a:t>
            </a:r>
            <a:r>
              <a:rPr lang="en-US" sz="2000" b="1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  <a:t>M. Sabrina Greco </a:t>
            </a:r>
            <a: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  <a:t>– Introduction to the Integrated Sensing and Communications (ISAC) paradigm</a:t>
            </a:r>
            <a:b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</a:br>
            <a:b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</a:br>
            <a: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  <a:t>2:15 </a:t>
            </a:r>
            <a:r>
              <a:rPr lang="en-US" sz="2000" b="1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  <a:t> K V S Hari </a:t>
            </a:r>
            <a: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  <a:t>- Waveform Design to Improve the Estimation of Target Parameters in a MIMO-OFDM Dual Function Radar Communication (DFRC) System</a:t>
            </a:r>
            <a:b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</a:br>
            <a:b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</a:br>
            <a: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  <a:t>3: 00 </a:t>
            </a:r>
            <a:r>
              <a:rPr lang="en-US" sz="2000" b="1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  <a:t>Kumar Vijay Mishra</a:t>
            </a:r>
            <a: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  <a:t>– Leveraging Upon Learning and Sparsity for ISAC</a:t>
            </a:r>
            <a:b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</a:br>
            <a:b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</a:br>
            <a:r>
              <a:rPr lang="en-US" sz="2000" dirty="0">
                <a:solidFill>
                  <a:srgbClr val="A7EA52">
                    <a:lumMod val="50000"/>
                  </a:srgbClr>
                </a:solidFill>
                <a:latin typeface="Cambria" panose="02040503050406030204"/>
                <a:sym typeface="Poppins" charset="0"/>
              </a:rPr>
              <a:t>3:45-4:00</a:t>
            </a:r>
            <a: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  <a:t> </a:t>
            </a:r>
            <a:r>
              <a:rPr lang="en-US" sz="2000" dirty="0">
                <a:solidFill>
                  <a:srgbClr val="A7EA52">
                    <a:lumMod val="50000"/>
                  </a:srgbClr>
                </a:solidFill>
                <a:latin typeface="Cambria" panose="02040503050406030204"/>
                <a:sym typeface="Poppins" charset="0"/>
              </a:rPr>
              <a:t>Coffee break</a:t>
            </a:r>
            <a:b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</a:br>
            <a:b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</a:br>
            <a: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  <a:t>4:00 </a:t>
            </a:r>
            <a:r>
              <a:rPr lang="en-US" sz="2000" b="1" dirty="0" err="1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  <a:t>Shobha</a:t>
            </a:r>
            <a:r>
              <a:rPr lang="en-US" sz="2000" b="1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  <a:t> </a:t>
            </a:r>
            <a:r>
              <a:rPr lang="en-US" sz="2000" b="1" dirty="0" err="1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  <a:t>Sundar</a:t>
            </a:r>
            <a:r>
              <a:rPr lang="en-US" sz="2000" b="1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  <a:t> Ram</a:t>
            </a:r>
            <a: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  <a:t>– IEEE 802.11ad Based Intelligent Joint Radar Communication Transceiver: Design, Prototype and Performance Analysis</a:t>
            </a:r>
            <a:b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</a:br>
            <a:b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</a:br>
            <a:r>
              <a:rPr lang="en-US" sz="2000" dirty="0">
                <a:solidFill>
                  <a:srgbClr val="B4DCFA">
                    <a:lumMod val="25000"/>
                  </a:srgbClr>
                </a:solidFill>
                <a:latin typeface="Cambria" panose="02040503050406030204"/>
                <a:sym typeface="Poppins" charset="0"/>
              </a:rPr>
              <a:t>4:45 Concluding remarks</a:t>
            </a:r>
            <a:br>
              <a:rPr lang="en-US" sz="1200" dirty="0">
                <a:solidFill>
                  <a:srgbClr val="B4DCFA">
                    <a:lumMod val="25000"/>
                  </a:srgbClr>
                </a:solidFill>
                <a:latin typeface="Poppins" charset="0"/>
                <a:sym typeface="Poppins" charset="0"/>
              </a:rPr>
            </a:br>
            <a:endParaRPr lang="en-US" sz="1200" dirty="0">
              <a:solidFill>
                <a:srgbClr val="B4DCFA">
                  <a:lumMod val="25000"/>
                </a:srgbClr>
              </a:solidFill>
              <a:latin typeface="Poppins" charset="0"/>
              <a:sym typeface="Poppi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419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B501C9-3CB2-4916-CC21-B757F81A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 (2024-25) </a:t>
            </a:r>
          </a:p>
        </p:txBody>
      </p:sp>
      <p:sp>
        <p:nvSpPr>
          <p:cNvPr id="4" name="Rettangolo 3"/>
          <p:cNvSpPr/>
          <p:nvPr/>
        </p:nvSpPr>
        <p:spPr>
          <a:xfrm>
            <a:off x="1551504" y="2081116"/>
            <a:ext cx="7866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MoU with SPS (and maybe </a:t>
            </a:r>
            <a:r>
              <a:rPr lang="en-US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ComSoc</a:t>
            </a:r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in the framework of ISAC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Organize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joint workshop with SPS and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ComSoc</a:t>
            </a:r>
            <a:endParaRPr lang="it-IT" sz="2000" dirty="0">
              <a:solidFill>
                <a:schemeClr val="tx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Organize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DL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series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on ISAC (NATO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lectures-like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involving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experts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on multiple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areas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Organize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student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cup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on ISAC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Organize</a:t>
            </a: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it-IT" sz="2000" dirty="0" err="1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Summer</a:t>
            </a:r>
            <a:r>
              <a:rPr lang="it-IT" sz="200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School on ISAC</a:t>
            </a:r>
            <a:endParaRPr lang="it-IT" sz="2000" dirty="0">
              <a:solidFill>
                <a:schemeClr val="tx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Funds: TBD </a:t>
            </a:r>
            <a:endParaRPr lang="en-US" sz="900" dirty="0">
              <a:solidFill>
                <a:schemeClr val="tx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894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356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Courier New</vt:lpstr>
      <vt:lpstr>LucidaGrande</vt:lpstr>
      <vt:lpstr>Poppins</vt:lpstr>
      <vt:lpstr>Wingdings</vt:lpstr>
      <vt:lpstr>Office Theme</vt:lpstr>
      <vt:lpstr>PowerPoint Presentation</vt:lpstr>
      <vt:lpstr>Objectives</vt:lpstr>
      <vt:lpstr>Accomplishments</vt:lpstr>
      <vt:lpstr>Accomplishments: 2nd workshop</vt:lpstr>
      <vt:lpstr>Accomplishments: 3rd workshop</vt:lpstr>
      <vt:lpstr>Future Plans (2024-25)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Amanda Osborn</cp:lastModifiedBy>
  <cp:revision>58</cp:revision>
  <dcterms:created xsi:type="dcterms:W3CDTF">2020-06-23T20:53:44Z</dcterms:created>
  <dcterms:modified xsi:type="dcterms:W3CDTF">2023-11-09T04:07:25Z</dcterms:modified>
</cp:coreProperties>
</file>