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60" r:id="rId3"/>
    <p:sldId id="440" r:id="rId4"/>
    <p:sldId id="444" r:id="rId5"/>
    <p:sldId id="259" r:id="rId6"/>
    <p:sldId id="44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0AC"/>
    <a:srgbClr val="009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F30DD-E43C-CA4B-A5FB-77BBC5ADDAB7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0F3D1-4F9A-AB43-BBB2-4BBDABDECC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19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D466-98E4-4591-B691-9487944F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1B2C2-B28A-4289-80C5-D36AF6DC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38F87-FA44-4454-88AC-AACF0718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0F60E-6F02-454A-A1D3-4F4AE6D2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2F6B-41CA-4065-B364-8D5143CE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1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312-30E2-4915-A6CD-B137F152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ADC2D-1BFE-476F-96A8-5477B18E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612A-A41D-4DAD-AC72-1B85593B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DAC4-BCFC-4965-B9F1-7ECC81AE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FD76CE-0001-449E-B549-1413AA2CA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AA05D-3E96-4A54-A699-9DAEF341D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ECA7E-C502-4A62-A138-8970A774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B6D11-9EA4-4A25-B711-D8486422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63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FC8D-FAC4-4880-9373-C4D5AD998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2925"/>
            <a:ext cx="9144000" cy="1381125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2219A-6810-4BBB-BB70-7005CC1E5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05C51-B209-4AF4-A68D-B977A223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7BDBF-4B56-4187-8D30-4D0B5C912ECE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03980-8E73-44A4-A6C0-9FC92EA6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60794-8A42-43BE-A706-169A3619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8CE9E921-0597-4FF4-94CC-D20ADC7E2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0" name="Picture 9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6EFF700F-D452-40A2-82D4-79EA0689E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05" y="2301364"/>
            <a:ext cx="3726659" cy="19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BF33-0809-4FC2-8ADA-2D2F34A0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E70E-167B-4E52-9956-3A3A314D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5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3A2F-B27D-4CE5-88ED-B23A8AF4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41687-F5D4-4762-9801-4DBD4A46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8FE9C-0D24-46A8-B8BB-3C7AADD4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FFE-81AF-4BA3-9594-A5B9D9E4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618E-C1FF-4406-B935-6E356D52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733F-1457-4881-A03B-9AB48809B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BBB4B-C73A-43E4-A0E1-4A1AD263C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1206-A400-4104-8090-D58A159D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D62CD-16D6-4D1C-98B8-E2D83871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1018-601A-48D0-81AB-5726FB28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0EA12-77DD-4DA8-87FD-944D7E046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12C12-81E3-4EC1-AC98-E5C3BB503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35DD1-A8A7-4C6A-9A75-0DCF4B24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AF422-393A-403B-96E5-F9D80C2C9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8B493-3800-4240-A0E8-1727624C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2124BC-FB28-4147-9741-E91E2C78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2450-776F-4F03-A967-CA91BE87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12F86-C5BF-48A3-B662-E2B45C93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9FFFE-ED73-47A2-AD33-3BF4A1E6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33FD9-3AB7-40DC-9347-AB762839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4B5FB-C298-4E3E-9403-46CA2016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F9F1-ADEA-43FA-843B-403AB26F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FB9A-D2A1-4AE9-A254-6C639E38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8BAC1-A068-4411-BE9A-417483ADF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6CDE-1993-4DA6-97C4-CD04F189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2E51F-634B-49C0-9CA1-7BB3452E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C4F7AF-98CF-43AB-B43B-1DF54CF9AE1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1C-F095-48E5-8B44-E138AD540F6F}"/>
              </a:ext>
            </a:extLst>
          </p:cNvPr>
          <p:cNvSpPr>
            <a:spLocks noGrp="1"/>
          </p:cNvSpPr>
          <p:nvPr/>
        </p:nvSpPr>
        <p:spPr>
          <a:xfrm>
            <a:off x="4665121" y="2643681"/>
            <a:ext cx="7206447" cy="998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IEEE Aerospace Electronic Systems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&lt;&lt;AESS India Membership Initiative&gt;&gt;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B642-C925-470D-A2D9-02A0B8114332}"/>
              </a:ext>
            </a:extLst>
          </p:cNvPr>
          <p:cNvSpPr>
            <a:spLocks noGrp="1"/>
          </p:cNvSpPr>
          <p:nvPr/>
        </p:nvSpPr>
        <p:spPr>
          <a:xfrm>
            <a:off x="4989681" y="3641971"/>
            <a:ext cx="6881887" cy="226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None/>
              <a:defRPr sz="2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solidFill>
                  <a:schemeClr val="bg1">
                    <a:lumMod val="85000"/>
                  </a:schemeClr>
                </a:solidFill>
              </a:rPr>
              <a:t>Puneet Kumar Mishra</a:t>
            </a:r>
          </a:p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Member at Large, IEEE AESS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BoG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2023 AESS Fall Board of Governors Meeting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10-11 November 2023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Sydney, Australia</a:t>
            </a:r>
          </a:p>
        </p:txBody>
      </p:sp>
    </p:spTree>
    <p:extLst>
      <p:ext uri="{BB962C8B-B14F-4D97-AF65-F5344CB8AC3E}">
        <p14:creationId xmlns:p14="http://schemas.microsoft.com/office/powerpoint/2010/main" val="2605045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/>
        </p:nvSpPr>
        <p:spPr>
          <a:xfrm>
            <a:off x="0" y="-36094"/>
            <a:ext cx="10852484" cy="7459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IEEE AESS India Membership Initiative-Status &amp; Roadmap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AF5C3B3-0D81-4B06-90E9-313FCC55B0F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CDB7B01-FAFA-4F2A-A2E6-5BC6DA5F7D96}" type="slidenum">
              <a:rPr lang="en-US" altLang="en-US" smtClean="0">
                <a:solidFill>
                  <a:srgbClr val="0C70AC"/>
                </a:solidFill>
              </a:rPr>
              <a:pPr algn="ctr">
                <a:defRPr/>
              </a:pPr>
              <a:t>2</a:t>
            </a:fld>
            <a:endParaRPr lang="en-US" altLang="en-US" dirty="0">
              <a:solidFill>
                <a:srgbClr val="0C70AC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077C97-1325-AC4E-B461-2DBC0EFC755F}"/>
              </a:ext>
            </a:extLst>
          </p:cNvPr>
          <p:cNvSpPr txBox="1">
            <a:spLocks/>
          </p:cNvSpPr>
          <p:nvPr/>
        </p:nvSpPr>
        <p:spPr>
          <a:xfrm>
            <a:off x="0" y="1106586"/>
            <a:ext cx="4944979" cy="47004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0096FF"/>
                </a:solidFill>
              </a:rPr>
              <a:t>Approved in Spring 2022 </a:t>
            </a:r>
            <a:r>
              <a:rPr lang="en-US" sz="2800" b="1" dirty="0" err="1">
                <a:solidFill>
                  <a:srgbClr val="0096FF"/>
                </a:solidFill>
              </a:rPr>
              <a:t>BoG</a:t>
            </a:r>
            <a:r>
              <a:rPr lang="en-US" sz="2800" b="1" dirty="0">
                <a:solidFill>
                  <a:srgbClr val="0096FF"/>
                </a:solidFill>
              </a:rPr>
              <a:t> Meeting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0096FF"/>
                </a:solidFill>
              </a:rPr>
              <a:t>Membership Growth &gt;4X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0096FF"/>
                </a:solidFill>
              </a:rPr>
              <a:t>3 Section Chapter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0096FF"/>
                </a:solidFill>
              </a:rPr>
              <a:t>28 Student Branch Chapters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0096FF"/>
                </a:solidFill>
              </a:rPr>
              <a:t>Several Under Progress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rgbClr val="0096FF"/>
                </a:solidFill>
              </a:rPr>
              <a:t>Global/R10/India/Bangalore:</a:t>
            </a:r>
          </a:p>
          <a:p>
            <a:r>
              <a:rPr lang="en-US" sz="2800" b="1" dirty="0">
                <a:solidFill>
                  <a:srgbClr val="0096FF"/>
                </a:solidFill>
              </a:rPr>
              <a:t>      6030/1352/698/279</a:t>
            </a:r>
          </a:p>
          <a:p>
            <a:r>
              <a:rPr lang="en-US" sz="2800" b="1" dirty="0">
                <a:solidFill>
                  <a:srgbClr val="0096FF"/>
                </a:solidFill>
              </a:rPr>
              <a:t>7.   300 Professional Members </a:t>
            </a:r>
          </a:p>
          <a:p>
            <a:endParaRPr lang="en-US" sz="2800" b="1" dirty="0">
              <a:solidFill>
                <a:srgbClr val="0096FF"/>
              </a:solidFill>
            </a:endParaRPr>
          </a:p>
          <a:p>
            <a:pPr marL="457200" indent="-457200">
              <a:buAutoNum type="arabicPeriod"/>
            </a:pPr>
            <a:endParaRPr lang="en-US" sz="2800" b="1" dirty="0">
              <a:solidFill>
                <a:srgbClr val="0096FF"/>
              </a:solidFill>
            </a:endParaRPr>
          </a:p>
          <a:p>
            <a:pPr marL="914400" lvl="1" indent="-457200">
              <a:buAutoNum type="arabicPeriod"/>
            </a:pPr>
            <a:r>
              <a:rPr lang="en-US" sz="100" b="1" dirty="0">
                <a:solidFill>
                  <a:srgbClr val="0096FF"/>
                </a:solidFill>
              </a:rPr>
              <a:t>Ka</a:t>
            </a:r>
          </a:p>
          <a:p>
            <a:pPr lvl="1"/>
            <a:endParaRPr lang="en-US" sz="2800" b="1" dirty="0">
              <a:solidFill>
                <a:srgbClr val="0096FF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86B69D4-5C48-1344-9D20-FC9D8E325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86099"/>
              </p:ext>
            </p:extLst>
          </p:nvPr>
        </p:nvGraphicFramePr>
        <p:xfrm>
          <a:off x="4944979" y="1346467"/>
          <a:ext cx="6942221" cy="3188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2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5203">
                  <a:extLst>
                    <a:ext uri="{9D8B030D-6E8A-4147-A177-3AD203B41FA5}">
                      <a16:colId xmlns:a16="http://schemas.microsoft.com/office/drawing/2014/main" val="144850037"/>
                    </a:ext>
                  </a:extLst>
                </a:gridCol>
                <a:gridCol w="1085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4108">
                <a:tc rowSpan="2">
                  <a:txBody>
                    <a:bodyPr/>
                    <a:lstStyle/>
                    <a:p>
                      <a:r>
                        <a:rPr lang="en-US" sz="1600" dirty="0" err="1"/>
                        <a:t>SNo</a:t>
                      </a:r>
                      <a:r>
                        <a:rPr lang="en-US" sz="1600" dirty="0"/>
                        <a:t>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India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Summary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Remark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3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 on Oct 20, 2022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on May 5, 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 on Nov 9, 2023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323"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Total Membership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My Parent Section Bangalore is largest AESS Chapter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9935"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Student  Chapter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+6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23846682"/>
                  </a:ext>
                </a:extLst>
              </a:tr>
              <a:tr h="429935">
                <a:tc gridSpan="2">
                  <a:txBody>
                    <a:bodyPr/>
                    <a:lstStyle/>
                    <a:p>
                      <a:r>
                        <a:rPr lang="en-US" sz="1600" dirty="0"/>
                        <a:t>Section Chapter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+UP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86528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691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/>
        </p:nvSpPr>
        <p:spPr>
          <a:xfrm>
            <a:off x="-1" y="66895"/>
            <a:ext cx="10840453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Activities : DSTEI PDR, CCM, 50 Years Celebrations, ISAC WS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4F5B1F-3129-4F84-BB85-D592A4D2CDE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CDB7B01-FAFA-4F2A-A2E6-5BC6DA5F7D96}" type="slidenum">
              <a:rPr lang="en-US" altLang="en-US" smtClean="0">
                <a:solidFill>
                  <a:srgbClr val="0C70AC"/>
                </a:solidFill>
              </a:rPr>
              <a:pPr algn="ctr">
                <a:defRPr/>
              </a:pPr>
              <a:t>3</a:t>
            </a:fld>
            <a:endParaRPr lang="en-US" altLang="en-US" dirty="0">
              <a:solidFill>
                <a:srgbClr val="0C70A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CEEDD-A1EE-F448-92CD-B0EFD4A3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13" y="838951"/>
            <a:ext cx="4897071" cy="3131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8305F-CCDC-AD4C-A57E-3CCBD874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84" y="838951"/>
            <a:ext cx="6793695" cy="3131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5AE3A9-B87A-8D4F-AA56-164564D399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3" y="3955381"/>
            <a:ext cx="3870158" cy="2902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2386C-3B7A-A341-938E-815EB09EE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9171" y="3967748"/>
            <a:ext cx="3533274" cy="2892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18A17-6591-704C-BC9E-480CBF7240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2445" y="3989450"/>
            <a:ext cx="2160662" cy="2902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AF1CF1-BB0E-5D4E-BC35-2BADFCEBF8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106" y="3989450"/>
            <a:ext cx="2178917" cy="28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/>
        </p:nvSpPr>
        <p:spPr>
          <a:xfrm>
            <a:off x="734807" y="76237"/>
            <a:ext cx="9841178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A58944-5545-4118-979B-D9E64B47EF7E}"/>
              </a:ext>
            </a:extLst>
          </p:cNvPr>
          <p:cNvSpPr>
            <a:spLocks noGrp="1"/>
          </p:cNvSpPr>
          <p:nvPr/>
        </p:nvSpPr>
        <p:spPr>
          <a:xfrm>
            <a:off x="972033" y="1104182"/>
            <a:ext cx="11070442" cy="4986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            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4F5B1F-3129-4F84-BB85-D592A4D2CDE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CDB7B01-FAFA-4F2A-A2E6-5BC6DA5F7D96}" type="slidenum">
              <a:rPr lang="en-US" altLang="en-US" smtClean="0">
                <a:solidFill>
                  <a:srgbClr val="0C70AC"/>
                </a:solidFill>
              </a:rPr>
              <a:pPr algn="ctr">
                <a:defRPr/>
              </a:pPr>
              <a:t>4</a:t>
            </a:fld>
            <a:endParaRPr lang="en-US" altLang="en-US" dirty="0">
              <a:solidFill>
                <a:srgbClr val="0C70A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99E55-C90E-C14F-8320-FC6ED1F79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6" y="838082"/>
            <a:ext cx="7339860" cy="32868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ED239-2F62-DE45-8D2C-ADFC5ED107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056" y="895675"/>
            <a:ext cx="4843944" cy="3229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E8819-BE98-2742-80F4-0BB07CF73A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5581"/>
            <a:ext cx="2916613" cy="2733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69765-DB36-1642-B3AA-2166E8C9B9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602" y="4126802"/>
            <a:ext cx="2683045" cy="2731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3FCEB-81C5-8E49-9748-6B6FE14CE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647" y="4124361"/>
            <a:ext cx="2692814" cy="2733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7FD4C-B856-6D44-A85D-DBEDBF5DDD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460" y="4113378"/>
            <a:ext cx="4116933" cy="27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9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/>
        </p:nvSpPr>
        <p:spPr>
          <a:xfrm>
            <a:off x="734807" y="76237"/>
            <a:ext cx="9841178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Status and Roadmap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A58944-5545-4118-979B-D9E64B47EF7E}"/>
              </a:ext>
            </a:extLst>
          </p:cNvPr>
          <p:cNvSpPr>
            <a:spLocks noGrp="1"/>
          </p:cNvSpPr>
          <p:nvPr/>
        </p:nvSpPr>
        <p:spPr>
          <a:xfrm>
            <a:off x="972033" y="1104182"/>
            <a:ext cx="11070442" cy="4986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Status</a:t>
            </a:r>
          </a:p>
          <a:p>
            <a:pPr lvl="1"/>
            <a:r>
              <a:rPr lang="en-US" dirty="0"/>
              <a:t>Successfully Organized DSTEI PDR, Chapter Chairs Meeting, AESS 50 Years celebration, ISAC Workshop at Bangalore</a:t>
            </a:r>
          </a:p>
          <a:p>
            <a:pPr lvl="1"/>
            <a:r>
              <a:rPr lang="en-US" dirty="0"/>
              <a:t>Interacted with volunteers to open Section Chapter at Delhi (petition filed), Kerala and Gujrat</a:t>
            </a:r>
          </a:p>
          <a:p>
            <a:pPr lvl="1"/>
            <a:r>
              <a:rPr lang="en-US" dirty="0"/>
              <a:t>Interacted with Boeing/Airbus and other Aerospace/Space industries and invited them to join AESS. </a:t>
            </a:r>
          </a:p>
          <a:p>
            <a:pPr lvl="1"/>
            <a:r>
              <a:rPr lang="en-US" dirty="0"/>
              <a:t>More than 50 Scientist have joined AESS</a:t>
            </a:r>
          </a:p>
          <a:p>
            <a:pPr lvl="1"/>
            <a:endParaRPr lang="en-US" dirty="0"/>
          </a:p>
          <a:p>
            <a:r>
              <a:rPr lang="en-US" dirty="0"/>
              <a:t>Roadmap</a:t>
            </a:r>
          </a:p>
          <a:p>
            <a:pPr lvl="1"/>
            <a:r>
              <a:rPr lang="en-US" dirty="0"/>
              <a:t>Provide necessary assistance and guidance to Sections and SBs to open chapters by physically meeting them</a:t>
            </a:r>
          </a:p>
          <a:p>
            <a:pPr lvl="1"/>
            <a:r>
              <a:rPr lang="en-US" dirty="0"/>
              <a:t>Organize Workshop/Panel Discussions/Talks/Hands-on in AESS designated Fields across India</a:t>
            </a:r>
          </a:p>
          <a:p>
            <a:pPr lvl="1"/>
            <a:r>
              <a:rPr lang="en-US" dirty="0"/>
              <a:t>Identify Potential Senior Members and Fellows and nominate them for elevation</a:t>
            </a:r>
          </a:p>
          <a:p>
            <a:pPr lvl="1"/>
            <a:r>
              <a:rPr lang="en-US" dirty="0"/>
              <a:t>Collaborate with existing conferences with Focus in AESS designated fields (MAPCON)</a:t>
            </a:r>
          </a:p>
          <a:p>
            <a:pPr lvl="1"/>
            <a:r>
              <a:rPr lang="en-US" dirty="0"/>
              <a:t>Have 1K+ AESS members in India</a:t>
            </a:r>
          </a:p>
          <a:p>
            <a:pPr lvl="1"/>
            <a:r>
              <a:rPr lang="en-US" dirty="0"/>
              <a:t>Seek Board Support in continuation of India Initiative in the year 2024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4F5B1F-3129-4F84-BB85-D592A4D2CDE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CDB7B01-FAFA-4F2A-A2E6-5BC6DA5F7D96}" type="slidenum">
              <a:rPr lang="en-US" altLang="en-US" smtClean="0">
                <a:solidFill>
                  <a:srgbClr val="0C70AC"/>
                </a:solidFill>
              </a:rPr>
              <a:pPr algn="ctr">
                <a:defRPr/>
              </a:pPr>
              <a:t>5</a:t>
            </a:fld>
            <a:endParaRPr lang="en-US" altLang="en-US" dirty="0">
              <a:solidFill>
                <a:srgbClr val="0C70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8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AB76B3-D2D7-4587-8C49-BE97BC3F7749}"/>
              </a:ext>
            </a:extLst>
          </p:cNvPr>
          <p:cNvSpPr>
            <a:spLocks noGrp="1"/>
          </p:cNvSpPr>
          <p:nvPr/>
        </p:nvSpPr>
        <p:spPr>
          <a:xfrm>
            <a:off x="734807" y="76237"/>
            <a:ext cx="9841178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A58944-5545-4118-979B-D9E64B47EF7E}"/>
              </a:ext>
            </a:extLst>
          </p:cNvPr>
          <p:cNvSpPr>
            <a:spLocks noGrp="1"/>
          </p:cNvSpPr>
          <p:nvPr/>
        </p:nvSpPr>
        <p:spPr>
          <a:xfrm>
            <a:off x="972033" y="1104182"/>
            <a:ext cx="11070442" cy="4986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            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THANKS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C4F5B1F-3129-4F84-BB85-D592A4D2CDEA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CDB7B01-FAFA-4F2A-A2E6-5BC6DA5F7D96}" type="slidenum">
              <a:rPr lang="en-US" altLang="en-US" smtClean="0">
                <a:solidFill>
                  <a:srgbClr val="0C70AC"/>
                </a:solidFill>
              </a:rPr>
              <a:pPr algn="ctr">
                <a:defRPr/>
              </a:pPr>
              <a:t>6</a:t>
            </a:fld>
            <a:endParaRPr lang="en-US" altLang="en-US" dirty="0">
              <a:solidFill>
                <a:srgbClr val="0C70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06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286</Words>
  <Application>Microsoft Office PowerPoint</Application>
  <PresentationFormat>Widescreen</PresentationFormat>
  <Paragraphs>65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LucidaGrande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Amanda Osborn</cp:lastModifiedBy>
  <cp:revision>83</cp:revision>
  <dcterms:created xsi:type="dcterms:W3CDTF">2020-06-23T20:53:44Z</dcterms:created>
  <dcterms:modified xsi:type="dcterms:W3CDTF">2023-11-09T09:31:33Z</dcterms:modified>
</cp:coreProperties>
</file>