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446" r:id="rId3"/>
    <p:sldId id="453" r:id="rId4"/>
    <p:sldId id="456" r:id="rId5"/>
    <p:sldId id="455" r:id="rId6"/>
    <p:sldId id="4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95D9B7-5619-49B5-9246-BEA6453483BE}" v="4" dt="2023-11-08T21:07:29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BF9DFDF-E21D-462C-5E81-FA3A6DD1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7B2D7B-7CAA-CD2B-72C4-27EF3041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5C2161-C111-1788-0C1F-CCD2B176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378684-E43E-4DEA-4895-0112063D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512049-9843-495F-3176-66A8CD89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1F5135-5C1D-0842-2CEF-63121B6E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326220-4318-7BA0-D4DC-C8E4D3E9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2CCAB6E-33E5-821C-11D1-9FECC8B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C938C-FC87-CCF7-E547-3DED29B8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A325B7-EEA0-A1E5-E8B2-3BC6F548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52F4F0-A0E8-6FF5-8E7C-5B5AEE32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8A7CCA-E62B-57FD-2AE1-B621BBC8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FE655A7-902C-80D1-AEA2-C5DA34B6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44378E3-BEB9-3169-EBB2-B98C1106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8A2DE-1683-B251-0BDC-572644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6CBF4A-AC17-F8AC-EFCF-9EBABF40246A}"/>
              </a:ext>
            </a:extLst>
          </p:cNvPr>
          <p:cNvSpPr/>
          <p:nvPr userDrawn="1"/>
        </p:nvSpPr>
        <p:spPr>
          <a:xfrm>
            <a:off x="10157791" y="5764696"/>
            <a:ext cx="1938131" cy="983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32D060-B878-9CAE-3DCE-04E3BE859ED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791" y="6123082"/>
            <a:ext cx="1676399" cy="5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Mentorship Program Report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Arik Brown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Fall 2023 Board of Governors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Sydney, Australia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ABD1C4-C1AF-50FB-FCF6-24704D2C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SWOT Summary</a:t>
            </a:r>
          </a:p>
          <a:p>
            <a:r>
              <a:rPr lang="en-US" dirty="0"/>
              <a:t>Current Status of Mentors and Mentees</a:t>
            </a:r>
          </a:p>
          <a:p>
            <a:r>
              <a:rPr lang="en-US" dirty="0"/>
              <a:t>Collaboration Exploration with Other Mentor Programs</a:t>
            </a:r>
          </a:p>
          <a:p>
            <a:r>
              <a:rPr lang="en-US" dirty="0"/>
              <a:t>2024 Future Plans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612C4D-C95F-4540-8C19-1C9134F7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4167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B1CB9A-E447-7FA6-9C33-B7B0EAAC0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674578"/>
              </p:ext>
            </p:extLst>
          </p:nvPr>
        </p:nvGraphicFramePr>
        <p:xfrm>
          <a:off x="1478591" y="1781890"/>
          <a:ext cx="8710438" cy="31324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87607">
                  <a:extLst>
                    <a:ext uri="{9D8B030D-6E8A-4147-A177-3AD203B41FA5}">
                      <a16:colId xmlns:a16="http://schemas.microsoft.com/office/drawing/2014/main" val="3419106663"/>
                    </a:ext>
                  </a:extLst>
                </a:gridCol>
                <a:gridCol w="6822831">
                  <a:extLst>
                    <a:ext uri="{9D8B030D-6E8A-4147-A177-3AD203B41FA5}">
                      <a16:colId xmlns:a16="http://schemas.microsoft.com/office/drawing/2014/main" val="1334197416"/>
                    </a:ext>
                  </a:extLst>
                </a:gridCol>
              </a:tblGrid>
              <a:tr h="783105">
                <a:tc>
                  <a:txBody>
                    <a:bodyPr/>
                    <a:lstStyle/>
                    <a:p>
                      <a:r>
                        <a:rPr lang="en-US" b="0" dirty="0"/>
                        <a:t>Strengths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High interest expressed by AESS members in joining/continuing in the program. Initial partnerships were formed using Collabratec.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9346589"/>
                  </a:ext>
                </a:extLst>
              </a:tr>
              <a:tr h="783105"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Discrepancy in tracking mentors and mentees. Working to resolve this.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5890029"/>
                  </a:ext>
                </a:extLst>
              </a:tr>
              <a:tr h="783105"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Leverage features from the Global Talent Mentoring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747506"/>
                  </a:ext>
                </a:extLst>
              </a:tr>
              <a:tr h="783105">
                <a:tc>
                  <a:txBody>
                    <a:bodyPr/>
                    <a:lstStyle/>
                    <a:p>
                      <a:r>
                        <a:rPr lang="en-US" dirty="0"/>
                        <a:t>Threats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Collabratec tracking may not be as robust as originally thought.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28365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81A3AF-8558-8AE0-B7FD-E44408664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26" y="1284556"/>
            <a:ext cx="5995775" cy="5178589"/>
          </a:xfrm>
        </p:spPr>
        <p:txBody>
          <a:bodyPr/>
          <a:lstStyle/>
          <a:p>
            <a:r>
              <a:rPr lang="en-US" sz="2400" dirty="0"/>
              <a:t>Collabratec reports there are 58 mentors signed up to AESS’s Mentorship Program</a:t>
            </a:r>
          </a:p>
          <a:p>
            <a:pPr lvl="1"/>
            <a:r>
              <a:rPr lang="en-US" sz="2000" dirty="0"/>
              <a:t>I’m not sure if this is correct</a:t>
            </a:r>
          </a:p>
          <a:p>
            <a:r>
              <a:rPr lang="en-US" sz="2400" dirty="0"/>
              <a:t>In the process of confirming the accuracy of the number of mentors and mentees</a:t>
            </a:r>
          </a:p>
          <a:p>
            <a:r>
              <a:rPr lang="en-US" sz="2400" dirty="0"/>
              <a:t>I believe the filtering may be mixing up those who are in the general IEEE membership program and the AESS program</a:t>
            </a:r>
          </a:p>
          <a:p>
            <a:r>
              <a:rPr lang="en-US" sz="2400" dirty="0"/>
              <a:t>Action Plan</a:t>
            </a:r>
          </a:p>
          <a:p>
            <a:pPr lvl="1"/>
            <a:r>
              <a:rPr lang="en-US" sz="2000" dirty="0"/>
              <a:t>Confirm mentor and mentee program participants with Victor </a:t>
            </a:r>
            <a:r>
              <a:rPr lang="en-US" sz="2000" dirty="0" err="1"/>
              <a:t>Manganaro</a:t>
            </a:r>
            <a:r>
              <a:rPr lang="en-US" sz="2000" dirty="0"/>
              <a:t> (Collabratec SME)</a:t>
            </a:r>
          </a:p>
          <a:p>
            <a:pPr lvl="1"/>
            <a:r>
              <a:rPr lang="en-US" sz="2000" dirty="0"/>
              <a:t>Poll current mentors and mentees in Collabratec and cross-check responses</a:t>
            </a:r>
          </a:p>
          <a:p>
            <a:pPr lvl="1"/>
            <a:r>
              <a:rPr lang="en-US" sz="2000" dirty="0"/>
              <a:t>Finalize numbers in Dec ‘23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840525-08F7-696B-7D2E-4129BDCB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F542A5-30CF-8BD5-DD69-6F4245AE9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992" y="1685032"/>
            <a:ext cx="5257326" cy="4082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349A2F9-BE0C-F319-5BF2-3D1992EFCF73}"/>
              </a:ext>
            </a:extLst>
          </p:cNvPr>
          <p:cNvSpPr/>
          <p:nvPr/>
        </p:nvSpPr>
        <p:spPr>
          <a:xfrm>
            <a:off x="9424555" y="2483427"/>
            <a:ext cx="1007918" cy="25977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876694-3B83-E9C9-0E8B-EF4A2B89B391}"/>
              </a:ext>
            </a:extLst>
          </p:cNvPr>
          <p:cNvSpPr/>
          <p:nvPr/>
        </p:nvSpPr>
        <p:spPr>
          <a:xfrm>
            <a:off x="6584373" y="5172969"/>
            <a:ext cx="1499753" cy="44851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642526-D15F-32ED-F3FF-99D1321F0725}"/>
              </a:ext>
            </a:extLst>
          </p:cNvPr>
          <p:cNvSpPr/>
          <p:nvPr/>
        </p:nvSpPr>
        <p:spPr>
          <a:xfrm>
            <a:off x="6573981" y="3165352"/>
            <a:ext cx="1499753" cy="61911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512C9B-5B8A-1F2B-A86C-4F09F575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506827"/>
            <a:ext cx="6257253" cy="4819021"/>
          </a:xfrm>
        </p:spPr>
        <p:txBody>
          <a:bodyPr/>
          <a:lstStyle/>
          <a:p>
            <a:r>
              <a:rPr lang="en-US" sz="2000" dirty="0"/>
              <a:t>Met with two representatives from Global Talent Mentoring (GTM) – July 17</a:t>
            </a:r>
            <a:r>
              <a:rPr lang="en-US" sz="2000" baseline="30000" dirty="0"/>
              <a:t>th</a:t>
            </a:r>
            <a:r>
              <a:rPr lang="en-US" sz="2000" dirty="0"/>
              <a:t>, 2023</a:t>
            </a:r>
          </a:p>
          <a:p>
            <a:pPr lvl="1"/>
            <a:r>
              <a:rPr lang="en-US" sz="1600" dirty="0"/>
              <a:t>Dr. Daniel Balestrini, COO</a:t>
            </a:r>
          </a:p>
          <a:p>
            <a:pPr lvl="1"/>
            <a:r>
              <a:rPr lang="en-US" sz="1600" dirty="0" err="1"/>
              <a:t>Ildiko</a:t>
            </a:r>
            <a:r>
              <a:rPr lang="en-US" sz="1600" dirty="0"/>
              <a:t> </a:t>
            </a:r>
            <a:r>
              <a:rPr lang="en-US" sz="1600" dirty="0" err="1"/>
              <a:t>Gyoryne</a:t>
            </a:r>
            <a:r>
              <a:rPr lang="en-US" sz="1600" dirty="0"/>
              <a:t> </a:t>
            </a:r>
            <a:r>
              <a:rPr lang="en-US" sz="1600" dirty="0" err="1"/>
              <a:t>Csomo</a:t>
            </a:r>
            <a:r>
              <a:rPr lang="en-US" sz="1600" dirty="0"/>
              <a:t>, Area Coordinator, Branding &amp; Networking</a:t>
            </a:r>
          </a:p>
          <a:p>
            <a:r>
              <a:rPr lang="en-US" sz="2000" dirty="0"/>
              <a:t>Online mentoring program to develop technical talent</a:t>
            </a:r>
          </a:p>
          <a:p>
            <a:pPr lvl="1"/>
            <a:r>
              <a:rPr lang="en-US" sz="1600" dirty="0"/>
              <a:t>Talent Equity</a:t>
            </a:r>
          </a:p>
          <a:p>
            <a:pPr lvl="1"/>
            <a:r>
              <a:rPr lang="en-US" sz="1600" dirty="0"/>
              <a:t>Professional Development</a:t>
            </a:r>
          </a:p>
          <a:p>
            <a:pPr lvl="1"/>
            <a:r>
              <a:rPr lang="en-US" sz="1600" dirty="0"/>
              <a:t>Access to Global Talent</a:t>
            </a:r>
          </a:p>
          <a:p>
            <a:pPr lvl="1"/>
            <a:r>
              <a:rPr lang="en-US" sz="1600" dirty="0"/>
              <a:t>Networking and Interdisciplinary Collaboration</a:t>
            </a:r>
          </a:p>
          <a:p>
            <a:r>
              <a:rPr lang="en-US" sz="2000" dirty="0"/>
              <a:t>GTM has it’s own process/program and is not setup for collaboration with other mentoring programs</a:t>
            </a:r>
          </a:p>
          <a:p>
            <a:r>
              <a:rPr lang="en-US" sz="2000" dirty="0"/>
              <a:t>GTM is looking to spread the news about their program and was looking for mentors to add to the program</a:t>
            </a:r>
          </a:p>
          <a:p>
            <a:r>
              <a:rPr lang="en-US" sz="2000" dirty="0"/>
              <a:t>Potential to adopt or leverage current features of the GTM program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B71A09-F2FB-5D02-CB2B-AB29C4256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95250"/>
            <a:ext cx="10039350" cy="483395"/>
          </a:xfrm>
        </p:spPr>
        <p:txBody>
          <a:bodyPr/>
          <a:lstStyle/>
          <a:p>
            <a:r>
              <a:rPr lang="en-US" sz="3200" dirty="0"/>
              <a:t>Mentorship Programs Explored For Potential Partnership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57EA6F-D4D3-376B-2FF5-2EBB0DC9F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4943" y="1641910"/>
            <a:ext cx="4940341" cy="428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832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9CBEB5-A09F-0E09-9276-0A35209B2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09" y="1271847"/>
            <a:ext cx="9434946" cy="4988243"/>
          </a:xfrm>
        </p:spPr>
        <p:txBody>
          <a:bodyPr/>
          <a:lstStyle/>
          <a:p>
            <a:r>
              <a:rPr lang="en-US" sz="2400" dirty="0"/>
              <a:t>Planned Events</a:t>
            </a:r>
          </a:p>
          <a:p>
            <a:pPr lvl="1"/>
            <a:r>
              <a:rPr lang="en-US" sz="2000" dirty="0"/>
              <a:t>Online meeting for all mentors and mentees</a:t>
            </a:r>
          </a:p>
          <a:p>
            <a:pPr lvl="2"/>
            <a:r>
              <a:rPr lang="en-US" sz="1600" dirty="0"/>
              <a:t>Goals and expectations</a:t>
            </a:r>
          </a:p>
          <a:p>
            <a:pPr lvl="2"/>
            <a:r>
              <a:rPr lang="en-US" sz="1600" dirty="0"/>
              <a:t>Mentor/Mentee communication cadence</a:t>
            </a:r>
          </a:p>
          <a:p>
            <a:pPr lvl="2"/>
            <a:r>
              <a:rPr lang="en-US" sz="1600" dirty="0"/>
              <a:t>Field Questions (May have Victor </a:t>
            </a:r>
            <a:r>
              <a:rPr lang="en-US" sz="1600" dirty="0" err="1"/>
              <a:t>Manganaro</a:t>
            </a:r>
            <a:r>
              <a:rPr lang="en-US" sz="1600" dirty="0"/>
              <a:t> support – Collabratec SME)</a:t>
            </a:r>
          </a:p>
          <a:p>
            <a:pPr lvl="1"/>
            <a:r>
              <a:rPr lang="en-US" sz="2000" dirty="0"/>
              <a:t>General Online Meeting Every 4 months</a:t>
            </a:r>
          </a:p>
          <a:p>
            <a:pPr lvl="2"/>
            <a:r>
              <a:rPr lang="en-US" sz="1600" dirty="0"/>
              <a:t>2024 February, June, October</a:t>
            </a:r>
          </a:p>
          <a:p>
            <a:r>
              <a:rPr lang="en-US" sz="2400" dirty="0"/>
              <a:t>Engagement Activities</a:t>
            </a:r>
          </a:p>
          <a:p>
            <a:pPr lvl="1"/>
            <a:r>
              <a:rPr lang="en-US" sz="2000" dirty="0"/>
              <a:t>Mentor/Mentee Spotlight Quarterly (March/June/Sept/Dec) – Highlight a successful mentor/mentee partnership</a:t>
            </a:r>
          </a:p>
          <a:p>
            <a:pPr lvl="2"/>
            <a:r>
              <a:rPr lang="en-US" sz="1600" dirty="0"/>
              <a:t>Post on the AESS Mentorship website and on the Collabratec Page</a:t>
            </a:r>
          </a:p>
          <a:p>
            <a:pPr lvl="1"/>
            <a:r>
              <a:rPr lang="en-US" sz="2000" dirty="0"/>
              <a:t>Program membership poll (January)</a:t>
            </a:r>
          </a:p>
          <a:p>
            <a:pPr lvl="2"/>
            <a:r>
              <a:rPr lang="en-US" sz="1600" dirty="0"/>
              <a:t>Solicit inputs for improvements</a:t>
            </a:r>
          </a:p>
          <a:p>
            <a:pPr lvl="1"/>
            <a:r>
              <a:rPr lang="en-US" sz="2000" dirty="0"/>
              <a:t>Periodic tips and strategies for successful mentoring partnerships (Cadence TBD)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E9F03-DC20-556C-8E74-A2176AE5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Plan</a:t>
            </a:r>
          </a:p>
        </p:txBody>
      </p:sp>
    </p:spTree>
    <p:extLst>
      <p:ext uri="{BB962C8B-B14F-4D97-AF65-F5344CB8AC3E}">
        <p14:creationId xmlns:p14="http://schemas.microsoft.com/office/powerpoint/2010/main" val="115458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388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Outline</vt:lpstr>
      <vt:lpstr>SWOT Summary</vt:lpstr>
      <vt:lpstr>Current Status</vt:lpstr>
      <vt:lpstr>Mentorship Programs Explored For Potential Partnership</vt:lpstr>
      <vt:lpstr>2024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41</cp:revision>
  <dcterms:created xsi:type="dcterms:W3CDTF">2020-06-23T20:53:44Z</dcterms:created>
  <dcterms:modified xsi:type="dcterms:W3CDTF">2023-11-09T04:50:48Z</dcterms:modified>
</cp:coreProperties>
</file>