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45" r:id="rId2"/>
    <p:sldId id="448" r:id="rId3"/>
    <p:sldId id="263" r:id="rId4"/>
    <p:sldId id="444" r:id="rId5"/>
    <p:sldId id="446" r:id="rId6"/>
    <p:sldId id="449" r:id="rId7"/>
    <p:sldId id="450" r:id="rId8"/>
    <p:sldId id="447" r:id="rId9"/>
    <p:sldId id="44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F30DD-E43C-CA4B-A5FB-77BBC5ADDAB7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0F3D1-4F9A-AB43-BBB2-4BBDABDEC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53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C0FEB-13BF-49E2-AA65-ECB0819A8BC3}"/>
              </a:ext>
            </a:extLst>
          </p:cNvPr>
          <p:cNvSpPr>
            <a:spLocks noGrp="1"/>
          </p:cNvSpPr>
          <p:nvPr userDrawn="1"/>
        </p:nvSpPr>
        <p:spPr>
          <a:xfrm>
            <a:off x="734807" y="76237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2FE6A51-0C90-4250-B4B1-2EF2C892A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8" y="114113"/>
            <a:ext cx="10515600" cy="710640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12925"/>
            <a:ext cx="9144000" cy="1381125"/>
          </a:xfrm>
          <a:prstGeom prst="rect">
            <a:avLst/>
          </a:prstGeom>
        </p:spPr>
        <p:txBody>
          <a:bodyPr anchor="b"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Rectangle&#10;&#10;Description automatically generated with medium confidence">
            <a:extLst>
              <a:ext uri="{FF2B5EF4-FFF2-40B4-BE49-F238E27FC236}">
                <a16:creationId xmlns:a16="http://schemas.microsoft.com/office/drawing/2014/main" id="{8CE9E921-0597-4FF4-94CC-D20ADC7E25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"/>
            <a:ext cx="12192000" cy="6854430"/>
          </a:xfrm>
          <a:prstGeom prst="rect">
            <a:avLst/>
          </a:prstGeom>
        </p:spPr>
      </p:pic>
      <p:pic>
        <p:nvPicPr>
          <p:cNvPr id="10" name="Picture 9" descr="A picture containing text, clipart, tableware, dishware&#10;&#10;Description automatically generated">
            <a:extLst>
              <a:ext uri="{FF2B5EF4-FFF2-40B4-BE49-F238E27FC236}">
                <a16:creationId xmlns:a16="http://schemas.microsoft.com/office/drawing/2014/main" id="{6EFF700F-D452-40A2-82D4-79EA0689EF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05" y="2301364"/>
            <a:ext cx="3726659" cy="190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807" y="1188720"/>
            <a:ext cx="10618993" cy="4988243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661CC10-B7D2-596B-AFD0-19760D053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Please summarize your committees main activities (i.e. conferences, publications, education, member activities, etc.)</a:t>
            </a:r>
          </a:p>
          <a:p>
            <a:pPr lvl="1"/>
            <a:r>
              <a:rPr lang="en-US" dirty="0"/>
              <a:t>Please point out areas and activities that address the SWOT (Strategy, Weaknesses, Opportunities, and Threats) </a:t>
            </a:r>
          </a:p>
          <a:p>
            <a:pPr lvl="1"/>
            <a:r>
              <a:rPr lang="en-US" dirty="0"/>
              <a:t>Define areas that Cross-Committees can strengthen the Opportunities and reduce the Threats.</a:t>
            </a:r>
          </a:p>
        </p:txBody>
      </p:sp>
    </p:spTree>
    <p:extLst>
      <p:ext uri="{BB962C8B-B14F-4D97-AF65-F5344CB8AC3E}">
        <p14:creationId xmlns:p14="http://schemas.microsoft.com/office/powerpoint/2010/main" val="291559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08C4F7AF-98CF-43AB-B43B-1DF54CF9AE1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62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827402" y="2016895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</a:rPr>
              <a:t>IEEE Aerospace Electronic Systems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Technical Operations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827402" y="3222436"/>
            <a:ext cx="6881887" cy="226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dirty="0">
                <a:solidFill>
                  <a:schemeClr val="bg1">
                    <a:lumMod val="85000"/>
                  </a:schemeClr>
                </a:solidFill>
              </a:rPr>
              <a:t>Michael Braasch, VP Tech Ops</a:t>
            </a:r>
          </a:p>
          <a:p>
            <a:endParaRPr lang="en-US" sz="13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AESS Fall 2023 Board of Governors Meeting</a:t>
            </a: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10 and 11 November 2023</a:t>
            </a: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Sydney, Australia</a:t>
            </a:r>
          </a:p>
        </p:txBody>
      </p:sp>
    </p:spTree>
    <p:extLst>
      <p:ext uri="{BB962C8B-B14F-4D97-AF65-F5344CB8AC3E}">
        <p14:creationId xmlns:p14="http://schemas.microsoft.com/office/powerpoint/2010/main" val="1842216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18DFA9-7C6F-B1BC-F628-C981F5EB1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Michael Braasch</a:t>
            </a:r>
          </a:p>
          <a:p>
            <a:r>
              <a:rPr lang="en-US" sz="4000" dirty="0"/>
              <a:t>Steve Butler</a:t>
            </a:r>
          </a:p>
          <a:p>
            <a:r>
              <a:rPr lang="en-US" sz="4000" dirty="0"/>
              <a:t>Marina Ruggieri</a:t>
            </a:r>
          </a:p>
          <a:p>
            <a:r>
              <a:rPr lang="en-US" sz="4000" dirty="0"/>
              <a:t>George Schmidt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CB501C9-3CB2-4916-CC21-B757F81AA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 Ops Committee</a:t>
            </a:r>
          </a:p>
        </p:txBody>
      </p:sp>
    </p:spTree>
    <p:extLst>
      <p:ext uri="{BB962C8B-B14F-4D97-AF65-F5344CB8AC3E}">
        <p14:creationId xmlns:p14="http://schemas.microsoft.com/office/powerpoint/2010/main" val="3110106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734807" y="76237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Main Activities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499617"/>
            <a:ext cx="9999024" cy="4933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Technical Operations is responsible for oversight of the Technical Panels for the AESS Board of Governors.</a:t>
            </a:r>
          </a:p>
          <a:p>
            <a:pPr lvl="1"/>
            <a:r>
              <a:rPr lang="en-US" sz="2400" dirty="0"/>
              <a:t>Currently we have six panels</a:t>
            </a:r>
          </a:p>
          <a:p>
            <a:pPr lvl="2"/>
            <a:r>
              <a:rPr lang="en-US" sz="2400" dirty="0"/>
              <a:t>Avionics Systems</a:t>
            </a:r>
          </a:p>
          <a:p>
            <a:pPr lvl="2"/>
            <a:r>
              <a:rPr lang="en-US" sz="2400" dirty="0"/>
              <a:t>Cyber Security</a:t>
            </a:r>
          </a:p>
          <a:p>
            <a:pPr lvl="2"/>
            <a:r>
              <a:rPr lang="en-US" sz="2400" dirty="0"/>
              <a:t>Glue Technologies for Space Systems</a:t>
            </a:r>
          </a:p>
          <a:p>
            <a:pPr lvl="2"/>
            <a:r>
              <a:rPr lang="en-US" sz="2400" dirty="0"/>
              <a:t>Gyro and Accelerometer (GAP)</a:t>
            </a:r>
          </a:p>
          <a:p>
            <a:pPr lvl="2"/>
            <a:r>
              <a:rPr lang="en-US" sz="2400" dirty="0"/>
              <a:t>Navigation Systems</a:t>
            </a:r>
          </a:p>
          <a:p>
            <a:pPr lvl="2"/>
            <a:r>
              <a:rPr lang="en-US" sz="2400" dirty="0"/>
              <a:t>Radar Systems</a:t>
            </a:r>
          </a:p>
          <a:p>
            <a:pPr lvl="1"/>
            <a:r>
              <a:rPr lang="en-US" sz="2400" dirty="0"/>
              <a:t>Also have Vision &amp; Perspectives (V&amp;P) committee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9C4F5B1F-3129-4F84-BB85-D592A4D2CDEA}"/>
              </a:ext>
            </a:extLst>
          </p:cNvPr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BCDB7B01-FAFA-4F2A-A2E6-5BC6DA5F7D96}" type="slidenum">
              <a:rPr lang="en-US" altLang="en-US" smtClean="0">
                <a:solidFill>
                  <a:srgbClr val="0C70AC"/>
                </a:solidFill>
              </a:rPr>
              <a:pPr algn="ctr">
                <a:defRPr/>
              </a:pPr>
              <a:t>3</a:t>
            </a:fld>
            <a:endParaRPr lang="en-US" altLang="en-US" dirty="0">
              <a:solidFill>
                <a:srgbClr val="0C70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9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18DFA9-7C6F-B1BC-F628-C981F5EB1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Most of the panels are responsible for an important conference</a:t>
            </a:r>
          </a:p>
          <a:p>
            <a:r>
              <a:rPr lang="en-US" sz="3600" dirty="0"/>
              <a:t>Most have contributed state-of-the-art articles to SYSTEMS</a:t>
            </a:r>
          </a:p>
          <a:p>
            <a:r>
              <a:rPr lang="en-US" sz="3600" dirty="0"/>
              <a:t>Many articles submitted to TAES</a:t>
            </a:r>
          </a:p>
          <a:p>
            <a:r>
              <a:rPr lang="en-US" sz="3600" dirty="0"/>
              <a:t>GAP has overseen the development and publication of more than a dozen standards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CB501C9-3CB2-4916-CC21-B757F81AA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</a:t>
            </a:r>
          </a:p>
        </p:txBody>
      </p:sp>
    </p:spTree>
    <p:extLst>
      <p:ext uri="{BB962C8B-B14F-4D97-AF65-F5344CB8AC3E}">
        <p14:creationId xmlns:p14="http://schemas.microsoft.com/office/powerpoint/2010/main" val="895550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18DFA9-7C6F-B1BC-F628-C981F5EB1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The V&amp;P committee is the only AESS entity specifically devoted to unmanned/autonomous systems</a:t>
            </a:r>
          </a:p>
          <a:p>
            <a:pPr lvl="1"/>
            <a:r>
              <a:rPr lang="en-US" sz="3200" dirty="0"/>
              <a:t>Joe Dauncey has had a difficult time getting engagement</a:t>
            </a:r>
          </a:p>
          <a:p>
            <a:r>
              <a:rPr lang="en-US" sz="3600" dirty="0"/>
              <a:t>The V&amp;P committee submitted a paper to SYSTEMS in Spring 2023</a:t>
            </a:r>
          </a:p>
          <a:p>
            <a:pPr lvl="1"/>
            <a:r>
              <a:rPr lang="en-US" sz="3200" dirty="0"/>
              <a:t>The hope is this paper will help to generate interest in the </a:t>
            </a:r>
            <a:r>
              <a:rPr lang="en-US" sz="3200" dirty="0" err="1"/>
              <a:t>supertopic</a:t>
            </a:r>
            <a:r>
              <a:rPr lang="en-US" sz="3200" dirty="0"/>
              <a:t> (Autonomy for Sustainability)</a:t>
            </a:r>
          </a:p>
          <a:p>
            <a:r>
              <a:rPr lang="en-US" sz="3600" dirty="0"/>
              <a:t>Cyber Security Panel is stagnant (see next slide)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CB501C9-3CB2-4916-CC21-B757F81AA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2089225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18DFA9-7C6F-B1BC-F628-C981F5EB1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Panel has been meeting jointly with ASP; only two people with significant interest; no independent output from CSP recently; ties with Carnahan seem tenuous at best</a:t>
            </a:r>
          </a:p>
          <a:p>
            <a:r>
              <a:rPr lang="en-US" sz="4000" dirty="0" err="1"/>
              <a:t>Aloke</a:t>
            </a:r>
            <a:r>
              <a:rPr lang="en-US" sz="4000" dirty="0"/>
              <a:t> Roy (panel chair): recommends dissolving the panel</a:t>
            </a:r>
          </a:p>
          <a:p>
            <a:r>
              <a:rPr lang="en-US" sz="4000" dirty="0"/>
              <a:t>Tech Ops committee unanimously agrees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CB501C9-3CB2-4916-CC21-B757F81AA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 Security Panel status</a:t>
            </a:r>
          </a:p>
        </p:txBody>
      </p:sp>
    </p:spTree>
    <p:extLst>
      <p:ext uri="{BB962C8B-B14F-4D97-AF65-F5344CB8AC3E}">
        <p14:creationId xmlns:p14="http://schemas.microsoft.com/office/powerpoint/2010/main" val="3472757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7BE801-5E3E-5C8F-E06F-28D7DC15F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DC198D4-AEE5-DD59-EAB4-B7217BEC4F4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</a:rPr>
              <a:t>Motion: The Technical Operations Committee moves to eliminate the Cyber Security Panel.</a:t>
            </a:r>
            <a:endParaRPr lang="en-US" sz="4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Pros: </a:t>
            </a:r>
          </a:p>
          <a:p>
            <a:pPr lvl="1"/>
            <a:r>
              <a:rPr lang="en-US" sz="2800" dirty="0"/>
              <a:t>The panel has been essentially inactive for a significant period of time and its activities have been essentially absorbed by the Avionics Systems Panel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Cons: </a:t>
            </a:r>
          </a:p>
          <a:p>
            <a:pPr lvl="1"/>
            <a:r>
              <a:rPr lang="en-US" sz="2800" dirty="0"/>
              <a:t>Cyber security issues (which are increasing by the day) may not receive sufficient attention/emphasis without a specific dedicated panel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Financial Implications: None </a:t>
            </a:r>
          </a:p>
        </p:txBody>
      </p:sp>
    </p:spTree>
    <p:extLst>
      <p:ext uri="{BB962C8B-B14F-4D97-AF65-F5344CB8AC3E}">
        <p14:creationId xmlns:p14="http://schemas.microsoft.com/office/powerpoint/2010/main" val="822663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18DFA9-7C6F-B1BC-F628-C981F5EB1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We have four very active panels</a:t>
            </a:r>
          </a:p>
          <a:p>
            <a:pPr lvl="1"/>
            <a:r>
              <a:rPr lang="en-US" sz="3600" dirty="0"/>
              <a:t>Must continue to support them</a:t>
            </a:r>
          </a:p>
          <a:p>
            <a:r>
              <a:rPr lang="en-US" sz="4000" dirty="0"/>
              <a:t>Shall the ASP be the interface to Carnahan?</a:t>
            </a:r>
          </a:p>
          <a:p>
            <a:r>
              <a:rPr lang="en-US" sz="4000" dirty="0"/>
              <a:t>Perhaps increase interest/engagement in Autonomy issues via establishment of an AESS workshop/conference? </a:t>
            </a:r>
          </a:p>
          <a:p>
            <a:pPr lvl="1"/>
            <a:r>
              <a:rPr lang="en-US" sz="3600" dirty="0"/>
              <a:t>Who are the competitors?  Other IEEE OUs?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CB501C9-3CB2-4916-CC21-B757F81AA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Plans</a:t>
            </a:r>
          </a:p>
        </p:txBody>
      </p:sp>
    </p:spTree>
    <p:extLst>
      <p:ext uri="{BB962C8B-B14F-4D97-AF65-F5344CB8AC3E}">
        <p14:creationId xmlns:p14="http://schemas.microsoft.com/office/powerpoint/2010/main" val="1783894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1B412-5EB9-734B-B8EE-F63D0C35F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04937"/>
            <a:ext cx="10515600" cy="2852737"/>
          </a:xfrm>
        </p:spPr>
        <p:txBody>
          <a:bodyPr/>
          <a:lstStyle/>
          <a:p>
            <a:r>
              <a:rPr lang="en-US" dirty="0"/>
              <a:t>Reports from the Panels</a:t>
            </a:r>
          </a:p>
        </p:txBody>
      </p:sp>
    </p:spTree>
    <p:extLst>
      <p:ext uri="{BB962C8B-B14F-4D97-AF65-F5344CB8AC3E}">
        <p14:creationId xmlns:p14="http://schemas.microsoft.com/office/powerpoint/2010/main" val="1367035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368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LucidaGrande</vt:lpstr>
      <vt:lpstr>Wingdings</vt:lpstr>
      <vt:lpstr>Office Theme</vt:lpstr>
      <vt:lpstr>PowerPoint Presentation</vt:lpstr>
      <vt:lpstr>Tech Ops Committee</vt:lpstr>
      <vt:lpstr>PowerPoint Presentation</vt:lpstr>
      <vt:lpstr>Accomplishments</vt:lpstr>
      <vt:lpstr>Challenges</vt:lpstr>
      <vt:lpstr>Cyber Security Panel status</vt:lpstr>
      <vt:lpstr>Motion</vt:lpstr>
      <vt:lpstr>Future Plans</vt:lpstr>
      <vt:lpstr>Reports from the Panels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Amanda Osborn</cp:lastModifiedBy>
  <cp:revision>49</cp:revision>
  <dcterms:created xsi:type="dcterms:W3CDTF">2020-06-23T20:53:44Z</dcterms:created>
  <dcterms:modified xsi:type="dcterms:W3CDTF">2023-11-08T00:32:56Z</dcterms:modified>
</cp:coreProperties>
</file>