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445" r:id="rId2"/>
    <p:sldId id="440" r:id="rId3"/>
    <p:sldId id="444" r:id="rId4"/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0A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F30DD-E43C-CA4B-A5FB-77BBC5ADDAB7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0F3D1-4F9A-AB43-BBB2-4BBDABDEC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53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C0FEB-13BF-49E2-AA65-ECB0819A8BC3}"/>
              </a:ext>
            </a:extLst>
          </p:cNvPr>
          <p:cNvSpPr>
            <a:spLocks noGrp="1"/>
          </p:cNvSpPr>
          <p:nvPr userDrawn="1"/>
        </p:nvSpPr>
        <p:spPr>
          <a:xfrm>
            <a:off x="734807" y="76237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2FE6A51-0C90-4250-B4B1-2EF2C892A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18" y="114113"/>
            <a:ext cx="10515600" cy="710640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019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9F9F1-ADEA-43FA-843B-403AB26F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9FB9A-D2A1-4AE9-A254-6C639E38B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8BAC1-A068-4411-BE9A-417483ADF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D6CDE-1993-4DA6-97C4-CD04F189E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2E51F-634B-49C0-9CA1-7BB3452E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3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5D466-98E4-4591-B691-9487944F3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41B2C2-B28A-4289-80C5-D36AF6DC78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38F87-FA44-4454-88AC-AACF0718C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0F60E-6F02-454A-A1D3-4F4AE6D2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82F6B-41CA-4065-B364-8D5143CEF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10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60312-30E2-4915-A6CD-B137F1523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FADC2D-1BFE-476F-96A8-5477B18E8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B612A-A41D-4DAD-AC72-1B85593B3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6DAC4-BCFC-4965-B9F1-7ECC81AE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63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FD76CE-0001-449E-B549-1413AA2CAF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AA05D-3E96-4A54-A699-9DAEF341D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ECA7E-C502-4A62-A138-8970A7748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B6D11-9EA4-4A25-B711-D84864227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63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43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1825626"/>
            <a:ext cx="10515600" cy="3943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838200" y="1106196"/>
            <a:ext cx="10515600" cy="385325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-1072543" y="6234116"/>
            <a:ext cx="6477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E6A85-E58A-B74F-BF6B-8BF4953AF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34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FC8D-FAC4-4880-9373-C4D5AD998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12925"/>
            <a:ext cx="9144000" cy="1381125"/>
          </a:xfrm>
          <a:prstGeom prst="rect">
            <a:avLst/>
          </a:prstGeo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2219A-6810-4BBB-BB70-7005CC1E5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05C51-B209-4AF4-A68D-B977A2230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03980-8E73-44A4-A6C0-9FC92EA60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60794-8A42-43BE-A706-169A3619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Rectangle&#10;&#10;Description automatically generated with medium confidence">
            <a:extLst>
              <a:ext uri="{FF2B5EF4-FFF2-40B4-BE49-F238E27FC236}">
                <a16:creationId xmlns:a16="http://schemas.microsoft.com/office/drawing/2014/main" id="{8CE9E921-0597-4FF4-94CC-D20ADC7E2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pic>
        <p:nvPicPr>
          <p:cNvPr id="10" name="Picture 9" descr="A picture containing text, clipart, tableware, dishware&#10;&#10;Description automatically generated">
            <a:extLst>
              <a:ext uri="{FF2B5EF4-FFF2-40B4-BE49-F238E27FC236}">
                <a16:creationId xmlns:a16="http://schemas.microsoft.com/office/drawing/2014/main" id="{6EFF700F-D452-40A2-82D4-79EA0689EF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5" y="2301364"/>
            <a:ext cx="3726659" cy="190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37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2E70E-167B-4E52-9956-3A3A314DA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07" y="1188720"/>
            <a:ext cx="10618993" cy="498824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99DF7-E8C6-4AE4-A958-1C5EAB5B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4E2BE-1B65-4750-996B-B5D554B5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70AC"/>
                </a:solidFill>
              </a:defRPr>
            </a:lvl1pPr>
          </a:lstStyle>
          <a:p>
            <a:fld id="{DEAABB4B-B7FE-4F54-9EF3-4A934A9068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81AF724-15D2-4C5E-B028-1617845D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07" y="59679"/>
            <a:ext cx="10515600" cy="483395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135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99DF7-E8C6-4AE4-A958-1C5EAB5B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4E2BE-1B65-4750-996B-B5D554B5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70AC"/>
                </a:solidFill>
              </a:defRPr>
            </a:lvl1pPr>
          </a:lstStyle>
          <a:p>
            <a:fld id="{DEAABB4B-B7FE-4F54-9EF3-4A934A9068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81AF724-15D2-4C5E-B028-1617845D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07" y="59679"/>
            <a:ext cx="10515600" cy="483395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661CC10-B7D2-596B-AFD0-19760D053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13" y="1189038"/>
            <a:ext cx="10618787" cy="4987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summarize your committees main activities (i.e. conferences, publications, education, member activities, etc.)</a:t>
            </a:r>
          </a:p>
          <a:p>
            <a:pPr lvl="1"/>
            <a:r>
              <a:rPr lang="en-US" dirty="0"/>
              <a:t>Please point out areas and activities that address the SWOT (Strategy, Weaknesses, Opportunities, and Threats) </a:t>
            </a:r>
          </a:p>
          <a:p>
            <a:pPr lvl="1"/>
            <a:r>
              <a:rPr lang="en-US" dirty="0"/>
              <a:t>Define areas that Cross-Committees can strengthen the Opportunities and reduce the Threats.</a:t>
            </a:r>
          </a:p>
        </p:txBody>
      </p:sp>
    </p:spTree>
    <p:extLst>
      <p:ext uri="{BB962C8B-B14F-4D97-AF65-F5344CB8AC3E}">
        <p14:creationId xmlns:p14="http://schemas.microsoft.com/office/powerpoint/2010/main" val="291559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63A2F-B27D-4CE5-88ED-B23A8AF4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41687-F5D4-4762-9801-4DBD4A464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8FE9C-0D24-46A8-B8BB-3C7AADD44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45FFE-81AF-4BA3-9594-A5B9D9E4F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2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618E-C1FF-4406-B935-6E356D520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0733F-1457-4881-A03B-9AB48809B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BBB4B-C73A-43E4-A0E1-4A1AD263C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1206-A400-4104-8090-D58A159D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D62CD-16D6-4D1C-98B8-E2D838712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8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A1018-601A-48D0-81AB-5726FB288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0EA12-77DD-4DA8-87FD-944D7E046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12C12-81E3-4EC1-AC98-E5C3BB503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35DD1-A8A7-4C6A-9A75-0DCF4B246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EAF422-393A-403B-96E5-F9D80C2C9F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D8B493-3800-4240-A0E8-1727624CB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2124BC-FB28-4147-9741-E91E2C782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1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02450-776F-4F03-A967-CA91BE875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12F86-C5BF-48A3-B662-E2B45C93D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49FFFE-ED73-47A2-AD33-3BF4A1E6A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9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933FD9-3AB7-40DC-9347-AB7628391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4B5FB-C298-4E3E-9403-46CA2016A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2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8C4F7AF-98CF-43AB-B43B-1DF54CF9AE1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5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ie.ieee.org/about/wie-committee/ieee-wie-distinguished-lecturers-progra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131C-F095-48E5-8B44-E138AD540F6F}"/>
              </a:ext>
            </a:extLst>
          </p:cNvPr>
          <p:cNvSpPr>
            <a:spLocks noGrp="1"/>
          </p:cNvSpPr>
          <p:nvPr/>
        </p:nvSpPr>
        <p:spPr>
          <a:xfrm>
            <a:off x="4827402" y="2016895"/>
            <a:ext cx="6881887" cy="9982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IEEE Aerospace Electronic Systems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WIE Committee Liaison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FB642-C925-470D-A2D9-02A0B8114332}"/>
              </a:ext>
            </a:extLst>
          </p:cNvPr>
          <p:cNvSpPr>
            <a:spLocks noGrp="1"/>
          </p:cNvSpPr>
          <p:nvPr/>
        </p:nvSpPr>
        <p:spPr>
          <a:xfrm>
            <a:off x="4827402" y="3222436"/>
            <a:ext cx="6881887" cy="226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None/>
              <a:defRPr sz="28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00" dirty="0">
                <a:solidFill>
                  <a:schemeClr val="bg1">
                    <a:lumMod val="85000"/>
                  </a:schemeClr>
                </a:solidFill>
              </a:rPr>
              <a:t>Kathleen A. Kramer</a:t>
            </a:r>
          </a:p>
          <a:p>
            <a:endParaRPr lang="en-US" sz="13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AESS Fall 2023 Board of Governors Meeting</a:t>
            </a: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10 and 11 November 2023</a:t>
            </a: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Sydney, Australia</a:t>
            </a:r>
          </a:p>
        </p:txBody>
      </p:sp>
    </p:spTree>
    <p:extLst>
      <p:ext uri="{BB962C8B-B14F-4D97-AF65-F5344CB8AC3E}">
        <p14:creationId xmlns:p14="http://schemas.microsoft.com/office/powerpoint/2010/main" val="1842216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76EE9E-558D-C8B0-29DA-980C65599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WIE DL Program (Society DLs)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6A6F3AD-B340-39DC-13EF-212BB966226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35013" y="1189038"/>
            <a:ext cx="10618787" cy="4987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dirty="0"/>
              <a:t>Maria Sabrina Greco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Karen Haigh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Jiang Lin</a:t>
            </a:r>
          </a:p>
        </p:txBody>
      </p:sp>
      <p:pic>
        <p:nvPicPr>
          <p:cNvPr id="4" name="Picture 3" descr="A screenshot of a web page&#10;&#10;Description automatically generated">
            <a:extLst>
              <a:ext uri="{FF2B5EF4-FFF2-40B4-BE49-F238E27FC236}">
                <a16:creationId xmlns:a16="http://schemas.microsoft.com/office/drawing/2014/main" id="{0726DDCB-CD6B-B084-1B2F-BF6940B67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386" y="0"/>
            <a:ext cx="3290455" cy="6858000"/>
          </a:xfrm>
          <a:prstGeom prst="rect">
            <a:avLst/>
          </a:prstGeom>
        </p:spPr>
      </p:pic>
      <p:pic>
        <p:nvPicPr>
          <p:cNvPr id="7" name="Picture 6" descr="A purple poster with text and images of people&#10;&#10;Description automatically generated">
            <a:extLst>
              <a:ext uri="{FF2B5EF4-FFF2-40B4-BE49-F238E27FC236}">
                <a16:creationId xmlns:a16="http://schemas.microsoft.com/office/drawing/2014/main" id="{9306A24C-0E7A-5613-5BB4-F402B2402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07" y="3413216"/>
            <a:ext cx="3378916" cy="33789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B225D6-2952-8F2F-4704-57EDCDD8FF26}"/>
              </a:ext>
            </a:extLst>
          </p:cNvPr>
          <p:cNvSpPr txBox="1"/>
          <p:nvPr/>
        </p:nvSpPr>
        <p:spPr>
          <a:xfrm>
            <a:off x="3731741" y="1297459"/>
            <a:ext cx="2829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Need to get ok from our DLs involved that they can also be listed  on WIE’s site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090ADA-E032-3F87-B341-632D6D29AE20}"/>
              </a:ext>
            </a:extLst>
          </p:cNvPr>
          <p:cNvSpPr txBox="1"/>
          <p:nvPr/>
        </p:nvSpPr>
        <p:spPr>
          <a:xfrm>
            <a:off x="1064895" y="2556608"/>
            <a:ext cx="6097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hlinkClick r:id="rId4"/>
              </a:rPr>
              <a:t>https://wie.ieee.org/about/wie-committee/ieee-wie-distinguished-lecturers-program/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0419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18DFA9-7C6F-B1BC-F628-C981F5EB1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American Controls Conference (ACC), 31 May 2023</a:t>
            </a:r>
          </a:p>
          <a:p>
            <a:r>
              <a:rPr lang="en-US" dirty="0"/>
              <a:t>IEEE International Microwave Symposium (IMS) WIE, 13 June 2023</a:t>
            </a:r>
          </a:p>
          <a:p>
            <a:r>
              <a:rPr lang="en-US" dirty="0"/>
              <a:t>IEEE UCSD EMBS Kick-Off, 9 October 2023</a:t>
            </a:r>
          </a:p>
          <a:p>
            <a:r>
              <a:rPr lang="en-US" dirty="0"/>
              <a:t>IEEE WIE Forum USA East, Pittsburgh, 28 October 2023</a:t>
            </a:r>
          </a:p>
          <a:p>
            <a:r>
              <a:rPr lang="en-US" dirty="0"/>
              <a:t>IEEE Future Networks World Forum, Baltimore, 14 November 2023</a:t>
            </a:r>
          </a:p>
          <a:p>
            <a:r>
              <a:rPr lang="en-US" dirty="0"/>
              <a:t>IEEE International Conference on Consumer Electronics, 7 January 2024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B501C9-3CB2-4916-CC21-B757F81AA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Kramer WIE Activities</a:t>
            </a:r>
          </a:p>
        </p:txBody>
      </p:sp>
    </p:spTree>
    <p:extLst>
      <p:ext uri="{BB962C8B-B14F-4D97-AF65-F5344CB8AC3E}">
        <p14:creationId xmlns:p14="http://schemas.microsoft.com/office/powerpoint/2010/main" val="895550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A0D91-47F6-1E41-9864-D931A7B89E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1739555"/>
            <a:ext cx="4902201" cy="3561493"/>
          </a:xfrm>
        </p:spPr>
        <p:txBody>
          <a:bodyPr/>
          <a:lstStyle/>
          <a:p>
            <a:r>
              <a:rPr lang="en-US" sz="2133" dirty="0"/>
              <a:t>AESS was as special registrant type created by WIE ILC 2022, providing registration for two WIE AESS and supporting conference. </a:t>
            </a:r>
            <a:r>
              <a:rPr lang="en-US" sz="2133" dirty="0">
                <a:highlight>
                  <a:srgbClr val="FFFF00"/>
                </a:highlight>
              </a:rPr>
              <a:t>Please note for 2025 support.</a:t>
            </a:r>
          </a:p>
          <a:p>
            <a:r>
              <a:rPr lang="en-US" sz="2133" dirty="0"/>
              <a:t>Working with society VP Conferences to ensure flagship conferences individually organize </a:t>
            </a:r>
            <a:r>
              <a:rPr lang="en-US" sz="2133" b="1" dirty="0"/>
              <a:t>special events that target underrepresented audiences, including WIE</a:t>
            </a:r>
            <a:r>
              <a:rPr lang="en-US" sz="2133" dirty="0"/>
              <a:t> and that all events are inclusive (industry, YP, WIE) incorporate the </a:t>
            </a:r>
            <a:r>
              <a:rPr lang="en-US" sz="2133" b="1" dirty="0"/>
              <a:t>spirit of the pledge </a:t>
            </a:r>
            <a:r>
              <a:rPr lang="en-US" sz="2133" dirty="0"/>
              <a:t>in breadth of activities.…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999B24-349E-584D-836C-F6D38687F1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2022 and into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994AC7-8CEE-C049-BBAA-C122E4BE870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AC35B9-61F3-94E2-4218-CADB0F781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3400" b="1" dirty="0">
                <a:solidFill>
                  <a:schemeClr val="bg1"/>
                </a:solidFill>
                <a:latin typeface="+mn-lt"/>
              </a:rPr>
            </a:br>
            <a:br>
              <a:rPr lang="en-US" sz="3400" b="1" dirty="0">
                <a:solidFill>
                  <a:schemeClr val="bg1"/>
                </a:solidFill>
                <a:latin typeface="+mn-lt"/>
              </a:rPr>
            </a:br>
            <a:br>
              <a:rPr lang="en-US" sz="3400" b="1" dirty="0">
                <a:solidFill>
                  <a:schemeClr val="bg1"/>
                </a:solidFill>
                <a:latin typeface="+mn-lt"/>
              </a:rPr>
            </a:br>
            <a:br>
              <a:rPr lang="en-US" sz="3400" b="1" dirty="0">
                <a:solidFill>
                  <a:schemeClr val="bg1"/>
                </a:solidFill>
                <a:latin typeface="+mn-lt"/>
              </a:rPr>
            </a:br>
            <a:br>
              <a:rPr lang="en-US" sz="3400" b="1" dirty="0">
                <a:solidFill>
                  <a:schemeClr val="bg1"/>
                </a:solidFill>
                <a:latin typeface="+mn-lt"/>
              </a:rPr>
            </a:br>
            <a:br>
              <a:rPr lang="en-US" sz="3400" b="1" dirty="0">
                <a:solidFill>
                  <a:schemeClr val="bg1"/>
                </a:solidFill>
                <a:latin typeface="+mn-lt"/>
              </a:rPr>
            </a:br>
            <a:br>
              <a:rPr lang="en-US" sz="3400" b="1" dirty="0">
                <a:solidFill>
                  <a:schemeClr val="bg1"/>
                </a:solidFill>
                <a:latin typeface="+mn-lt"/>
              </a:rPr>
            </a:br>
            <a:br>
              <a:rPr lang="en-US" sz="3400" b="1" dirty="0">
                <a:solidFill>
                  <a:schemeClr val="bg1"/>
                </a:solidFill>
                <a:latin typeface="+mn-lt"/>
              </a:rPr>
            </a:br>
            <a:br>
              <a:rPr lang="en-US" sz="3400" b="1" dirty="0">
                <a:solidFill>
                  <a:schemeClr val="bg1"/>
                </a:solidFill>
                <a:latin typeface="+mn-lt"/>
              </a:rPr>
            </a:br>
            <a:br>
              <a:rPr lang="en-US" sz="3400" b="1" dirty="0">
                <a:solidFill>
                  <a:schemeClr val="bg1"/>
                </a:solidFill>
                <a:latin typeface="+mn-lt"/>
              </a:rPr>
            </a:br>
            <a:endParaRPr lang="en-US" sz="3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568DE39-2DBF-91FB-86F0-C5ECCCE2E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88574"/>
            <a:ext cx="5402871" cy="21086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908DC9-3F55-0201-7369-73CBEF109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0267" y="2664293"/>
            <a:ext cx="3515672" cy="26367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21FE5D-7034-9FEB-4B5A-F4BA1F57ABEA}"/>
              </a:ext>
            </a:extLst>
          </p:cNvPr>
          <p:cNvSpPr txBox="1"/>
          <p:nvPr/>
        </p:nvSpPr>
        <p:spPr>
          <a:xfrm>
            <a:off x="2206487" y="3144942"/>
            <a:ext cx="66592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+mn-lt"/>
              </a:rPr>
              <a:t>Best Practices Report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E0C2C932-F181-FBDC-ED34-F6866DAF7B44}"/>
              </a:ext>
            </a:extLst>
          </p:cNvPr>
          <p:cNvSpPr txBox="1">
            <a:spLocks/>
          </p:cNvSpPr>
          <p:nvPr/>
        </p:nvSpPr>
        <p:spPr>
          <a:xfrm>
            <a:off x="734807" y="59679"/>
            <a:ext cx="10515600" cy="483395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 Practices Reminders</a:t>
            </a:r>
          </a:p>
          <a:p>
            <a:endParaRPr lang="en-US" sz="3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429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230</Words>
  <Application>Microsoft Office PowerPoint</Application>
  <PresentationFormat>Widescreen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Courier New</vt:lpstr>
      <vt:lpstr>LucidaGrande</vt:lpstr>
      <vt:lpstr>Wingdings</vt:lpstr>
      <vt:lpstr>Office Theme</vt:lpstr>
      <vt:lpstr>PowerPoint Presentation</vt:lpstr>
      <vt:lpstr>IEEE WIE DL Program (Society DLs)</vt:lpstr>
      <vt:lpstr>Kramer WIE Activities</vt:lpstr>
      <vt:lpstr>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Hough,Mackenzie C</dc:creator>
  <cp:lastModifiedBy>Amanda Osborn</cp:lastModifiedBy>
  <cp:revision>42</cp:revision>
  <dcterms:created xsi:type="dcterms:W3CDTF">2020-06-23T20:53:44Z</dcterms:created>
  <dcterms:modified xsi:type="dcterms:W3CDTF">2023-11-09T05:38:27Z</dcterms:modified>
</cp:coreProperties>
</file>