
<file path=[Content_Types].xml><?xml version="1.0" encoding="utf-8"?>
<Types xmlns="http://schemas.openxmlformats.org/package/2006/content-types">
  <Default Extension="png" ContentType="image/png"/>
  <Default Extension="jfif" ContentType="image/jpeg"/>
  <Default Extension="bin" ContentType="application/vnd.openxmlformats-officedocument.oleObject"/>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p:sldMasterIdLst>
    <p:sldMasterId id="2147483693" r:id="rId1"/>
    <p:sldMasterId id="2147483708" r:id="rId2"/>
    <p:sldMasterId id="2147483720" r:id="rId3"/>
  </p:sldMasterIdLst>
  <p:notesMasterIdLst>
    <p:notesMasterId r:id="rId40"/>
  </p:notesMasterIdLst>
  <p:handoutMasterIdLst>
    <p:handoutMasterId r:id="rId41"/>
  </p:handoutMasterIdLst>
  <p:sldIdLst>
    <p:sldId id="1734" r:id="rId4"/>
    <p:sldId id="1735" r:id="rId5"/>
    <p:sldId id="1736" r:id="rId6"/>
    <p:sldId id="1737" r:id="rId7"/>
    <p:sldId id="1738" r:id="rId8"/>
    <p:sldId id="1739" r:id="rId9"/>
    <p:sldId id="265" r:id="rId10"/>
    <p:sldId id="263" r:id="rId11"/>
    <p:sldId id="1727" r:id="rId12"/>
    <p:sldId id="264" r:id="rId13"/>
    <p:sldId id="1634" r:id="rId14"/>
    <p:sldId id="1700" r:id="rId15"/>
    <p:sldId id="1517" r:id="rId16"/>
    <p:sldId id="1726" r:id="rId17"/>
    <p:sldId id="1682" r:id="rId18"/>
    <p:sldId id="1684" r:id="rId19"/>
    <p:sldId id="1686" r:id="rId20"/>
    <p:sldId id="1687" r:id="rId21"/>
    <p:sldId id="1688" r:id="rId22"/>
    <p:sldId id="1689" r:id="rId23"/>
    <p:sldId id="1690" r:id="rId24"/>
    <p:sldId id="1578" r:id="rId25"/>
    <p:sldId id="1696" r:id="rId26"/>
    <p:sldId id="1697" r:id="rId27"/>
    <p:sldId id="1644" r:id="rId28"/>
    <p:sldId id="1732" r:id="rId29"/>
    <p:sldId id="1709" r:id="rId30"/>
    <p:sldId id="1701" r:id="rId31"/>
    <p:sldId id="1702" r:id="rId32"/>
    <p:sldId id="1712" r:id="rId33"/>
    <p:sldId id="1720" r:id="rId34"/>
    <p:sldId id="1722" r:id="rId35"/>
    <p:sldId id="1733" r:id="rId36"/>
    <p:sldId id="1723" r:id="rId37"/>
    <p:sldId id="1649" r:id="rId38"/>
    <p:sldId id="1356" r:id="rId39"/>
  </p:sldIdLst>
  <p:sldSz cx="9144000" cy="6858000" type="screen4x3"/>
  <p:notesSz cx="7315200" cy="9601200"/>
  <p:defaultTextStyle>
    <a:defPPr>
      <a:defRPr lang="en-AU"/>
    </a:defPPr>
    <a:lvl1pPr algn="l" rtl="0" fontAlgn="base">
      <a:spcBef>
        <a:spcPct val="0"/>
      </a:spcBef>
      <a:spcAft>
        <a:spcPct val="0"/>
      </a:spcAft>
      <a:defRPr sz="3200" kern="1200">
        <a:solidFill>
          <a:schemeClr val="tx1"/>
        </a:solidFill>
        <a:latin typeface="Tahoma" pitchFamily="34" charset="0"/>
        <a:ea typeface="+mn-ea"/>
        <a:cs typeface="Arial" charset="0"/>
      </a:defRPr>
    </a:lvl1pPr>
    <a:lvl2pPr marL="457200" algn="l" rtl="0" fontAlgn="base">
      <a:spcBef>
        <a:spcPct val="0"/>
      </a:spcBef>
      <a:spcAft>
        <a:spcPct val="0"/>
      </a:spcAft>
      <a:defRPr sz="3200" kern="1200">
        <a:solidFill>
          <a:schemeClr val="tx1"/>
        </a:solidFill>
        <a:latin typeface="Tahoma" pitchFamily="34" charset="0"/>
        <a:ea typeface="+mn-ea"/>
        <a:cs typeface="Arial" charset="0"/>
      </a:defRPr>
    </a:lvl2pPr>
    <a:lvl3pPr marL="914400" algn="l" rtl="0" fontAlgn="base">
      <a:spcBef>
        <a:spcPct val="0"/>
      </a:spcBef>
      <a:spcAft>
        <a:spcPct val="0"/>
      </a:spcAft>
      <a:defRPr sz="3200" kern="1200">
        <a:solidFill>
          <a:schemeClr val="tx1"/>
        </a:solidFill>
        <a:latin typeface="Tahoma" pitchFamily="34" charset="0"/>
        <a:ea typeface="+mn-ea"/>
        <a:cs typeface="Arial" charset="0"/>
      </a:defRPr>
    </a:lvl3pPr>
    <a:lvl4pPr marL="1371600" algn="l" rtl="0" fontAlgn="base">
      <a:spcBef>
        <a:spcPct val="0"/>
      </a:spcBef>
      <a:spcAft>
        <a:spcPct val="0"/>
      </a:spcAft>
      <a:defRPr sz="3200" kern="1200">
        <a:solidFill>
          <a:schemeClr val="tx1"/>
        </a:solidFill>
        <a:latin typeface="Tahoma" pitchFamily="34" charset="0"/>
        <a:ea typeface="+mn-ea"/>
        <a:cs typeface="Arial" charset="0"/>
      </a:defRPr>
    </a:lvl4pPr>
    <a:lvl5pPr marL="1828800" algn="l" rtl="0" fontAlgn="base">
      <a:spcBef>
        <a:spcPct val="0"/>
      </a:spcBef>
      <a:spcAft>
        <a:spcPct val="0"/>
      </a:spcAft>
      <a:defRPr sz="3200" kern="1200">
        <a:solidFill>
          <a:schemeClr val="tx1"/>
        </a:solidFill>
        <a:latin typeface="Tahoma" pitchFamily="34" charset="0"/>
        <a:ea typeface="+mn-ea"/>
        <a:cs typeface="Arial" charset="0"/>
      </a:defRPr>
    </a:lvl5pPr>
    <a:lvl6pPr marL="2286000" algn="l" defTabSz="914400" rtl="0" eaLnBrk="1" latinLnBrk="0" hangingPunct="1">
      <a:defRPr sz="3200" kern="1200">
        <a:solidFill>
          <a:schemeClr val="tx1"/>
        </a:solidFill>
        <a:latin typeface="Tahoma" pitchFamily="34" charset="0"/>
        <a:ea typeface="+mn-ea"/>
        <a:cs typeface="Arial" charset="0"/>
      </a:defRPr>
    </a:lvl6pPr>
    <a:lvl7pPr marL="2743200" algn="l" defTabSz="914400" rtl="0" eaLnBrk="1" latinLnBrk="0" hangingPunct="1">
      <a:defRPr sz="3200" kern="1200">
        <a:solidFill>
          <a:schemeClr val="tx1"/>
        </a:solidFill>
        <a:latin typeface="Tahoma" pitchFamily="34" charset="0"/>
        <a:ea typeface="+mn-ea"/>
        <a:cs typeface="Arial" charset="0"/>
      </a:defRPr>
    </a:lvl7pPr>
    <a:lvl8pPr marL="3200400" algn="l" defTabSz="914400" rtl="0" eaLnBrk="1" latinLnBrk="0" hangingPunct="1">
      <a:defRPr sz="3200" kern="1200">
        <a:solidFill>
          <a:schemeClr val="tx1"/>
        </a:solidFill>
        <a:latin typeface="Tahoma" pitchFamily="34" charset="0"/>
        <a:ea typeface="+mn-ea"/>
        <a:cs typeface="Arial" charset="0"/>
      </a:defRPr>
    </a:lvl8pPr>
    <a:lvl9pPr marL="3657600" algn="l" defTabSz="914400" rtl="0" eaLnBrk="1" latinLnBrk="0" hangingPunct="1">
      <a:defRPr sz="3200" kern="1200">
        <a:solidFill>
          <a:schemeClr val="tx1"/>
        </a:solidFill>
        <a:latin typeface="Tahoma" pitchFamily="34" charset="0"/>
        <a:ea typeface="+mn-ea"/>
        <a:cs typeface="Arial"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CC0000"/>
    <a:srgbClr val="3B6AFF"/>
    <a:srgbClr val="2D66FF"/>
    <a:srgbClr val="336AFF"/>
    <a:srgbClr val="3366F3"/>
    <a:srgbClr val="FF99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83" autoAdjust="0"/>
    <p:restoredTop sz="99259" autoAdjust="0"/>
  </p:normalViewPr>
  <p:slideViewPr>
    <p:cSldViewPr>
      <p:cViewPr varScale="1">
        <p:scale>
          <a:sx n="71" d="100"/>
          <a:sy n="71" d="100"/>
        </p:scale>
        <p:origin x="968" y="4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92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handoutMaster" Target="handoutMasters/handout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957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572" tIns="48287" rIns="96572" bIns="48287" numCol="1" anchor="t" anchorCtr="0" compatLnSpc="1">
            <a:prstTxWarp prst="textNoShape">
              <a:avLst/>
            </a:prstTxWarp>
          </a:bodyPr>
          <a:lstStyle>
            <a:lvl1pPr defTabSz="966788" eaLnBrk="1" hangingPunct="1">
              <a:defRPr sz="1300">
                <a:latin typeface="Arial" charset="0"/>
                <a:cs typeface="+mn-cs"/>
              </a:defRPr>
            </a:lvl1pPr>
          </a:lstStyle>
          <a:p>
            <a:pPr>
              <a:defRPr/>
            </a:pPr>
            <a:endParaRPr lang="en-US" altLang="zh-CN"/>
          </a:p>
        </p:txBody>
      </p:sp>
      <p:sp>
        <p:nvSpPr>
          <p:cNvPr id="109571" name="Rectangle 3"/>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572" tIns="48287" rIns="96572" bIns="48287" numCol="1" anchor="t" anchorCtr="0" compatLnSpc="1">
            <a:prstTxWarp prst="textNoShape">
              <a:avLst/>
            </a:prstTxWarp>
          </a:bodyPr>
          <a:lstStyle>
            <a:lvl1pPr algn="r" defTabSz="966788" eaLnBrk="1" hangingPunct="1">
              <a:defRPr sz="1300">
                <a:latin typeface="Arial" charset="0"/>
                <a:cs typeface="+mn-cs"/>
              </a:defRPr>
            </a:lvl1pPr>
          </a:lstStyle>
          <a:p>
            <a:pPr>
              <a:defRPr/>
            </a:pPr>
            <a:fld id="{71B4E4F2-E8C6-41F9-9467-3C1BD8D634F9}" type="datetime1">
              <a:rPr lang="en-US" altLang="zh-CN"/>
              <a:pPr>
                <a:defRPr/>
              </a:pPr>
              <a:t>7/7/2024</a:t>
            </a:fld>
            <a:endParaRPr lang="en-US" altLang="zh-CN"/>
          </a:p>
        </p:txBody>
      </p:sp>
      <p:sp>
        <p:nvSpPr>
          <p:cNvPr id="109572" name="Rectangle 4"/>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572" tIns="48287" rIns="96572" bIns="48287" numCol="1" anchor="b" anchorCtr="0" compatLnSpc="1">
            <a:prstTxWarp prst="textNoShape">
              <a:avLst/>
            </a:prstTxWarp>
          </a:bodyPr>
          <a:lstStyle>
            <a:lvl1pPr defTabSz="966788" eaLnBrk="1" hangingPunct="1">
              <a:defRPr sz="1300">
                <a:latin typeface="Arial" charset="0"/>
                <a:cs typeface="+mn-cs"/>
              </a:defRPr>
            </a:lvl1pPr>
          </a:lstStyle>
          <a:p>
            <a:pPr>
              <a:defRPr/>
            </a:pPr>
            <a:r>
              <a:rPr lang="en-US" altLang="zh-CN"/>
              <a:t>DTN for Deep-Space Communications</a:t>
            </a:r>
          </a:p>
        </p:txBody>
      </p:sp>
      <p:sp>
        <p:nvSpPr>
          <p:cNvPr id="109573" name="Rectangle 5"/>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572" tIns="48287" rIns="96572" bIns="48287" numCol="1" anchor="b" anchorCtr="0" compatLnSpc="1">
            <a:prstTxWarp prst="textNoShape">
              <a:avLst/>
            </a:prstTxWarp>
          </a:bodyPr>
          <a:lstStyle>
            <a:lvl1pPr algn="r" defTabSz="966788" eaLnBrk="1" hangingPunct="1">
              <a:defRPr sz="1300">
                <a:latin typeface="Arial" charset="0"/>
                <a:cs typeface="+mn-cs"/>
              </a:defRPr>
            </a:lvl1pPr>
          </a:lstStyle>
          <a:p>
            <a:pPr>
              <a:defRPr/>
            </a:pPr>
            <a:fld id="{7499A934-C27F-44FA-8534-D1ACCF44EDE3}" type="slidenum">
              <a:rPr lang="en-US" altLang="zh-CN"/>
              <a:pPr>
                <a:defRPr/>
              </a:pPr>
              <a:t>‹#›</a:t>
            </a:fld>
            <a:endParaRPr lang="en-US" altLang="zh-CN"/>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572" tIns="48287" rIns="96572" bIns="48287" numCol="1" anchor="t" anchorCtr="0" compatLnSpc="1">
            <a:prstTxWarp prst="textNoShape">
              <a:avLst/>
            </a:prstTxWarp>
          </a:bodyPr>
          <a:lstStyle>
            <a:lvl1pPr defTabSz="966788" eaLnBrk="1" hangingPunct="1">
              <a:defRPr sz="1300">
                <a:latin typeface="Arial" charset="0"/>
                <a:cs typeface="+mn-cs"/>
              </a:defRPr>
            </a:lvl1pPr>
          </a:lstStyle>
          <a:p>
            <a:pPr>
              <a:defRPr/>
            </a:pPr>
            <a:endParaRPr lang="en-US" altLang="zh-CN"/>
          </a:p>
        </p:txBody>
      </p:sp>
      <p:sp>
        <p:nvSpPr>
          <p:cNvPr id="22531" name="Rectangle 3"/>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572" tIns="48287" rIns="96572" bIns="48287" numCol="1" anchor="t" anchorCtr="0" compatLnSpc="1">
            <a:prstTxWarp prst="textNoShape">
              <a:avLst/>
            </a:prstTxWarp>
          </a:bodyPr>
          <a:lstStyle>
            <a:lvl1pPr algn="r" defTabSz="966788" eaLnBrk="1" hangingPunct="1">
              <a:defRPr sz="1300">
                <a:latin typeface="Arial" charset="0"/>
                <a:cs typeface="+mn-cs"/>
              </a:defRPr>
            </a:lvl1pPr>
          </a:lstStyle>
          <a:p>
            <a:pPr>
              <a:defRPr/>
            </a:pPr>
            <a:fld id="{E6E5D6B8-AC4F-4511-BAC2-97AFD200D483}" type="datetime1">
              <a:rPr lang="en-US" altLang="zh-CN"/>
              <a:pPr>
                <a:defRPr/>
              </a:pPr>
              <a:t>7/7/2024</a:t>
            </a:fld>
            <a:endParaRPr lang="zh-CN" altLang="en-AU"/>
          </a:p>
        </p:txBody>
      </p:sp>
      <p:sp>
        <p:nvSpPr>
          <p:cNvPr id="15364" name="Rectangle 4"/>
          <p:cNvSpPr>
            <a:spLocks noGrp="1" noRot="1" noChangeAspect="1" noChangeArrowheads="1" noTextEdit="1"/>
          </p:cNvSpPr>
          <p:nvPr>
            <p:ph type="sldImg" idx="2"/>
          </p:nvPr>
        </p:nvSpPr>
        <p:spPr bwMode="auto">
          <a:xfrm>
            <a:off x="1255713" y="720725"/>
            <a:ext cx="4800600" cy="3600450"/>
          </a:xfrm>
          <a:prstGeom prst="rect">
            <a:avLst/>
          </a:prstGeom>
          <a:noFill/>
          <a:ln w="9525">
            <a:solidFill>
              <a:srgbClr val="000000"/>
            </a:solidFill>
            <a:miter lim="800000"/>
            <a:headEnd/>
            <a:tailEnd/>
          </a:ln>
        </p:spPr>
      </p:sp>
      <p:sp>
        <p:nvSpPr>
          <p:cNvPr id="22533" name="Rectangle 5"/>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572" tIns="48287" rIns="96572" bIns="48287" numCol="1" anchor="t" anchorCtr="0" compatLnSpc="1">
            <a:prstTxWarp prst="textNoShape">
              <a:avLst/>
            </a:prstTxWarp>
          </a:bodyPr>
          <a:lstStyle/>
          <a:p>
            <a:pPr lvl="0"/>
            <a:r>
              <a:rPr lang="en-AU" noProof="0"/>
              <a:t>Click to edit Master text styles</a:t>
            </a:r>
          </a:p>
          <a:p>
            <a:pPr lvl="1"/>
            <a:r>
              <a:rPr lang="en-AU" noProof="0"/>
              <a:t>Second level</a:t>
            </a:r>
          </a:p>
          <a:p>
            <a:pPr lvl="2"/>
            <a:r>
              <a:rPr lang="en-AU" noProof="0"/>
              <a:t>Third level</a:t>
            </a:r>
          </a:p>
          <a:p>
            <a:pPr lvl="3"/>
            <a:r>
              <a:rPr lang="en-AU" noProof="0"/>
              <a:t>Fourth level</a:t>
            </a:r>
          </a:p>
          <a:p>
            <a:pPr lvl="4"/>
            <a:r>
              <a:rPr lang="en-AU" noProof="0"/>
              <a:t>Fifth level</a:t>
            </a:r>
          </a:p>
        </p:txBody>
      </p:sp>
      <p:sp>
        <p:nvSpPr>
          <p:cNvPr id="22534" name="Rectangle 6"/>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572" tIns="48287" rIns="96572" bIns="48287" numCol="1" anchor="b" anchorCtr="0" compatLnSpc="1">
            <a:prstTxWarp prst="textNoShape">
              <a:avLst/>
            </a:prstTxWarp>
          </a:bodyPr>
          <a:lstStyle>
            <a:lvl1pPr defTabSz="966788" eaLnBrk="1" hangingPunct="1">
              <a:defRPr sz="1300">
                <a:latin typeface="Arial" charset="0"/>
                <a:cs typeface="+mn-cs"/>
              </a:defRPr>
            </a:lvl1pPr>
          </a:lstStyle>
          <a:p>
            <a:pPr>
              <a:defRPr/>
            </a:pPr>
            <a:r>
              <a:rPr lang="zh-CN" altLang="en-US"/>
              <a:t>DTN for Deep-Space Communications</a:t>
            </a:r>
            <a:endParaRPr lang="en-US" altLang="zh-CN"/>
          </a:p>
        </p:txBody>
      </p:sp>
      <p:sp>
        <p:nvSpPr>
          <p:cNvPr id="22535" name="Rectangle 7"/>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572" tIns="48287" rIns="96572" bIns="48287" numCol="1" anchor="b" anchorCtr="0" compatLnSpc="1">
            <a:prstTxWarp prst="textNoShape">
              <a:avLst/>
            </a:prstTxWarp>
          </a:bodyPr>
          <a:lstStyle>
            <a:lvl1pPr algn="r" defTabSz="966788" eaLnBrk="1" hangingPunct="1">
              <a:defRPr sz="1300">
                <a:latin typeface="Arial" charset="0"/>
                <a:cs typeface="+mn-cs"/>
              </a:defRPr>
            </a:lvl1pPr>
          </a:lstStyle>
          <a:p>
            <a:pPr>
              <a:defRPr/>
            </a:pPr>
            <a:fld id="{BD625147-C0CC-4016-94E3-8DB177638E64}" type="slidenum">
              <a:rPr lang="zh-CN" altLang="en-AU"/>
              <a:pPr>
                <a:defRPr/>
              </a:pPr>
              <a:t>‹#›</a:t>
            </a:fld>
            <a:endParaRPr lang="en-AU" altLang="zh-CN"/>
          </a:p>
        </p:txBody>
      </p:sp>
    </p:spTree>
    <p:extLst>
      <p:ext uri="{BB962C8B-B14F-4D97-AF65-F5344CB8AC3E}">
        <p14:creationId xmlns:p14="http://schemas.microsoft.com/office/powerpoint/2010/main" val="1245085460"/>
      </p:ext>
    </p:extLst>
  </p:cSld>
  <p:clrMap bg1="lt1" tx1="dk1" bg2="lt2" tx2="dk2" accent1="accent1" accent2="accent2" accent3="accent3" accent4="accent4" accent5="accent5" accent6="accent6" hlink="hlink" folHlink="folHlink"/>
  <p:hf hdr="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Conferences: </a:t>
            </a:r>
            <a:r>
              <a:rPr lang="en-US" sz="1200" spc="-25" dirty="0">
                <a:solidFill>
                  <a:srgbClr val="FFFFFF"/>
                </a:solidFill>
                <a:latin typeface="Poppins"/>
              </a:rPr>
              <a:t>AESS financially and technically sponsors and co-sponsors over 30 conferences. Members are encouraged to submit papers, attend the conference, and network with your colleagues.</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5" dirty="0">
                <a:solidFill>
                  <a:srgbClr val="F9C44F"/>
                </a:solidFill>
                <a:latin typeface="Poppins"/>
              </a:rPr>
              <a:t>Publications: </a:t>
            </a:r>
            <a:r>
              <a:rPr lang="en-US" sz="1200" dirty="0">
                <a:latin typeface="Poppins"/>
              </a:rPr>
              <a:t>AESS sponsors and co-sponsors publications that provide differing levels of technology, invention and information to readers.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FFFFFF"/>
                </a:solidFill>
                <a:latin typeface="Poppins Medium Bold"/>
              </a:rPr>
              <a:t>Technical Panels and Community: </a:t>
            </a:r>
            <a:r>
              <a:rPr lang="en-US" sz="1200" dirty="0">
                <a:solidFill>
                  <a:srgbClr val="FFFFFF"/>
                </a:solidFill>
                <a:latin typeface="Poppins"/>
              </a:rPr>
              <a:t>The creation of IEEE Standards, support of IEEE Conferences, and building a technical community are a primary responsibilities of the 6 AESS technical panels.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FFFF"/>
              </a:solidFill>
              <a:latin typeface="Poppins Medium 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oppins"/>
              </a:rPr>
              <a:t>Member Services: </a:t>
            </a:r>
            <a:r>
              <a:rPr lang="en-US" sz="1200" dirty="0">
                <a:solidFill>
                  <a:srgbClr val="000000"/>
                </a:solidFill>
                <a:latin typeface="Poppins"/>
              </a:rPr>
              <a:t>AESS has over 5,000 members and more than 100 chapters worldwide with programs like our Mentoring, Students, and Young Professionals to increase engagement and membership.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Poppins"/>
              </a:rPr>
              <a:t>Education: </a:t>
            </a:r>
            <a:r>
              <a:rPr lang="en-US" sz="1200" spc="-25" dirty="0">
                <a:solidFill>
                  <a:srgbClr val="FFFFFF"/>
                </a:solidFill>
                <a:latin typeface="Poppins"/>
              </a:rPr>
              <a:t>Provide technical content in-person and online to our members through the Distinguished Lecturers Program and Short Courses.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25" dirty="0">
              <a:solidFill>
                <a:srgbClr val="FFFFFF"/>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spc="-25" dirty="0">
                <a:solidFill>
                  <a:srgbClr val="FFFFFF"/>
                </a:solidFill>
                <a:latin typeface="Poppins"/>
              </a:rPr>
              <a:t>Awards: AESS has 17 awards recognizing our members for their contributions to publications, conferences, and technical achievements and two scholarships for undergraduate and graduate students.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spc="-25" dirty="0">
              <a:solidFill>
                <a:srgbClr val="FFFFFF"/>
              </a:solidFill>
              <a:latin typeface="Poppi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Poppins"/>
            </a:endParaRPr>
          </a:p>
        </p:txBody>
      </p:sp>
      <p:sp>
        <p:nvSpPr>
          <p:cNvPr id="4" name="Slide Number Placeholder 3"/>
          <p:cNvSpPr>
            <a:spLocks noGrp="1"/>
          </p:cNvSpPr>
          <p:nvPr>
            <p:ph type="sldNum" sz="quarter" idx="5"/>
          </p:nvPr>
        </p:nvSpPr>
        <p:spPr/>
        <p:txBody>
          <a:bodyPr/>
          <a:lstStyle/>
          <a:p>
            <a:fld id="{03F6B452-858F-4E42-85B0-AA03FF82455D}"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7053690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42834EF5-EC1A-7C4B-BE81-676463BEFD31}"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1072698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6"/>
          <p:cNvSpPr txBox="1">
            <a:spLocks noGrp="1" noChangeArrowheads="1"/>
          </p:cNvSpPr>
          <p:nvPr/>
        </p:nvSpPr>
        <p:spPr bwMode="auto">
          <a:xfrm>
            <a:off x="0" y="9120188"/>
            <a:ext cx="3170238" cy="479425"/>
          </a:xfrm>
          <a:prstGeom prst="rect">
            <a:avLst/>
          </a:prstGeom>
          <a:noFill/>
          <a:ln w="9525">
            <a:noFill/>
            <a:miter lim="800000"/>
            <a:headEnd/>
            <a:tailEnd/>
          </a:ln>
        </p:spPr>
        <p:txBody>
          <a:bodyPr lIns="96572" tIns="48287" rIns="96572" bIns="48287" anchor="b"/>
          <a:lstStyle/>
          <a:p>
            <a:pPr defTabSz="966788"/>
            <a:r>
              <a:rPr lang="zh-CN" altLang="en-US" sz="1300">
                <a:latin typeface="Arial" charset="0"/>
              </a:rPr>
              <a:t>DTN for Deep-Space Communications</a:t>
            </a:r>
            <a:endParaRPr lang="en-US" altLang="zh-CN" sz="1300">
              <a:latin typeface="Arial" charset="0"/>
            </a:endParaRPr>
          </a:p>
        </p:txBody>
      </p:sp>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ln/>
        </p:spPr>
        <p:txBody>
          <a:bodyPr/>
          <a:lstStyle/>
          <a:p>
            <a:endParaRPr lang="en-US" altLang="zh-CN"/>
          </a:p>
        </p:txBody>
      </p:sp>
      <p:sp>
        <p:nvSpPr>
          <p:cNvPr id="23556" name="Date Placeholder 3"/>
          <p:cNvSpPr txBox="1">
            <a:spLocks noGrp="1"/>
          </p:cNvSpPr>
          <p:nvPr/>
        </p:nvSpPr>
        <p:spPr bwMode="auto">
          <a:xfrm>
            <a:off x="4143375" y="0"/>
            <a:ext cx="3170238" cy="479425"/>
          </a:xfrm>
          <a:prstGeom prst="rect">
            <a:avLst/>
          </a:prstGeom>
          <a:noFill/>
          <a:ln w="9525">
            <a:noFill/>
            <a:miter lim="800000"/>
            <a:headEnd/>
            <a:tailEnd/>
          </a:ln>
        </p:spPr>
        <p:txBody>
          <a:bodyPr lIns="96572" tIns="48287" rIns="96572" bIns="48287"/>
          <a:lstStyle/>
          <a:p>
            <a:pPr algn="r" defTabSz="966788"/>
            <a:fld id="{7EF57FD8-1690-4F3F-96D9-5070D9C59BA9}" type="datetime1">
              <a:rPr lang="en-US" altLang="zh-CN" sz="1300">
                <a:latin typeface="Arial" charset="0"/>
              </a:rPr>
              <a:pPr algn="r" defTabSz="966788"/>
              <a:t>7/7/2024</a:t>
            </a:fld>
            <a:endParaRPr lang="en-AU" altLang="zh-CN" sz="1300">
              <a:latin typeface="Arial" charset="0"/>
            </a:endParaRPr>
          </a:p>
        </p:txBody>
      </p:sp>
      <p:sp>
        <p:nvSpPr>
          <p:cNvPr id="23557" name="Slide Number Placeholder 4"/>
          <p:cNvSpPr txBox="1">
            <a:spLocks noGrp="1"/>
          </p:cNvSpPr>
          <p:nvPr/>
        </p:nvSpPr>
        <p:spPr bwMode="auto">
          <a:xfrm>
            <a:off x="4143375" y="9120188"/>
            <a:ext cx="3170238" cy="479425"/>
          </a:xfrm>
          <a:prstGeom prst="rect">
            <a:avLst/>
          </a:prstGeom>
          <a:noFill/>
          <a:ln w="9525">
            <a:noFill/>
            <a:miter lim="800000"/>
            <a:headEnd/>
            <a:tailEnd/>
          </a:ln>
        </p:spPr>
        <p:txBody>
          <a:bodyPr lIns="96572" tIns="48287" rIns="96572" bIns="48287" anchor="b"/>
          <a:lstStyle/>
          <a:p>
            <a:pPr algn="r" defTabSz="966788"/>
            <a:fld id="{2BC98690-AE22-47CA-963C-FBB558DD4681}" type="slidenum">
              <a:rPr lang="en-AU" altLang="zh-CN" sz="1300">
                <a:latin typeface="Arial" charset="0"/>
              </a:rPr>
              <a:pPr algn="r" defTabSz="966788"/>
              <a:t>12</a:t>
            </a:fld>
            <a:endParaRPr lang="en-AU" altLang="zh-CN" sz="1300">
              <a:latin typeface="Arial" charset="0"/>
            </a:endParaRPr>
          </a:p>
        </p:txBody>
      </p:sp>
    </p:spTree>
    <p:extLst>
      <p:ext uri="{BB962C8B-B14F-4D97-AF65-F5344CB8AC3E}">
        <p14:creationId xmlns:p14="http://schemas.microsoft.com/office/powerpoint/2010/main" val="3356806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cs typeface="+mn-cs"/>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hangingPunct="0">
                  <a:defRPr/>
                </a:pPr>
                <a:endParaRPr lang="en-US">
                  <a:cs typeface="+mn-cs"/>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cs typeface="+mn-cs"/>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cs typeface="+mn-cs"/>
              </a:endParaRPr>
            </a:p>
          </p:txBody>
        </p:sp>
      </p:grpSp>
      <p:sp>
        <p:nvSpPr>
          <p:cNvPr id="2059275" name="Rectangle 11"/>
          <p:cNvSpPr>
            <a:spLocks noGrp="1" noChangeArrowheads="1"/>
          </p:cNvSpPr>
          <p:nvPr>
            <p:ph type="ctrTitle" sz="quarter"/>
          </p:nvPr>
        </p:nvSpPr>
        <p:spPr>
          <a:xfrm>
            <a:off x="685800" y="1736725"/>
            <a:ext cx="7772400" cy="1920875"/>
          </a:xfrm>
          <a:noFill/>
        </p:spPr>
        <p:txBody>
          <a:bodyPr/>
          <a:lstStyle>
            <a:lvl1pPr>
              <a:defRPr sz="6000"/>
            </a:lvl1pPr>
          </a:lstStyle>
          <a:p>
            <a:r>
              <a:rPr lang="en-US"/>
              <a:t>Click to edit Master title style</a:t>
            </a:r>
          </a:p>
        </p:txBody>
      </p:sp>
      <p:sp>
        <p:nvSpPr>
          <p:cNvPr id="205927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solidFill>
                  <a:srgbClr val="FF0000"/>
                </a:solidFill>
              </a:defRPr>
            </a:lvl1pPr>
          </a:lstStyle>
          <a:p>
            <a:pPr>
              <a:defRPr/>
            </a:pPr>
            <a:fld id="{3E93126F-87F7-4F70-992E-7F95011A4FDE}" type="datetime1">
              <a:rPr lang="en-US" altLang="zh-CN"/>
              <a:pPr>
                <a:defRPr/>
              </a:pPr>
              <a:t>7/7/2024</a:t>
            </a:fld>
            <a:endParaRPr lang="en-US" altLang="zh-CN"/>
          </a:p>
        </p:txBody>
      </p:sp>
      <p:sp>
        <p:nvSpPr>
          <p:cNvPr id="14" name="Rectangle 14"/>
          <p:cNvSpPr>
            <a:spLocks noGrp="1" noChangeArrowheads="1"/>
          </p:cNvSpPr>
          <p:nvPr>
            <p:ph type="ftr" sz="quarter" idx="11"/>
          </p:nvPr>
        </p:nvSpPr>
        <p:spPr>
          <a:xfrm>
            <a:off x="3124200" y="6251575"/>
            <a:ext cx="2895600" cy="476250"/>
          </a:xfrm>
        </p:spPr>
        <p:txBody>
          <a:bodyPr/>
          <a:lstStyle>
            <a:lvl1pPr>
              <a:defRPr>
                <a:solidFill>
                  <a:srgbClr val="FF0000"/>
                </a:solidFill>
              </a:defRPr>
            </a:lvl1pPr>
          </a:lstStyle>
          <a:p>
            <a:pPr>
              <a:defRPr/>
            </a:pPr>
            <a:r>
              <a:rPr lang="en-US"/>
              <a:t>ACK Pace for Space Internet</a:t>
            </a:r>
          </a:p>
        </p:txBody>
      </p:sp>
      <p:sp>
        <p:nvSpPr>
          <p:cNvPr id="15" name="Rectangle 15"/>
          <p:cNvSpPr>
            <a:spLocks noGrp="1" noChangeArrowheads="1"/>
          </p:cNvSpPr>
          <p:nvPr>
            <p:ph type="sldNum" sz="quarter" idx="12"/>
          </p:nvPr>
        </p:nvSpPr>
        <p:spPr>
          <a:xfrm>
            <a:off x="6588125" y="6237288"/>
            <a:ext cx="2133600" cy="476250"/>
          </a:xfrm>
        </p:spPr>
        <p:txBody>
          <a:bodyPr/>
          <a:lstStyle>
            <a:lvl1pPr>
              <a:defRPr>
                <a:solidFill>
                  <a:srgbClr val="FF0000"/>
                </a:solidFill>
              </a:defRPr>
            </a:lvl1pPr>
          </a:lstStyle>
          <a:p>
            <a:pPr>
              <a:defRPr/>
            </a:pPr>
            <a:fld id="{E4D9C330-1C8F-44C3-AC34-5C018B092F2C}" type="slidenum">
              <a:rPr lang="en-US" altLang="zh-CN"/>
              <a:pPr>
                <a:defRPr/>
              </a:pPr>
              <a:t>‹#›</a:t>
            </a:fld>
            <a:endParaRPr lang="en-US" altLang="zh-C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D2092D69-7F22-4DA0-BE58-6B908D498005}" type="datetime1">
              <a:rPr lang="en-US" altLang="zh-CN"/>
              <a:pPr>
                <a:defRPr/>
              </a:pPr>
              <a:t>7/7/2024</a:t>
            </a:fld>
            <a:endParaRPr lang="en-US" altLang="zh-CN"/>
          </a:p>
        </p:txBody>
      </p:sp>
      <p:sp>
        <p:nvSpPr>
          <p:cNvPr id="5" name="Rectangle 3"/>
          <p:cNvSpPr>
            <a:spLocks noGrp="1" noChangeArrowheads="1"/>
          </p:cNvSpPr>
          <p:nvPr>
            <p:ph type="sldNum" sz="quarter" idx="11"/>
          </p:nvPr>
        </p:nvSpPr>
        <p:spPr>
          <a:ln/>
        </p:spPr>
        <p:txBody>
          <a:bodyPr/>
          <a:lstStyle>
            <a:lvl1pPr>
              <a:defRPr/>
            </a:lvl1pPr>
          </a:lstStyle>
          <a:p>
            <a:pPr>
              <a:defRPr/>
            </a:pPr>
            <a:fld id="{3DA2A270-0879-4DD5-A1DC-24AE069C7752}" type="slidenum">
              <a:rPr lang="en-US" altLang="zh-CN"/>
              <a:pPr>
                <a:defRPr/>
              </a:pPr>
              <a:t>‹#›</a:t>
            </a:fld>
            <a:endParaRPr lang="en-US" altLang="zh-CN"/>
          </a:p>
        </p:txBody>
      </p:sp>
      <p:sp>
        <p:nvSpPr>
          <p:cNvPr id="6" name="Rectangle 14"/>
          <p:cNvSpPr>
            <a:spLocks noGrp="1" noChangeArrowheads="1"/>
          </p:cNvSpPr>
          <p:nvPr>
            <p:ph type="ftr" sz="quarter" idx="12"/>
          </p:nvPr>
        </p:nvSpPr>
        <p:spPr>
          <a:ln/>
        </p:spPr>
        <p:txBody>
          <a:bodyPr/>
          <a:lstStyle>
            <a:lvl1pPr>
              <a:defRPr/>
            </a:lvl1pPr>
          </a:lstStyle>
          <a:p>
            <a:pPr>
              <a:defRPr/>
            </a:pPr>
            <a:r>
              <a:rPr lang="en-US"/>
              <a:t>ACK Pace for Space Internet</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38B76042-D5E5-4594-B07B-A0B4F3823766}" type="datetime1">
              <a:rPr lang="en-US" altLang="zh-CN"/>
              <a:pPr>
                <a:defRPr/>
              </a:pPr>
              <a:t>7/7/2024</a:t>
            </a:fld>
            <a:endParaRPr lang="en-US" altLang="zh-CN"/>
          </a:p>
        </p:txBody>
      </p:sp>
      <p:sp>
        <p:nvSpPr>
          <p:cNvPr id="5" name="Rectangle 3"/>
          <p:cNvSpPr>
            <a:spLocks noGrp="1" noChangeArrowheads="1"/>
          </p:cNvSpPr>
          <p:nvPr>
            <p:ph type="sldNum" sz="quarter" idx="11"/>
          </p:nvPr>
        </p:nvSpPr>
        <p:spPr>
          <a:ln/>
        </p:spPr>
        <p:txBody>
          <a:bodyPr/>
          <a:lstStyle>
            <a:lvl1pPr>
              <a:defRPr/>
            </a:lvl1pPr>
          </a:lstStyle>
          <a:p>
            <a:pPr>
              <a:defRPr/>
            </a:pPr>
            <a:fld id="{695949E7-ED8E-4C88-A211-4FB35750B3BA}" type="slidenum">
              <a:rPr lang="en-US" altLang="zh-CN"/>
              <a:pPr>
                <a:defRPr/>
              </a:pPr>
              <a:t>‹#›</a:t>
            </a:fld>
            <a:endParaRPr lang="en-US" altLang="zh-CN"/>
          </a:p>
        </p:txBody>
      </p:sp>
      <p:sp>
        <p:nvSpPr>
          <p:cNvPr id="6" name="Rectangle 14"/>
          <p:cNvSpPr>
            <a:spLocks noGrp="1" noChangeArrowheads="1"/>
          </p:cNvSpPr>
          <p:nvPr>
            <p:ph type="ftr" sz="quarter" idx="12"/>
          </p:nvPr>
        </p:nvSpPr>
        <p:spPr>
          <a:ln/>
        </p:spPr>
        <p:txBody>
          <a:bodyPr/>
          <a:lstStyle>
            <a:lvl1pPr>
              <a:defRPr/>
            </a:lvl1pPr>
          </a:lstStyle>
          <a:p>
            <a:pPr>
              <a:defRPr/>
            </a:pPr>
            <a:r>
              <a:rPr lang="en-US"/>
              <a:t>ACK Pace for Space Internet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fld id="{586B17E1-11E1-4894-BDE6-B26760AC1193}" type="datetime1">
              <a:rPr lang="en-US" altLang="zh-CN"/>
              <a:pPr>
                <a:defRPr/>
              </a:pPr>
              <a:t>7/7/2024</a:t>
            </a:fld>
            <a:endParaRPr lang="en-US" altLang="zh-CN"/>
          </a:p>
        </p:txBody>
      </p:sp>
      <p:sp>
        <p:nvSpPr>
          <p:cNvPr id="8" name="Rectangle 3"/>
          <p:cNvSpPr>
            <a:spLocks noGrp="1" noChangeArrowheads="1"/>
          </p:cNvSpPr>
          <p:nvPr>
            <p:ph type="sldNum" sz="quarter" idx="11"/>
          </p:nvPr>
        </p:nvSpPr>
        <p:spPr>
          <a:ln/>
        </p:spPr>
        <p:txBody>
          <a:bodyPr/>
          <a:lstStyle>
            <a:lvl1pPr>
              <a:defRPr/>
            </a:lvl1pPr>
          </a:lstStyle>
          <a:p>
            <a:pPr>
              <a:defRPr/>
            </a:pPr>
            <a:fld id="{74C41DA8-9926-4521-9CB1-17DFE9211F0B}" type="slidenum">
              <a:rPr lang="en-US" altLang="zh-CN"/>
              <a:pPr>
                <a:defRPr/>
              </a:pPr>
              <a:t>‹#›</a:t>
            </a:fld>
            <a:endParaRPr lang="en-US" altLang="zh-CN"/>
          </a:p>
        </p:txBody>
      </p:sp>
      <p:sp>
        <p:nvSpPr>
          <p:cNvPr id="9" name="Rectangle 14"/>
          <p:cNvSpPr>
            <a:spLocks noGrp="1" noChangeArrowheads="1"/>
          </p:cNvSpPr>
          <p:nvPr>
            <p:ph type="ftr" sz="quarter" idx="12"/>
          </p:nvPr>
        </p:nvSpPr>
        <p:spPr>
          <a:ln/>
        </p:spPr>
        <p:txBody>
          <a:bodyPr/>
          <a:lstStyle>
            <a:lvl1pPr>
              <a:defRPr/>
            </a:lvl1pPr>
          </a:lstStyle>
          <a:p>
            <a:pPr>
              <a:defRPr/>
            </a:pPr>
            <a:r>
              <a:rPr lang="en-US"/>
              <a:t>ACK Pace for Space Internet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fld id="{7D2F3E53-14E1-44F4-9C87-6F9D1D4917CB}" type="datetime1">
              <a:rPr lang="en-US" altLang="zh-CN"/>
              <a:pPr>
                <a:defRPr/>
              </a:pPr>
              <a:t>7/7/2024</a:t>
            </a:fld>
            <a:endParaRPr lang="en-US" altLang="zh-CN"/>
          </a:p>
        </p:txBody>
      </p:sp>
      <p:sp>
        <p:nvSpPr>
          <p:cNvPr id="7" name="Rectangle 3"/>
          <p:cNvSpPr>
            <a:spLocks noGrp="1" noChangeArrowheads="1"/>
          </p:cNvSpPr>
          <p:nvPr>
            <p:ph type="sldNum" sz="quarter" idx="11"/>
          </p:nvPr>
        </p:nvSpPr>
        <p:spPr>
          <a:ln/>
        </p:spPr>
        <p:txBody>
          <a:bodyPr/>
          <a:lstStyle>
            <a:lvl1pPr>
              <a:defRPr/>
            </a:lvl1pPr>
          </a:lstStyle>
          <a:p>
            <a:pPr>
              <a:defRPr/>
            </a:pPr>
            <a:fld id="{668BC2DE-759D-45A4-AA9F-9FBE2D609D7F}" type="slidenum">
              <a:rPr lang="en-US" altLang="zh-CN"/>
              <a:pPr>
                <a:defRPr/>
              </a:pPr>
              <a:t>‹#›</a:t>
            </a:fld>
            <a:endParaRPr lang="en-US" altLang="zh-CN"/>
          </a:p>
        </p:txBody>
      </p:sp>
      <p:sp>
        <p:nvSpPr>
          <p:cNvPr id="8" name="Rectangle 14"/>
          <p:cNvSpPr>
            <a:spLocks noGrp="1" noChangeArrowheads="1"/>
          </p:cNvSpPr>
          <p:nvPr>
            <p:ph type="ftr" sz="quarter" idx="12"/>
          </p:nvPr>
        </p:nvSpPr>
        <p:spPr>
          <a:ln/>
        </p:spPr>
        <p:txBody>
          <a:bodyPr/>
          <a:lstStyle>
            <a:lvl1pPr>
              <a:defRPr/>
            </a:lvl1pPr>
          </a:lstStyle>
          <a:p>
            <a:pPr>
              <a:defRPr/>
            </a:pPr>
            <a:r>
              <a:rPr lang="en-US"/>
              <a:t>ACK Pace for Space Internet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420283"/>
            <a:ext cx="3886200" cy="980017"/>
          </a:xfrm>
        </p:spPr>
        <p:txBody>
          <a:bodyPr/>
          <a:lstStyle/>
          <a:p>
            <a:r>
              <a:rPr lang="en-US"/>
              <a:t>Click to edit Master title style</a:t>
            </a:r>
          </a:p>
        </p:txBody>
      </p:sp>
      <p:sp>
        <p:nvSpPr>
          <p:cNvPr id="3" name="Subtitle 2"/>
          <p:cNvSpPr>
            <a:spLocks noGrp="1"/>
          </p:cNvSpPr>
          <p:nvPr>
            <p:ph type="subTitle" idx="1"/>
          </p:nvPr>
        </p:nvSpPr>
        <p:spPr>
          <a:xfrm>
            <a:off x="685800" y="2590800"/>
            <a:ext cx="3200400" cy="11684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394923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218353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937934"/>
            <a:ext cx="3886200" cy="908050"/>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937809"/>
            <a:ext cx="3886200" cy="1000125"/>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93946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1066800"/>
            <a:ext cx="2019300" cy="3017309"/>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66832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1023409"/>
            <a:ext cx="2020094"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449917"/>
            <a:ext cx="2020094"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1023409"/>
            <a:ext cx="2020888" cy="426508"/>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449917"/>
            <a:ext cx="2020888" cy="2634192"/>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7/8/2024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6825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7/8/2024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533970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fld id="{16C0FE3B-96E6-4376-A267-B866E1374EED}" type="datetime1">
              <a:rPr lang="en-US" altLang="zh-CN"/>
              <a:pPr>
                <a:defRPr/>
              </a:pPr>
              <a:t>7/7/2024</a:t>
            </a:fld>
            <a:endParaRPr lang="en-US" altLang="zh-CN"/>
          </a:p>
        </p:txBody>
      </p:sp>
      <p:sp>
        <p:nvSpPr>
          <p:cNvPr id="5" name="Rectangle 3"/>
          <p:cNvSpPr>
            <a:spLocks noGrp="1" noChangeArrowheads="1"/>
          </p:cNvSpPr>
          <p:nvPr>
            <p:ph type="sldNum" sz="quarter" idx="11"/>
          </p:nvPr>
        </p:nvSpPr>
        <p:spPr>
          <a:ln/>
        </p:spPr>
        <p:txBody>
          <a:bodyPr/>
          <a:lstStyle>
            <a:lvl1pPr>
              <a:defRPr/>
            </a:lvl1pPr>
          </a:lstStyle>
          <a:p>
            <a:pPr>
              <a:defRPr/>
            </a:pPr>
            <a:fld id="{8569E9FB-5D8A-445A-B6DD-5A2059A7E24C}" type="slidenum">
              <a:rPr lang="en-US" altLang="zh-CN"/>
              <a:pPr>
                <a:defRPr/>
              </a:pPr>
              <a:t>‹#›</a:t>
            </a:fld>
            <a:endParaRPr lang="en-US" altLang="zh-CN"/>
          </a:p>
        </p:txBody>
      </p:sp>
      <p:sp>
        <p:nvSpPr>
          <p:cNvPr id="6" name="Rectangle 14"/>
          <p:cNvSpPr>
            <a:spLocks noGrp="1" noChangeArrowheads="1"/>
          </p:cNvSpPr>
          <p:nvPr>
            <p:ph type="ftr" sz="quarter" idx="12"/>
          </p:nvPr>
        </p:nvSpPr>
        <p:spPr>
          <a:ln/>
        </p:spPr>
        <p:txBody>
          <a:bodyPr/>
          <a:lstStyle>
            <a:lvl1pPr>
              <a:defRPr/>
            </a:lvl1pPr>
          </a:lstStyle>
          <a:p>
            <a:pPr>
              <a:defRPr/>
            </a:pPr>
            <a:r>
              <a:rPr lang="en-US"/>
              <a:t>ACK Pace for Space Internet</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7/8/2024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490456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82033"/>
            <a:ext cx="1504157" cy="774700"/>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82034"/>
            <a:ext cx="2555875" cy="390207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956734"/>
            <a:ext cx="1504157" cy="31273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9408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3200400"/>
            <a:ext cx="2743200" cy="377825"/>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408517"/>
            <a:ext cx="2743200" cy="27432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3578225"/>
            <a:ext cx="2743200" cy="536575"/>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7/8/2024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770048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60504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83092"/>
            <a:ext cx="10287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83092"/>
            <a:ext cx="30099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7/8/2024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4295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F56DE26-22DF-3959-08F7-DDA65337D803}"/>
              </a:ext>
            </a:extLst>
          </p:cNvPr>
          <p:cNvSpPr>
            <a:spLocks noGrp="1"/>
          </p:cNvSpPr>
          <p:nvPr>
            <p:ph type="ctrTitle"/>
          </p:nvPr>
        </p:nvSpPr>
        <p:spPr>
          <a:xfrm>
            <a:off x="1143000" y="1122892"/>
            <a:ext cx="6858000" cy="2387600"/>
          </a:xfrm>
        </p:spPr>
        <p:txBody>
          <a:bodyPr anchor="b"/>
          <a:lstStyle>
            <a:lvl1pPr algn="ctr">
              <a:defRPr sz="3000"/>
            </a:lvl1pPr>
          </a:lstStyle>
          <a:p>
            <a:r>
              <a:rPr lang="en-US"/>
              <a:t>Click to edit Master title style</a:t>
            </a:r>
          </a:p>
        </p:txBody>
      </p:sp>
      <p:sp>
        <p:nvSpPr>
          <p:cNvPr id="3" name="Subtitle 2">
            <a:extLst>
              <a:ext uri="{FF2B5EF4-FFF2-40B4-BE49-F238E27FC236}">
                <a16:creationId xmlns:a16="http://schemas.microsoft.com/office/drawing/2014/main" xmlns="" id="{32F4A4F1-BE20-19E9-B9EC-C86F83497A7B}"/>
              </a:ext>
            </a:extLst>
          </p:cNvPr>
          <p:cNvSpPr>
            <a:spLocks noGrp="1"/>
          </p:cNvSpPr>
          <p:nvPr>
            <p:ph type="subTitle" idx="1"/>
          </p:nvPr>
        </p:nvSpPr>
        <p:spPr>
          <a:xfrm>
            <a:off x="1143000" y="3602567"/>
            <a:ext cx="6858000" cy="1655233"/>
          </a:xfrm>
        </p:spPr>
        <p:txBody>
          <a:bodyPr/>
          <a:lstStyle>
            <a:lvl1pPr marL="0" indent="0" algn="ctr">
              <a:buNone/>
              <a:defRPr sz="1200"/>
            </a:lvl1pPr>
            <a:lvl2pPr marL="228600" indent="0" algn="ctr">
              <a:buNone/>
              <a:defRPr sz="1000"/>
            </a:lvl2pPr>
            <a:lvl3pPr marL="457200" indent="0" algn="ctr">
              <a:buNone/>
              <a:defRPr sz="900"/>
            </a:lvl3pPr>
            <a:lvl4pPr marL="685800" indent="0" algn="ctr">
              <a:buNone/>
              <a:defRPr sz="800"/>
            </a:lvl4pPr>
            <a:lvl5pPr marL="914400" indent="0" algn="ctr">
              <a:buNone/>
              <a:defRPr sz="800"/>
            </a:lvl5pPr>
            <a:lvl6pPr marL="1143000" indent="0" algn="ctr">
              <a:buNone/>
              <a:defRPr sz="800"/>
            </a:lvl6pPr>
            <a:lvl7pPr marL="1371600" indent="0" algn="ctr">
              <a:buNone/>
              <a:defRPr sz="800"/>
            </a:lvl7pPr>
            <a:lvl8pPr marL="1600200" indent="0" algn="ctr">
              <a:buNone/>
              <a:defRPr sz="800"/>
            </a:lvl8pPr>
            <a:lvl9pPr marL="1828800" indent="0" algn="ctr">
              <a:buNone/>
              <a:defRPr sz="800"/>
            </a:lvl9pPr>
          </a:lstStyle>
          <a:p>
            <a:r>
              <a:rPr lang="en-US"/>
              <a:t>Click to edit Master subtitle style</a:t>
            </a:r>
          </a:p>
        </p:txBody>
      </p:sp>
      <p:sp>
        <p:nvSpPr>
          <p:cNvPr id="4" name="Date Placeholder 3">
            <a:extLst>
              <a:ext uri="{FF2B5EF4-FFF2-40B4-BE49-F238E27FC236}">
                <a16:creationId xmlns:a16="http://schemas.microsoft.com/office/drawing/2014/main" xmlns="" id="{FFF23E5C-BA93-6A4B-35D2-9F555A78F3F2}"/>
              </a:ext>
            </a:extLst>
          </p:cNvPr>
          <p:cNvSpPr>
            <a:spLocks noGrp="1"/>
          </p:cNvSpPr>
          <p:nvPr>
            <p:ph type="dt" sz="half" idx="10"/>
          </p:nvPr>
        </p:nvSpPr>
        <p:spPr/>
        <p:txBody>
          <a:bodyPr/>
          <a:lstStyle/>
          <a:p>
            <a:fld id="{ACD2E8C4-14DC-D14A-94C6-1F66EC81F249}" type="datetimeFigureOut">
              <a:rPr lang="en-US" smtClean="0">
                <a:solidFill>
                  <a:prstClr val="black">
                    <a:tint val="75000"/>
                  </a:prstClr>
                </a:solidFill>
              </a:rPr>
              <a:pPr/>
              <a:t>7/8/2024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EC6AB47E-1E4B-8FE2-CA6A-843237C6A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A91BE3A8-A2A4-9388-F2DF-9C1162D44757}"/>
              </a:ext>
            </a:extLst>
          </p:cNvPr>
          <p:cNvSpPr>
            <a:spLocks noGrp="1"/>
          </p:cNvSpPr>
          <p:nvPr>
            <p:ph type="sldNum" sz="quarter" idx="12"/>
          </p:nvPr>
        </p:nvSpPr>
        <p:spPr/>
        <p:txBody>
          <a:bodyPr/>
          <a:lstStyle/>
          <a:p>
            <a:fld id="{1811736E-1DEF-2740-9367-2B9F516F3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367192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3447C2-D27C-D6E8-9ACC-FC0BC021AC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200C3153-9BC6-3445-09B1-BFFB96DE1C7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5FCCC11-FA89-E24D-A7E3-5731B3A1FED5}"/>
              </a:ext>
            </a:extLst>
          </p:cNvPr>
          <p:cNvSpPr>
            <a:spLocks noGrp="1"/>
          </p:cNvSpPr>
          <p:nvPr>
            <p:ph type="dt" sz="half" idx="10"/>
          </p:nvPr>
        </p:nvSpPr>
        <p:spPr/>
        <p:txBody>
          <a:bodyPr/>
          <a:lstStyle/>
          <a:p>
            <a:fld id="{ACD2E8C4-14DC-D14A-94C6-1F66EC81F249}" type="datetimeFigureOut">
              <a:rPr lang="en-US" smtClean="0">
                <a:solidFill>
                  <a:prstClr val="black">
                    <a:tint val="75000"/>
                  </a:prstClr>
                </a:solidFill>
              </a:rPr>
              <a:pPr/>
              <a:t>7/8/2024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CA6AF9F-BC8A-4730-FF84-78A4908B5D5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9D2EF48-8880-63DF-4EFE-BF66681EB83B}"/>
              </a:ext>
            </a:extLst>
          </p:cNvPr>
          <p:cNvSpPr>
            <a:spLocks noGrp="1"/>
          </p:cNvSpPr>
          <p:nvPr>
            <p:ph type="sldNum" sz="quarter" idx="12"/>
          </p:nvPr>
        </p:nvSpPr>
        <p:spPr/>
        <p:txBody>
          <a:bodyPr/>
          <a:lstStyle/>
          <a:p>
            <a:fld id="{1811736E-1DEF-2740-9367-2B9F516F3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90905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9F4325C-114D-9FF5-4E3D-A21E2ABC990F}"/>
              </a:ext>
            </a:extLst>
          </p:cNvPr>
          <p:cNvSpPr>
            <a:spLocks noGrp="1"/>
          </p:cNvSpPr>
          <p:nvPr>
            <p:ph type="title"/>
          </p:nvPr>
        </p:nvSpPr>
        <p:spPr>
          <a:xfrm>
            <a:off x="623888" y="1710267"/>
            <a:ext cx="7886700" cy="2852209"/>
          </a:xfrm>
        </p:spPr>
        <p:txBody>
          <a:bodyPr anchor="b"/>
          <a:lstStyle>
            <a:lvl1pPr>
              <a:defRPr sz="3000"/>
            </a:lvl1pPr>
          </a:lstStyle>
          <a:p>
            <a:r>
              <a:rPr lang="en-US"/>
              <a:t>Click to edit Master title style</a:t>
            </a:r>
          </a:p>
        </p:txBody>
      </p:sp>
      <p:sp>
        <p:nvSpPr>
          <p:cNvPr id="3" name="Text Placeholder 2">
            <a:extLst>
              <a:ext uri="{FF2B5EF4-FFF2-40B4-BE49-F238E27FC236}">
                <a16:creationId xmlns:a16="http://schemas.microsoft.com/office/drawing/2014/main" xmlns="" id="{F363DBF1-FC50-769D-42D7-5003F20E495F}"/>
              </a:ext>
            </a:extLst>
          </p:cNvPr>
          <p:cNvSpPr>
            <a:spLocks noGrp="1"/>
          </p:cNvSpPr>
          <p:nvPr>
            <p:ph type="body" idx="1"/>
          </p:nvPr>
        </p:nvSpPr>
        <p:spPr>
          <a:xfrm>
            <a:off x="623888" y="4589992"/>
            <a:ext cx="7886700" cy="1499658"/>
          </a:xfrm>
        </p:spPr>
        <p:txBody>
          <a:bodyPr/>
          <a:lstStyle>
            <a:lvl1pPr marL="0" indent="0">
              <a:buNone/>
              <a:defRPr sz="1200">
                <a:solidFill>
                  <a:schemeClr val="tx1">
                    <a:tint val="75000"/>
                  </a:schemeClr>
                </a:solidFill>
              </a:defRPr>
            </a:lvl1pPr>
            <a:lvl2pPr marL="228600" indent="0">
              <a:buNone/>
              <a:defRPr sz="1000">
                <a:solidFill>
                  <a:schemeClr val="tx1">
                    <a:tint val="75000"/>
                  </a:schemeClr>
                </a:solidFill>
              </a:defRPr>
            </a:lvl2pPr>
            <a:lvl3pPr marL="457200" indent="0">
              <a:buNone/>
              <a:defRPr sz="900">
                <a:solidFill>
                  <a:schemeClr val="tx1">
                    <a:tint val="75000"/>
                  </a:schemeClr>
                </a:solidFill>
              </a:defRPr>
            </a:lvl3pPr>
            <a:lvl4pPr marL="685800" indent="0">
              <a:buNone/>
              <a:defRPr sz="800">
                <a:solidFill>
                  <a:schemeClr val="tx1">
                    <a:tint val="75000"/>
                  </a:schemeClr>
                </a:solidFill>
              </a:defRPr>
            </a:lvl4pPr>
            <a:lvl5pPr marL="914400" indent="0">
              <a:buNone/>
              <a:defRPr sz="800">
                <a:solidFill>
                  <a:schemeClr val="tx1">
                    <a:tint val="75000"/>
                  </a:schemeClr>
                </a:solidFill>
              </a:defRPr>
            </a:lvl5pPr>
            <a:lvl6pPr marL="1143000" indent="0">
              <a:buNone/>
              <a:defRPr sz="800">
                <a:solidFill>
                  <a:schemeClr val="tx1">
                    <a:tint val="75000"/>
                  </a:schemeClr>
                </a:solidFill>
              </a:defRPr>
            </a:lvl6pPr>
            <a:lvl7pPr marL="1371600" indent="0">
              <a:buNone/>
              <a:defRPr sz="800">
                <a:solidFill>
                  <a:schemeClr val="tx1">
                    <a:tint val="75000"/>
                  </a:schemeClr>
                </a:solidFill>
              </a:defRPr>
            </a:lvl7pPr>
            <a:lvl8pPr marL="1600200" indent="0">
              <a:buNone/>
              <a:defRPr sz="800">
                <a:solidFill>
                  <a:schemeClr val="tx1">
                    <a:tint val="75000"/>
                  </a:schemeClr>
                </a:solidFill>
              </a:defRPr>
            </a:lvl8pPr>
            <a:lvl9pPr marL="1828800" indent="0">
              <a:buNone/>
              <a:defRPr sz="8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A24050B0-C0C9-0AFB-4238-F4F3010D9F23}"/>
              </a:ext>
            </a:extLst>
          </p:cNvPr>
          <p:cNvSpPr>
            <a:spLocks noGrp="1"/>
          </p:cNvSpPr>
          <p:nvPr>
            <p:ph type="dt" sz="half" idx="10"/>
          </p:nvPr>
        </p:nvSpPr>
        <p:spPr/>
        <p:txBody>
          <a:bodyPr/>
          <a:lstStyle/>
          <a:p>
            <a:fld id="{ACD2E8C4-14DC-D14A-94C6-1F66EC81F249}" type="datetimeFigureOut">
              <a:rPr lang="en-US" smtClean="0">
                <a:solidFill>
                  <a:prstClr val="black">
                    <a:tint val="75000"/>
                  </a:prstClr>
                </a:solidFill>
              </a:rPr>
              <a:pPr/>
              <a:t>7/8/2024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76C68C37-52E2-8214-F5E0-364C2B8860B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88B9163D-A0D0-A3AA-6D40-9A04D053B55C}"/>
              </a:ext>
            </a:extLst>
          </p:cNvPr>
          <p:cNvSpPr>
            <a:spLocks noGrp="1"/>
          </p:cNvSpPr>
          <p:nvPr>
            <p:ph type="sldNum" sz="quarter" idx="12"/>
          </p:nvPr>
        </p:nvSpPr>
        <p:spPr/>
        <p:txBody>
          <a:bodyPr/>
          <a:lstStyle/>
          <a:p>
            <a:fld id="{1811736E-1DEF-2740-9367-2B9F516F3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6721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B17332-F9B2-D49B-BB7C-8ECF554E18C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E2A2217D-F5E2-5095-711F-EFF378A10B0A}"/>
              </a:ext>
            </a:extLst>
          </p:cNvPr>
          <p:cNvSpPr>
            <a:spLocks noGrp="1"/>
          </p:cNvSpPr>
          <p:nvPr>
            <p:ph sz="half" idx="1"/>
          </p:nvPr>
        </p:nvSpPr>
        <p:spPr>
          <a:xfrm>
            <a:off x="628650" y="1825625"/>
            <a:ext cx="3905250" cy="4351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8D6FF6F-0CF6-DB16-37F7-33AB9AD88A00}"/>
              </a:ext>
            </a:extLst>
          </p:cNvPr>
          <p:cNvSpPr>
            <a:spLocks noGrp="1"/>
          </p:cNvSpPr>
          <p:nvPr>
            <p:ph sz="half" idx="2"/>
          </p:nvPr>
        </p:nvSpPr>
        <p:spPr>
          <a:xfrm>
            <a:off x="4610100" y="1825625"/>
            <a:ext cx="3905250" cy="43518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EC40B4CB-997F-B11E-ECF5-26B6949EDE21}"/>
              </a:ext>
            </a:extLst>
          </p:cNvPr>
          <p:cNvSpPr>
            <a:spLocks noGrp="1"/>
          </p:cNvSpPr>
          <p:nvPr>
            <p:ph type="dt" sz="half" idx="10"/>
          </p:nvPr>
        </p:nvSpPr>
        <p:spPr/>
        <p:txBody>
          <a:bodyPr/>
          <a:lstStyle/>
          <a:p>
            <a:fld id="{ACD2E8C4-14DC-D14A-94C6-1F66EC81F249}" type="datetimeFigureOut">
              <a:rPr lang="en-US" smtClean="0">
                <a:solidFill>
                  <a:prstClr val="black">
                    <a:tint val="75000"/>
                  </a:prstClr>
                </a:solidFill>
              </a:rPr>
              <a:pPr/>
              <a:t>7/8/2024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9FD4B04-185B-3A00-3E93-5D403A77B6A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BCB64E66-7B19-8D6D-44CD-646A34EB63A5}"/>
              </a:ext>
            </a:extLst>
          </p:cNvPr>
          <p:cNvSpPr>
            <a:spLocks noGrp="1"/>
          </p:cNvSpPr>
          <p:nvPr>
            <p:ph type="sldNum" sz="quarter" idx="12"/>
          </p:nvPr>
        </p:nvSpPr>
        <p:spPr/>
        <p:txBody>
          <a:bodyPr/>
          <a:lstStyle/>
          <a:p>
            <a:fld id="{1811736E-1DEF-2740-9367-2B9F516F3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79239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DB6FF73-0B42-7AB1-008F-CC6D4B365AA9}"/>
              </a:ext>
            </a:extLst>
          </p:cNvPr>
          <p:cNvSpPr>
            <a:spLocks noGrp="1"/>
          </p:cNvSpPr>
          <p:nvPr>
            <p:ph type="title"/>
          </p:nvPr>
        </p:nvSpPr>
        <p:spPr>
          <a:xfrm>
            <a:off x="630238" y="365126"/>
            <a:ext cx="7886700" cy="1326091"/>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58FBB354-A7C0-59A1-AC0E-1A8CC0FBA61F}"/>
              </a:ext>
            </a:extLst>
          </p:cNvPr>
          <p:cNvSpPr>
            <a:spLocks noGrp="1"/>
          </p:cNvSpPr>
          <p:nvPr>
            <p:ph type="body" idx="1"/>
          </p:nvPr>
        </p:nvSpPr>
        <p:spPr>
          <a:xfrm>
            <a:off x="630238" y="1681692"/>
            <a:ext cx="3867944" cy="82338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F852115-CCE9-1DF0-6782-C1275B50EE24}"/>
              </a:ext>
            </a:extLst>
          </p:cNvPr>
          <p:cNvSpPr>
            <a:spLocks noGrp="1"/>
          </p:cNvSpPr>
          <p:nvPr>
            <p:ph sz="half" idx="2"/>
          </p:nvPr>
        </p:nvSpPr>
        <p:spPr>
          <a:xfrm>
            <a:off x="630238" y="2505076"/>
            <a:ext cx="3867944" cy="3685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D2B39F2-1462-23C6-5A60-D28435A6776E}"/>
              </a:ext>
            </a:extLst>
          </p:cNvPr>
          <p:cNvSpPr>
            <a:spLocks noGrp="1"/>
          </p:cNvSpPr>
          <p:nvPr>
            <p:ph type="body" sz="quarter" idx="3"/>
          </p:nvPr>
        </p:nvSpPr>
        <p:spPr>
          <a:xfrm>
            <a:off x="4629150" y="1681692"/>
            <a:ext cx="3887788" cy="823383"/>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35EDD74-BC72-3134-8397-7524E6BEC394}"/>
              </a:ext>
            </a:extLst>
          </p:cNvPr>
          <p:cNvSpPr>
            <a:spLocks noGrp="1"/>
          </p:cNvSpPr>
          <p:nvPr>
            <p:ph sz="quarter" idx="4"/>
          </p:nvPr>
        </p:nvSpPr>
        <p:spPr>
          <a:xfrm>
            <a:off x="4629150" y="2505076"/>
            <a:ext cx="3887788" cy="368511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87FC3E2A-7159-D35D-4BF1-21A007804A92}"/>
              </a:ext>
            </a:extLst>
          </p:cNvPr>
          <p:cNvSpPr>
            <a:spLocks noGrp="1"/>
          </p:cNvSpPr>
          <p:nvPr>
            <p:ph type="dt" sz="half" idx="10"/>
          </p:nvPr>
        </p:nvSpPr>
        <p:spPr/>
        <p:txBody>
          <a:bodyPr/>
          <a:lstStyle/>
          <a:p>
            <a:fld id="{ACD2E8C4-14DC-D14A-94C6-1F66EC81F249}" type="datetimeFigureOut">
              <a:rPr lang="en-US" smtClean="0">
                <a:solidFill>
                  <a:prstClr val="black">
                    <a:tint val="75000"/>
                  </a:prstClr>
                </a:solidFill>
              </a:rPr>
              <a:pPr/>
              <a:t>7/8/2024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3A867B7D-8CA1-34F9-1A97-586D48E513D0}"/>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DB30C8A5-1EE2-89F5-09F5-6B933F13664F}"/>
              </a:ext>
            </a:extLst>
          </p:cNvPr>
          <p:cNvSpPr>
            <a:spLocks noGrp="1"/>
          </p:cNvSpPr>
          <p:nvPr>
            <p:ph type="sldNum" sz="quarter" idx="12"/>
          </p:nvPr>
        </p:nvSpPr>
        <p:spPr/>
        <p:txBody>
          <a:bodyPr/>
          <a:lstStyle/>
          <a:p>
            <a:fld id="{1811736E-1DEF-2740-9367-2B9F516F3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3094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fld id="{2CC66CC0-2328-428E-8023-363ED9A327A0}" type="datetime1">
              <a:rPr lang="en-US" altLang="zh-CN"/>
              <a:pPr>
                <a:defRPr/>
              </a:pPr>
              <a:t>7/7/2024</a:t>
            </a:fld>
            <a:endParaRPr lang="en-US" altLang="zh-CN"/>
          </a:p>
        </p:txBody>
      </p:sp>
      <p:sp>
        <p:nvSpPr>
          <p:cNvPr id="5" name="Rectangle 3"/>
          <p:cNvSpPr>
            <a:spLocks noGrp="1" noChangeArrowheads="1"/>
          </p:cNvSpPr>
          <p:nvPr>
            <p:ph type="sldNum" sz="quarter" idx="11"/>
          </p:nvPr>
        </p:nvSpPr>
        <p:spPr>
          <a:ln/>
        </p:spPr>
        <p:txBody>
          <a:bodyPr/>
          <a:lstStyle>
            <a:lvl1pPr>
              <a:defRPr/>
            </a:lvl1pPr>
          </a:lstStyle>
          <a:p>
            <a:pPr>
              <a:defRPr/>
            </a:pPr>
            <a:fld id="{1788A8C0-C530-4B84-B2AD-C32BF4B7365E}" type="slidenum">
              <a:rPr lang="en-US" altLang="zh-CN"/>
              <a:pPr>
                <a:defRPr/>
              </a:pPr>
              <a:t>‹#›</a:t>
            </a:fld>
            <a:endParaRPr lang="en-US" altLang="zh-CN"/>
          </a:p>
        </p:txBody>
      </p:sp>
      <p:sp>
        <p:nvSpPr>
          <p:cNvPr id="6" name="Rectangle 14"/>
          <p:cNvSpPr>
            <a:spLocks noGrp="1" noChangeArrowheads="1"/>
          </p:cNvSpPr>
          <p:nvPr>
            <p:ph type="ftr" sz="quarter" idx="12"/>
          </p:nvPr>
        </p:nvSpPr>
        <p:spPr>
          <a:ln/>
        </p:spPr>
        <p:txBody>
          <a:bodyPr/>
          <a:lstStyle>
            <a:lvl1pPr>
              <a:defRPr/>
            </a:lvl1pPr>
          </a:lstStyle>
          <a:p>
            <a:pPr>
              <a:defRPr/>
            </a:pPr>
            <a:r>
              <a:rPr lang="en-US"/>
              <a:t>ACK Pace for Space Internet</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75ED299-1A18-3BE6-F093-7D099D29CC2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FC71BB82-DFDD-4787-4028-911AFEF278BB}"/>
              </a:ext>
            </a:extLst>
          </p:cNvPr>
          <p:cNvSpPr>
            <a:spLocks noGrp="1"/>
          </p:cNvSpPr>
          <p:nvPr>
            <p:ph type="dt" sz="half" idx="10"/>
          </p:nvPr>
        </p:nvSpPr>
        <p:spPr/>
        <p:txBody>
          <a:bodyPr/>
          <a:lstStyle/>
          <a:p>
            <a:fld id="{ACD2E8C4-14DC-D14A-94C6-1F66EC81F249}" type="datetimeFigureOut">
              <a:rPr lang="en-US" smtClean="0">
                <a:solidFill>
                  <a:prstClr val="black">
                    <a:tint val="75000"/>
                  </a:prstClr>
                </a:solidFill>
              </a:rPr>
              <a:pPr/>
              <a:t>7/8/2024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3FA4E445-A3DE-19A4-F1BC-9587E36E80E3}"/>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1ED9A6B3-306D-B55B-AA6A-5203B135EF78}"/>
              </a:ext>
            </a:extLst>
          </p:cNvPr>
          <p:cNvSpPr>
            <a:spLocks noGrp="1"/>
          </p:cNvSpPr>
          <p:nvPr>
            <p:ph type="sldNum" sz="quarter" idx="12"/>
          </p:nvPr>
        </p:nvSpPr>
        <p:spPr/>
        <p:txBody>
          <a:bodyPr/>
          <a:lstStyle/>
          <a:p>
            <a:fld id="{1811736E-1DEF-2740-9367-2B9F516F3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7765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4BC259D4-6619-91EC-F49D-ADB2FB54121E}"/>
              </a:ext>
            </a:extLst>
          </p:cNvPr>
          <p:cNvSpPr>
            <a:spLocks noGrp="1"/>
          </p:cNvSpPr>
          <p:nvPr>
            <p:ph type="dt" sz="half" idx="10"/>
          </p:nvPr>
        </p:nvSpPr>
        <p:spPr/>
        <p:txBody>
          <a:bodyPr/>
          <a:lstStyle/>
          <a:p>
            <a:fld id="{ACD2E8C4-14DC-D14A-94C6-1F66EC81F249}" type="datetimeFigureOut">
              <a:rPr lang="en-US" smtClean="0">
                <a:solidFill>
                  <a:prstClr val="black">
                    <a:tint val="75000"/>
                  </a:prstClr>
                </a:solidFill>
              </a:rPr>
              <a:pPr/>
              <a:t>7/8/2024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9461D388-4DF2-6475-5E1F-B7A4C394D007}"/>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BDE2F0A3-AAEE-98B4-CEB1-21398A03FD36}"/>
              </a:ext>
            </a:extLst>
          </p:cNvPr>
          <p:cNvSpPr>
            <a:spLocks noGrp="1"/>
          </p:cNvSpPr>
          <p:nvPr>
            <p:ph type="sldNum" sz="quarter" idx="12"/>
          </p:nvPr>
        </p:nvSpPr>
        <p:spPr/>
        <p:txBody>
          <a:bodyPr/>
          <a:lstStyle/>
          <a:p>
            <a:fld id="{1811736E-1DEF-2740-9367-2B9F516F3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16922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A21029-6431-208A-4529-81D5B0F0AFFB}"/>
              </a:ext>
            </a:extLst>
          </p:cNvPr>
          <p:cNvSpPr>
            <a:spLocks noGrp="1"/>
          </p:cNvSpPr>
          <p:nvPr>
            <p:ph type="title"/>
          </p:nvPr>
        </p:nvSpPr>
        <p:spPr>
          <a:xfrm>
            <a:off x="630238" y="457200"/>
            <a:ext cx="2948782" cy="1600200"/>
          </a:xfrm>
        </p:spPr>
        <p:txBody>
          <a:bodyPr anchor="b"/>
          <a:lstStyle>
            <a:lvl1pPr>
              <a:defRPr sz="1600"/>
            </a:lvl1pPr>
          </a:lstStyle>
          <a:p>
            <a:r>
              <a:rPr lang="en-US"/>
              <a:t>Click to edit Master title style</a:t>
            </a:r>
          </a:p>
        </p:txBody>
      </p:sp>
      <p:sp>
        <p:nvSpPr>
          <p:cNvPr id="3" name="Content Placeholder 2">
            <a:extLst>
              <a:ext uri="{FF2B5EF4-FFF2-40B4-BE49-F238E27FC236}">
                <a16:creationId xmlns:a16="http://schemas.microsoft.com/office/drawing/2014/main" xmlns="" id="{48C8A915-D35F-CA73-4AD9-0C1BCBE48C47}"/>
              </a:ext>
            </a:extLst>
          </p:cNvPr>
          <p:cNvSpPr>
            <a:spLocks noGrp="1"/>
          </p:cNvSpPr>
          <p:nvPr>
            <p:ph idx="1"/>
          </p:nvPr>
        </p:nvSpPr>
        <p:spPr>
          <a:xfrm>
            <a:off x="3887788" y="987426"/>
            <a:ext cx="4629150" cy="4873625"/>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60DC6807-3912-641E-C40C-54DC305DB9F0}"/>
              </a:ext>
            </a:extLst>
          </p:cNvPr>
          <p:cNvSpPr>
            <a:spLocks noGrp="1"/>
          </p:cNvSpPr>
          <p:nvPr>
            <p:ph type="body" sz="half" idx="2"/>
          </p:nvPr>
        </p:nvSpPr>
        <p:spPr>
          <a:xfrm>
            <a:off x="630238" y="2057400"/>
            <a:ext cx="2948782" cy="3812117"/>
          </a:xfr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a:extLst>
              <a:ext uri="{FF2B5EF4-FFF2-40B4-BE49-F238E27FC236}">
                <a16:creationId xmlns:a16="http://schemas.microsoft.com/office/drawing/2014/main" xmlns="" id="{EA5C8F5A-3A92-A674-94EC-F7622CE773DD}"/>
              </a:ext>
            </a:extLst>
          </p:cNvPr>
          <p:cNvSpPr>
            <a:spLocks noGrp="1"/>
          </p:cNvSpPr>
          <p:nvPr>
            <p:ph type="dt" sz="half" idx="10"/>
          </p:nvPr>
        </p:nvSpPr>
        <p:spPr/>
        <p:txBody>
          <a:bodyPr/>
          <a:lstStyle/>
          <a:p>
            <a:fld id="{ACD2E8C4-14DC-D14A-94C6-1F66EC81F249}" type="datetimeFigureOut">
              <a:rPr lang="en-US" smtClean="0">
                <a:solidFill>
                  <a:prstClr val="black">
                    <a:tint val="75000"/>
                  </a:prstClr>
                </a:solidFill>
              </a:rPr>
              <a:pPr/>
              <a:t>7/8/2024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4CB91887-9F5F-C26B-36A4-35FB21AE920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1D63693E-E529-FE4D-CD1B-70A6109AC128}"/>
              </a:ext>
            </a:extLst>
          </p:cNvPr>
          <p:cNvSpPr>
            <a:spLocks noGrp="1"/>
          </p:cNvSpPr>
          <p:nvPr>
            <p:ph type="sldNum" sz="quarter" idx="12"/>
          </p:nvPr>
        </p:nvSpPr>
        <p:spPr/>
        <p:txBody>
          <a:bodyPr/>
          <a:lstStyle/>
          <a:p>
            <a:fld id="{1811736E-1DEF-2740-9367-2B9F516F3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5823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947CD6F-AB43-1C7F-C279-31E4E0350465}"/>
              </a:ext>
            </a:extLst>
          </p:cNvPr>
          <p:cNvSpPr>
            <a:spLocks noGrp="1"/>
          </p:cNvSpPr>
          <p:nvPr>
            <p:ph type="title"/>
          </p:nvPr>
        </p:nvSpPr>
        <p:spPr>
          <a:xfrm>
            <a:off x="630238" y="457200"/>
            <a:ext cx="2948782" cy="1600200"/>
          </a:xfrm>
        </p:spPr>
        <p:txBody>
          <a:bodyPr anchor="b"/>
          <a:lstStyle>
            <a:lvl1pPr>
              <a:defRPr sz="1600"/>
            </a:lvl1pPr>
          </a:lstStyle>
          <a:p>
            <a:r>
              <a:rPr lang="en-US"/>
              <a:t>Click to edit Master title style</a:t>
            </a:r>
          </a:p>
        </p:txBody>
      </p:sp>
      <p:sp>
        <p:nvSpPr>
          <p:cNvPr id="3" name="Picture Placeholder 2">
            <a:extLst>
              <a:ext uri="{FF2B5EF4-FFF2-40B4-BE49-F238E27FC236}">
                <a16:creationId xmlns:a16="http://schemas.microsoft.com/office/drawing/2014/main" xmlns="" id="{861B7208-1C44-F8A7-2679-4545975B985E}"/>
              </a:ext>
            </a:extLst>
          </p:cNvPr>
          <p:cNvSpPr>
            <a:spLocks noGrp="1"/>
          </p:cNvSpPr>
          <p:nvPr>
            <p:ph type="pic" idx="1"/>
          </p:nvPr>
        </p:nvSpPr>
        <p:spPr>
          <a:xfrm>
            <a:off x="3887788" y="987426"/>
            <a:ext cx="4629150" cy="4873625"/>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a:extLst>
              <a:ext uri="{FF2B5EF4-FFF2-40B4-BE49-F238E27FC236}">
                <a16:creationId xmlns:a16="http://schemas.microsoft.com/office/drawing/2014/main" xmlns="" id="{D73AD871-22E8-0075-0A5E-D94A251F87C8}"/>
              </a:ext>
            </a:extLst>
          </p:cNvPr>
          <p:cNvSpPr>
            <a:spLocks noGrp="1"/>
          </p:cNvSpPr>
          <p:nvPr>
            <p:ph type="body" sz="half" idx="2"/>
          </p:nvPr>
        </p:nvSpPr>
        <p:spPr>
          <a:xfrm>
            <a:off x="630238" y="2057400"/>
            <a:ext cx="2948782" cy="3812117"/>
          </a:xfrm>
        </p:spPr>
        <p:txBody>
          <a:bodyPr/>
          <a:lstStyle>
            <a:lvl1pPr marL="0" indent="0">
              <a:buNone/>
              <a:defRPr sz="800"/>
            </a:lvl1pPr>
            <a:lvl2pPr marL="228600" indent="0">
              <a:buNone/>
              <a:defRPr sz="700"/>
            </a:lvl2pPr>
            <a:lvl3pPr marL="457200" indent="0">
              <a:buNone/>
              <a:defRPr sz="600"/>
            </a:lvl3pPr>
            <a:lvl4pPr marL="685800" indent="0">
              <a:buNone/>
              <a:defRPr sz="500"/>
            </a:lvl4pPr>
            <a:lvl5pPr marL="914400" indent="0">
              <a:buNone/>
              <a:defRPr sz="500"/>
            </a:lvl5pPr>
            <a:lvl6pPr marL="1143000" indent="0">
              <a:buNone/>
              <a:defRPr sz="500"/>
            </a:lvl6pPr>
            <a:lvl7pPr marL="1371600" indent="0">
              <a:buNone/>
              <a:defRPr sz="500"/>
            </a:lvl7pPr>
            <a:lvl8pPr marL="1600200" indent="0">
              <a:buNone/>
              <a:defRPr sz="500"/>
            </a:lvl8pPr>
            <a:lvl9pPr marL="1828800" indent="0">
              <a:buNone/>
              <a:defRPr sz="500"/>
            </a:lvl9pPr>
          </a:lstStyle>
          <a:p>
            <a:pPr lvl="0"/>
            <a:r>
              <a:rPr lang="en-US"/>
              <a:t>Click to edit Master text styles</a:t>
            </a:r>
          </a:p>
        </p:txBody>
      </p:sp>
      <p:sp>
        <p:nvSpPr>
          <p:cNvPr id="5" name="Date Placeholder 4">
            <a:extLst>
              <a:ext uri="{FF2B5EF4-FFF2-40B4-BE49-F238E27FC236}">
                <a16:creationId xmlns:a16="http://schemas.microsoft.com/office/drawing/2014/main" xmlns="" id="{FEF5DCE7-BCFA-2C58-F23C-901DEFA42D6C}"/>
              </a:ext>
            </a:extLst>
          </p:cNvPr>
          <p:cNvSpPr>
            <a:spLocks noGrp="1"/>
          </p:cNvSpPr>
          <p:nvPr>
            <p:ph type="dt" sz="half" idx="10"/>
          </p:nvPr>
        </p:nvSpPr>
        <p:spPr/>
        <p:txBody>
          <a:bodyPr/>
          <a:lstStyle/>
          <a:p>
            <a:fld id="{ACD2E8C4-14DC-D14A-94C6-1F66EC81F249}" type="datetimeFigureOut">
              <a:rPr lang="en-US" smtClean="0">
                <a:solidFill>
                  <a:prstClr val="black">
                    <a:tint val="75000"/>
                  </a:prstClr>
                </a:solidFill>
              </a:rPr>
              <a:pPr/>
              <a:t>7/8/2024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3C46D5FB-76AF-015F-E0D2-43B1A34F51D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EE4FD47A-E2E9-91DE-53C5-0AC1A767EBCD}"/>
              </a:ext>
            </a:extLst>
          </p:cNvPr>
          <p:cNvSpPr>
            <a:spLocks noGrp="1"/>
          </p:cNvSpPr>
          <p:nvPr>
            <p:ph type="sldNum" sz="quarter" idx="12"/>
          </p:nvPr>
        </p:nvSpPr>
        <p:spPr/>
        <p:txBody>
          <a:bodyPr/>
          <a:lstStyle/>
          <a:p>
            <a:fld id="{1811736E-1DEF-2740-9367-2B9F516F3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83996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D14781D-C89D-C79C-DB97-76791456EA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2ABF83F-0014-4151-1CE3-C002369574D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7B6B218-0B85-71C7-3760-83EA81A8E9E2}"/>
              </a:ext>
            </a:extLst>
          </p:cNvPr>
          <p:cNvSpPr>
            <a:spLocks noGrp="1"/>
          </p:cNvSpPr>
          <p:nvPr>
            <p:ph type="dt" sz="half" idx="10"/>
          </p:nvPr>
        </p:nvSpPr>
        <p:spPr/>
        <p:txBody>
          <a:bodyPr/>
          <a:lstStyle/>
          <a:p>
            <a:fld id="{ACD2E8C4-14DC-D14A-94C6-1F66EC81F249}" type="datetimeFigureOut">
              <a:rPr lang="en-US" smtClean="0">
                <a:solidFill>
                  <a:prstClr val="black">
                    <a:tint val="75000"/>
                  </a:prstClr>
                </a:solidFill>
              </a:rPr>
              <a:pPr/>
              <a:t>7/8/2024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5F9689F-1518-9B3F-F2F4-895DDFA38BD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4C35CF2D-000D-7BE8-7C5B-7C188296C4FE}"/>
              </a:ext>
            </a:extLst>
          </p:cNvPr>
          <p:cNvSpPr>
            <a:spLocks noGrp="1"/>
          </p:cNvSpPr>
          <p:nvPr>
            <p:ph type="sldNum" sz="quarter" idx="12"/>
          </p:nvPr>
        </p:nvSpPr>
        <p:spPr/>
        <p:txBody>
          <a:bodyPr/>
          <a:lstStyle/>
          <a:p>
            <a:fld id="{1811736E-1DEF-2740-9367-2B9F516F3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8729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4ED60DB3-6F43-017D-FE5A-65F3FFE98A19}"/>
              </a:ext>
            </a:extLst>
          </p:cNvPr>
          <p:cNvSpPr>
            <a:spLocks noGrp="1"/>
          </p:cNvSpPr>
          <p:nvPr>
            <p:ph type="title" orient="vert"/>
          </p:nvPr>
        </p:nvSpPr>
        <p:spPr>
          <a:xfrm>
            <a:off x="6543675" y="365125"/>
            <a:ext cx="1971675" cy="581236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80806168-A13C-50A5-5D1D-B3D6368ED08F}"/>
              </a:ext>
            </a:extLst>
          </p:cNvPr>
          <p:cNvSpPr>
            <a:spLocks noGrp="1"/>
          </p:cNvSpPr>
          <p:nvPr>
            <p:ph type="body" orient="vert" idx="1"/>
          </p:nvPr>
        </p:nvSpPr>
        <p:spPr>
          <a:xfrm>
            <a:off x="628650" y="365125"/>
            <a:ext cx="5838825" cy="58123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9EB07366-E27E-8C25-FDBD-DF0259F12ECC}"/>
              </a:ext>
            </a:extLst>
          </p:cNvPr>
          <p:cNvSpPr>
            <a:spLocks noGrp="1"/>
          </p:cNvSpPr>
          <p:nvPr>
            <p:ph type="dt" sz="half" idx="10"/>
          </p:nvPr>
        </p:nvSpPr>
        <p:spPr/>
        <p:txBody>
          <a:bodyPr/>
          <a:lstStyle/>
          <a:p>
            <a:fld id="{ACD2E8C4-14DC-D14A-94C6-1F66EC81F249}" type="datetimeFigureOut">
              <a:rPr lang="en-US" smtClean="0">
                <a:solidFill>
                  <a:prstClr val="black">
                    <a:tint val="75000"/>
                  </a:prstClr>
                </a:solidFill>
              </a:rPr>
              <a:pPr/>
              <a:t>7/8/2024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02F14E38-775C-0518-829E-FF4C7D3BD489}"/>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CB1943AD-086C-96DA-2EC3-CFB714405714}"/>
              </a:ext>
            </a:extLst>
          </p:cNvPr>
          <p:cNvSpPr>
            <a:spLocks noGrp="1"/>
          </p:cNvSpPr>
          <p:nvPr>
            <p:ph type="sldNum" sz="quarter" idx="12"/>
          </p:nvPr>
        </p:nvSpPr>
        <p:spPr/>
        <p:txBody>
          <a:bodyPr/>
          <a:lstStyle/>
          <a:p>
            <a:fld id="{1811736E-1DEF-2740-9367-2B9F516F3CD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590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fld id="{682507EA-A7A8-4571-9D36-2FCC4BF63807}" type="datetime1">
              <a:rPr lang="en-US" altLang="zh-CN"/>
              <a:pPr>
                <a:defRPr/>
              </a:pPr>
              <a:t>7/7/2024</a:t>
            </a:fld>
            <a:endParaRPr lang="en-US" altLang="zh-CN"/>
          </a:p>
        </p:txBody>
      </p:sp>
      <p:sp>
        <p:nvSpPr>
          <p:cNvPr id="6" name="Rectangle 3"/>
          <p:cNvSpPr>
            <a:spLocks noGrp="1" noChangeArrowheads="1"/>
          </p:cNvSpPr>
          <p:nvPr>
            <p:ph type="sldNum" sz="quarter" idx="11"/>
          </p:nvPr>
        </p:nvSpPr>
        <p:spPr>
          <a:ln/>
        </p:spPr>
        <p:txBody>
          <a:bodyPr/>
          <a:lstStyle>
            <a:lvl1pPr>
              <a:defRPr/>
            </a:lvl1pPr>
          </a:lstStyle>
          <a:p>
            <a:pPr>
              <a:defRPr/>
            </a:pPr>
            <a:fld id="{F392F966-6545-4155-80EF-DAFA46F45F1D}" type="slidenum">
              <a:rPr lang="en-US" altLang="zh-CN"/>
              <a:pPr>
                <a:defRPr/>
              </a:pPr>
              <a:t>‹#›</a:t>
            </a:fld>
            <a:endParaRPr lang="en-US" altLang="zh-CN"/>
          </a:p>
        </p:txBody>
      </p:sp>
      <p:sp>
        <p:nvSpPr>
          <p:cNvPr id="7" name="Rectangle 14"/>
          <p:cNvSpPr>
            <a:spLocks noGrp="1" noChangeArrowheads="1"/>
          </p:cNvSpPr>
          <p:nvPr>
            <p:ph type="ftr" sz="quarter" idx="12"/>
          </p:nvPr>
        </p:nvSpPr>
        <p:spPr>
          <a:ln/>
        </p:spPr>
        <p:txBody>
          <a:bodyPr/>
          <a:lstStyle>
            <a:lvl1pPr>
              <a:defRPr/>
            </a:lvl1pPr>
          </a:lstStyle>
          <a:p>
            <a:pPr>
              <a:defRPr/>
            </a:pPr>
            <a:r>
              <a:rPr lang="en-US"/>
              <a:t>ACK Pace for Space Internet</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fld id="{123F4F74-701C-4980-A4A8-0A58761621FB}" type="datetime1">
              <a:rPr lang="en-US" altLang="zh-CN"/>
              <a:pPr>
                <a:defRPr/>
              </a:pPr>
              <a:t>7/7/2024</a:t>
            </a:fld>
            <a:endParaRPr lang="en-US" altLang="zh-CN"/>
          </a:p>
        </p:txBody>
      </p:sp>
      <p:sp>
        <p:nvSpPr>
          <p:cNvPr id="8" name="Rectangle 3"/>
          <p:cNvSpPr>
            <a:spLocks noGrp="1" noChangeArrowheads="1"/>
          </p:cNvSpPr>
          <p:nvPr>
            <p:ph type="sldNum" sz="quarter" idx="11"/>
          </p:nvPr>
        </p:nvSpPr>
        <p:spPr>
          <a:ln/>
        </p:spPr>
        <p:txBody>
          <a:bodyPr/>
          <a:lstStyle>
            <a:lvl1pPr>
              <a:defRPr/>
            </a:lvl1pPr>
          </a:lstStyle>
          <a:p>
            <a:pPr>
              <a:defRPr/>
            </a:pPr>
            <a:fld id="{19A57340-C7C6-467F-AEEF-4317F1FE8341}" type="slidenum">
              <a:rPr lang="en-US" altLang="zh-CN"/>
              <a:pPr>
                <a:defRPr/>
              </a:pPr>
              <a:t>‹#›</a:t>
            </a:fld>
            <a:endParaRPr lang="en-US" altLang="zh-CN"/>
          </a:p>
        </p:txBody>
      </p:sp>
      <p:sp>
        <p:nvSpPr>
          <p:cNvPr id="9" name="Rectangle 14"/>
          <p:cNvSpPr>
            <a:spLocks noGrp="1" noChangeArrowheads="1"/>
          </p:cNvSpPr>
          <p:nvPr>
            <p:ph type="ftr" sz="quarter" idx="12"/>
          </p:nvPr>
        </p:nvSpPr>
        <p:spPr>
          <a:ln/>
        </p:spPr>
        <p:txBody>
          <a:bodyPr/>
          <a:lstStyle>
            <a:lvl1pPr>
              <a:defRPr/>
            </a:lvl1pPr>
          </a:lstStyle>
          <a:p>
            <a:pPr>
              <a:defRPr/>
            </a:pPr>
            <a:r>
              <a:rPr lang="en-US"/>
              <a:t>ACK Pace for Space Internet</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fld id="{AA1C9EA2-F213-46A6-B02A-F41B9D187C9D}" type="datetime1">
              <a:rPr lang="en-US" altLang="zh-CN"/>
              <a:pPr>
                <a:defRPr/>
              </a:pPr>
              <a:t>7/7/2024</a:t>
            </a:fld>
            <a:endParaRPr lang="en-US" altLang="zh-CN"/>
          </a:p>
        </p:txBody>
      </p:sp>
      <p:sp>
        <p:nvSpPr>
          <p:cNvPr id="4" name="Rectangle 3"/>
          <p:cNvSpPr>
            <a:spLocks noGrp="1" noChangeArrowheads="1"/>
          </p:cNvSpPr>
          <p:nvPr>
            <p:ph type="sldNum" sz="quarter" idx="11"/>
          </p:nvPr>
        </p:nvSpPr>
        <p:spPr>
          <a:ln/>
        </p:spPr>
        <p:txBody>
          <a:bodyPr/>
          <a:lstStyle>
            <a:lvl1pPr>
              <a:defRPr/>
            </a:lvl1pPr>
          </a:lstStyle>
          <a:p>
            <a:pPr>
              <a:defRPr/>
            </a:pPr>
            <a:fld id="{6E060314-AF8A-4DB4-97B3-AE3D44693843}" type="slidenum">
              <a:rPr lang="en-US" altLang="zh-CN"/>
              <a:pPr>
                <a:defRPr/>
              </a:pPr>
              <a:t>‹#›</a:t>
            </a:fld>
            <a:endParaRPr lang="en-US" altLang="zh-CN"/>
          </a:p>
        </p:txBody>
      </p:sp>
      <p:sp>
        <p:nvSpPr>
          <p:cNvPr id="5" name="Rectangle 14"/>
          <p:cNvSpPr>
            <a:spLocks noGrp="1" noChangeArrowheads="1"/>
          </p:cNvSpPr>
          <p:nvPr>
            <p:ph type="ftr" sz="quarter" idx="12"/>
          </p:nvPr>
        </p:nvSpPr>
        <p:spPr>
          <a:ln/>
        </p:spPr>
        <p:txBody>
          <a:bodyPr/>
          <a:lstStyle>
            <a:lvl1pPr>
              <a:defRPr/>
            </a:lvl1pPr>
          </a:lstStyle>
          <a:p>
            <a:pPr>
              <a:defRPr/>
            </a:pPr>
            <a:r>
              <a:rPr lang="en-US"/>
              <a:t>ACK Pace for Space Internet</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fld id="{37CA2C62-EA02-4EBD-9EB9-579FA42DCBF6}" type="datetime1">
              <a:rPr lang="en-US" altLang="zh-CN"/>
              <a:pPr>
                <a:defRPr/>
              </a:pPr>
              <a:t>7/7/2024</a:t>
            </a:fld>
            <a:endParaRPr lang="en-US" altLang="zh-CN"/>
          </a:p>
        </p:txBody>
      </p:sp>
      <p:sp>
        <p:nvSpPr>
          <p:cNvPr id="3" name="Rectangle 3"/>
          <p:cNvSpPr>
            <a:spLocks noGrp="1" noChangeArrowheads="1"/>
          </p:cNvSpPr>
          <p:nvPr>
            <p:ph type="sldNum" sz="quarter" idx="11"/>
          </p:nvPr>
        </p:nvSpPr>
        <p:spPr>
          <a:ln/>
        </p:spPr>
        <p:txBody>
          <a:bodyPr/>
          <a:lstStyle>
            <a:lvl1pPr>
              <a:defRPr/>
            </a:lvl1pPr>
          </a:lstStyle>
          <a:p>
            <a:pPr>
              <a:defRPr/>
            </a:pPr>
            <a:fld id="{4F95BFD9-63FF-4997-BEED-6B263A7FC59F}" type="slidenum">
              <a:rPr lang="en-US" altLang="zh-CN"/>
              <a:pPr>
                <a:defRPr/>
              </a:pPr>
              <a:t>‹#›</a:t>
            </a:fld>
            <a:endParaRPr lang="en-US" altLang="zh-CN"/>
          </a:p>
        </p:txBody>
      </p:sp>
      <p:sp>
        <p:nvSpPr>
          <p:cNvPr id="4" name="Rectangle 14"/>
          <p:cNvSpPr>
            <a:spLocks noGrp="1" noChangeArrowheads="1"/>
          </p:cNvSpPr>
          <p:nvPr>
            <p:ph type="ftr" sz="quarter" idx="12"/>
          </p:nvPr>
        </p:nvSpPr>
        <p:spPr>
          <a:ln/>
        </p:spPr>
        <p:txBody>
          <a:bodyPr/>
          <a:lstStyle>
            <a:lvl1pPr>
              <a:defRPr/>
            </a:lvl1pPr>
          </a:lstStyle>
          <a:p>
            <a:pPr>
              <a:defRPr/>
            </a:pPr>
            <a:r>
              <a:rPr lang="en-US"/>
              <a:t>ACK Pace for Space Internet</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165AD699-CBC5-4EF7-B44A-32EA1A830ED9}" type="datetime1">
              <a:rPr lang="en-US" altLang="zh-CN"/>
              <a:pPr>
                <a:defRPr/>
              </a:pPr>
              <a:t>7/7/2024</a:t>
            </a:fld>
            <a:endParaRPr lang="en-US" altLang="zh-CN"/>
          </a:p>
        </p:txBody>
      </p:sp>
      <p:sp>
        <p:nvSpPr>
          <p:cNvPr id="6" name="Rectangle 3"/>
          <p:cNvSpPr>
            <a:spLocks noGrp="1" noChangeArrowheads="1"/>
          </p:cNvSpPr>
          <p:nvPr>
            <p:ph type="sldNum" sz="quarter" idx="11"/>
          </p:nvPr>
        </p:nvSpPr>
        <p:spPr>
          <a:ln/>
        </p:spPr>
        <p:txBody>
          <a:bodyPr/>
          <a:lstStyle>
            <a:lvl1pPr>
              <a:defRPr/>
            </a:lvl1pPr>
          </a:lstStyle>
          <a:p>
            <a:pPr>
              <a:defRPr/>
            </a:pPr>
            <a:fld id="{8A5A9B05-5B71-4EA4-808D-4FFEF3D6D81A}" type="slidenum">
              <a:rPr lang="en-US" altLang="zh-CN"/>
              <a:pPr>
                <a:defRPr/>
              </a:pPr>
              <a:t>‹#›</a:t>
            </a:fld>
            <a:endParaRPr lang="en-US" altLang="zh-CN"/>
          </a:p>
        </p:txBody>
      </p:sp>
      <p:sp>
        <p:nvSpPr>
          <p:cNvPr id="7" name="Rectangle 14"/>
          <p:cNvSpPr>
            <a:spLocks noGrp="1" noChangeArrowheads="1"/>
          </p:cNvSpPr>
          <p:nvPr>
            <p:ph type="ftr" sz="quarter" idx="12"/>
          </p:nvPr>
        </p:nvSpPr>
        <p:spPr>
          <a:ln/>
        </p:spPr>
        <p:txBody>
          <a:bodyPr/>
          <a:lstStyle>
            <a:lvl1pPr>
              <a:defRPr/>
            </a:lvl1pPr>
          </a:lstStyle>
          <a:p>
            <a:pPr>
              <a:defRPr/>
            </a:pPr>
            <a:r>
              <a:rPr lang="en-US"/>
              <a:t>ACK Pace for Space Internet</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fld id="{394CA855-9448-4C87-B1C4-0454BC0651CF}" type="datetime1">
              <a:rPr lang="en-US" altLang="zh-CN"/>
              <a:pPr>
                <a:defRPr/>
              </a:pPr>
              <a:t>7/7/2024</a:t>
            </a:fld>
            <a:endParaRPr lang="en-US" altLang="zh-CN"/>
          </a:p>
        </p:txBody>
      </p:sp>
      <p:sp>
        <p:nvSpPr>
          <p:cNvPr id="6" name="Rectangle 3"/>
          <p:cNvSpPr>
            <a:spLocks noGrp="1" noChangeArrowheads="1"/>
          </p:cNvSpPr>
          <p:nvPr>
            <p:ph type="sldNum" sz="quarter" idx="11"/>
          </p:nvPr>
        </p:nvSpPr>
        <p:spPr>
          <a:ln/>
        </p:spPr>
        <p:txBody>
          <a:bodyPr/>
          <a:lstStyle>
            <a:lvl1pPr>
              <a:defRPr/>
            </a:lvl1pPr>
          </a:lstStyle>
          <a:p>
            <a:pPr>
              <a:defRPr/>
            </a:pPr>
            <a:fld id="{8C1618C4-B715-4CC6-8D29-13D48E5A2272}" type="slidenum">
              <a:rPr lang="en-US" altLang="zh-CN"/>
              <a:pPr>
                <a:defRPr/>
              </a:pPr>
              <a:t>‹#›</a:t>
            </a:fld>
            <a:endParaRPr lang="en-US" altLang="zh-CN"/>
          </a:p>
        </p:txBody>
      </p:sp>
      <p:sp>
        <p:nvSpPr>
          <p:cNvPr id="7" name="Rectangle 14"/>
          <p:cNvSpPr>
            <a:spLocks noGrp="1" noChangeArrowheads="1"/>
          </p:cNvSpPr>
          <p:nvPr>
            <p:ph type="ftr" sz="quarter" idx="12"/>
          </p:nvPr>
        </p:nvSpPr>
        <p:spPr>
          <a:ln/>
        </p:spPr>
        <p:txBody>
          <a:bodyPr/>
          <a:lstStyle>
            <a:lvl1pPr>
              <a:defRPr/>
            </a:lvl1pPr>
          </a:lstStyle>
          <a:p>
            <a:pPr>
              <a:defRPr/>
            </a:pPr>
            <a:r>
              <a:rPr lang="en-US"/>
              <a:t>ACK Pace for Space Internet</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824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SimSun" pitchFamily="2" charset="-122"/>
                <a:cs typeface="+mn-cs"/>
              </a:defRPr>
            </a:lvl1pPr>
          </a:lstStyle>
          <a:p>
            <a:pPr>
              <a:defRPr/>
            </a:pPr>
            <a:fld id="{7745BD22-083C-4CBF-ADA2-47AB748DBD0F}" type="datetime1">
              <a:rPr lang="en-US" altLang="zh-CN"/>
              <a:pPr>
                <a:defRPr/>
              </a:pPr>
              <a:t>7/7/2024</a:t>
            </a:fld>
            <a:endParaRPr lang="en-US" altLang="zh-CN"/>
          </a:p>
        </p:txBody>
      </p:sp>
      <p:sp>
        <p:nvSpPr>
          <p:cNvPr id="205824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SimSun" pitchFamily="2" charset="-122"/>
                <a:cs typeface="+mn-cs"/>
              </a:defRPr>
            </a:lvl1pPr>
          </a:lstStyle>
          <a:p>
            <a:pPr>
              <a:defRPr/>
            </a:pPr>
            <a:fld id="{7C6C6137-8C65-4983-8118-95460ED72007}" type="slidenum">
              <a:rPr lang="en-US" altLang="zh-CN"/>
              <a:pPr>
                <a:defRPr/>
              </a:pPr>
              <a:t>‹#›</a:t>
            </a:fld>
            <a:endParaRPr lang="en-US" altLang="zh-CN"/>
          </a:p>
        </p:txBody>
      </p:sp>
      <p:grpSp>
        <p:nvGrpSpPr>
          <p:cNvPr id="1028" name="Group 4"/>
          <p:cNvGrpSpPr>
            <a:grpSpLocks/>
          </p:cNvGrpSpPr>
          <p:nvPr/>
        </p:nvGrpSpPr>
        <p:grpSpPr bwMode="auto">
          <a:xfrm>
            <a:off x="0" y="0"/>
            <a:ext cx="9140825" cy="6850063"/>
            <a:chOff x="0" y="0"/>
            <a:chExt cx="5758" cy="4315"/>
          </a:xfrm>
        </p:grpSpPr>
        <p:grpSp>
          <p:nvGrpSpPr>
            <p:cNvPr id="1032" name="Group 5"/>
            <p:cNvGrpSpPr>
              <a:grpSpLocks/>
            </p:cNvGrpSpPr>
            <p:nvPr userDrawn="1"/>
          </p:nvGrpSpPr>
          <p:grpSpPr bwMode="auto">
            <a:xfrm>
              <a:off x="1728" y="2230"/>
              <a:ext cx="4027" cy="2085"/>
              <a:chOff x="1728" y="2230"/>
              <a:chExt cx="4027" cy="2085"/>
            </a:xfrm>
          </p:grpSpPr>
          <p:sp>
            <p:nvSpPr>
              <p:cNvPr id="205824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eaLnBrk="0" hangingPunct="0">
                  <a:defRPr/>
                </a:pPr>
                <a:endParaRPr lang="en-US">
                  <a:cs typeface="+mn-cs"/>
                </a:endParaRPr>
              </a:p>
            </p:txBody>
          </p:sp>
          <p:sp>
            <p:nvSpPr>
              <p:cNvPr id="205824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eaLnBrk="0" hangingPunct="0">
                  <a:defRPr/>
                </a:pPr>
                <a:endParaRPr lang="en-US">
                  <a:cs typeface="+mn-cs"/>
                </a:endParaRPr>
              </a:p>
            </p:txBody>
          </p:sp>
          <p:sp>
            <p:nvSpPr>
              <p:cNvPr id="205824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eaLnBrk="0" hangingPunct="0">
                  <a:defRPr/>
                </a:pPr>
                <a:endParaRPr lang="en-US">
                  <a:cs typeface="+mn-cs"/>
                </a:endParaRPr>
              </a:p>
            </p:txBody>
          </p:sp>
          <p:sp>
            <p:nvSpPr>
              <p:cNvPr id="2058249"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eaLnBrk="0" hangingPunct="0">
                  <a:defRPr/>
                </a:pPr>
                <a:endParaRPr lang="en-US">
                  <a:cs typeface="+mn-cs"/>
                </a:endParaRPr>
              </a:p>
            </p:txBody>
          </p:sp>
          <p:sp>
            <p:nvSpPr>
              <p:cNvPr id="205825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eaLnBrk="0" hangingPunct="0">
                  <a:defRPr/>
                </a:pPr>
                <a:endParaRPr lang="en-US">
                  <a:cs typeface="+mn-cs"/>
                </a:endParaRPr>
              </a:p>
            </p:txBody>
          </p:sp>
        </p:grpSp>
        <p:sp>
          <p:nvSpPr>
            <p:cNvPr id="205825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eaLnBrk="0" hangingPunct="0">
                <a:defRPr/>
              </a:pPr>
              <a:endParaRPr lang="en-US">
                <a:cs typeface="+mn-cs"/>
              </a:endParaRPr>
            </a:p>
          </p:txBody>
        </p:sp>
        <p:sp>
          <p:nvSpPr>
            <p:cNvPr id="2058252"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eaLnBrk="0" hangingPunct="0">
                <a:defRPr/>
              </a:pPr>
              <a:endParaRPr lang="en-US">
                <a:cs typeface="+mn-cs"/>
              </a:endParaRPr>
            </a:p>
          </p:txBody>
        </p:sp>
      </p:grpSp>
      <p:sp>
        <p:nvSpPr>
          <p:cNvPr id="2058253" name="Rectangle 13"/>
          <p:cNvSpPr>
            <a:spLocks noGrp="1" noRot="1" noChangeArrowheads="1"/>
          </p:cNvSpPr>
          <p:nvPr>
            <p:ph type="title"/>
          </p:nvPr>
        </p:nvSpPr>
        <p:spPr bwMode="auto">
          <a:xfrm>
            <a:off x="457200" y="274638"/>
            <a:ext cx="8229600" cy="1143000"/>
          </a:xfrm>
          <a:prstGeom prst="rect">
            <a:avLst/>
          </a:prstGeom>
          <a:solidFill>
            <a:srgbClr val="CC0000"/>
          </a:solid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825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charset="0"/>
                <a:cs typeface="+mn-cs"/>
              </a:defRPr>
            </a:lvl1pPr>
          </a:lstStyle>
          <a:p>
            <a:pPr>
              <a:defRPr/>
            </a:pPr>
            <a:r>
              <a:rPr lang="en-US"/>
              <a:t>ACK Pace for Space Internet</a:t>
            </a:r>
          </a:p>
        </p:txBody>
      </p:sp>
      <p:sp>
        <p:nvSpPr>
          <p:cNvPr id="205825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3707"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sldNum="0" hdr="0"/>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8" charset="0"/>
        </a:defRPr>
      </a:lvl9pPr>
    </p:titleStyle>
    <p:bodyStyle>
      <a:lvl1pPr marL="342900" indent="-342900" algn="l" rtl="0" eaLnBrk="0" fontAlgn="base" hangingPunct="0">
        <a:spcBef>
          <a:spcPct val="20000"/>
        </a:spcBef>
        <a:spcAft>
          <a:spcPct val="0"/>
        </a:spcAft>
        <a:buClr>
          <a:schemeClr val="hlink"/>
        </a:buClr>
        <a:buSzPct val="7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SzPct val="70000"/>
        <a:buFont typeface="Wingdings" pitchFamily="2" charset="2"/>
        <a:buChar char="n"/>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7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accent2"/>
        </a:buClr>
        <a:buSzPct val="70000"/>
        <a:buFont typeface="Wingdings" pitchFamily="2" charset="2"/>
        <a:buChar char="n"/>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83092"/>
            <a:ext cx="41148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1066800"/>
            <a:ext cx="41148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4237567"/>
            <a:ext cx="1066800" cy="243417"/>
          </a:xfrm>
          <a:prstGeom prst="rect">
            <a:avLst/>
          </a:prstGeom>
        </p:spPr>
        <p:txBody>
          <a:bodyPr vert="horz" lIns="91440" tIns="45720" rIns="91440" bIns="45720" rtlCol="0" anchor="ctr"/>
          <a:lstStyle>
            <a:lvl1pPr algn="l">
              <a:defRPr sz="600">
                <a:solidFill>
                  <a:schemeClr val="tx1">
                    <a:tint val="75000"/>
                  </a:schemeClr>
                </a:solidFill>
              </a:defRPr>
            </a:lvl1pPr>
          </a:lstStyle>
          <a:p>
            <a:pPr fontAlgn="auto">
              <a:spcBef>
                <a:spcPts val="0"/>
              </a:spcBef>
              <a:spcAft>
                <a:spcPts val="0"/>
              </a:spcAft>
            </a:pPr>
            <a:fld id="{1D8BD707-D9CF-40AE-B4C6-C98DA3205C09}" type="datetimeFigureOut">
              <a:rPr lang="en-US" smtClean="0">
                <a:solidFill>
                  <a:prstClr val="black">
                    <a:tint val="75000"/>
                  </a:prstClr>
                </a:solidFill>
                <a:latin typeface="Calibri"/>
                <a:cs typeface="+mn-cs"/>
              </a:rPr>
              <a:pPr fontAlgn="auto">
                <a:spcBef>
                  <a:spcPts val="0"/>
                </a:spcBef>
                <a:spcAft>
                  <a:spcPts val="0"/>
                </a:spcAft>
              </a:pPr>
              <a:t>7/8/2024</a:t>
            </a:fld>
            <a:endParaRPr lang="en-US">
              <a:solidFill>
                <a:prstClr val="black">
                  <a:tint val="75000"/>
                </a:prstClr>
              </a:solidFill>
              <a:latin typeface="Calibri"/>
              <a:cs typeface="+mn-cs"/>
            </a:endParaRPr>
          </a:p>
        </p:txBody>
      </p:sp>
      <p:sp>
        <p:nvSpPr>
          <p:cNvPr id="5" name="Footer Placeholder 4"/>
          <p:cNvSpPr>
            <a:spLocks noGrp="1"/>
          </p:cNvSpPr>
          <p:nvPr>
            <p:ph type="ftr" sz="quarter" idx="3"/>
          </p:nvPr>
        </p:nvSpPr>
        <p:spPr>
          <a:xfrm>
            <a:off x="1562100" y="4237567"/>
            <a:ext cx="1447800" cy="243417"/>
          </a:xfrm>
          <a:prstGeom prst="rect">
            <a:avLst/>
          </a:prstGeom>
        </p:spPr>
        <p:txBody>
          <a:bodyPr vert="horz" lIns="91440" tIns="45720" rIns="91440" bIns="45720" rtlCol="0" anchor="ctr"/>
          <a:lstStyle>
            <a:lvl1pPr algn="ctr">
              <a:defRPr sz="6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cs typeface="+mn-cs"/>
            </a:endParaRPr>
          </a:p>
        </p:txBody>
      </p:sp>
      <p:sp>
        <p:nvSpPr>
          <p:cNvPr id="6" name="Slide Number Placeholder 5"/>
          <p:cNvSpPr>
            <a:spLocks noGrp="1"/>
          </p:cNvSpPr>
          <p:nvPr>
            <p:ph type="sldNum" sz="quarter" idx="4"/>
          </p:nvPr>
        </p:nvSpPr>
        <p:spPr>
          <a:xfrm>
            <a:off x="3276600" y="4237567"/>
            <a:ext cx="1066800" cy="243417"/>
          </a:xfrm>
          <a:prstGeom prst="rect">
            <a:avLst/>
          </a:prstGeom>
        </p:spPr>
        <p:txBody>
          <a:bodyPr vert="horz" lIns="91440" tIns="45720" rIns="91440" bIns="45720" rtlCol="0" anchor="ctr"/>
          <a:lstStyle>
            <a:lvl1pPr algn="r">
              <a:defRPr sz="600">
                <a:solidFill>
                  <a:schemeClr val="tx1">
                    <a:tint val="75000"/>
                  </a:schemeClr>
                </a:solidFill>
              </a:defRPr>
            </a:lvl1pPr>
          </a:lstStyle>
          <a:p>
            <a:pPr fontAlgn="auto">
              <a:spcBef>
                <a:spcPts val="0"/>
              </a:spcBef>
              <a:spcAft>
                <a:spcPts val="0"/>
              </a:spcAft>
            </a:pPr>
            <a:fld id="{B6F15528-21DE-4FAA-801E-634DDDAF4B2B}" type="slidenum">
              <a:rPr lang="en-US" smtClean="0">
                <a:solidFill>
                  <a:prstClr val="black">
                    <a:tint val="75000"/>
                  </a:prstClr>
                </a:solidFill>
                <a:latin typeface="Calibri"/>
                <a:cs typeface="+mn-cs"/>
              </a:rPr>
              <a:pPr fontAlgn="auto">
                <a:spcBef>
                  <a:spcPts val="0"/>
                </a:spcBef>
                <a:spcAft>
                  <a:spcPts val="0"/>
                </a:spcAft>
              </a:pPr>
              <a:t>‹#›</a:t>
            </a:fld>
            <a:endParaRPr lang="en-US">
              <a:solidFill>
                <a:prstClr val="black">
                  <a:tint val="75000"/>
                </a:prstClr>
              </a:solidFill>
              <a:latin typeface="Calibri"/>
              <a:cs typeface="+mn-cs"/>
            </a:endParaRPr>
          </a:p>
        </p:txBody>
      </p:sp>
    </p:spTree>
    <p:extLst>
      <p:ext uri="{BB962C8B-B14F-4D97-AF65-F5344CB8AC3E}">
        <p14:creationId xmlns:p14="http://schemas.microsoft.com/office/powerpoint/2010/main" val="89013457"/>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348A558E-FE81-793C-C72D-3EC545CA7551}"/>
              </a:ext>
            </a:extLst>
          </p:cNvPr>
          <p:cNvSpPr>
            <a:spLocks noGrp="1"/>
          </p:cNvSpPr>
          <p:nvPr>
            <p:ph type="title"/>
          </p:nvPr>
        </p:nvSpPr>
        <p:spPr>
          <a:xfrm>
            <a:off x="628650" y="365126"/>
            <a:ext cx="7886700" cy="1326091"/>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5CC67B2F-8B00-9A83-1C0E-F5352526F30A}"/>
              </a:ext>
            </a:extLst>
          </p:cNvPr>
          <p:cNvSpPr>
            <a:spLocks noGrp="1"/>
          </p:cNvSpPr>
          <p:nvPr>
            <p:ph type="body" idx="1"/>
          </p:nvPr>
        </p:nvSpPr>
        <p:spPr>
          <a:xfrm>
            <a:off x="628650" y="1825625"/>
            <a:ext cx="7886700" cy="435186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3FB3426-F495-FD27-417A-9E3AE2168C23}"/>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600">
                <a:solidFill>
                  <a:schemeClr val="tx1">
                    <a:tint val="75000"/>
                  </a:schemeClr>
                </a:solidFill>
              </a:defRPr>
            </a:lvl1pPr>
          </a:lstStyle>
          <a:p>
            <a:pPr fontAlgn="auto">
              <a:spcBef>
                <a:spcPts val="0"/>
              </a:spcBef>
              <a:spcAft>
                <a:spcPts val="0"/>
              </a:spcAft>
            </a:pPr>
            <a:fld id="{ACD2E8C4-14DC-D14A-94C6-1F66EC81F249}" type="datetimeFigureOut">
              <a:rPr lang="en-US" smtClean="0">
                <a:solidFill>
                  <a:prstClr val="black">
                    <a:tint val="75000"/>
                  </a:prstClr>
                </a:solidFill>
                <a:latin typeface="Calibri" panose="020F0502020204030204"/>
                <a:cs typeface="+mn-cs"/>
              </a:rPr>
              <a:pPr fontAlgn="auto">
                <a:spcBef>
                  <a:spcPts val="0"/>
                </a:spcBef>
                <a:spcAft>
                  <a:spcPts val="0"/>
                </a:spcAft>
              </a:pPr>
              <a:t>7/8/2024</a:t>
            </a:fld>
            <a:endParaRPr lang="en-US">
              <a:solidFill>
                <a:prstClr val="black">
                  <a:tint val="75000"/>
                </a:prstClr>
              </a:solidFill>
              <a:latin typeface="Calibri" panose="020F0502020204030204"/>
              <a:cs typeface="+mn-cs"/>
            </a:endParaRPr>
          </a:p>
        </p:txBody>
      </p:sp>
      <p:sp>
        <p:nvSpPr>
          <p:cNvPr id="5" name="Footer Placeholder 4">
            <a:extLst>
              <a:ext uri="{FF2B5EF4-FFF2-40B4-BE49-F238E27FC236}">
                <a16:creationId xmlns:a16="http://schemas.microsoft.com/office/drawing/2014/main" xmlns="" id="{FF9AF67E-8C19-85F8-6807-68E4800AC107}"/>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6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panose="020F0502020204030204"/>
              <a:cs typeface="+mn-cs"/>
            </a:endParaRPr>
          </a:p>
        </p:txBody>
      </p:sp>
      <p:sp>
        <p:nvSpPr>
          <p:cNvPr id="6" name="Slide Number Placeholder 5">
            <a:extLst>
              <a:ext uri="{FF2B5EF4-FFF2-40B4-BE49-F238E27FC236}">
                <a16:creationId xmlns:a16="http://schemas.microsoft.com/office/drawing/2014/main" xmlns="" id="{35083479-A679-BCAB-2B4F-BCEB45468E3F}"/>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600">
                <a:solidFill>
                  <a:schemeClr val="tx1">
                    <a:tint val="75000"/>
                  </a:schemeClr>
                </a:solidFill>
              </a:defRPr>
            </a:lvl1pPr>
          </a:lstStyle>
          <a:p>
            <a:pPr fontAlgn="auto">
              <a:spcBef>
                <a:spcPts val="0"/>
              </a:spcBef>
              <a:spcAft>
                <a:spcPts val="0"/>
              </a:spcAft>
            </a:pPr>
            <a:fld id="{1811736E-1DEF-2740-9367-2B9F516F3CD2}" type="slidenum">
              <a:rPr lang="en-US" smtClean="0">
                <a:solidFill>
                  <a:prstClr val="black">
                    <a:tint val="75000"/>
                  </a:prstClr>
                </a:solidFill>
                <a:latin typeface="Calibri" panose="020F0502020204030204"/>
                <a:cs typeface="+mn-cs"/>
              </a:rPr>
              <a:pPr fontAlgn="auto">
                <a:spcBef>
                  <a:spcPts val="0"/>
                </a:spcBef>
                <a:spcAft>
                  <a:spcPts val="0"/>
                </a:spcAft>
              </a:pPr>
              <a:t>‹#›</a:t>
            </a:fld>
            <a:endParaRPr lang="en-US">
              <a:solidFill>
                <a:prstClr val="black">
                  <a:tint val="75000"/>
                </a:prstClr>
              </a:solidFill>
              <a:latin typeface="Calibri" panose="020F0502020204030204"/>
              <a:cs typeface="+mn-cs"/>
            </a:endParaRPr>
          </a:p>
        </p:txBody>
      </p:sp>
    </p:spTree>
    <p:extLst>
      <p:ext uri="{BB962C8B-B14F-4D97-AF65-F5344CB8AC3E}">
        <p14:creationId xmlns:p14="http://schemas.microsoft.com/office/powerpoint/2010/main" val="240597200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457200" rtl="0" eaLnBrk="1" latinLnBrk="0" hangingPunct="1">
        <a:lnSpc>
          <a:spcPct val="90000"/>
        </a:lnSpc>
        <a:spcBef>
          <a:spcPct val="0"/>
        </a:spcBef>
        <a:buNone/>
        <a:defRPr sz="2200" kern="1200">
          <a:solidFill>
            <a:schemeClr val="tx1"/>
          </a:solidFill>
          <a:latin typeface="+mj-lt"/>
          <a:ea typeface="+mj-ea"/>
          <a:cs typeface="+mj-cs"/>
        </a:defRPr>
      </a:lvl1pPr>
    </p:titleStyle>
    <p:bodyStyle>
      <a:lvl1pPr marL="114300" indent="-114300" algn="l" defTabSz="4572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1pPr>
      <a:lvl2pPr marL="342900" indent="-114300" algn="l" defTabSz="457200" rtl="0" eaLnBrk="1" latinLnBrk="0" hangingPunct="1">
        <a:lnSpc>
          <a:spcPct val="90000"/>
        </a:lnSpc>
        <a:spcBef>
          <a:spcPts val="250"/>
        </a:spcBef>
        <a:buFont typeface="Arial" panose="020B0604020202020204" pitchFamily="34" charset="0"/>
        <a:buChar char="•"/>
        <a:defRPr sz="1200" kern="1200">
          <a:solidFill>
            <a:schemeClr val="tx1"/>
          </a:solidFill>
          <a:latin typeface="+mn-lt"/>
          <a:ea typeface="+mn-ea"/>
          <a:cs typeface="+mn-cs"/>
        </a:defRPr>
      </a:lvl2pPr>
      <a:lvl3pPr marL="571500" indent="-114300" algn="l" defTabSz="457200" rtl="0" eaLnBrk="1" latinLnBrk="0" hangingPunct="1">
        <a:lnSpc>
          <a:spcPct val="90000"/>
        </a:lnSpc>
        <a:spcBef>
          <a:spcPts val="250"/>
        </a:spcBef>
        <a:buFont typeface="Arial" panose="020B0604020202020204" pitchFamily="34" charset="0"/>
        <a:buChar char="•"/>
        <a:defRPr sz="1000" kern="1200">
          <a:solidFill>
            <a:schemeClr val="tx1"/>
          </a:solidFill>
          <a:latin typeface="+mn-lt"/>
          <a:ea typeface="+mn-ea"/>
          <a:cs typeface="+mn-cs"/>
        </a:defRPr>
      </a:lvl3pPr>
      <a:lvl4pPr marL="800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4pPr>
      <a:lvl5pPr marL="10287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5pPr>
      <a:lvl6pPr marL="12573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6pPr>
      <a:lvl7pPr marL="14859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7pPr>
      <a:lvl8pPr marL="17145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8pPr>
      <a:lvl9pPr marL="1943100" indent="-114300" algn="l" defTabSz="457200" rtl="0" eaLnBrk="1" latinLnBrk="0" hangingPunct="1">
        <a:lnSpc>
          <a:spcPct val="90000"/>
        </a:lnSpc>
        <a:spcBef>
          <a:spcPts val="250"/>
        </a:spcBef>
        <a:buFont typeface="Arial" panose="020B0604020202020204" pitchFamily="34" charset="0"/>
        <a:buChar char="•"/>
        <a:defRPr sz="9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36.jfi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0.xml"/><Relationship Id="rId6" Type="http://schemas.openxmlformats.org/officeDocument/2006/relationships/image" Target="../media/image7.png"/><Relationship Id="rId5" Type="http://schemas.openxmlformats.org/officeDocument/2006/relationships/image" Target="../media/image7.sv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44.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hyperlink" Target="https://sourceforge.net/projects/ion-dtn/" TargetMode="Externa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9.svg"/><Relationship Id="rId18" Type="http://schemas.openxmlformats.org/officeDocument/2006/relationships/image" Target="../media/image16.png"/><Relationship Id="rId3" Type="http://schemas.openxmlformats.org/officeDocument/2006/relationships/image" Target="../media/image8.png"/><Relationship Id="rId7" Type="http://schemas.openxmlformats.org/officeDocument/2006/relationships/image" Target="../media/image13.svg"/><Relationship Id="rId12" Type="http://schemas.openxmlformats.org/officeDocument/2006/relationships/image" Target="../media/image13.png"/><Relationship Id="rId17" Type="http://schemas.openxmlformats.org/officeDocument/2006/relationships/image" Target="../media/image23.svg"/><Relationship Id="rId2" Type="http://schemas.openxmlformats.org/officeDocument/2006/relationships/notesSlide" Target="../notesSlides/notesSlide1.xml"/><Relationship Id="rId16" Type="http://schemas.openxmlformats.org/officeDocument/2006/relationships/image" Target="../media/image15.png"/><Relationship Id="rId1" Type="http://schemas.openxmlformats.org/officeDocument/2006/relationships/slideLayout" Target="../slideLayouts/slideLayout31.xml"/><Relationship Id="rId6" Type="http://schemas.openxmlformats.org/officeDocument/2006/relationships/image" Target="../media/image10.png"/><Relationship Id="rId11" Type="http://schemas.openxmlformats.org/officeDocument/2006/relationships/image" Target="../media/image17.svg"/><Relationship Id="rId5" Type="http://schemas.openxmlformats.org/officeDocument/2006/relationships/image" Target="../media/image11.svg"/><Relationship Id="rId15" Type="http://schemas.openxmlformats.org/officeDocument/2006/relationships/image" Target="../media/image21.svg"/><Relationship Id="rId10" Type="http://schemas.openxmlformats.org/officeDocument/2006/relationships/image" Target="../media/image12.png"/><Relationship Id="rId4" Type="http://schemas.openxmlformats.org/officeDocument/2006/relationships/image" Target="../media/image9.png"/><Relationship Id="rId9" Type="http://schemas.openxmlformats.org/officeDocument/2006/relationships/image" Target="../media/image15.svg"/><Relationship Id="rId1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52.jfif"/><Relationship Id="rId5" Type="http://schemas.openxmlformats.org/officeDocument/2006/relationships/image" Target="../media/image51.emf"/><Relationship Id="rId4" Type="http://schemas.openxmlformats.org/officeDocument/2006/relationships/image" Target="../media/image50.wmf"/></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55.jp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54.jpg"/><Relationship Id="rId5" Type="http://schemas.openxmlformats.org/officeDocument/2006/relationships/image" Target="../media/image53.jpg"/><Relationship Id="rId4" Type="http://schemas.openxmlformats.org/officeDocument/2006/relationships/image" Target="../media/image50.wmf"/></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hyperlink" Target="https://www.starlink.com/technology"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hyperlink" Target="https://www.lamar.edu/engineering/electrical/faculty-and-staff/wang/index.html" TargetMode="External"/><Relationship Id="rId2" Type="http://schemas.openxmlformats.org/officeDocument/2006/relationships/hyperlink" Target="mailto:rwang@lamar.edu"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26.svg"/><Relationship Id="rId7" Type="http://schemas.openxmlformats.org/officeDocument/2006/relationships/image" Target="../media/image30.svg"/><Relationship Id="rId2" Type="http://schemas.openxmlformats.org/officeDocument/2006/relationships/image" Target="../media/image17.png"/><Relationship Id="rId1" Type="http://schemas.openxmlformats.org/officeDocument/2006/relationships/slideLayout" Target="../slideLayouts/slideLayout20.xml"/><Relationship Id="rId6" Type="http://schemas.openxmlformats.org/officeDocument/2006/relationships/image" Target="../media/image19.png"/><Relationship Id="rId5" Type="http://schemas.openxmlformats.org/officeDocument/2006/relationships/image" Target="../media/image28.sv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1.png"/><Relationship Id="rId7" Type="http://schemas.openxmlformats.org/officeDocument/2006/relationships/image" Target="../media/image35.svg"/><Relationship Id="rId2" Type="http://schemas.openxmlformats.org/officeDocument/2006/relationships/notesSlide" Target="../notesSlides/notesSlide2.xml"/><Relationship Id="rId1" Type="http://schemas.openxmlformats.org/officeDocument/2006/relationships/slideLayout" Target="../slideLayouts/slideLayout20.xml"/><Relationship Id="rId6" Type="http://schemas.openxmlformats.org/officeDocument/2006/relationships/image" Target="../media/image23.png"/><Relationship Id="rId5" Type="http://schemas.openxmlformats.org/officeDocument/2006/relationships/image" Target="../media/image22.jpeg"/><Relationship Id="rId4" Type="http://schemas.openxmlformats.org/officeDocument/2006/relationships/image" Target="../media/image32.sv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7.svg"/><Relationship Id="rId7" Type="http://schemas.openxmlformats.org/officeDocument/2006/relationships/image" Target="../media/image40.svg"/><Relationship Id="rId12" Type="http://schemas.openxmlformats.org/officeDocument/2006/relationships/image" Target="../media/image16.png"/><Relationship Id="rId2" Type="http://schemas.openxmlformats.org/officeDocument/2006/relationships/image" Target="../media/image24.png"/><Relationship Id="rId1" Type="http://schemas.openxmlformats.org/officeDocument/2006/relationships/slideLayout" Target="../slideLayouts/slideLayout20.xml"/><Relationship Id="rId6" Type="http://schemas.openxmlformats.org/officeDocument/2006/relationships/image" Target="../media/image26.png"/><Relationship Id="rId11" Type="http://schemas.openxmlformats.org/officeDocument/2006/relationships/image" Target="../media/image44.svg"/><Relationship Id="rId5" Type="http://schemas.openxmlformats.org/officeDocument/2006/relationships/image" Target="../media/image38.svg"/><Relationship Id="rId10" Type="http://schemas.openxmlformats.org/officeDocument/2006/relationships/image" Target="../media/image28.png"/><Relationship Id="rId4" Type="http://schemas.openxmlformats.org/officeDocument/2006/relationships/image" Target="../media/image25.png"/><Relationship Id="rId9" Type="http://schemas.openxmlformats.org/officeDocument/2006/relationships/image" Target="../media/image42.svg"/></Relationships>
</file>

<file path=ppt/slides/_rels/slide7.xml.rels><?xml version="1.0" encoding="UTF-8" standalone="yes"?>
<Relationships xmlns="http://schemas.openxmlformats.org/package/2006/relationships"><Relationship Id="rId3" Type="http://schemas.openxmlformats.org/officeDocument/2006/relationships/image" Target="../media/image30.svg"/><Relationship Id="rId7" Type="http://schemas.openxmlformats.org/officeDocument/2006/relationships/image" Target="../media/image32.png"/><Relationship Id="rId2" Type="http://schemas.openxmlformats.org/officeDocument/2006/relationships/image" Target="../media/image29.png"/><Relationship Id="rId1" Type="http://schemas.openxmlformats.org/officeDocument/2006/relationships/slideLayout" Target="../slideLayouts/slideLayout7.xml"/><Relationship Id="rId6" Type="http://schemas.openxmlformats.org/officeDocument/2006/relationships/image" Target="../media/image31.jfif"/><Relationship Id="rId5" Type="http://schemas.openxmlformats.org/officeDocument/2006/relationships/image" Target="../media/image54.svg"/><Relationship Id="rId4" Type="http://schemas.openxmlformats.org/officeDocument/2006/relationships/image" Target="../media/image3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857250"/>
            <a:ext cx="9144000" cy="5143500"/>
          </a:xfrm>
          <a:prstGeom prst="rect">
            <a:avLst/>
          </a:prstGeom>
        </p:spPr>
      </p:pic>
      <p:grpSp>
        <p:nvGrpSpPr>
          <p:cNvPr id="3" name="Group 3"/>
          <p:cNvGrpSpPr/>
          <p:nvPr/>
        </p:nvGrpSpPr>
        <p:grpSpPr>
          <a:xfrm>
            <a:off x="-159380" y="666459"/>
            <a:ext cx="9462759" cy="5525083"/>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25400" tIns="25400" rIns="25400" bIns="25400" rtlCol="0" anchor="ctr"/>
            <a:lstStyle/>
            <a:p>
              <a:pPr algn="ctr" fontAlgn="auto">
                <a:lnSpc>
                  <a:spcPts val="1330"/>
                </a:lnSpc>
                <a:spcAft>
                  <a:spcPts val="0"/>
                </a:spcAft>
                <a:defRPr/>
              </a:pPr>
              <a:endParaRPr sz="900">
                <a:solidFill>
                  <a:prstClr val="black"/>
                </a:solidFill>
                <a:latin typeface="Calibri"/>
                <a:cs typeface="+mn-cs"/>
              </a:endParaRPr>
            </a:p>
          </p:txBody>
        </p:sp>
      </p:grpSp>
      <p:pic>
        <p:nvPicPr>
          <p:cNvPr id="6" name="Picture 6"/>
          <p:cNvPicPr>
            <a:picLocks noChangeAspect="1"/>
          </p:cNvPicPr>
          <p:nvPr/>
        </p:nvPicPr>
        <p:blipFill rotWithShape="1">
          <a:blip r:embed="rId3" cstate="email">
            <a:alphaModFix amt="41000"/>
            <a:extLst>
              <a:ext uri="{28A0092B-C50C-407E-A947-70E740481C1C}">
                <a14:useLocalDpi xmlns:a14="http://schemas.microsoft.com/office/drawing/2010/main"/>
              </a:ext>
            </a:extLst>
          </a:blip>
          <a:srcRect/>
          <a:stretch/>
        </p:blipFill>
        <p:spPr>
          <a:xfrm>
            <a:off x="-159380" y="671513"/>
            <a:ext cx="9462757" cy="5525083"/>
          </a:xfrm>
          <a:prstGeom prst="rect">
            <a:avLst/>
          </a:prstGeom>
        </p:spPr>
      </p:pic>
      <p:pic>
        <p:nvPicPr>
          <p:cNvPr id="7" name="Picture 7"/>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62375" y="2128983"/>
            <a:ext cx="4219250" cy="2358970"/>
          </a:xfrm>
          <a:prstGeom prst="rect">
            <a:avLst/>
          </a:prstGeom>
        </p:spPr>
      </p:pic>
      <p:sp>
        <p:nvSpPr>
          <p:cNvPr id="8" name="TextBox 8"/>
          <p:cNvSpPr txBox="1"/>
          <p:nvPr/>
        </p:nvSpPr>
        <p:spPr>
          <a:xfrm>
            <a:off x="1858045" y="4725585"/>
            <a:ext cx="5427911" cy="589905"/>
          </a:xfrm>
          <a:prstGeom prst="rect">
            <a:avLst/>
          </a:prstGeom>
        </p:spPr>
        <p:txBody>
          <a:bodyPr lIns="0" tIns="0" rIns="0" bIns="0" rtlCol="0" anchor="t">
            <a:spAutoFit/>
          </a:bodyPr>
          <a:lstStyle/>
          <a:p>
            <a:pPr algn="ctr" fontAlgn="auto">
              <a:lnSpc>
                <a:spcPts val="2314"/>
              </a:lnSpc>
              <a:spcAft>
                <a:spcPts val="0"/>
              </a:spcAft>
              <a:defRPr/>
            </a:pPr>
            <a:r>
              <a:rPr lang="en-US" sz="1652">
                <a:solidFill>
                  <a:srgbClr val="FFFFFF"/>
                </a:solidFill>
                <a:latin typeface="Poppins Medium"/>
                <a:cs typeface="+mn-cs"/>
              </a:rPr>
              <a:t>IEEE AEROSPACE AND ELECTRONIC SYSTEMS SOCIETY </a:t>
            </a:r>
          </a:p>
        </p:txBody>
      </p:sp>
      <p:sp>
        <p:nvSpPr>
          <p:cNvPr id="9" name="TextBox 9"/>
          <p:cNvSpPr txBox="1"/>
          <p:nvPr/>
        </p:nvSpPr>
        <p:spPr>
          <a:xfrm>
            <a:off x="3638643" y="5163510"/>
            <a:ext cx="1866714" cy="294953"/>
          </a:xfrm>
          <a:prstGeom prst="rect">
            <a:avLst/>
          </a:prstGeom>
        </p:spPr>
        <p:txBody>
          <a:bodyPr wrap="square" lIns="0" tIns="0" rIns="0" bIns="0" rtlCol="0" anchor="t">
            <a:spAutoFit/>
          </a:bodyPr>
          <a:lstStyle/>
          <a:p>
            <a:pPr algn="ctr" fontAlgn="auto">
              <a:lnSpc>
                <a:spcPts val="2314"/>
              </a:lnSpc>
              <a:spcAft>
                <a:spcPts val="0"/>
              </a:spcAft>
              <a:defRPr/>
            </a:pPr>
            <a:r>
              <a:rPr lang="en-US" sz="1652" dirty="0">
                <a:solidFill>
                  <a:srgbClr val="F8C44F"/>
                </a:solidFill>
                <a:latin typeface="Poppins"/>
                <a:cs typeface="+mn-cs"/>
              </a:rPr>
              <a:t>ieee-aess.org</a:t>
            </a:r>
          </a:p>
        </p:txBody>
      </p:sp>
    </p:spTree>
    <p:extLst>
      <p:ext uri="{BB962C8B-B14F-4D97-AF65-F5344CB8AC3E}">
        <p14:creationId xmlns:p14="http://schemas.microsoft.com/office/powerpoint/2010/main" val="29154803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19770-98FA-B202-C940-21603D36C511}"/>
              </a:ext>
            </a:extLst>
          </p:cNvPr>
          <p:cNvSpPr>
            <a:spLocks noGrp="1"/>
          </p:cNvSpPr>
          <p:nvPr>
            <p:ph type="title"/>
          </p:nvPr>
        </p:nvSpPr>
        <p:spPr>
          <a:xfrm>
            <a:off x="107504" y="260649"/>
            <a:ext cx="9001000" cy="936104"/>
          </a:xfrm>
        </p:spPr>
        <p:txBody>
          <a:bodyPr/>
          <a:lstStyle/>
          <a:p>
            <a:pPr algn="ctr"/>
            <a:r>
              <a:rPr lang="en-US" altLang="zh-CN" sz="4000" b="1" dirty="0">
                <a:ea typeface="SimSun" pitchFamily="2" charset="-122"/>
              </a:rPr>
              <a:t>Transport Protocols for Space Internet</a:t>
            </a:r>
            <a:endParaRPr lang="zh-CN" altLang="en-AU" sz="4000" b="1" dirty="0">
              <a:ea typeface="SimSun" pitchFamily="2" charset="-122"/>
            </a:endParaRPr>
          </a:p>
        </p:txBody>
      </p:sp>
      <p:sp>
        <p:nvSpPr>
          <p:cNvPr id="3" name="Content Placeholder 2">
            <a:extLst>
              <a:ext uri="{FF2B5EF4-FFF2-40B4-BE49-F238E27FC236}">
                <a16:creationId xmlns="" xmlns:a16="http://schemas.microsoft.com/office/drawing/2014/main" id="{A47D9BB4-4507-6448-6A20-D2B521FB9A5D}"/>
              </a:ext>
            </a:extLst>
          </p:cNvPr>
          <p:cNvSpPr>
            <a:spLocks noGrp="1"/>
          </p:cNvSpPr>
          <p:nvPr>
            <p:ph idx="1"/>
          </p:nvPr>
        </p:nvSpPr>
        <p:spPr>
          <a:xfrm>
            <a:off x="457200" y="1196752"/>
            <a:ext cx="8363272" cy="4525963"/>
          </a:xfrm>
        </p:spPr>
        <p:txBody>
          <a:bodyPr/>
          <a:lstStyle/>
          <a:p>
            <a:pPr marL="0" indent="0">
              <a:buNone/>
            </a:pPr>
            <a:r>
              <a:rPr lang="en-US" sz="2400" b="1" dirty="0"/>
              <a:t>Abstract</a:t>
            </a:r>
          </a:p>
          <a:p>
            <a:pPr marL="0" indent="0">
              <a:buNone/>
            </a:pPr>
            <a:r>
              <a:rPr lang="en-US" sz="2300" dirty="0"/>
              <a:t>A variety of protocols have been proposed or developed for reliable data transport in space Internet and similar network environments. This talk is intended to present a comprehensive and comparative summary of these protocols, focusing on the latest developments. The talk includes the following contents: </a:t>
            </a:r>
          </a:p>
          <a:p>
            <a:pPr marL="400050" lvl="1" indent="0">
              <a:buNone/>
            </a:pPr>
            <a:r>
              <a:rPr lang="en-US" sz="2400" dirty="0"/>
              <a:t>(1) TCP/IP problems in space</a:t>
            </a:r>
          </a:p>
          <a:p>
            <a:pPr marL="400050" lvl="1" indent="0">
              <a:buNone/>
            </a:pPr>
            <a:r>
              <a:rPr lang="en-US" sz="2400" dirty="0"/>
              <a:t>(2) Discussions and comments on the design and operation methods of the space Internet protocols</a:t>
            </a:r>
          </a:p>
          <a:p>
            <a:pPr marL="400050" lvl="1" indent="0">
              <a:buNone/>
            </a:pPr>
            <a:r>
              <a:rPr lang="en-US" sz="2400" dirty="0"/>
              <a:t>(3) Comparisons and comments on their main techniques and performance</a:t>
            </a:r>
          </a:p>
          <a:p>
            <a:pPr marL="400050" lvl="1" indent="0">
              <a:buNone/>
            </a:pPr>
            <a:r>
              <a:rPr lang="en-US" sz="2400" dirty="0"/>
              <a:t>(4) DTN for space Internet </a:t>
            </a:r>
          </a:p>
          <a:p>
            <a:pPr marL="400050" lvl="1" indent="0">
              <a:buNone/>
            </a:pPr>
            <a:r>
              <a:rPr lang="en-US" sz="2400" dirty="0"/>
              <a:t>(5) Starlink of SpaceX and its protocols</a:t>
            </a:r>
          </a:p>
        </p:txBody>
      </p:sp>
      <p:sp>
        <p:nvSpPr>
          <p:cNvPr id="4" name="Date Placeholder 3">
            <a:extLst>
              <a:ext uri="{FF2B5EF4-FFF2-40B4-BE49-F238E27FC236}">
                <a16:creationId xmlns="" xmlns:a16="http://schemas.microsoft.com/office/drawing/2014/main" id="{A2A74B8A-C167-FA38-01C6-2807D3763CB9}"/>
              </a:ext>
            </a:extLst>
          </p:cNvPr>
          <p:cNvSpPr>
            <a:spLocks noGrp="1"/>
          </p:cNvSpPr>
          <p:nvPr>
            <p:ph type="dt" sz="half" idx="10"/>
          </p:nvPr>
        </p:nvSpPr>
        <p:spPr/>
        <p:txBody>
          <a:bodyPr/>
          <a:lstStyle/>
          <a:p>
            <a:fld id="{5CBC3F62-06C3-2A41-809C-11A5699928A9}" type="datetime1">
              <a:rPr lang="en-US" smtClean="0"/>
              <a:t>7/7/2024</a:t>
            </a:fld>
            <a:endParaRPr lang="en-US"/>
          </a:p>
        </p:txBody>
      </p:sp>
      <p:sp>
        <p:nvSpPr>
          <p:cNvPr id="5" name="Footer Placeholder 4">
            <a:extLst>
              <a:ext uri="{FF2B5EF4-FFF2-40B4-BE49-F238E27FC236}">
                <a16:creationId xmlns="" xmlns:a16="http://schemas.microsoft.com/office/drawing/2014/main" id="{625E74C9-2E36-170B-7BB8-AFB4EC0A55B0}"/>
              </a:ext>
            </a:extLst>
          </p:cNvPr>
          <p:cNvSpPr>
            <a:spLocks noGrp="1"/>
          </p:cNvSpPr>
          <p:nvPr>
            <p:ph type="ftr" sz="quarter" idx="11"/>
          </p:nvPr>
        </p:nvSpPr>
        <p:spPr/>
        <p:txBody>
          <a:bodyPr/>
          <a:lstStyle/>
          <a:p>
            <a:r>
              <a:rPr lang="en-US"/>
              <a:t>IEEE Aerospace and Electronic Systems Society</a:t>
            </a:r>
            <a:endParaRPr lang="en-US" dirty="0"/>
          </a:p>
        </p:txBody>
      </p:sp>
      <p:sp>
        <p:nvSpPr>
          <p:cNvPr id="6" name="Slide Number Placeholder 5">
            <a:extLst>
              <a:ext uri="{FF2B5EF4-FFF2-40B4-BE49-F238E27FC236}">
                <a16:creationId xmlns="" xmlns:a16="http://schemas.microsoft.com/office/drawing/2014/main" id="{E613115B-E50B-EE12-984A-08136A070174}"/>
              </a:ext>
            </a:extLst>
          </p:cNvPr>
          <p:cNvSpPr>
            <a:spLocks noGrp="1"/>
          </p:cNvSpPr>
          <p:nvPr>
            <p:ph type="sldNum" sz="quarter" idx="12"/>
          </p:nvPr>
        </p:nvSpPr>
        <p:spPr/>
        <p:txBody>
          <a:bodyPr/>
          <a:lstStyle/>
          <a:p>
            <a:fld id="{6AB79DEA-974F-7845-9F03-CDCA612305EF}" type="slidenum">
              <a:rPr lang="en-US" smtClean="0"/>
              <a:t>10</a:t>
            </a:fld>
            <a:endParaRPr lang="en-US"/>
          </a:p>
        </p:txBody>
      </p:sp>
    </p:spTree>
    <p:extLst>
      <p:ext uri="{BB962C8B-B14F-4D97-AF65-F5344CB8AC3E}">
        <p14:creationId xmlns:p14="http://schemas.microsoft.com/office/powerpoint/2010/main" val="5734889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idx="4294967295"/>
          </p:nvPr>
        </p:nvSpPr>
        <p:spPr>
          <a:xfrm>
            <a:off x="755650" y="1628775"/>
            <a:ext cx="7391400" cy="3581400"/>
          </a:xfrm>
        </p:spPr>
        <p:txBody>
          <a:bodyPr/>
          <a:lstStyle/>
          <a:p>
            <a:pPr eaLnBrk="1" hangingPunct="1">
              <a:defRPr/>
            </a:pPr>
            <a:r>
              <a:rPr lang="en-US" altLang="zh-CN" sz="2600" dirty="0">
                <a:ea typeface="SimSun" pitchFamily="2" charset="-122"/>
              </a:rPr>
              <a:t>US government and the industry have considered extending the Internet into space environments </a:t>
            </a:r>
            <a:r>
              <a:rPr lang="en-US" altLang="zh-TW" sz="2600" dirty="0">
                <a:ea typeface="PMingLiU" pitchFamily="18" charset="-120"/>
              </a:rPr>
              <a:t>using the Internet-type protocols such as </a:t>
            </a:r>
            <a:r>
              <a:rPr lang="en-US" altLang="zh-CN" sz="2400" dirty="0">
                <a:ea typeface="SimSun" pitchFamily="2" charset="-122"/>
              </a:rPr>
              <a:t>Transmission Control Protocol/Internet Protocol (TCP/IP)</a:t>
            </a:r>
            <a:endParaRPr lang="en-US" altLang="zh-CN" sz="2600" dirty="0">
              <a:latin typeface="Comic Sans MS" pitchFamily="66" charset="0"/>
              <a:ea typeface="SimSun" pitchFamily="2" charset="-122"/>
            </a:endParaRPr>
          </a:p>
          <a:p>
            <a:pPr eaLnBrk="1" hangingPunct="1">
              <a:defRPr/>
            </a:pPr>
            <a:r>
              <a:rPr lang="en-US" altLang="zh-CN" sz="2600" dirty="0">
                <a:solidFill>
                  <a:srgbClr val="FF0000"/>
                </a:solidFill>
                <a:ea typeface="SimSun" pitchFamily="2" charset="-122"/>
              </a:rPr>
              <a:t>Space Internet</a:t>
            </a:r>
            <a:r>
              <a:rPr lang="en-US" altLang="zh-CN" sz="2600" dirty="0">
                <a:ea typeface="SimSun" pitchFamily="2" charset="-122"/>
              </a:rPr>
              <a:t> or </a:t>
            </a:r>
            <a:r>
              <a:rPr lang="en-US" altLang="zh-CN" sz="2600" dirty="0">
                <a:solidFill>
                  <a:srgbClr val="FF0000"/>
                </a:solidFill>
                <a:ea typeface="SimSun" pitchFamily="2" charset="-122"/>
              </a:rPr>
              <a:t>The Orbital Internet</a:t>
            </a:r>
            <a:r>
              <a:rPr lang="en-US" altLang="zh-CN" sz="2600" dirty="0">
                <a:ea typeface="SimSun" pitchFamily="2" charset="-122"/>
              </a:rPr>
              <a:t> </a:t>
            </a:r>
          </a:p>
          <a:p>
            <a:pPr eaLnBrk="1" hangingPunct="1">
              <a:defRPr/>
            </a:pPr>
            <a:endParaRPr lang="en-US" altLang="zh-CN" sz="2800" dirty="0">
              <a:ea typeface="SimSun" pitchFamily="2" charset="-122"/>
            </a:endParaRPr>
          </a:p>
          <a:p>
            <a:pPr eaLnBrk="1" hangingPunct="1">
              <a:defRPr/>
            </a:pPr>
            <a:endParaRPr lang="en-US" altLang="zh-CN" sz="2800" dirty="0">
              <a:ea typeface="SimSun" pitchFamily="2" charset="-122"/>
            </a:endParaRPr>
          </a:p>
        </p:txBody>
      </p:sp>
      <p:pic>
        <p:nvPicPr>
          <p:cNvPr id="19458" name="Picture 4" descr="inv_orbital_internet"/>
          <p:cNvPicPr>
            <a:picLocks noChangeAspect="1" noChangeArrowheads="1"/>
          </p:cNvPicPr>
          <p:nvPr/>
        </p:nvPicPr>
        <p:blipFill>
          <a:blip r:embed="rId2"/>
          <a:srcRect/>
          <a:stretch>
            <a:fillRect/>
          </a:stretch>
        </p:blipFill>
        <p:spPr bwMode="auto">
          <a:xfrm>
            <a:off x="5867400" y="3644900"/>
            <a:ext cx="2428875" cy="2428875"/>
          </a:xfrm>
          <a:prstGeom prst="rect">
            <a:avLst/>
          </a:prstGeom>
          <a:noFill/>
          <a:ln w="9525">
            <a:noFill/>
            <a:miter lim="800000"/>
            <a:headEnd/>
            <a:tailEnd/>
          </a:ln>
        </p:spPr>
      </p:pic>
      <p:pic>
        <p:nvPicPr>
          <p:cNvPr id="19459" name="Picture 5" descr="logo_time_home"/>
          <p:cNvPicPr>
            <a:picLocks noChangeAspect="1" noChangeArrowheads="1"/>
          </p:cNvPicPr>
          <p:nvPr/>
        </p:nvPicPr>
        <p:blipFill>
          <a:blip r:embed="rId3"/>
          <a:srcRect/>
          <a:stretch>
            <a:fillRect/>
          </a:stretch>
        </p:blipFill>
        <p:spPr bwMode="auto">
          <a:xfrm>
            <a:off x="2071688" y="4071938"/>
            <a:ext cx="2266950" cy="666750"/>
          </a:xfrm>
          <a:prstGeom prst="rect">
            <a:avLst/>
          </a:prstGeom>
          <a:noFill/>
          <a:ln w="9525">
            <a:noFill/>
            <a:miter lim="800000"/>
            <a:headEnd/>
            <a:tailEnd/>
          </a:ln>
        </p:spPr>
      </p:pic>
      <p:sp>
        <p:nvSpPr>
          <p:cNvPr id="19460" name="Rectangle 6"/>
          <p:cNvSpPr>
            <a:spLocks noChangeArrowheads="1"/>
          </p:cNvSpPr>
          <p:nvPr/>
        </p:nvSpPr>
        <p:spPr bwMode="auto">
          <a:xfrm>
            <a:off x="1214438" y="4857750"/>
            <a:ext cx="4572000" cy="792163"/>
          </a:xfrm>
          <a:prstGeom prst="rect">
            <a:avLst/>
          </a:prstGeom>
          <a:noFill/>
          <a:ln w="9525">
            <a:noFill/>
            <a:miter lim="800000"/>
            <a:headEnd/>
            <a:tailEnd/>
          </a:ln>
        </p:spPr>
        <p:txBody>
          <a:bodyPr>
            <a:spAutoFit/>
          </a:bodyPr>
          <a:lstStyle/>
          <a:p>
            <a:r>
              <a:rPr lang="en-US" altLang="zh-CN" sz="2200">
                <a:latin typeface="Comic Sans MS" pitchFamily="66" charset="0"/>
                <a:ea typeface="SimSun" pitchFamily="2" charset="-122"/>
              </a:rPr>
              <a:t>No. 9 Best Inventions of 2008</a:t>
            </a:r>
          </a:p>
          <a:p>
            <a:endParaRPr lang="en-US" altLang="zh-CN" sz="2400">
              <a:ea typeface="SimSun" pitchFamily="2" charset="-122"/>
            </a:endParaRPr>
          </a:p>
        </p:txBody>
      </p:sp>
      <p:sp>
        <p:nvSpPr>
          <p:cNvPr id="8" name="Rectangle 2"/>
          <p:cNvSpPr txBox="1">
            <a:spLocks noRot="1" noChangeArrowheads="1"/>
          </p:cNvSpPr>
          <p:nvPr/>
        </p:nvSpPr>
        <p:spPr bwMode="auto">
          <a:xfrm>
            <a:off x="714375" y="857250"/>
            <a:ext cx="7772400" cy="698500"/>
          </a:xfrm>
          <a:prstGeom prst="rect">
            <a:avLst/>
          </a:prstGeom>
          <a:solidFill>
            <a:srgbClr val="CC0000"/>
          </a:solidFill>
          <a:ln w="9525">
            <a:noFill/>
            <a:miter lim="800000"/>
            <a:headEnd/>
            <a:tailEnd/>
          </a:ln>
          <a:effectLst/>
        </p:spPr>
        <p:txBody>
          <a:bodyPr anchor="ctr"/>
          <a:lstStyle/>
          <a:p>
            <a:pPr algn="ctr">
              <a:defRPr/>
            </a:pPr>
            <a:r>
              <a:rPr lang="en-US" sz="4400" b="1" kern="0" dirty="0">
                <a:solidFill>
                  <a:schemeClr val="tx2"/>
                </a:solidFill>
                <a:effectLst>
                  <a:outerShdw blurRad="38100" dist="38100" dir="2700000" algn="tl">
                    <a:srgbClr val="000000"/>
                  </a:outerShdw>
                </a:effectLst>
                <a:latin typeface="+mj-lt"/>
                <a:ea typeface="+mj-ea"/>
                <a:cs typeface="+mj-cs"/>
              </a:rPr>
              <a:t>Background</a:t>
            </a:r>
          </a:p>
        </p:txBody>
      </p:sp>
      <p:sp>
        <p:nvSpPr>
          <p:cNvPr id="19462" name="Footer Placeholder 10"/>
          <p:cNvSpPr txBox="1">
            <a:spLocks noGrp="1"/>
          </p:cNvSpPr>
          <p:nvPr/>
        </p:nvSpPr>
        <p:spPr bwMode="auto">
          <a:xfrm>
            <a:off x="3124200" y="6248400"/>
            <a:ext cx="2895600" cy="476250"/>
          </a:xfrm>
          <a:prstGeom prst="rect">
            <a:avLst/>
          </a:prstGeom>
          <a:noFill/>
          <a:ln w="9525">
            <a:noFill/>
            <a:miter lim="800000"/>
            <a:headEnd/>
            <a:tailEnd/>
          </a:ln>
        </p:spPr>
        <p:txBody>
          <a:bodyPr anchor="b"/>
          <a:lstStyle/>
          <a:p>
            <a:pPr algn="ctr"/>
            <a:r>
              <a:rPr lang="en-US" altLang="zh-CN" sz="1200">
                <a:latin typeface="Arial" charset="0"/>
                <a:ea typeface="SimSun" pitchFamily="2" charset="-122"/>
              </a:rPr>
              <a:t>Space Internet</a:t>
            </a:r>
          </a:p>
        </p:txBody>
      </p:sp>
      <p:sp>
        <p:nvSpPr>
          <p:cNvPr id="19463" name="Date Placeholder 11"/>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C7B13C24-0981-41F9-8569-A0B70DC55239}"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2C82E607-9DE8-4B40-9D4D-9CF1DB860F0E}" type="datetime1">
              <a:rPr lang="en-US" altLang="zh-CN" sz="1200">
                <a:latin typeface="Arial" charset="0"/>
                <a:ea typeface="SimSun" pitchFamily="2" charset="-122"/>
              </a:rPr>
              <a:pPr/>
              <a:t>7/7/2024</a:t>
            </a:fld>
            <a:r>
              <a:rPr lang="en-US" altLang="zh-CN" sz="1200">
                <a:latin typeface="Arial" charset="0"/>
                <a:ea typeface="SimSun" pitchFamily="2" charset="-122"/>
              </a:rPr>
              <a:t> </a:t>
            </a:r>
          </a:p>
        </p:txBody>
      </p:sp>
      <p:sp>
        <p:nvSpPr>
          <p:cNvPr id="1575938" name="Rectangle 2"/>
          <p:cNvSpPr>
            <a:spLocks noGrp="1" noRot="1" noChangeArrowheads="1"/>
          </p:cNvSpPr>
          <p:nvPr>
            <p:ph type="title" idx="4294967295"/>
          </p:nvPr>
        </p:nvSpPr>
        <p:spPr>
          <a:xfrm>
            <a:off x="684213" y="404813"/>
            <a:ext cx="7772400" cy="698500"/>
          </a:xfrm>
        </p:spPr>
        <p:txBody>
          <a:bodyPr/>
          <a:lstStyle/>
          <a:p>
            <a:pPr eaLnBrk="1" hangingPunct="1">
              <a:defRPr/>
            </a:pPr>
            <a:r>
              <a:rPr lang="en-US" altLang="zh-CN">
                <a:ea typeface="宋体" pitchFamily="2" charset="-122"/>
              </a:rPr>
              <a:t>Background</a:t>
            </a:r>
          </a:p>
        </p:txBody>
      </p:sp>
      <p:sp>
        <p:nvSpPr>
          <p:cNvPr id="1575939" name="Rectangle 3"/>
          <p:cNvSpPr>
            <a:spLocks noGrp="1" noChangeArrowheads="1"/>
          </p:cNvSpPr>
          <p:nvPr>
            <p:ph type="body" idx="4294967295"/>
          </p:nvPr>
        </p:nvSpPr>
        <p:spPr>
          <a:xfrm>
            <a:off x="671986" y="1196752"/>
            <a:ext cx="7772400" cy="1871662"/>
          </a:xfrm>
        </p:spPr>
        <p:txBody>
          <a:bodyPr/>
          <a:lstStyle/>
          <a:p>
            <a:pPr eaLnBrk="1" hangingPunct="1">
              <a:lnSpc>
                <a:spcPct val="80000"/>
              </a:lnSpc>
              <a:buClr>
                <a:schemeClr val="tx1"/>
              </a:buClr>
              <a:buFont typeface="Wingdings" pitchFamily="2" charset="2"/>
              <a:buChar char="q"/>
              <a:defRPr/>
            </a:pPr>
            <a:r>
              <a:rPr lang="en-US" altLang="zh-CN" sz="2600" dirty="0">
                <a:ea typeface="SimSun" pitchFamily="2" charset="-122"/>
              </a:rPr>
              <a:t>NASA  has been working towards space Internet to automate mission communications using networking protocols such as TCP/IP</a:t>
            </a:r>
            <a:endParaRPr lang="en-US" altLang="zh-CN" sz="2600" dirty="0">
              <a:solidFill>
                <a:srgbClr val="FF0000"/>
              </a:solidFill>
              <a:ea typeface="SimSun" pitchFamily="2" charset="-122"/>
            </a:endParaRPr>
          </a:p>
          <a:p>
            <a:pPr lvl="1" eaLnBrk="1" hangingPunct="1">
              <a:lnSpc>
                <a:spcPct val="80000"/>
              </a:lnSpc>
              <a:buClr>
                <a:schemeClr val="tx1"/>
              </a:buClr>
              <a:buFont typeface="Times New Roman" pitchFamily="18" charset="0"/>
              <a:buChar char="‒"/>
              <a:defRPr/>
            </a:pPr>
            <a:r>
              <a:rPr lang="en-US" altLang="zh-CN" sz="2200" dirty="0">
                <a:ea typeface="SimSun" pitchFamily="2" charset="-122"/>
              </a:rPr>
              <a:t>Near Earth (e.g., </a:t>
            </a:r>
            <a:r>
              <a:rPr lang="en-US" altLang="zh-CN" sz="2400" dirty="0">
                <a:solidFill>
                  <a:srgbClr val="FF0000"/>
                </a:solidFill>
                <a:ea typeface="SimSun" pitchFamily="2" charset="-122"/>
              </a:rPr>
              <a:t>Starlink</a:t>
            </a:r>
            <a:r>
              <a:rPr lang="en-US" altLang="zh-CN" sz="2200" dirty="0">
                <a:ea typeface="SimSun" pitchFamily="2" charset="-122"/>
              </a:rPr>
              <a:t> of SpaceX)</a:t>
            </a:r>
          </a:p>
          <a:p>
            <a:pPr lvl="1" eaLnBrk="1" hangingPunct="1">
              <a:lnSpc>
                <a:spcPct val="80000"/>
              </a:lnSpc>
              <a:buClr>
                <a:schemeClr val="tx1"/>
              </a:buClr>
              <a:buFont typeface="Times New Roman" pitchFamily="18" charset="0"/>
              <a:buChar char="‒"/>
              <a:defRPr/>
            </a:pPr>
            <a:r>
              <a:rPr lang="en-US" altLang="zh-CN" sz="2200" dirty="0">
                <a:ea typeface="SimSun" pitchFamily="2" charset="-122"/>
              </a:rPr>
              <a:t>Lunar</a:t>
            </a:r>
          </a:p>
          <a:p>
            <a:pPr lvl="1" eaLnBrk="1" hangingPunct="1">
              <a:lnSpc>
                <a:spcPct val="80000"/>
              </a:lnSpc>
              <a:buClr>
                <a:schemeClr val="tx1"/>
              </a:buClr>
              <a:buFont typeface="Times New Roman" pitchFamily="18" charset="0"/>
              <a:buChar char="‒"/>
              <a:defRPr/>
            </a:pPr>
            <a:r>
              <a:rPr lang="en-US" altLang="zh-CN" sz="2200" dirty="0">
                <a:ea typeface="SimSun" pitchFamily="2" charset="-122"/>
              </a:rPr>
              <a:t>Deep Space Network (Solar System Internet)</a:t>
            </a:r>
          </a:p>
          <a:p>
            <a:pPr eaLnBrk="1" hangingPunct="1">
              <a:buClr>
                <a:schemeClr val="tx1"/>
              </a:buClr>
              <a:buFont typeface="Wingdings" pitchFamily="2" charset="2"/>
              <a:buChar char="q"/>
              <a:defRPr/>
            </a:pPr>
            <a:endParaRPr lang="en-US" altLang="zh-CN" sz="2800" dirty="0">
              <a:ea typeface="SimSun" pitchFamily="2" charset="-122"/>
            </a:endParaRPr>
          </a:p>
          <a:p>
            <a:pPr eaLnBrk="1" hangingPunct="1">
              <a:buClr>
                <a:schemeClr val="tx1"/>
              </a:buClr>
              <a:buFont typeface="Wingdings" pitchFamily="2" charset="2"/>
              <a:buNone/>
              <a:defRPr/>
            </a:pPr>
            <a:endParaRPr lang="en-US" altLang="zh-TW" sz="3600" dirty="0">
              <a:ea typeface="SimSun" pitchFamily="2" charset="-122"/>
            </a:endParaRPr>
          </a:p>
        </p:txBody>
      </p:sp>
      <p:pic>
        <p:nvPicPr>
          <p:cNvPr id="22532" name="Picture 4" descr="IPN_2020_slide_2"/>
          <p:cNvPicPr>
            <a:picLocks noChangeAspect="1" noChangeArrowheads="1"/>
          </p:cNvPicPr>
          <p:nvPr/>
        </p:nvPicPr>
        <p:blipFill>
          <a:blip r:embed="rId3"/>
          <a:srcRect/>
          <a:stretch>
            <a:fillRect/>
          </a:stretch>
        </p:blipFill>
        <p:spPr bwMode="auto">
          <a:xfrm>
            <a:off x="2320806" y="3284984"/>
            <a:ext cx="4499213" cy="3291840"/>
          </a:xfrm>
          <a:prstGeom prst="rect">
            <a:avLst/>
          </a:prstGeom>
          <a:solidFill>
            <a:schemeClr val="tx1"/>
          </a:solidFill>
          <a:ln w="9525">
            <a:noFill/>
            <a:miter lim="800000"/>
            <a:headEnd/>
            <a:tailEnd/>
          </a:ln>
        </p:spPr>
      </p:pic>
    </p:spTree>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F2F2E1D6-706E-42A8-8223-CDAAE67D701F}"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1738754" name="Rectangle 2"/>
          <p:cNvSpPr>
            <a:spLocks noGrp="1" noRot="1" noChangeArrowheads="1"/>
          </p:cNvSpPr>
          <p:nvPr>
            <p:ph type="title" idx="4294967295"/>
          </p:nvPr>
        </p:nvSpPr>
        <p:spPr>
          <a:xfrm>
            <a:off x="611560" y="656617"/>
            <a:ext cx="7772400" cy="792163"/>
          </a:xfrm>
        </p:spPr>
        <p:txBody>
          <a:bodyPr/>
          <a:lstStyle/>
          <a:p>
            <a:pPr eaLnBrk="1" hangingPunct="1">
              <a:defRPr/>
            </a:pPr>
            <a:r>
              <a:rPr lang="en-US" dirty="0"/>
              <a:t>TCP Problems in Space</a:t>
            </a:r>
          </a:p>
        </p:txBody>
      </p:sp>
      <p:sp>
        <p:nvSpPr>
          <p:cNvPr id="1738755" name="Rectangle 3"/>
          <p:cNvSpPr>
            <a:spLocks noGrp="1" noChangeArrowheads="1"/>
          </p:cNvSpPr>
          <p:nvPr>
            <p:ph type="body" idx="4294967295"/>
          </p:nvPr>
        </p:nvSpPr>
        <p:spPr>
          <a:xfrm>
            <a:off x="345658" y="1775190"/>
            <a:ext cx="6624736" cy="4013299"/>
          </a:xfrm>
        </p:spPr>
        <p:txBody>
          <a:bodyPr/>
          <a:lstStyle/>
          <a:p>
            <a:pPr eaLnBrk="1" hangingPunct="1">
              <a:lnSpc>
                <a:spcPct val="90000"/>
              </a:lnSpc>
              <a:buClr>
                <a:schemeClr val="tx1"/>
              </a:buClr>
              <a:buFont typeface="Wingdings" pitchFamily="2" charset="2"/>
              <a:buChar char="q"/>
              <a:defRPr/>
            </a:pPr>
            <a:r>
              <a:rPr lang="en-US" altLang="zh-TW" sz="2800" dirty="0">
                <a:ea typeface="PMingLiU" pitchFamily="18" charset="-120"/>
              </a:rPr>
              <a:t>TCP/IP are the key technologies of the successful of the terrestrial Internet. </a:t>
            </a:r>
          </a:p>
          <a:p>
            <a:pPr lvl="1" eaLnBrk="1" hangingPunct="1">
              <a:lnSpc>
                <a:spcPct val="90000"/>
              </a:lnSpc>
              <a:buClr>
                <a:schemeClr val="tx1"/>
              </a:buClr>
              <a:buFont typeface="Wingdings" pitchFamily="2" charset="2"/>
              <a:buChar char="q"/>
              <a:defRPr/>
            </a:pPr>
            <a:r>
              <a:rPr lang="en-US" altLang="zh-TW" sz="2400" dirty="0">
                <a:ea typeface="PMingLiU" pitchFamily="18" charset="-120"/>
              </a:rPr>
              <a:t>Dr. </a:t>
            </a:r>
            <a:r>
              <a:rPr lang="en-US" altLang="zh-TW" sz="2400" dirty="0" err="1">
                <a:ea typeface="PMingLiU" pitchFamily="18" charset="-120"/>
              </a:rPr>
              <a:t>Vint</a:t>
            </a:r>
            <a:r>
              <a:rPr lang="en-US" altLang="zh-TW" sz="2400" dirty="0">
                <a:ea typeface="PMingLiU" pitchFamily="18" charset="-120"/>
              </a:rPr>
              <a:t> Cerf is recognized as the </a:t>
            </a:r>
            <a:r>
              <a:rPr lang="en-US" altLang="zh-TW" sz="2400" b="1" dirty="0">
                <a:solidFill>
                  <a:srgbClr val="FF0000"/>
                </a:solidFill>
                <a:ea typeface="PMingLiU" pitchFamily="18" charset="-120"/>
              </a:rPr>
              <a:t>Father of the Internet </a:t>
            </a:r>
            <a:r>
              <a:rPr lang="en-US" altLang="zh-TW" sz="2400" dirty="0">
                <a:ea typeface="PMingLiU" pitchFamily="18" charset="-120"/>
              </a:rPr>
              <a:t>because of his co-invention of TCP/IP protocols</a:t>
            </a:r>
          </a:p>
          <a:p>
            <a:pPr eaLnBrk="1" hangingPunct="1">
              <a:lnSpc>
                <a:spcPct val="90000"/>
              </a:lnSpc>
              <a:buClr>
                <a:schemeClr val="tx1"/>
              </a:buClr>
              <a:buFont typeface="Wingdings" pitchFamily="2" charset="2"/>
              <a:buChar char="q"/>
              <a:defRPr/>
            </a:pPr>
            <a:r>
              <a:rPr lang="en-US" altLang="zh-TW" sz="2800" dirty="0">
                <a:ea typeface="PMingLiU" pitchFamily="18" charset="-120"/>
              </a:rPr>
              <a:t>Due to significant differences in communication environments, operation over space channels poses a number of problems to the Internet protocols in providing a reliable end-to-end data communication service</a:t>
            </a:r>
            <a:r>
              <a:rPr lang="en-US" altLang="zh-TW" sz="2800" dirty="0">
                <a:ea typeface="SimSun" pitchFamily="2" charset="-122"/>
              </a:rPr>
              <a:t>.</a:t>
            </a:r>
            <a:endParaRPr lang="en-US" altLang="zh-CN" sz="2800" dirty="0">
              <a:ea typeface="SimSun" pitchFamily="2" charset="-122"/>
            </a:endParaRPr>
          </a:p>
        </p:txBody>
      </p:sp>
      <p:pic>
        <p:nvPicPr>
          <p:cNvPr id="3" name="Picture 2" descr="A person in a suit and tie&#10;&#10;Description automatically generated with medium confidence">
            <a:extLst>
              <a:ext uri="{FF2B5EF4-FFF2-40B4-BE49-F238E27FC236}">
                <a16:creationId xmlns="" xmlns:a16="http://schemas.microsoft.com/office/drawing/2014/main" id="{EE423526-C061-E938-27C1-D785550F860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16216" y="2068048"/>
            <a:ext cx="2160240" cy="2721904"/>
          </a:xfrm>
          <a:prstGeom prst="rect">
            <a:avLst/>
          </a:prstGeom>
        </p:spPr>
      </p:pic>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F2F2E1D6-706E-42A8-8223-CDAAE67D701F}"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1738754" name="Rectangle 2"/>
          <p:cNvSpPr>
            <a:spLocks noGrp="1" noRot="1" noChangeArrowheads="1"/>
          </p:cNvSpPr>
          <p:nvPr>
            <p:ph type="title" idx="4294967295"/>
          </p:nvPr>
        </p:nvSpPr>
        <p:spPr>
          <a:xfrm>
            <a:off x="685800" y="1009488"/>
            <a:ext cx="7772400" cy="792163"/>
          </a:xfrm>
        </p:spPr>
        <p:txBody>
          <a:bodyPr/>
          <a:lstStyle/>
          <a:p>
            <a:pPr eaLnBrk="1" hangingPunct="1">
              <a:defRPr/>
            </a:pPr>
            <a:r>
              <a:rPr lang="en-US" dirty="0"/>
              <a:t>TCP Problems in Space</a:t>
            </a:r>
          </a:p>
        </p:txBody>
      </p:sp>
      <p:sp>
        <p:nvSpPr>
          <p:cNvPr id="1738755" name="Rectangle 3"/>
          <p:cNvSpPr>
            <a:spLocks noGrp="1" noChangeArrowheads="1"/>
          </p:cNvSpPr>
          <p:nvPr>
            <p:ph type="body" idx="4294967295"/>
          </p:nvPr>
        </p:nvSpPr>
        <p:spPr>
          <a:xfrm>
            <a:off x="539750" y="2276872"/>
            <a:ext cx="8064500" cy="3816424"/>
          </a:xfrm>
        </p:spPr>
        <p:txBody>
          <a:bodyPr/>
          <a:lstStyle/>
          <a:p>
            <a:pPr eaLnBrk="1" hangingPunct="1">
              <a:lnSpc>
                <a:spcPct val="90000"/>
              </a:lnSpc>
              <a:buClr>
                <a:schemeClr val="tx1"/>
              </a:buClr>
              <a:buFont typeface="Wingdings" pitchFamily="2" charset="2"/>
              <a:buChar char="q"/>
              <a:defRPr/>
            </a:pPr>
            <a:r>
              <a:rPr lang="en-US" altLang="zh-CN" dirty="0">
                <a:ea typeface="SimSun" pitchFamily="2" charset="-122"/>
              </a:rPr>
              <a:t>TCP</a:t>
            </a:r>
            <a:r>
              <a:rPr lang="en-US" altLang="zh-CN" dirty="0">
                <a:latin typeface="Times New Roman" pitchFamily="18" charset="0"/>
                <a:ea typeface="SimSun" pitchFamily="2" charset="-122"/>
              </a:rPr>
              <a:t>’</a:t>
            </a:r>
            <a:r>
              <a:rPr lang="en-US" altLang="zh-CN" dirty="0">
                <a:ea typeface="SimSun" pitchFamily="2" charset="-122"/>
              </a:rPr>
              <a:t>s major problems in space environment</a:t>
            </a:r>
          </a:p>
          <a:p>
            <a:pPr lvl="1" eaLnBrk="1" hangingPunct="1">
              <a:lnSpc>
                <a:spcPct val="90000"/>
              </a:lnSpc>
              <a:buClr>
                <a:schemeClr val="tx1"/>
              </a:buClr>
              <a:buFont typeface="Times New Roman" pitchFamily="18" charset="0"/>
              <a:buChar char="−"/>
              <a:defRPr/>
            </a:pPr>
            <a:r>
              <a:rPr lang="en-US" altLang="zh-CN" dirty="0">
                <a:ea typeface="SimSun" pitchFamily="2" charset="-122"/>
              </a:rPr>
              <a:t>Long link-delays</a:t>
            </a:r>
          </a:p>
          <a:p>
            <a:pPr lvl="1" eaLnBrk="1" hangingPunct="1">
              <a:lnSpc>
                <a:spcPct val="90000"/>
              </a:lnSpc>
              <a:buClr>
                <a:schemeClr val="tx1"/>
              </a:buClr>
              <a:buFont typeface="Times New Roman" pitchFamily="18" charset="0"/>
              <a:buChar char="−"/>
              <a:defRPr/>
            </a:pPr>
            <a:r>
              <a:rPr lang="en-US" altLang="zh-CN" dirty="0">
                <a:ea typeface="SimSun" pitchFamily="2" charset="-122"/>
              </a:rPr>
              <a:t>Frequent/lengthy link outage</a:t>
            </a:r>
          </a:p>
          <a:p>
            <a:pPr lvl="1" eaLnBrk="1" hangingPunct="1">
              <a:lnSpc>
                <a:spcPct val="90000"/>
              </a:lnSpc>
              <a:buClr>
                <a:schemeClr val="tx1"/>
              </a:buClr>
              <a:buFont typeface="Times New Roman" pitchFamily="18" charset="0"/>
              <a:buChar char="−"/>
              <a:defRPr/>
            </a:pPr>
            <a:r>
              <a:rPr lang="en-US" altLang="zh-CN" dirty="0">
                <a:ea typeface="SimSun" pitchFamily="2" charset="-122"/>
              </a:rPr>
              <a:t>High channel/transmission errors</a:t>
            </a:r>
          </a:p>
          <a:p>
            <a:pPr lvl="1" eaLnBrk="1" hangingPunct="1">
              <a:lnSpc>
                <a:spcPct val="90000"/>
              </a:lnSpc>
              <a:buClr>
                <a:schemeClr val="tx1"/>
              </a:buClr>
              <a:buFont typeface="Times New Roman" pitchFamily="18" charset="0"/>
              <a:buChar char="−"/>
              <a:defRPr/>
            </a:pPr>
            <a:r>
              <a:rPr lang="en-US" altLang="zh-CN" dirty="0">
                <a:ea typeface="SimSun" pitchFamily="2" charset="-122"/>
              </a:rPr>
              <a:t>Asymmetric channel-rates between spacecraft and  ground</a:t>
            </a:r>
          </a:p>
        </p:txBody>
      </p:sp>
    </p:spTree>
    <p:extLst>
      <p:ext uri="{BB962C8B-B14F-4D97-AF65-F5344CB8AC3E}">
        <p14:creationId xmlns:p14="http://schemas.microsoft.com/office/powerpoint/2010/main" val="1848759516"/>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31B3D2CF-9C24-442A-94F4-710F56ADE7B2}"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1738754" name="Rectangle 2"/>
          <p:cNvSpPr>
            <a:spLocks noGrp="1" noRot="1" noChangeArrowheads="1"/>
          </p:cNvSpPr>
          <p:nvPr>
            <p:ph type="title" idx="4294967295"/>
          </p:nvPr>
        </p:nvSpPr>
        <p:spPr>
          <a:xfrm>
            <a:off x="103188" y="468313"/>
            <a:ext cx="8964612" cy="649287"/>
          </a:xfrm>
        </p:spPr>
        <p:txBody>
          <a:bodyPr/>
          <a:lstStyle/>
          <a:p>
            <a:pPr eaLnBrk="1" hangingPunct="1">
              <a:defRPr/>
            </a:pPr>
            <a:r>
              <a:rPr lang="en-US" altLang="zh-CN" sz="3600">
                <a:ea typeface="SimSun" pitchFamily="2" charset="-122"/>
              </a:rPr>
              <a:t/>
            </a:r>
            <a:br>
              <a:rPr lang="en-US" altLang="zh-CN" sz="3600">
                <a:ea typeface="SimSun" pitchFamily="2" charset="-122"/>
              </a:rPr>
            </a:br>
            <a:r>
              <a:rPr lang="en-US" altLang="zh-CN" sz="3600">
                <a:ea typeface="SimSun" pitchFamily="2" charset="-122"/>
              </a:rPr>
              <a:t>Data Transport Protocols for Space Internet</a:t>
            </a:r>
            <a:r>
              <a:rPr lang="en-US" altLang="zh-CN">
                <a:ea typeface="SimSun" pitchFamily="2" charset="-122"/>
              </a:rPr>
              <a:t/>
            </a:r>
            <a:br>
              <a:rPr lang="en-US" altLang="zh-CN">
                <a:ea typeface="SimSun" pitchFamily="2" charset="-122"/>
              </a:rPr>
            </a:br>
            <a:endParaRPr lang="en-US" altLang="zh-CN">
              <a:ea typeface="SimSun" pitchFamily="2" charset="-122"/>
            </a:endParaRPr>
          </a:p>
        </p:txBody>
      </p:sp>
      <p:sp>
        <p:nvSpPr>
          <p:cNvPr id="1738755" name="Rectangle 3"/>
          <p:cNvSpPr>
            <a:spLocks noGrp="1" noChangeArrowheads="1"/>
          </p:cNvSpPr>
          <p:nvPr>
            <p:ph type="body" idx="4294967295"/>
          </p:nvPr>
        </p:nvSpPr>
        <p:spPr>
          <a:xfrm>
            <a:off x="785813" y="1857375"/>
            <a:ext cx="7777162" cy="2765425"/>
          </a:xfrm>
        </p:spPr>
        <p:txBody>
          <a:bodyPr/>
          <a:lstStyle/>
          <a:p>
            <a:pPr eaLnBrk="1" hangingPunct="1">
              <a:buClr>
                <a:schemeClr val="tx1"/>
              </a:buClr>
              <a:buFont typeface="Wingdings" pitchFamily="2" charset="2"/>
              <a:buNone/>
              <a:defRPr/>
            </a:pPr>
            <a:r>
              <a:rPr lang="en-US" altLang="zh-CN" dirty="0">
                <a:ea typeface="SimSun" pitchFamily="2" charset="-122"/>
              </a:rPr>
              <a:t>  </a:t>
            </a:r>
          </a:p>
        </p:txBody>
      </p:sp>
      <p:sp>
        <p:nvSpPr>
          <p:cNvPr id="34820" name="Rectangle 30"/>
          <p:cNvSpPr>
            <a:spLocks noChangeArrowheads="1"/>
          </p:cNvSpPr>
          <p:nvPr/>
        </p:nvSpPr>
        <p:spPr bwMode="auto">
          <a:xfrm>
            <a:off x="104775" y="5492750"/>
            <a:ext cx="8964613" cy="915988"/>
          </a:xfrm>
          <a:prstGeom prst="rect">
            <a:avLst/>
          </a:prstGeom>
          <a:solidFill>
            <a:schemeClr val="tx1"/>
          </a:solidFill>
          <a:ln w="9525">
            <a:noFill/>
            <a:miter lim="800000"/>
            <a:headEnd/>
            <a:tailEnd/>
          </a:ln>
        </p:spPr>
        <p:txBody>
          <a:bodyPr>
            <a:spAutoFit/>
          </a:bodyPr>
          <a:lstStyle/>
          <a:p>
            <a:pPr marL="609600" indent="-609600" algn="dist"/>
            <a:r>
              <a:rPr lang="en-US" altLang="zh-CN" sz="1800" b="1" dirty="0">
                <a:solidFill>
                  <a:srgbClr val="0000CC"/>
                </a:solidFill>
                <a:latin typeface="Garamond" pitchFamily="18" charset="0"/>
                <a:ea typeface="SimSun" pitchFamily="2" charset="-122"/>
              </a:rPr>
              <a:t>Source: </a:t>
            </a:r>
            <a:r>
              <a:rPr lang="en-US" altLang="zh-CN" sz="1800" dirty="0">
                <a:solidFill>
                  <a:srgbClr val="0000CC"/>
                </a:solidFill>
                <a:latin typeface="Garamond" pitchFamily="18" charset="0"/>
                <a:ea typeface="SimSun" pitchFamily="2" charset="-122"/>
              </a:rPr>
              <a:t>R. Wang, T. </a:t>
            </a:r>
            <a:r>
              <a:rPr lang="en-US" altLang="zh-CN" sz="1800" dirty="0" err="1">
                <a:solidFill>
                  <a:srgbClr val="0000CC"/>
                </a:solidFill>
                <a:latin typeface="Garamond" pitchFamily="18" charset="0"/>
                <a:ea typeface="SimSun" pitchFamily="2" charset="-122"/>
              </a:rPr>
              <a:t>Taleb</a:t>
            </a:r>
            <a:r>
              <a:rPr lang="en-US" altLang="zh-CN" sz="1800" dirty="0">
                <a:solidFill>
                  <a:srgbClr val="0000CC"/>
                </a:solidFill>
                <a:latin typeface="Garamond" pitchFamily="18" charset="0"/>
                <a:ea typeface="SimSun" pitchFamily="2" charset="-122"/>
              </a:rPr>
              <a:t>, A. Jamalipour, and B. Sun, “Protocols for reliable data transport in space Internet,” </a:t>
            </a:r>
            <a:r>
              <a:rPr lang="en-US" altLang="zh-CN" sz="1800" i="1" dirty="0">
                <a:solidFill>
                  <a:srgbClr val="0000CC"/>
                </a:solidFill>
                <a:latin typeface="Garamond" pitchFamily="18" charset="0"/>
                <a:ea typeface="SimSun" pitchFamily="2" charset="-122"/>
              </a:rPr>
              <a:t>IEEE Communications Surveys and Tutorials, </a:t>
            </a:r>
            <a:r>
              <a:rPr lang="en-US" altLang="zh-CN" sz="1800" dirty="0">
                <a:solidFill>
                  <a:srgbClr val="0000CC"/>
                </a:solidFill>
                <a:latin typeface="Garamond" pitchFamily="18" charset="0"/>
                <a:ea typeface="SimSun" pitchFamily="2" charset="-122"/>
              </a:rPr>
              <a:t>vol. 11, No. 2, Second Quarter 2009, pp. 21-32. (Nominated for 2009 IEEE Communications Society Best Tutorial Paper)</a:t>
            </a:r>
          </a:p>
        </p:txBody>
      </p:sp>
      <p:pic>
        <p:nvPicPr>
          <p:cNvPr id="34821" name="Picture 8"/>
          <p:cNvPicPr>
            <a:picLocks noChangeAspect="1" noChangeArrowheads="1"/>
          </p:cNvPicPr>
          <p:nvPr/>
        </p:nvPicPr>
        <p:blipFill>
          <a:blip r:embed="rId2"/>
          <a:srcRect/>
          <a:stretch>
            <a:fillRect/>
          </a:stretch>
        </p:blipFill>
        <p:spPr bwMode="auto">
          <a:xfrm>
            <a:off x="0" y="1265113"/>
            <a:ext cx="9144000" cy="4105275"/>
          </a:xfrm>
          <a:prstGeom prst="rect">
            <a:avLst/>
          </a:prstGeom>
          <a:noFill/>
          <a:ln w="9525">
            <a:noFill/>
            <a:miter lim="800000"/>
            <a:headEnd/>
            <a:tailEnd/>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FA770908-7D94-4F6A-AAB4-C8E503630E48}"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1738754" name="Rectangle 2"/>
          <p:cNvSpPr>
            <a:spLocks noGrp="1" noRot="1" noChangeArrowheads="1"/>
          </p:cNvSpPr>
          <p:nvPr>
            <p:ph type="title" idx="4294967295"/>
          </p:nvPr>
        </p:nvSpPr>
        <p:spPr>
          <a:xfrm>
            <a:off x="89693" y="75143"/>
            <a:ext cx="8964612" cy="615950"/>
          </a:xfrm>
        </p:spPr>
        <p:txBody>
          <a:bodyPr/>
          <a:lstStyle/>
          <a:p>
            <a:pPr eaLnBrk="1" hangingPunct="1">
              <a:defRPr/>
            </a:pPr>
            <a:r>
              <a:rPr lang="en-US" altLang="zh-CN" sz="3600" dirty="0">
                <a:ea typeface="SimSun" pitchFamily="2" charset="-122"/>
              </a:rPr>
              <a:t>What Problems are Solved? (Part I)</a:t>
            </a:r>
          </a:p>
        </p:txBody>
      </p:sp>
      <p:sp>
        <p:nvSpPr>
          <p:cNvPr id="1738755" name="Rectangle 3"/>
          <p:cNvSpPr>
            <a:spLocks noGrp="1" noChangeArrowheads="1"/>
          </p:cNvSpPr>
          <p:nvPr>
            <p:ph type="body" idx="4294967295"/>
          </p:nvPr>
        </p:nvSpPr>
        <p:spPr>
          <a:xfrm>
            <a:off x="755650" y="1844675"/>
            <a:ext cx="7777163" cy="2765425"/>
          </a:xfrm>
        </p:spPr>
        <p:txBody>
          <a:bodyPr/>
          <a:lstStyle/>
          <a:p>
            <a:pPr eaLnBrk="1" hangingPunct="1">
              <a:buClr>
                <a:schemeClr val="tx1"/>
              </a:buClr>
              <a:buFont typeface="Wingdings" pitchFamily="2" charset="2"/>
              <a:buNone/>
              <a:defRPr/>
            </a:pPr>
            <a:r>
              <a:rPr lang="en-US" altLang="zh-CN" dirty="0">
                <a:ea typeface="SimSun" pitchFamily="2" charset="-122"/>
              </a:rPr>
              <a:t>  </a:t>
            </a:r>
          </a:p>
        </p:txBody>
      </p:sp>
      <p:pic>
        <p:nvPicPr>
          <p:cNvPr id="3" name="Picture 2">
            <a:extLst>
              <a:ext uri="{FF2B5EF4-FFF2-40B4-BE49-F238E27FC236}">
                <a16:creationId xmlns="" xmlns:a16="http://schemas.microsoft.com/office/drawing/2014/main" id="{46DCFB19-43A9-C92E-0D28-E6240DE9C2CF}"/>
              </a:ext>
            </a:extLst>
          </p:cNvPr>
          <p:cNvPicPr>
            <a:picLocks noChangeAspect="1"/>
          </p:cNvPicPr>
          <p:nvPr/>
        </p:nvPicPr>
        <p:blipFill>
          <a:blip r:embed="rId2"/>
          <a:stretch>
            <a:fillRect/>
          </a:stretch>
        </p:blipFill>
        <p:spPr>
          <a:xfrm>
            <a:off x="0" y="648439"/>
            <a:ext cx="9144000" cy="5841261"/>
          </a:xfrm>
          <a:prstGeom prst="rect">
            <a:avLst/>
          </a:prstGeom>
        </p:spPr>
      </p:pic>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35D56CEF-5394-40C8-A1C1-B5FFB6AA57DF}"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1738754" name="Rectangle 2"/>
          <p:cNvSpPr>
            <a:spLocks noGrp="1" noRot="1" noChangeArrowheads="1"/>
          </p:cNvSpPr>
          <p:nvPr>
            <p:ph type="title" idx="4294967295"/>
          </p:nvPr>
        </p:nvSpPr>
        <p:spPr>
          <a:xfrm>
            <a:off x="111688" y="449681"/>
            <a:ext cx="8964612" cy="752475"/>
          </a:xfrm>
        </p:spPr>
        <p:txBody>
          <a:bodyPr/>
          <a:lstStyle/>
          <a:p>
            <a:pPr eaLnBrk="1" hangingPunct="1">
              <a:defRPr/>
            </a:pPr>
            <a:r>
              <a:rPr lang="en-US" altLang="zh-CN" sz="3600">
                <a:ea typeface="SimSun" pitchFamily="2" charset="-122"/>
              </a:rPr>
              <a:t>What Problems are Solved? (Part II)</a:t>
            </a:r>
          </a:p>
        </p:txBody>
      </p:sp>
      <p:sp>
        <p:nvSpPr>
          <p:cNvPr id="1738755" name="Rectangle 3"/>
          <p:cNvSpPr>
            <a:spLocks noGrp="1" noChangeArrowheads="1"/>
          </p:cNvSpPr>
          <p:nvPr>
            <p:ph type="body" idx="4294967295"/>
          </p:nvPr>
        </p:nvSpPr>
        <p:spPr>
          <a:xfrm>
            <a:off x="755650" y="1844675"/>
            <a:ext cx="7777163" cy="2765425"/>
          </a:xfrm>
        </p:spPr>
        <p:txBody>
          <a:bodyPr/>
          <a:lstStyle/>
          <a:p>
            <a:pPr eaLnBrk="1" hangingPunct="1">
              <a:buClr>
                <a:schemeClr val="tx1"/>
              </a:buClr>
              <a:buFont typeface="Wingdings" pitchFamily="2" charset="2"/>
              <a:buNone/>
              <a:defRPr/>
            </a:pPr>
            <a:r>
              <a:rPr lang="en-US" altLang="zh-CN" dirty="0">
                <a:ea typeface="SimSun" pitchFamily="2" charset="-122"/>
              </a:rPr>
              <a:t>  </a:t>
            </a:r>
          </a:p>
        </p:txBody>
      </p:sp>
      <p:pic>
        <p:nvPicPr>
          <p:cNvPr id="3" name="Picture 2">
            <a:extLst>
              <a:ext uri="{FF2B5EF4-FFF2-40B4-BE49-F238E27FC236}">
                <a16:creationId xmlns="" xmlns:a16="http://schemas.microsoft.com/office/drawing/2014/main" id="{FB0DB13C-F019-9EF3-1B7F-DAC1F1910CE4}"/>
              </a:ext>
            </a:extLst>
          </p:cNvPr>
          <p:cNvPicPr>
            <a:picLocks noChangeAspect="1"/>
          </p:cNvPicPr>
          <p:nvPr/>
        </p:nvPicPr>
        <p:blipFill>
          <a:blip r:embed="rId2"/>
          <a:stretch>
            <a:fillRect/>
          </a:stretch>
        </p:blipFill>
        <p:spPr>
          <a:xfrm>
            <a:off x="21994" y="1412776"/>
            <a:ext cx="9144000" cy="4678326"/>
          </a:xfrm>
          <a:prstGeom prst="rect">
            <a:avLst/>
          </a:prstGeom>
        </p:spPr>
      </p:pic>
    </p:spTree>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AEB67BE1-B8C2-4A93-AB0C-5CB86CB3EB07}"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1738754" name="Rectangle 2"/>
          <p:cNvSpPr>
            <a:spLocks noGrp="1" noRot="1" noChangeArrowheads="1"/>
          </p:cNvSpPr>
          <p:nvPr>
            <p:ph type="title" idx="4294967295"/>
          </p:nvPr>
        </p:nvSpPr>
        <p:spPr>
          <a:xfrm>
            <a:off x="103188" y="271463"/>
            <a:ext cx="8964612" cy="576262"/>
          </a:xfrm>
        </p:spPr>
        <p:txBody>
          <a:bodyPr/>
          <a:lstStyle/>
          <a:p>
            <a:pPr eaLnBrk="1" hangingPunct="1">
              <a:defRPr/>
            </a:pPr>
            <a:r>
              <a:rPr lang="en-US" altLang="zh-CN" sz="3400">
                <a:ea typeface="SimSun" pitchFamily="2" charset="-122"/>
              </a:rPr>
              <a:t>How Space-Internet Problems Solved? (Part I)</a:t>
            </a:r>
          </a:p>
        </p:txBody>
      </p:sp>
      <p:sp>
        <p:nvSpPr>
          <p:cNvPr id="1738755" name="Rectangle 3"/>
          <p:cNvSpPr>
            <a:spLocks noGrp="1" noChangeArrowheads="1"/>
          </p:cNvSpPr>
          <p:nvPr>
            <p:ph type="body" idx="4294967295"/>
          </p:nvPr>
        </p:nvSpPr>
        <p:spPr>
          <a:xfrm>
            <a:off x="755650" y="1844675"/>
            <a:ext cx="7777163" cy="2765425"/>
          </a:xfrm>
        </p:spPr>
        <p:txBody>
          <a:bodyPr/>
          <a:lstStyle/>
          <a:p>
            <a:pPr eaLnBrk="1" hangingPunct="1">
              <a:buClr>
                <a:schemeClr val="tx1"/>
              </a:buClr>
              <a:buFont typeface="Wingdings" pitchFamily="2" charset="2"/>
              <a:buNone/>
              <a:defRPr/>
            </a:pPr>
            <a:r>
              <a:rPr lang="en-US" altLang="zh-CN" dirty="0">
                <a:ea typeface="SimSun" pitchFamily="2" charset="-122"/>
              </a:rPr>
              <a:t>  </a:t>
            </a:r>
          </a:p>
        </p:txBody>
      </p:sp>
      <p:pic>
        <p:nvPicPr>
          <p:cNvPr id="3" name="Picture 2">
            <a:extLst>
              <a:ext uri="{FF2B5EF4-FFF2-40B4-BE49-F238E27FC236}">
                <a16:creationId xmlns="" xmlns:a16="http://schemas.microsoft.com/office/drawing/2014/main" id="{74631875-CC90-FD08-8F6F-7EFDE12D5D2D}"/>
              </a:ext>
            </a:extLst>
          </p:cNvPr>
          <p:cNvPicPr>
            <a:picLocks noChangeAspect="1"/>
          </p:cNvPicPr>
          <p:nvPr/>
        </p:nvPicPr>
        <p:blipFill>
          <a:blip r:embed="rId2"/>
          <a:stretch>
            <a:fillRect/>
          </a:stretch>
        </p:blipFill>
        <p:spPr>
          <a:xfrm>
            <a:off x="13494" y="1052736"/>
            <a:ext cx="9144000" cy="5382148"/>
          </a:xfrm>
          <a:prstGeom prst="rect">
            <a:avLst/>
          </a:prstGeom>
        </p:spPr>
      </p:pic>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25715A16-6CFC-4B82-BBE8-D04C78B76719}"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1738754" name="Rectangle 2"/>
          <p:cNvSpPr>
            <a:spLocks noGrp="1" noRot="1" noChangeArrowheads="1"/>
          </p:cNvSpPr>
          <p:nvPr>
            <p:ph type="title" idx="4294967295"/>
          </p:nvPr>
        </p:nvSpPr>
        <p:spPr>
          <a:xfrm>
            <a:off x="103188" y="117475"/>
            <a:ext cx="8964612" cy="792163"/>
          </a:xfrm>
        </p:spPr>
        <p:txBody>
          <a:bodyPr/>
          <a:lstStyle/>
          <a:p>
            <a:pPr eaLnBrk="1" hangingPunct="1">
              <a:defRPr/>
            </a:pPr>
            <a:r>
              <a:rPr lang="en-US" altLang="zh-CN" sz="3400">
                <a:ea typeface="SimSun" pitchFamily="2" charset="-122"/>
              </a:rPr>
              <a:t>How Space-Internet Problems Solved? (Part II)</a:t>
            </a:r>
          </a:p>
        </p:txBody>
      </p:sp>
      <p:sp>
        <p:nvSpPr>
          <p:cNvPr id="1738755" name="Rectangle 3"/>
          <p:cNvSpPr>
            <a:spLocks noGrp="1" noChangeArrowheads="1"/>
          </p:cNvSpPr>
          <p:nvPr>
            <p:ph type="body" idx="4294967295"/>
          </p:nvPr>
        </p:nvSpPr>
        <p:spPr>
          <a:xfrm>
            <a:off x="755650" y="1844675"/>
            <a:ext cx="7777163" cy="2765425"/>
          </a:xfrm>
        </p:spPr>
        <p:txBody>
          <a:bodyPr/>
          <a:lstStyle/>
          <a:p>
            <a:pPr eaLnBrk="1" hangingPunct="1">
              <a:buClr>
                <a:schemeClr val="tx1"/>
              </a:buClr>
              <a:buFont typeface="Wingdings" pitchFamily="2" charset="2"/>
              <a:buNone/>
              <a:defRPr/>
            </a:pPr>
            <a:r>
              <a:rPr lang="en-US" altLang="zh-CN" dirty="0">
                <a:ea typeface="SimSun" pitchFamily="2" charset="-122"/>
              </a:rPr>
              <a:t>  </a:t>
            </a:r>
          </a:p>
        </p:txBody>
      </p:sp>
      <p:pic>
        <p:nvPicPr>
          <p:cNvPr id="3" name="Picture 2">
            <a:extLst>
              <a:ext uri="{FF2B5EF4-FFF2-40B4-BE49-F238E27FC236}">
                <a16:creationId xmlns="" xmlns:a16="http://schemas.microsoft.com/office/drawing/2014/main" id="{37EE6C95-3055-78F7-C168-554CCE068E12}"/>
              </a:ext>
            </a:extLst>
          </p:cNvPr>
          <p:cNvPicPr>
            <a:picLocks noChangeAspect="1"/>
          </p:cNvPicPr>
          <p:nvPr/>
        </p:nvPicPr>
        <p:blipFill>
          <a:blip r:embed="rId2"/>
          <a:stretch>
            <a:fillRect/>
          </a:stretch>
        </p:blipFill>
        <p:spPr>
          <a:xfrm>
            <a:off x="-403" y="934186"/>
            <a:ext cx="9144000" cy="5612223"/>
          </a:xfrm>
          <a:prstGeom prst="rect">
            <a:avLst/>
          </a:prstGeom>
        </p:spPr>
      </p:pic>
    </p:spTree>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a:xfrm>
            <a:off x="0" y="857250"/>
            <a:ext cx="9144000" cy="5143500"/>
          </a:xfrm>
          <a:prstGeom prst="rect">
            <a:avLst/>
          </a:prstGeom>
        </p:spPr>
      </p:pic>
      <p:grpSp>
        <p:nvGrpSpPr>
          <p:cNvPr id="3" name="Group 3"/>
          <p:cNvGrpSpPr/>
          <p:nvPr/>
        </p:nvGrpSpPr>
        <p:grpSpPr>
          <a:xfrm>
            <a:off x="-175708" y="675287"/>
            <a:ext cx="9462759" cy="5525083"/>
            <a:chOff x="0" y="0"/>
            <a:chExt cx="4984499" cy="2910332"/>
          </a:xfrm>
        </p:grpSpPr>
        <p:sp>
          <p:nvSpPr>
            <p:cNvPr id="4" name="Freeform 4"/>
            <p:cNvSpPr/>
            <p:nvPr/>
          </p:nvSpPr>
          <p:spPr>
            <a:xfrm>
              <a:off x="0" y="0"/>
              <a:ext cx="4984498" cy="2910332"/>
            </a:xfrm>
            <a:custGeom>
              <a:avLst/>
              <a:gdLst/>
              <a:ahLst/>
              <a:cxnLst/>
              <a:rect l="l" t="t" r="r" b="b"/>
              <a:pathLst>
                <a:path w="4984498" h="2910332">
                  <a:moveTo>
                    <a:pt x="0" y="0"/>
                  </a:moveTo>
                  <a:lnTo>
                    <a:pt x="4984498" y="0"/>
                  </a:lnTo>
                  <a:lnTo>
                    <a:pt x="4984498" y="2910332"/>
                  </a:lnTo>
                  <a:lnTo>
                    <a:pt x="0" y="2910332"/>
                  </a:lnTo>
                  <a:close/>
                </a:path>
              </a:pathLst>
            </a:custGeom>
            <a:solidFill>
              <a:srgbClr val="0066A4"/>
            </a:solidFill>
          </p:spPr>
        </p:sp>
        <p:sp>
          <p:nvSpPr>
            <p:cNvPr id="5" name="TextBox 5"/>
            <p:cNvSpPr txBox="1"/>
            <p:nvPr/>
          </p:nvSpPr>
          <p:spPr>
            <a:xfrm>
              <a:off x="0" y="-38100"/>
              <a:ext cx="812800" cy="850900"/>
            </a:xfrm>
            <a:prstGeom prst="rect">
              <a:avLst/>
            </a:prstGeom>
          </p:spPr>
          <p:txBody>
            <a:bodyPr lIns="25400" tIns="25400" rIns="25400" bIns="25400" rtlCol="0" anchor="ctr"/>
            <a:lstStyle/>
            <a:p>
              <a:pPr algn="ctr" fontAlgn="auto">
                <a:lnSpc>
                  <a:spcPts val="1330"/>
                </a:lnSpc>
                <a:spcAft>
                  <a:spcPts val="0"/>
                </a:spcAft>
                <a:defRPr/>
              </a:pPr>
              <a:endParaRPr sz="900">
                <a:solidFill>
                  <a:prstClr val="black"/>
                </a:solidFill>
                <a:latin typeface="Calibri"/>
                <a:cs typeface="+mn-cs"/>
              </a:endParaRPr>
            </a:p>
          </p:txBody>
        </p:sp>
      </p:grpSp>
      <p:pic>
        <p:nvPicPr>
          <p:cNvPr id="6" name="Picture 6"/>
          <p:cNvPicPr>
            <a:picLocks noChangeAspect="1"/>
          </p:cNvPicPr>
          <p:nvPr/>
        </p:nvPicPr>
        <p:blipFill rotWithShape="1">
          <a:blip r:embed="rId3" cstate="email">
            <a:alphaModFix amt="26000"/>
            <a:extLst>
              <a:ext uri="{28A0092B-C50C-407E-A947-70E740481C1C}">
                <a14:useLocalDpi xmlns:a14="http://schemas.microsoft.com/office/drawing/2010/main"/>
              </a:ext>
            </a:extLst>
          </a:blip>
          <a:srcRect/>
          <a:stretch/>
        </p:blipFill>
        <p:spPr>
          <a:xfrm>
            <a:off x="-175708" y="666459"/>
            <a:ext cx="4993626" cy="5525083"/>
          </a:xfrm>
          <a:prstGeom prst="rect">
            <a:avLst/>
          </a:prstGeom>
        </p:spPr>
      </p:pic>
      <p:pic>
        <p:nvPicPr>
          <p:cNvPr id="7" name="Picture 7"/>
          <p:cNvPicPr>
            <a:picLocks noChangeAspect="1"/>
          </p:cNvPicPr>
          <p:nvPr/>
        </p:nvPicPr>
        <p:blipFill rotWithShape="1">
          <a:blip r:embed="rId4" cstate="email">
            <a:alphaModFix amt="54000"/>
            <a:extLst>
              <a:ext uri="{28A0092B-C50C-407E-A947-70E740481C1C}">
                <a14:useLocalDpi xmlns:a14="http://schemas.microsoft.com/office/drawing/2010/main"/>
              </a:ext>
              <a:ext uri="{96DAC541-7B7A-43D3-8B79-37D633B846F1}">
                <asvg:svgBlip xmlns:asvg="http://schemas.microsoft.com/office/drawing/2016/SVG/main" xmlns="" r:embed="rId5"/>
              </a:ext>
            </a:extLst>
          </a:blip>
          <a:srcRect l="5856" t="-5878" r="-5856" b="17859"/>
          <a:stretch/>
        </p:blipFill>
        <p:spPr>
          <a:xfrm rot="5400000" flipH="1">
            <a:off x="-370861" y="3128844"/>
            <a:ext cx="3257850" cy="2867544"/>
          </a:xfrm>
          <a:prstGeom prst="rect">
            <a:avLst/>
          </a:prstGeom>
        </p:spPr>
      </p:pic>
      <p:sp>
        <p:nvSpPr>
          <p:cNvPr id="8" name="TextBox 8"/>
          <p:cNvSpPr txBox="1"/>
          <p:nvPr/>
        </p:nvSpPr>
        <p:spPr>
          <a:xfrm>
            <a:off x="5399737" y="2503436"/>
            <a:ext cx="3572355" cy="359073"/>
          </a:xfrm>
          <a:prstGeom prst="rect">
            <a:avLst/>
          </a:prstGeom>
        </p:spPr>
        <p:txBody>
          <a:bodyPr lIns="0" tIns="0" rIns="0" bIns="0" rtlCol="0" anchor="t">
            <a:spAutoFit/>
          </a:bodyPr>
          <a:lstStyle/>
          <a:p>
            <a:pPr fontAlgn="auto">
              <a:lnSpc>
                <a:spcPts val="2800"/>
              </a:lnSpc>
              <a:spcAft>
                <a:spcPts val="0"/>
              </a:spcAft>
              <a:defRPr/>
            </a:pPr>
            <a:r>
              <a:rPr lang="en-US" sz="2000" spc="120" dirty="0">
                <a:solidFill>
                  <a:srgbClr val="F8C44F"/>
                </a:solidFill>
                <a:latin typeface="Poppins ExtraBold"/>
                <a:cs typeface="+mn-cs"/>
              </a:rPr>
              <a:t>Field of Interest</a:t>
            </a:r>
          </a:p>
        </p:txBody>
      </p:sp>
      <p:sp>
        <p:nvSpPr>
          <p:cNvPr id="9" name="TextBox 9"/>
          <p:cNvSpPr txBox="1"/>
          <p:nvPr/>
        </p:nvSpPr>
        <p:spPr>
          <a:xfrm>
            <a:off x="5399737" y="2959469"/>
            <a:ext cx="3363263" cy="2215991"/>
          </a:xfrm>
          <a:prstGeom prst="rect">
            <a:avLst/>
          </a:prstGeom>
        </p:spPr>
        <p:txBody>
          <a:bodyPr wrap="square" lIns="0" tIns="0" rIns="0" bIns="0" rtlCol="0" anchor="t">
            <a:spAutoFit/>
          </a:bodyPr>
          <a:lstStyle/>
          <a:p>
            <a:pPr algn="just" fontAlgn="auto">
              <a:lnSpc>
                <a:spcPct val="150000"/>
              </a:lnSpc>
              <a:spcBef>
                <a:spcPts val="0"/>
              </a:spcBef>
              <a:spcAft>
                <a:spcPts val="0"/>
              </a:spcAft>
              <a:defRPr/>
            </a:pPr>
            <a:r>
              <a:rPr lang="en-US" sz="1200" dirty="0">
                <a:solidFill>
                  <a:srgbClr val="FFFFFF"/>
                </a:solidFill>
                <a:latin typeface="Poppins Medium" panose="00000600000000000000" pitchFamily="2" charset="0"/>
                <a:cs typeface="Poppins Medium" panose="00000600000000000000" pitchFamily="2" charset="0"/>
              </a:rPr>
              <a:t>The organization, systems engineering, design, development, integration, and operation of complex systems for space, air, ocean, or ground environments. These systems include but are not limited to navigation, avionics, mobile electric power and electronics, radar, sonar, telemetry, military, law-enforcement, automatic test, simulators, and command and control.</a:t>
            </a:r>
          </a:p>
        </p:txBody>
      </p:sp>
      <p:pic>
        <p:nvPicPr>
          <p:cNvPr id="11" name="Picture 10">
            <a:extLst>
              <a:ext uri="{FF2B5EF4-FFF2-40B4-BE49-F238E27FC236}">
                <a16:creationId xmlns:a16="http://schemas.microsoft.com/office/drawing/2014/main" xmlns="" id="{911128FE-4480-6342-A4BE-580188ECA3E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2235"/>
          <a:stretch/>
        </p:blipFill>
        <p:spPr>
          <a:xfrm>
            <a:off x="7679787" y="1066800"/>
            <a:ext cx="1292305" cy="703598"/>
          </a:xfrm>
          <a:prstGeom prst="rect">
            <a:avLst/>
          </a:prstGeom>
        </p:spPr>
      </p:pic>
    </p:spTree>
    <p:extLst>
      <p:ext uri="{BB962C8B-B14F-4D97-AF65-F5344CB8AC3E}">
        <p14:creationId xmlns:p14="http://schemas.microsoft.com/office/powerpoint/2010/main" val="24241512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0B9857E8-C4D1-484B-9E06-4962C8629593}"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1738754" name="Rectangle 2"/>
          <p:cNvSpPr>
            <a:spLocks noGrp="1" noRot="1" noChangeArrowheads="1"/>
          </p:cNvSpPr>
          <p:nvPr>
            <p:ph type="title" idx="4294967295"/>
          </p:nvPr>
        </p:nvSpPr>
        <p:spPr>
          <a:xfrm>
            <a:off x="89694" y="282575"/>
            <a:ext cx="8964612" cy="647700"/>
          </a:xfrm>
        </p:spPr>
        <p:txBody>
          <a:bodyPr/>
          <a:lstStyle/>
          <a:p>
            <a:pPr eaLnBrk="1" hangingPunct="1">
              <a:defRPr/>
            </a:pPr>
            <a:r>
              <a:rPr lang="en-US" altLang="zh-CN" sz="3400" dirty="0">
                <a:ea typeface="SimSun" pitchFamily="2" charset="-122"/>
              </a:rPr>
              <a:t>Performance of the Protocols (Part I)</a:t>
            </a:r>
          </a:p>
        </p:txBody>
      </p:sp>
      <p:sp>
        <p:nvSpPr>
          <p:cNvPr id="1738755" name="Rectangle 3"/>
          <p:cNvSpPr>
            <a:spLocks noGrp="1" noChangeArrowheads="1"/>
          </p:cNvSpPr>
          <p:nvPr>
            <p:ph type="body" idx="4294967295"/>
          </p:nvPr>
        </p:nvSpPr>
        <p:spPr>
          <a:xfrm>
            <a:off x="755650" y="1844675"/>
            <a:ext cx="7777163" cy="2765425"/>
          </a:xfrm>
        </p:spPr>
        <p:txBody>
          <a:bodyPr/>
          <a:lstStyle/>
          <a:p>
            <a:pPr eaLnBrk="1" hangingPunct="1">
              <a:buClr>
                <a:schemeClr val="tx1"/>
              </a:buClr>
              <a:buFont typeface="Wingdings" pitchFamily="2" charset="2"/>
              <a:buNone/>
              <a:defRPr/>
            </a:pPr>
            <a:r>
              <a:rPr lang="en-US" altLang="zh-CN" dirty="0">
                <a:ea typeface="SimSun" pitchFamily="2" charset="-122"/>
              </a:rPr>
              <a:t>  </a:t>
            </a:r>
          </a:p>
        </p:txBody>
      </p:sp>
      <p:pic>
        <p:nvPicPr>
          <p:cNvPr id="3" name="Picture 2">
            <a:extLst>
              <a:ext uri="{FF2B5EF4-FFF2-40B4-BE49-F238E27FC236}">
                <a16:creationId xmlns="" xmlns:a16="http://schemas.microsoft.com/office/drawing/2014/main" id="{142D950F-BE73-09B7-4013-38CF74E430EA}"/>
              </a:ext>
            </a:extLst>
          </p:cNvPr>
          <p:cNvPicPr>
            <a:picLocks noChangeAspect="1"/>
          </p:cNvPicPr>
          <p:nvPr/>
        </p:nvPicPr>
        <p:blipFill>
          <a:blip r:embed="rId2"/>
          <a:stretch>
            <a:fillRect/>
          </a:stretch>
        </p:blipFill>
        <p:spPr>
          <a:xfrm>
            <a:off x="22580" y="1052736"/>
            <a:ext cx="9144000" cy="5310455"/>
          </a:xfrm>
          <a:prstGeom prst="rect">
            <a:avLst/>
          </a:prstGeom>
        </p:spPr>
      </p:pic>
    </p:spTree>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9256B399-B5EC-4503-A1CB-80D792A32BCD}"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1738754" name="Rectangle 2"/>
          <p:cNvSpPr>
            <a:spLocks noGrp="1" noRot="1" noChangeArrowheads="1"/>
          </p:cNvSpPr>
          <p:nvPr>
            <p:ph type="title" idx="4294967295"/>
          </p:nvPr>
        </p:nvSpPr>
        <p:spPr>
          <a:xfrm>
            <a:off x="26988" y="117475"/>
            <a:ext cx="9140825" cy="792163"/>
          </a:xfrm>
        </p:spPr>
        <p:txBody>
          <a:bodyPr/>
          <a:lstStyle/>
          <a:p>
            <a:pPr eaLnBrk="1" hangingPunct="1">
              <a:defRPr/>
            </a:pPr>
            <a:r>
              <a:rPr lang="en-US" altLang="zh-CN" sz="3400" dirty="0">
                <a:ea typeface="SimSun" pitchFamily="2" charset="-122"/>
              </a:rPr>
              <a:t>Performance of the Protocols (Part II)</a:t>
            </a:r>
          </a:p>
        </p:txBody>
      </p:sp>
      <p:sp>
        <p:nvSpPr>
          <p:cNvPr id="1738755" name="Rectangle 3"/>
          <p:cNvSpPr>
            <a:spLocks noGrp="1" noChangeArrowheads="1"/>
          </p:cNvSpPr>
          <p:nvPr>
            <p:ph type="body" idx="4294967295"/>
          </p:nvPr>
        </p:nvSpPr>
        <p:spPr>
          <a:xfrm>
            <a:off x="755650" y="1844675"/>
            <a:ext cx="7777163" cy="2765425"/>
          </a:xfrm>
        </p:spPr>
        <p:txBody>
          <a:bodyPr/>
          <a:lstStyle/>
          <a:p>
            <a:pPr eaLnBrk="1" hangingPunct="1">
              <a:buClr>
                <a:schemeClr val="tx1"/>
              </a:buClr>
              <a:buFont typeface="Wingdings" pitchFamily="2" charset="2"/>
              <a:buNone/>
              <a:defRPr/>
            </a:pPr>
            <a:r>
              <a:rPr lang="en-US" altLang="zh-CN" dirty="0">
                <a:ea typeface="SimSun" pitchFamily="2" charset="-122"/>
              </a:rPr>
              <a:t>  </a:t>
            </a:r>
          </a:p>
        </p:txBody>
      </p:sp>
      <p:pic>
        <p:nvPicPr>
          <p:cNvPr id="3" name="Picture 2">
            <a:extLst>
              <a:ext uri="{FF2B5EF4-FFF2-40B4-BE49-F238E27FC236}">
                <a16:creationId xmlns="" xmlns:a16="http://schemas.microsoft.com/office/drawing/2014/main" id="{F2B19B94-291D-6F51-B1FE-03D0CE6CAAEC}"/>
              </a:ext>
            </a:extLst>
          </p:cNvPr>
          <p:cNvPicPr>
            <a:picLocks noChangeAspect="1"/>
          </p:cNvPicPr>
          <p:nvPr/>
        </p:nvPicPr>
        <p:blipFill>
          <a:blip r:embed="rId2"/>
          <a:stretch>
            <a:fillRect/>
          </a:stretch>
        </p:blipFill>
        <p:spPr>
          <a:xfrm>
            <a:off x="8577" y="1114847"/>
            <a:ext cx="9144000" cy="5167513"/>
          </a:xfrm>
          <a:prstGeom prst="rect">
            <a:avLst/>
          </a:prstGeom>
        </p:spPr>
      </p:pic>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A4EA1D7D-913E-4278-81AF-34B7624E464D}"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1738754" name="Rectangle 2"/>
          <p:cNvSpPr>
            <a:spLocks noGrp="1" noRot="1" noChangeArrowheads="1"/>
          </p:cNvSpPr>
          <p:nvPr>
            <p:ph type="title" idx="4294967295"/>
          </p:nvPr>
        </p:nvSpPr>
        <p:spPr>
          <a:xfrm>
            <a:off x="666750" y="647700"/>
            <a:ext cx="7772400" cy="642938"/>
          </a:xfrm>
        </p:spPr>
        <p:txBody>
          <a:bodyPr/>
          <a:lstStyle/>
          <a:p>
            <a:pPr eaLnBrk="1" hangingPunct="1">
              <a:defRPr/>
            </a:pPr>
            <a:r>
              <a:rPr lang="en-US" altLang="zh-CN">
                <a:ea typeface="宋体" pitchFamily="2" charset="-122"/>
              </a:rPr>
              <a:t>Concept of DTN</a:t>
            </a:r>
          </a:p>
        </p:txBody>
      </p:sp>
      <p:sp>
        <p:nvSpPr>
          <p:cNvPr id="1738755" name="Rectangle 3"/>
          <p:cNvSpPr>
            <a:spLocks noGrp="1" noChangeArrowheads="1"/>
          </p:cNvSpPr>
          <p:nvPr>
            <p:ph type="body" idx="4294967295"/>
          </p:nvPr>
        </p:nvSpPr>
        <p:spPr>
          <a:xfrm>
            <a:off x="785813" y="2357438"/>
            <a:ext cx="7777162" cy="2765425"/>
          </a:xfrm>
        </p:spPr>
        <p:txBody>
          <a:bodyPr/>
          <a:lstStyle/>
          <a:p>
            <a:pPr lvl="1">
              <a:lnSpc>
                <a:spcPct val="93000"/>
              </a:lnSpc>
              <a:spcAft>
                <a:spcPts val="600"/>
              </a:spcAft>
              <a:buClr>
                <a:srgbClr val="000000"/>
              </a:buClr>
              <a:buSzPct val="100000"/>
              <a:buFont typeface="Wingdings" pitchFamily="2" charset="2"/>
              <a:buNone/>
              <a:defRPr/>
            </a:pPr>
            <a:r>
              <a:rPr lang="en-US" altLang="zh-CN" sz="2000">
                <a:ea typeface="SimSun" pitchFamily="2" charset="-122"/>
              </a:rPr>
              <a:t>	</a:t>
            </a:r>
            <a:endParaRPr lang="en-US" altLang="zh-CN">
              <a:ea typeface="SimSun" pitchFamily="2" charset="-122"/>
            </a:endParaRPr>
          </a:p>
        </p:txBody>
      </p:sp>
      <p:sp>
        <p:nvSpPr>
          <p:cNvPr id="6" name="Rectangle 3"/>
          <p:cNvSpPr txBox="1">
            <a:spLocks noChangeArrowheads="1"/>
          </p:cNvSpPr>
          <p:nvPr/>
        </p:nvSpPr>
        <p:spPr bwMode="auto">
          <a:xfrm>
            <a:off x="695325" y="1512888"/>
            <a:ext cx="7643813" cy="4824412"/>
          </a:xfrm>
          <a:prstGeom prst="rect">
            <a:avLst/>
          </a:prstGeom>
          <a:noFill/>
          <a:ln w="9525">
            <a:noFill/>
            <a:miter lim="800000"/>
            <a:headEnd/>
            <a:tailEnd/>
          </a:ln>
          <a:effectLst/>
        </p:spPr>
        <p:txBody>
          <a:bodyPr/>
          <a:lstStyle/>
          <a:p>
            <a:pPr marL="342900" indent="-342900">
              <a:spcBef>
                <a:spcPct val="20000"/>
              </a:spcBef>
              <a:buClr>
                <a:schemeClr val="tx1"/>
              </a:buClr>
              <a:buSzPct val="70000"/>
              <a:buFont typeface="Wingdings" pitchFamily="2" charset="2"/>
              <a:buChar char="q"/>
              <a:defRPr/>
            </a:pPr>
            <a:r>
              <a:rPr lang="en-US" altLang="zh-CN" sz="2600" dirty="0">
                <a:latin typeface="Garamond" pitchFamily="18" charset="0"/>
                <a:ea typeface="SimSun" pitchFamily="2" charset="-122"/>
                <a:cs typeface="+mn-cs"/>
              </a:rPr>
              <a:t>Delay Tolerant Networking (DTN) is a class of network techniques that use a store-and-forward mechanism to combat long link delays, frequent link disruptions, and asymmetric channel ratios. </a:t>
            </a:r>
          </a:p>
          <a:p>
            <a:pPr marL="342900" indent="-342900">
              <a:spcBef>
                <a:spcPct val="20000"/>
              </a:spcBef>
              <a:buClr>
                <a:schemeClr val="tx1"/>
              </a:buClr>
              <a:buSzPct val="70000"/>
              <a:buFont typeface="Wingdings" pitchFamily="2" charset="2"/>
              <a:buChar char="q"/>
              <a:defRPr/>
            </a:pPr>
            <a:r>
              <a:rPr lang="en-US" altLang="zh-CN" sz="2600" dirty="0">
                <a:latin typeface="Garamond" pitchFamily="18" charset="0"/>
                <a:ea typeface="SimSun" pitchFamily="2" charset="-122"/>
                <a:cs typeface="+mn-cs"/>
              </a:rPr>
              <a:t>Unlike TCP/IP, DTN employs a </a:t>
            </a:r>
            <a:r>
              <a:rPr lang="en-US" altLang="zh-CN" sz="2600" b="1" dirty="0" smtClean="0">
                <a:solidFill>
                  <a:srgbClr val="FF0000"/>
                </a:solidFill>
                <a:effectLst>
                  <a:outerShdw blurRad="38100" dist="38100" dir="2700000" algn="tl">
                    <a:srgbClr val="000000"/>
                  </a:outerShdw>
                </a:effectLst>
                <a:latin typeface="Garamond" pitchFamily="18" charset="0"/>
                <a:ea typeface="SimSun" pitchFamily="2" charset="-122"/>
                <a:cs typeface="+mn-cs"/>
              </a:rPr>
              <a:t>store-and-forward</a:t>
            </a:r>
            <a:r>
              <a:rPr lang="en-US" altLang="zh-CN" sz="2600" dirty="0">
                <a:solidFill>
                  <a:schemeClr val="tx2"/>
                </a:solidFill>
                <a:effectLst>
                  <a:outerShdw blurRad="38100" dist="38100" dir="2700000" algn="tl">
                    <a:srgbClr val="000000"/>
                  </a:outerShdw>
                </a:effectLst>
                <a:latin typeface="Garamond" pitchFamily="18" charset="0"/>
                <a:ea typeface="SimSun" pitchFamily="2" charset="-122"/>
                <a:cs typeface="+mn-cs"/>
              </a:rPr>
              <a:t> </a:t>
            </a:r>
            <a:r>
              <a:rPr lang="en-US" altLang="zh-CN" sz="2600" dirty="0" smtClean="0">
                <a:solidFill>
                  <a:schemeClr val="tx2"/>
                </a:solidFill>
                <a:effectLst>
                  <a:outerShdw blurRad="38100" dist="38100" dir="2700000" algn="tl">
                    <a:srgbClr val="000000"/>
                  </a:outerShdw>
                </a:effectLst>
                <a:latin typeface="Garamond" pitchFamily="18" charset="0"/>
                <a:ea typeface="SimSun" pitchFamily="2" charset="-122"/>
                <a:cs typeface="+mn-cs"/>
              </a:rPr>
              <a:t>mechanism</a:t>
            </a:r>
            <a:r>
              <a:rPr lang="en-US" altLang="zh-CN" sz="2600" dirty="0">
                <a:latin typeface="Garamond" pitchFamily="18" charset="0"/>
                <a:ea typeface="SimSun" pitchFamily="2" charset="-122"/>
                <a:cs typeface="+mn-cs"/>
              </a:rPr>
              <a:t>; DTN does not discard the data packets, even if the destination node is not found, but rather it stores them until a safe link to the next station is established</a:t>
            </a:r>
          </a:p>
          <a:p>
            <a:pPr marL="342900" indent="-342900">
              <a:spcBef>
                <a:spcPct val="20000"/>
              </a:spcBef>
              <a:buClr>
                <a:schemeClr val="tx1"/>
              </a:buClr>
              <a:buSzPct val="70000"/>
              <a:buFont typeface="Wingdings" pitchFamily="2" charset="2"/>
              <a:buChar char="q"/>
              <a:defRPr/>
            </a:pPr>
            <a:r>
              <a:rPr lang="en-US" altLang="zh-CN" sz="2600" dirty="0">
                <a:latin typeface="Garamond" pitchFamily="18" charset="0"/>
                <a:ea typeface="SimSun" pitchFamily="2" charset="-122"/>
                <a:cs typeface="+mn-cs"/>
              </a:rPr>
              <a:t>DTN uses Bundle Protocol (BP) as an application-layer protocol to construct the overlay network. </a:t>
            </a:r>
          </a:p>
          <a:p>
            <a:pPr marL="342900" indent="-342900">
              <a:spcBef>
                <a:spcPct val="20000"/>
              </a:spcBef>
              <a:buClr>
                <a:schemeClr val="tx1"/>
              </a:buClr>
              <a:buSzPct val="70000"/>
              <a:buFont typeface="Wingdings" pitchFamily="2" charset="2"/>
              <a:buChar char="q"/>
              <a:defRPr/>
            </a:pPr>
            <a:endParaRPr lang="en-US" altLang="zh-CN" sz="2600" dirty="0">
              <a:latin typeface="Garamond" pitchFamily="18" charset="0"/>
              <a:ea typeface="SimSun" pitchFamily="2" charset="-122"/>
              <a:cs typeface="+mn-cs"/>
            </a:endParaRPr>
          </a:p>
          <a:p>
            <a:pPr marL="342900" indent="-342900">
              <a:spcBef>
                <a:spcPct val="20000"/>
              </a:spcBef>
              <a:buClr>
                <a:schemeClr val="tx1"/>
              </a:buClr>
              <a:buSzPct val="70000"/>
              <a:defRPr/>
            </a:pPr>
            <a:endParaRPr lang="en-US" altLang="zh-CN" sz="2600" dirty="0">
              <a:latin typeface="Garamond" pitchFamily="18" charset="0"/>
              <a:ea typeface="SimSun" pitchFamily="2" charset="-122"/>
              <a:cs typeface="+mn-cs"/>
            </a:endParaRPr>
          </a:p>
        </p:txBody>
      </p:sp>
      <p:sp>
        <p:nvSpPr>
          <p:cNvPr id="7" name="Rectangle 3"/>
          <p:cNvSpPr txBox="1">
            <a:spLocks noChangeArrowheads="1"/>
          </p:cNvSpPr>
          <p:nvPr/>
        </p:nvSpPr>
        <p:spPr bwMode="auto">
          <a:xfrm>
            <a:off x="571500" y="2357438"/>
            <a:ext cx="7500938" cy="2214562"/>
          </a:xfrm>
          <a:prstGeom prst="rect">
            <a:avLst/>
          </a:prstGeom>
          <a:noFill/>
          <a:ln w="9525">
            <a:noFill/>
            <a:miter lim="800000"/>
            <a:headEnd/>
            <a:tailEnd/>
          </a:ln>
          <a:effectLst/>
        </p:spPr>
        <p:txBody>
          <a:bodyPr/>
          <a:lstStyle/>
          <a:p>
            <a:pPr marL="342900" indent="-342900">
              <a:spcBef>
                <a:spcPct val="20000"/>
              </a:spcBef>
              <a:buClr>
                <a:schemeClr val="tx1"/>
              </a:buClr>
              <a:buSzPct val="70000"/>
              <a:buFont typeface="Wingdings" pitchFamily="2" charset="2"/>
              <a:buChar char="q"/>
              <a:defRPr/>
            </a:pPr>
            <a:endParaRPr lang="en-US" altLang="zh-CN">
              <a:latin typeface="Garamond" pitchFamily="18" charset="0"/>
              <a:ea typeface="SimSun" pitchFamily="2" charset="-122"/>
              <a:cs typeface="+mn-cs"/>
            </a:endParaRPr>
          </a:p>
          <a:p>
            <a:pPr marL="342900" indent="-342900">
              <a:spcBef>
                <a:spcPct val="20000"/>
              </a:spcBef>
              <a:buClr>
                <a:schemeClr val="tx1"/>
              </a:buClr>
              <a:buSzPct val="70000"/>
              <a:buFont typeface="Wingdings" pitchFamily="2" charset="2"/>
              <a:buChar char="q"/>
              <a:defRPr/>
            </a:pPr>
            <a:endParaRPr lang="en-US" altLang="zh-CN">
              <a:latin typeface="Garamond" pitchFamily="18" charset="0"/>
              <a:ea typeface="SimSun" pitchFamily="2" charset="-122"/>
              <a:cs typeface="+mn-cs"/>
            </a:endParaRPr>
          </a:p>
          <a:p>
            <a:pPr marL="342900" indent="-342900">
              <a:spcBef>
                <a:spcPct val="20000"/>
              </a:spcBef>
              <a:buClr>
                <a:schemeClr val="tx1"/>
              </a:buClr>
              <a:buSzPct val="70000"/>
              <a:buFont typeface="Wingdings" pitchFamily="2" charset="2"/>
              <a:buChar char="q"/>
              <a:defRPr/>
            </a:pPr>
            <a:endParaRPr lang="en-US" altLang="zh-CN">
              <a:effectLst>
                <a:outerShdw blurRad="38100" dist="38100" dir="2700000" algn="tl">
                  <a:srgbClr val="000000"/>
                </a:outerShdw>
              </a:effectLst>
              <a:latin typeface="Garamond" pitchFamily="18" charset="0"/>
              <a:ea typeface="SimSun" pitchFamily="2" charset="-122"/>
              <a:cs typeface="+mn-cs"/>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8754" name="Rectangle 2"/>
          <p:cNvSpPr>
            <a:spLocks noRot="1" noChangeArrowheads="1"/>
          </p:cNvSpPr>
          <p:nvPr/>
        </p:nvSpPr>
        <p:spPr bwMode="auto">
          <a:xfrm>
            <a:off x="319088" y="30163"/>
            <a:ext cx="8496300" cy="714375"/>
          </a:xfrm>
          <a:prstGeom prst="rect">
            <a:avLst/>
          </a:prstGeom>
          <a:solidFill>
            <a:srgbClr val="CC0000"/>
          </a:solidFill>
          <a:ln w="9525">
            <a:noFill/>
            <a:miter lim="800000"/>
            <a:headEnd/>
            <a:tailEnd/>
          </a:ln>
        </p:spPr>
        <p:txBody>
          <a:bodyPr anchor="ctr"/>
          <a:lstStyle/>
          <a:p>
            <a:pPr algn="ctr">
              <a:defRPr/>
            </a:pPr>
            <a:r>
              <a:rPr lang="en-US" altLang="zh-CN" sz="3600" b="1">
                <a:solidFill>
                  <a:schemeClr val="tx2"/>
                </a:solidFill>
                <a:effectLst>
                  <a:outerShdw blurRad="38100" dist="38100" dir="2700000" algn="tl">
                    <a:srgbClr val="000000"/>
                  </a:outerShdw>
                </a:effectLst>
                <a:latin typeface="Garamond" pitchFamily="18" charset="0"/>
                <a:ea typeface="SimSun" pitchFamily="2" charset="-122"/>
              </a:rPr>
              <a:t>TCP/IP vs DTN (Part I)</a:t>
            </a:r>
          </a:p>
        </p:txBody>
      </p:sp>
      <p:sp>
        <p:nvSpPr>
          <p:cNvPr id="47106" name="Rectangle 30"/>
          <p:cNvSpPr>
            <a:spLocks noChangeArrowheads="1"/>
          </p:cNvSpPr>
          <p:nvPr/>
        </p:nvSpPr>
        <p:spPr bwMode="auto">
          <a:xfrm>
            <a:off x="103188" y="6276975"/>
            <a:ext cx="8964612" cy="581025"/>
          </a:xfrm>
          <a:prstGeom prst="rect">
            <a:avLst/>
          </a:prstGeom>
          <a:solidFill>
            <a:schemeClr val="tx1"/>
          </a:solidFill>
          <a:ln w="9525">
            <a:noFill/>
            <a:miter lim="800000"/>
            <a:headEnd/>
            <a:tailEnd/>
          </a:ln>
        </p:spPr>
        <p:txBody>
          <a:bodyPr>
            <a:spAutoFit/>
          </a:bodyPr>
          <a:lstStyle/>
          <a:p>
            <a:pPr marL="609600" indent="-609600"/>
            <a:r>
              <a:rPr lang="en-US" altLang="zh-CN" sz="1600" b="1" dirty="0">
                <a:solidFill>
                  <a:srgbClr val="0000CC"/>
                </a:solidFill>
                <a:latin typeface="Garamond" pitchFamily="18" charset="0"/>
                <a:ea typeface="SimSun" pitchFamily="2" charset="-122"/>
              </a:rPr>
              <a:t>Source: </a:t>
            </a:r>
            <a:r>
              <a:rPr lang="en-US" altLang="zh-CN" sz="1600" dirty="0">
                <a:solidFill>
                  <a:srgbClr val="0000CC"/>
                </a:solidFill>
                <a:latin typeface="Garamond" pitchFamily="18" charset="0"/>
                <a:ea typeface="SimSun" pitchFamily="2" charset="-122"/>
              </a:rPr>
              <a:t>J. Hu, R. Wang, etc., “Memory dynamics for DTN protocol in deep-space communications”, </a:t>
            </a:r>
            <a:r>
              <a:rPr lang="en-US" altLang="zh-CN" sz="1600" i="1" dirty="0">
                <a:solidFill>
                  <a:srgbClr val="0000CC"/>
                </a:solidFill>
                <a:latin typeface="Garamond" pitchFamily="18" charset="0"/>
                <a:ea typeface="SimSun" pitchFamily="2" charset="-122"/>
              </a:rPr>
              <a:t>IEEE Aerospace and Electronic Systems Magazine</a:t>
            </a:r>
            <a:r>
              <a:rPr lang="en-US" altLang="zh-CN" sz="1600" dirty="0">
                <a:solidFill>
                  <a:srgbClr val="0000CC"/>
                </a:solidFill>
                <a:latin typeface="Garamond" pitchFamily="18" charset="0"/>
                <a:ea typeface="SimSun" pitchFamily="2" charset="-122"/>
              </a:rPr>
              <a:t>, vol. 29, No. 2, February 2014, pp.22-30.</a:t>
            </a:r>
          </a:p>
        </p:txBody>
      </p:sp>
      <p:pic>
        <p:nvPicPr>
          <p:cNvPr id="47107" name="Picture 32"/>
          <p:cNvPicPr>
            <a:picLocks noChangeAspect="1" noChangeArrowheads="1"/>
          </p:cNvPicPr>
          <p:nvPr/>
        </p:nvPicPr>
        <p:blipFill>
          <a:blip r:embed="rId2"/>
          <a:srcRect/>
          <a:stretch>
            <a:fillRect/>
          </a:stretch>
        </p:blipFill>
        <p:spPr bwMode="auto">
          <a:xfrm>
            <a:off x="250825" y="692150"/>
            <a:ext cx="8629650" cy="5659438"/>
          </a:xfrm>
          <a:prstGeom prst="rect">
            <a:avLst/>
          </a:prstGeom>
          <a:noFill/>
          <a:ln w="9525">
            <a:noFill/>
            <a:miter lim="800000"/>
            <a:headEnd/>
            <a:tailEnd/>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8754" name="Rectangle 2"/>
          <p:cNvSpPr>
            <a:spLocks noRot="1" noChangeArrowheads="1"/>
          </p:cNvSpPr>
          <p:nvPr/>
        </p:nvSpPr>
        <p:spPr bwMode="auto">
          <a:xfrm>
            <a:off x="323850" y="647700"/>
            <a:ext cx="8496300" cy="714375"/>
          </a:xfrm>
          <a:prstGeom prst="rect">
            <a:avLst/>
          </a:prstGeom>
          <a:solidFill>
            <a:srgbClr val="CC0000"/>
          </a:solidFill>
          <a:ln w="9525">
            <a:noFill/>
            <a:miter lim="800000"/>
            <a:headEnd/>
            <a:tailEnd/>
          </a:ln>
        </p:spPr>
        <p:txBody>
          <a:bodyPr anchor="ctr"/>
          <a:lstStyle/>
          <a:p>
            <a:pPr algn="ctr">
              <a:defRPr/>
            </a:pPr>
            <a:r>
              <a:rPr lang="en-US" altLang="zh-CN" sz="3600" b="1">
                <a:solidFill>
                  <a:schemeClr val="tx2"/>
                </a:solidFill>
                <a:effectLst>
                  <a:outerShdw blurRad="38100" dist="38100" dir="2700000" algn="tl">
                    <a:srgbClr val="000000"/>
                  </a:outerShdw>
                </a:effectLst>
                <a:latin typeface="Garamond" pitchFamily="18" charset="0"/>
                <a:ea typeface="SimSun" pitchFamily="2" charset="-122"/>
              </a:rPr>
              <a:t>TCP/IP vs DTN (Part II)</a:t>
            </a:r>
          </a:p>
        </p:txBody>
      </p:sp>
      <p:pic>
        <p:nvPicPr>
          <p:cNvPr id="48130" name="Picture 5"/>
          <p:cNvPicPr>
            <a:picLocks noChangeAspect="1" noChangeArrowheads="1"/>
          </p:cNvPicPr>
          <p:nvPr/>
        </p:nvPicPr>
        <p:blipFill>
          <a:blip r:embed="rId2"/>
          <a:srcRect/>
          <a:stretch>
            <a:fillRect/>
          </a:stretch>
        </p:blipFill>
        <p:spPr bwMode="auto">
          <a:xfrm>
            <a:off x="479425" y="1362075"/>
            <a:ext cx="8137525" cy="4968875"/>
          </a:xfrm>
          <a:prstGeom prst="rect">
            <a:avLst/>
          </a:prstGeom>
          <a:noFill/>
          <a:ln w="9525">
            <a:noFill/>
            <a:miter lim="800000"/>
            <a:headEnd/>
            <a:tailEnd/>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69D59C4C-C372-4604-A056-7FF7DA3382C5}"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1738754" name="Rectangle 2"/>
          <p:cNvSpPr>
            <a:spLocks noGrp="1" noRot="1" noChangeArrowheads="1"/>
          </p:cNvSpPr>
          <p:nvPr>
            <p:ph type="title" idx="4294967295"/>
          </p:nvPr>
        </p:nvSpPr>
        <p:spPr>
          <a:xfrm>
            <a:off x="546904" y="613200"/>
            <a:ext cx="8034338" cy="1080724"/>
          </a:xfrm>
        </p:spPr>
        <p:txBody>
          <a:bodyPr/>
          <a:lstStyle/>
          <a:p>
            <a:pPr eaLnBrk="1" hangingPunct="1">
              <a:defRPr/>
            </a:pPr>
            <a:r>
              <a:rPr lang="en-US" altLang="zh-CN" sz="3600" dirty="0">
                <a:ea typeface="SimSun" pitchFamily="2" charset="-122"/>
              </a:rPr>
              <a:t/>
            </a:r>
            <a:br>
              <a:rPr lang="en-US" altLang="zh-CN" sz="3600" dirty="0">
                <a:ea typeface="SimSun" pitchFamily="2" charset="-122"/>
              </a:rPr>
            </a:br>
            <a:r>
              <a:rPr lang="en-US" altLang="zh-CN" sz="4000" dirty="0">
                <a:ea typeface="SimSun" pitchFamily="2" charset="-122"/>
              </a:rPr>
              <a:t>DTN Protocol Stack</a:t>
            </a:r>
            <a:br>
              <a:rPr lang="en-US" altLang="zh-CN" sz="4000" dirty="0">
                <a:ea typeface="SimSun" pitchFamily="2" charset="-122"/>
              </a:rPr>
            </a:br>
            <a:r>
              <a:rPr lang="en-US" altLang="zh-CN" sz="3200" dirty="0">
                <a:ea typeface="SimSun" pitchFamily="2" charset="-122"/>
              </a:rPr>
              <a:t>(for Heterogeneous Networks)</a:t>
            </a:r>
            <a:r>
              <a:rPr lang="en-US" altLang="zh-CN" sz="3600" dirty="0">
                <a:ea typeface="SimSun" pitchFamily="2" charset="-122"/>
              </a:rPr>
              <a:t/>
            </a:r>
            <a:br>
              <a:rPr lang="en-US" altLang="zh-CN" sz="3600" dirty="0">
                <a:ea typeface="SimSun" pitchFamily="2" charset="-122"/>
              </a:rPr>
            </a:br>
            <a:endParaRPr lang="en-US" altLang="zh-CN" sz="3600" dirty="0">
              <a:ea typeface="SimSun" pitchFamily="2" charset="-122"/>
            </a:endParaRPr>
          </a:p>
        </p:txBody>
      </p:sp>
      <p:sp>
        <p:nvSpPr>
          <p:cNvPr id="1738755" name="Rectangle 3"/>
          <p:cNvSpPr>
            <a:spLocks noGrp="1" noChangeArrowheads="1"/>
          </p:cNvSpPr>
          <p:nvPr>
            <p:ph type="body" idx="4294967295"/>
          </p:nvPr>
        </p:nvSpPr>
        <p:spPr>
          <a:xfrm>
            <a:off x="755650" y="1844675"/>
            <a:ext cx="7777163" cy="2765425"/>
          </a:xfrm>
        </p:spPr>
        <p:txBody>
          <a:bodyPr/>
          <a:lstStyle/>
          <a:p>
            <a:pPr eaLnBrk="1" hangingPunct="1">
              <a:buClr>
                <a:schemeClr val="tx1"/>
              </a:buClr>
              <a:buFont typeface="Wingdings" pitchFamily="2" charset="2"/>
              <a:buNone/>
              <a:defRPr/>
            </a:pPr>
            <a:r>
              <a:rPr lang="en-US" altLang="zh-CN" dirty="0">
                <a:ea typeface="SimSun" pitchFamily="2" charset="-122"/>
              </a:rPr>
              <a:t>  </a:t>
            </a:r>
          </a:p>
        </p:txBody>
      </p:sp>
      <p:pic>
        <p:nvPicPr>
          <p:cNvPr id="5" name="Picture 4">
            <a:extLst>
              <a:ext uri="{FF2B5EF4-FFF2-40B4-BE49-F238E27FC236}">
                <a16:creationId xmlns="" xmlns:a16="http://schemas.microsoft.com/office/drawing/2014/main" id="{0C76788F-0ACA-A1D5-1936-00D922537748}"/>
              </a:ext>
            </a:extLst>
          </p:cNvPr>
          <p:cNvPicPr>
            <a:picLocks noChangeAspect="1"/>
          </p:cNvPicPr>
          <p:nvPr/>
        </p:nvPicPr>
        <p:blipFill>
          <a:blip r:embed="rId2"/>
          <a:stretch>
            <a:fillRect/>
          </a:stretch>
        </p:blipFill>
        <p:spPr>
          <a:xfrm>
            <a:off x="323528" y="1988840"/>
            <a:ext cx="8510547" cy="3816424"/>
          </a:xfrm>
          <a:prstGeom prst="rect">
            <a:avLst/>
          </a:prstGeom>
        </p:spPr>
      </p:pic>
    </p:spTree>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D574A3CB-93AB-4134-B8FC-C534B963EC34}"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1575938" name="Rectangle 2"/>
          <p:cNvSpPr>
            <a:spLocks noGrp="1" noRot="1" noChangeArrowheads="1"/>
          </p:cNvSpPr>
          <p:nvPr>
            <p:ph type="title" idx="4294967295"/>
          </p:nvPr>
        </p:nvSpPr>
        <p:spPr>
          <a:xfrm>
            <a:off x="685800" y="785812"/>
            <a:ext cx="7772400" cy="698500"/>
          </a:xfrm>
        </p:spPr>
        <p:txBody>
          <a:bodyPr/>
          <a:lstStyle/>
          <a:p>
            <a:pPr eaLnBrk="1" hangingPunct="1">
              <a:defRPr/>
            </a:pPr>
            <a:r>
              <a:rPr lang="en-US" altLang="zh-CN" dirty="0">
                <a:ea typeface="SimSun" pitchFamily="2" charset="-122"/>
              </a:rPr>
              <a:t>DTN for Space </a:t>
            </a:r>
          </a:p>
        </p:txBody>
      </p:sp>
      <p:sp>
        <p:nvSpPr>
          <p:cNvPr id="20483" name="Rectangle 3"/>
          <p:cNvSpPr>
            <a:spLocks noGrp="1" noChangeArrowheads="1"/>
          </p:cNvSpPr>
          <p:nvPr>
            <p:ph type="body" idx="4294967295"/>
          </p:nvPr>
        </p:nvSpPr>
        <p:spPr>
          <a:xfrm>
            <a:off x="685800" y="1772816"/>
            <a:ext cx="7920037" cy="2736850"/>
          </a:xfrm>
          <a:noFill/>
        </p:spPr>
        <p:txBody>
          <a:bodyPr/>
          <a:lstStyle/>
          <a:p>
            <a:pPr>
              <a:buClr>
                <a:schemeClr val="tx1"/>
              </a:buClr>
              <a:buFont typeface="Wingdings" pitchFamily="2" charset="2"/>
              <a:buChar char="q"/>
            </a:pPr>
            <a:r>
              <a:rPr lang="en-US" altLang="zh-CN" sz="2800" dirty="0">
                <a:effectLst/>
                <a:ea typeface="SimSun" pitchFamily="2" charset="-122"/>
              </a:rPr>
              <a:t>DTN offers a new solution in space communications involving long link delay and frequent link disruptions</a:t>
            </a:r>
          </a:p>
          <a:p>
            <a:pPr>
              <a:buClr>
                <a:schemeClr val="tx1"/>
              </a:buClr>
              <a:buFont typeface="Wingdings" pitchFamily="2" charset="2"/>
              <a:buChar char="q"/>
            </a:pPr>
            <a:r>
              <a:rPr lang="en-US" altLang="zh-CN" sz="2800" dirty="0">
                <a:effectLst/>
                <a:ea typeface="SimSun" pitchFamily="2" charset="-122"/>
              </a:rPr>
              <a:t>DTN architecture has been proposed as the basis for the space Internet.</a:t>
            </a:r>
          </a:p>
          <a:p>
            <a:pPr>
              <a:buClr>
                <a:schemeClr val="tx1"/>
              </a:buClr>
              <a:buFont typeface="Wingdings" pitchFamily="2" charset="2"/>
              <a:buChar char="q"/>
            </a:pPr>
            <a:r>
              <a:rPr lang="en-US" altLang="zh-CN" sz="2800" dirty="0">
                <a:effectLst/>
                <a:ea typeface="SimSun" pitchFamily="2" charset="-122"/>
              </a:rPr>
              <a:t>NASA considers DTN as </a:t>
            </a:r>
            <a:r>
              <a:rPr lang="en-US" altLang="zh-CN" sz="2800" dirty="0">
                <a:solidFill>
                  <a:srgbClr val="FF0000"/>
                </a:solidFill>
                <a:effectLst/>
                <a:ea typeface="SimSun" pitchFamily="2" charset="-122"/>
              </a:rPr>
              <a:t>the only candidate protocol suite that approaches the level of maturity required to handle the link break and delays inherent in space communications.</a:t>
            </a:r>
          </a:p>
          <a:p>
            <a:pPr>
              <a:buClr>
                <a:schemeClr val="tx1"/>
              </a:buClr>
              <a:buFont typeface="Wingdings" pitchFamily="2" charset="2"/>
              <a:buNone/>
            </a:pPr>
            <a:endParaRPr lang="en-US" altLang="zh-CN" sz="2800" dirty="0">
              <a:effectLst/>
              <a:ea typeface="SimSun" pitchFamily="2" charset="-122"/>
            </a:endParaRPr>
          </a:p>
        </p:txBody>
      </p:sp>
    </p:spTree>
    <p:extLst>
      <p:ext uri="{BB962C8B-B14F-4D97-AF65-F5344CB8AC3E}">
        <p14:creationId xmlns:p14="http://schemas.microsoft.com/office/powerpoint/2010/main" val="291667704"/>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249C7978-1D4B-480E-888C-B28D268BA278}"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1575938" name="Rectangle 2"/>
          <p:cNvSpPr>
            <a:spLocks noGrp="1" noRot="1" noChangeArrowheads="1"/>
          </p:cNvSpPr>
          <p:nvPr>
            <p:ph type="title" idx="4294967295"/>
          </p:nvPr>
        </p:nvSpPr>
        <p:spPr>
          <a:xfrm>
            <a:off x="575468" y="606425"/>
            <a:ext cx="7993063" cy="648072"/>
          </a:xfrm>
        </p:spPr>
        <p:txBody>
          <a:bodyPr/>
          <a:lstStyle/>
          <a:p>
            <a:pPr eaLnBrk="1" hangingPunct="1">
              <a:defRPr/>
            </a:pPr>
            <a:r>
              <a:rPr lang="en-US" altLang="zh-CN" sz="3600" dirty="0">
                <a:ea typeface="SimSun" pitchFamily="2" charset="-122"/>
              </a:rPr>
              <a:t>Application of DTN in Flight Missions</a:t>
            </a:r>
          </a:p>
        </p:txBody>
      </p:sp>
      <p:sp>
        <p:nvSpPr>
          <p:cNvPr id="2" name="Rectangle 3">
            <a:extLst>
              <a:ext uri="{FF2B5EF4-FFF2-40B4-BE49-F238E27FC236}">
                <a16:creationId xmlns="" xmlns:a16="http://schemas.microsoft.com/office/drawing/2014/main" id="{A81A98B3-8A53-9C4F-9D72-02DA376EA651}"/>
              </a:ext>
            </a:extLst>
          </p:cNvPr>
          <p:cNvSpPr>
            <a:spLocks noChangeArrowheads="1"/>
          </p:cNvSpPr>
          <p:nvPr/>
        </p:nvSpPr>
        <p:spPr bwMode="auto">
          <a:xfrm>
            <a:off x="597752" y="1499047"/>
            <a:ext cx="8064500" cy="4752528"/>
          </a:xfrm>
          <a:prstGeom prst="rect">
            <a:avLst/>
          </a:prstGeom>
          <a:noFill/>
          <a:ln w="9525">
            <a:noFill/>
            <a:miter lim="800000"/>
            <a:headEnd/>
            <a:tailEnd/>
          </a:ln>
        </p:spPr>
        <p:txBody>
          <a:bodyPr/>
          <a:lstStyle/>
          <a:p>
            <a:pPr marL="342900" indent="-342900" eaLnBrk="0" hangingPunct="0">
              <a:lnSpc>
                <a:spcPct val="80000"/>
              </a:lnSpc>
              <a:spcBef>
                <a:spcPct val="20000"/>
              </a:spcBef>
              <a:buClr>
                <a:schemeClr val="tx1"/>
              </a:buClr>
              <a:buSzPct val="70000"/>
              <a:buFont typeface="Wingdings" pitchFamily="2" charset="2"/>
              <a:buChar char="q"/>
            </a:pP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itchFamily="18" charset="0"/>
                <a:ea typeface="+mn-ea"/>
                <a:cs typeface="Arial" charset="0"/>
              </a:rPr>
              <a:t>Multiple implementations of DTN are now available, including the open-source Interplanetary Overlay Network (ION) code base developed and managed by NASA’s JPL and available for download at </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itchFamily="18" charset="0"/>
                <a:ea typeface="+mn-ea"/>
                <a:cs typeface="Arial" charset="0"/>
                <a:hlinkClick r:id="rId2"/>
              </a:rPr>
              <a:t>https://sourceforge.net/projects/ion-dtn/</a:t>
            </a:r>
            <a:r>
              <a:rPr kumimoji="0" lang="en-US" sz="2800" b="0" i="0" u="none" strike="noStrike" kern="1200" cap="none" spc="0" normalizeH="0" baseline="0" noProof="0" dirty="0">
                <a:ln>
                  <a:noFill/>
                </a:ln>
                <a:solidFill>
                  <a:srgbClr val="FFFFFF"/>
                </a:solidFill>
                <a:effectLst>
                  <a:outerShdw blurRad="38100" dist="38100" dir="2700000" algn="tl">
                    <a:srgbClr val="000000"/>
                  </a:outerShdw>
                </a:effectLst>
                <a:uLnTx/>
                <a:uFillTx/>
                <a:latin typeface="Garamond" pitchFamily="18" charset="0"/>
                <a:ea typeface="+mn-ea"/>
                <a:cs typeface="Arial" charset="0"/>
              </a:rPr>
              <a:t>.</a:t>
            </a:r>
            <a:endParaRPr lang="en-US" sz="2800" dirty="0">
              <a:effectLst>
                <a:outerShdw blurRad="38100" dist="38100" dir="2700000" algn="tl">
                  <a:srgbClr val="000000"/>
                </a:outerShdw>
              </a:effectLst>
              <a:latin typeface="Garamond" pitchFamily="18" charset="0"/>
            </a:endParaRPr>
          </a:p>
          <a:p>
            <a:pPr marL="342900" indent="-342900" eaLnBrk="0" hangingPunct="0">
              <a:lnSpc>
                <a:spcPct val="80000"/>
              </a:lnSpc>
              <a:spcBef>
                <a:spcPct val="20000"/>
              </a:spcBef>
              <a:buClr>
                <a:schemeClr val="tx1"/>
              </a:buClr>
              <a:buSzPct val="70000"/>
              <a:buFont typeface="Wingdings" pitchFamily="2" charset="2"/>
              <a:buChar char="q"/>
            </a:pPr>
            <a:r>
              <a:rPr lang="en-US" sz="2800" dirty="0">
                <a:effectLst>
                  <a:outerShdw blurRad="38100" dist="38100" dir="2700000" algn="tl">
                    <a:srgbClr val="000000"/>
                  </a:outerShdw>
                </a:effectLst>
                <a:latin typeface="Garamond" pitchFamily="18" charset="0"/>
              </a:rPr>
              <a:t>ION has been deployed in multiple space flight missions, including </a:t>
            </a:r>
          </a:p>
          <a:p>
            <a:pPr marL="742950" lvl="1" indent="-285750" eaLnBrk="0" hangingPunct="0">
              <a:lnSpc>
                <a:spcPct val="80000"/>
              </a:lnSpc>
              <a:spcBef>
                <a:spcPct val="20000"/>
              </a:spcBef>
              <a:buClr>
                <a:schemeClr val="tx1"/>
              </a:buClr>
              <a:buSzPct val="70000"/>
              <a:buFont typeface="Times New Roman" pitchFamily="18" charset="0"/>
              <a:buChar char="‒"/>
            </a:pPr>
            <a:r>
              <a:rPr lang="en-US" sz="2800" dirty="0">
                <a:solidFill>
                  <a:srgbClr val="FF0000"/>
                </a:solidFill>
                <a:effectLst>
                  <a:outerShdw blurRad="38100" dist="38100" dir="2700000" algn="tl">
                    <a:srgbClr val="000000"/>
                  </a:outerShdw>
                </a:effectLst>
                <a:latin typeface="Garamond" pitchFamily="18" charset="0"/>
              </a:rPr>
              <a:t>International Space Stations (ISS)-</a:t>
            </a:r>
            <a:r>
              <a:rPr lang="en-US" sz="2800" dirty="0">
                <a:effectLst>
                  <a:outerShdw blurRad="38100" dist="38100" dir="2700000" algn="tl">
                    <a:srgbClr val="000000"/>
                  </a:outerShdw>
                </a:effectLst>
                <a:latin typeface="Garamond" pitchFamily="18" charset="0"/>
              </a:rPr>
              <a:t>Earth networking system for reliable data delivery to Earth</a:t>
            </a:r>
          </a:p>
          <a:p>
            <a:pPr marL="742950" lvl="1" indent="-285750" eaLnBrk="0" hangingPunct="0">
              <a:lnSpc>
                <a:spcPct val="80000"/>
              </a:lnSpc>
              <a:spcBef>
                <a:spcPct val="20000"/>
              </a:spcBef>
              <a:buClr>
                <a:schemeClr val="tx1"/>
              </a:buClr>
              <a:buSzPct val="70000"/>
              <a:buFont typeface="Times New Roman" pitchFamily="18" charset="0"/>
              <a:buChar char="‒"/>
            </a:pPr>
            <a:r>
              <a:rPr lang="en-US" sz="2800" dirty="0">
                <a:effectLst>
                  <a:outerShdw blurRad="38100" dist="38100" dir="2700000" algn="tl">
                    <a:srgbClr val="000000"/>
                  </a:outerShdw>
                </a:effectLst>
                <a:latin typeface="Garamond" pitchFamily="18" charset="0"/>
              </a:rPr>
              <a:t>Deep space communications from </a:t>
            </a:r>
            <a:r>
              <a:rPr lang="en-US" sz="2800" dirty="0" err="1">
                <a:effectLst>
                  <a:outerShdw blurRad="38100" dist="38100" dir="2700000" algn="tl">
                    <a:srgbClr val="000000"/>
                  </a:outerShdw>
                </a:effectLst>
                <a:latin typeface="Garamond" pitchFamily="18" charset="0"/>
              </a:rPr>
              <a:t>Danuri</a:t>
            </a:r>
            <a:r>
              <a:rPr lang="en-US" sz="2800" dirty="0">
                <a:effectLst>
                  <a:outerShdw blurRad="38100" dist="38100" dir="2700000" algn="tl">
                    <a:srgbClr val="000000"/>
                  </a:outerShdw>
                </a:effectLst>
                <a:latin typeface="Garamond" pitchFamily="18" charset="0"/>
              </a:rPr>
              <a:t>, the </a:t>
            </a:r>
            <a:r>
              <a:rPr lang="en-US" sz="2800" dirty="0">
                <a:solidFill>
                  <a:srgbClr val="FF0000"/>
                </a:solidFill>
                <a:effectLst>
                  <a:outerShdw blurRad="38100" dist="38100" dir="2700000" algn="tl">
                    <a:srgbClr val="000000"/>
                  </a:outerShdw>
                </a:effectLst>
                <a:latin typeface="Garamond" pitchFamily="18" charset="0"/>
              </a:rPr>
              <a:t>Korea Pathfinder Lunar Orbiter (KPLO), </a:t>
            </a:r>
            <a:r>
              <a:rPr lang="en-US" sz="2800" dirty="0">
                <a:effectLst>
                  <a:outerShdw blurRad="38100" dist="38100" dir="2700000" algn="tl">
                    <a:srgbClr val="000000"/>
                  </a:outerShdw>
                </a:effectLst>
                <a:latin typeface="Garamond" pitchFamily="18" charset="0"/>
              </a:rPr>
              <a:t>which is now orbiting the moon. </a:t>
            </a:r>
          </a:p>
          <a:p>
            <a:pPr marL="742950" lvl="1" indent="-285750" eaLnBrk="0" hangingPunct="0">
              <a:lnSpc>
                <a:spcPct val="80000"/>
              </a:lnSpc>
              <a:spcBef>
                <a:spcPct val="20000"/>
              </a:spcBef>
              <a:buClr>
                <a:schemeClr val="tx1"/>
              </a:buClr>
              <a:buSzPct val="70000"/>
              <a:buFont typeface="Times New Roman" pitchFamily="18" charset="0"/>
              <a:buChar char="‒"/>
            </a:pPr>
            <a:endParaRPr lang="en-US" sz="2800" dirty="0">
              <a:effectLst>
                <a:outerShdw blurRad="38100" dist="38100" dir="2700000" algn="tl">
                  <a:srgbClr val="000000"/>
                </a:outerShdw>
              </a:effectLst>
              <a:latin typeface="Garamond" pitchFamily="18" charset="0"/>
            </a:endParaRPr>
          </a:p>
          <a:p>
            <a:pPr marL="742950" lvl="1" indent="-285750" eaLnBrk="0" hangingPunct="0">
              <a:lnSpc>
                <a:spcPct val="80000"/>
              </a:lnSpc>
              <a:spcBef>
                <a:spcPct val="20000"/>
              </a:spcBef>
              <a:buClr>
                <a:schemeClr val="tx1"/>
              </a:buClr>
              <a:buSzPct val="70000"/>
              <a:buFont typeface="Times New Roman" pitchFamily="18" charset="0"/>
              <a:buChar char="‒"/>
            </a:pPr>
            <a:endParaRPr lang="en-US" sz="2800" dirty="0">
              <a:solidFill>
                <a:srgbClr val="FF0000"/>
              </a:solidFill>
              <a:effectLst>
                <a:outerShdw blurRad="38100" dist="38100" dir="2700000" algn="tl">
                  <a:srgbClr val="000000"/>
                </a:outerShdw>
              </a:effectLst>
              <a:latin typeface="Garamond" pitchFamily="18" charset="0"/>
            </a:endParaRPr>
          </a:p>
        </p:txBody>
      </p:sp>
    </p:spTree>
    <p:extLst>
      <p:ext uri="{BB962C8B-B14F-4D97-AF65-F5344CB8AC3E}">
        <p14:creationId xmlns:p14="http://schemas.microsoft.com/office/powerpoint/2010/main" val="4220093498"/>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Slide Number Placeholder 3"/>
          <p:cNvSpPr txBox="1">
            <a:spLocks noGrp="1"/>
          </p:cNvSpPr>
          <p:nvPr/>
        </p:nvSpPr>
        <p:spPr bwMode="auto">
          <a:xfrm>
            <a:off x="8534400" y="6337300"/>
            <a:ext cx="609600" cy="520700"/>
          </a:xfrm>
          <a:prstGeom prst="rect">
            <a:avLst/>
          </a:prstGeom>
          <a:noFill/>
          <a:ln w="9525">
            <a:noFill/>
            <a:miter lim="800000"/>
            <a:headEnd/>
            <a:tailEnd/>
          </a:ln>
        </p:spPr>
        <p:txBody>
          <a:bodyPr anchor="ctr"/>
          <a:lstStyle/>
          <a:p>
            <a:pPr algn="ctr"/>
            <a:fld id="{88EB38DB-85C6-4C4C-A161-EE911F45BB82}" type="slidenum">
              <a:rPr lang="en-US" altLang="zh-CN" sz="1400" b="1">
                <a:solidFill>
                  <a:srgbClr val="FFFFFF"/>
                </a:solidFill>
                <a:latin typeface="Century Schoolbook" pitchFamily="18" charset="0"/>
                <a:ea typeface="SimSun" pitchFamily="2" charset="-122"/>
              </a:rPr>
              <a:pPr algn="ctr"/>
              <a:t>28</a:t>
            </a:fld>
            <a:endParaRPr lang="en-US" altLang="zh-CN" sz="1400" b="1">
              <a:solidFill>
                <a:srgbClr val="FFFFFF"/>
              </a:solidFill>
              <a:latin typeface="Century Schoolbook" pitchFamily="18" charset="0"/>
              <a:ea typeface="SimSun" pitchFamily="2" charset="-122"/>
            </a:endParaRPr>
          </a:p>
        </p:txBody>
      </p:sp>
      <p:sp>
        <p:nvSpPr>
          <p:cNvPr id="2" name="Title 1"/>
          <p:cNvSpPr>
            <a:spLocks/>
          </p:cNvSpPr>
          <p:nvPr/>
        </p:nvSpPr>
        <p:spPr bwMode="auto">
          <a:xfrm>
            <a:off x="468313" y="260350"/>
            <a:ext cx="8229600" cy="633413"/>
          </a:xfrm>
          <a:prstGeom prst="rect">
            <a:avLst/>
          </a:prstGeom>
          <a:solidFill>
            <a:srgbClr val="CC0000"/>
          </a:solidFill>
          <a:ln w="9525">
            <a:noFill/>
            <a:miter lim="800000"/>
            <a:headEnd/>
            <a:tailEnd/>
          </a:ln>
        </p:spPr>
        <p:txBody>
          <a:bodyPr anchor="ctr"/>
          <a:lstStyle/>
          <a:p>
            <a:pPr algn="ctr" eaLnBrk="0" hangingPunct="0">
              <a:defRPr/>
            </a:pPr>
            <a:r>
              <a:rPr lang="en-US" altLang="zh-CN" sz="4400" b="1">
                <a:solidFill>
                  <a:schemeClr val="tx2"/>
                </a:solidFill>
                <a:effectLst>
                  <a:outerShdw blurRad="38100" dist="38100" dir="2700000" algn="tl">
                    <a:srgbClr val="000000"/>
                  </a:outerShdw>
                </a:effectLst>
                <a:latin typeface="Garamond" pitchFamily="18" charset="0"/>
                <a:ea typeface="SimSun" pitchFamily="2" charset="-122"/>
              </a:rPr>
              <a:t>Operation of LTP</a:t>
            </a:r>
          </a:p>
        </p:txBody>
      </p:sp>
      <p:sp>
        <p:nvSpPr>
          <p:cNvPr id="55299" name="TextBox 4"/>
          <p:cNvSpPr txBox="1">
            <a:spLocks noChangeArrowheads="1"/>
          </p:cNvSpPr>
          <p:nvPr/>
        </p:nvSpPr>
        <p:spPr bwMode="auto">
          <a:xfrm>
            <a:off x="2484438" y="6491288"/>
            <a:ext cx="4895850" cy="366712"/>
          </a:xfrm>
          <a:prstGeom prst="rect">
            <a:avLst/>
          </a:prstGeom>
          <a:noFill/>
          <a:ln w="9525">
            <a:noFill/>
            <a:miter lim="800000"/>
            <a:headEnd/>
            <a:tailEnd/>
          </a:ln>
        </p:spPr>
        <p:txBody>
          <a:bodyPr>
            <a:spAutoFit/>
          </a:bodyPr>
          <a:lstStyle/>
          <a:p>
            <a:r>
              <a:rPr lang="en-US" altLang="zh-CN" sz="1800" b="1" dirty="0">
                <a:latin typeface="Garamond" pitchFamily="18" charset="0"/>
                <a:ea typeface="SimSun" pitchFamily="2" charset="-122"/>
              </a:rPr>
              <a:t>Source: CCSDS DTN for Space, 2010</a:t>
            </a:r>
            <a:endParaRPr lang="en-US" altLang="zh-CN" sz="1800" dirty="0">
              <a:latin typeface="Garamond" pitchFamily="18" charset="0"/>
              <a:ea typeface="SimSun" pitchFamily="2" charset="-122"/>
            </a:endParaRPr>
          </a:p>
        </p:txBody>
      </p:sp>
      <p:pic>
        <p:nvPicPr>
          <p:cNvPr id="55300" name="Picture 5" descr="fig1"/>
          <p:cNvPicPr>
            <a:picLocks noChangeAspect="1" noChangeArrowheads="1"/>
          </p:cNvPicPr>
          <p:nvPr/>
        </p:nvPicPr>
        <p:blipFill>
          <a:blip r:embed="rId2"/>
          <a:srcRect/>
          <a:stretch>
            <a:fillRect/>
          </a:stretch>
        </p:blipFill>
        <p:spPr bwMode="auto">
          <a:xfrm>
            <a:off x="693738" y="914400"/>
            <a:ext cx="7705725" cy="5545138"/>
          </a:xfrm>
          <a:prstGeom prst="rect">
            <a:avLst/>
          </a:prstGeom>
          <a:noFill/>
          <a:ln w="9525">
            <a:noFill/>
            <a:miter lim="800000"/>
            <a:headEnd/>
            <a:tailEnd/>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3"/>
          <p:cNvSpPr>
            <a:spLocks noChangeArrowheads="1"/>
          </p:cNvSpPr>
          <p:nvPr/>
        </p:nvSpPr>
        <p:spPr bwMode="auto">
          <a:xfrm>
            <a:off x="179388" y="5329238"/>
            <a:ext cx="8964612" cy="431800"/>
          </a:xfrm>
          <a:prstGeom prst="rect">
            <a:avLst/>
          </a:prstGeom>
          <a:noFill/>
          <a:ln w="9525">
            <a:noFill/>
            <a:miter lim="800000"/>
            <a:headEnd/>
            <a:tailEnd/>
          </a:ln>
        </p:spPr>
        <p:txBody>
          <a:bodyPr/>
          <a:lstStyle/>
          <a:p>
            <a:pPr marL="609600" indent="-609600" eaLnBrk="0" hangingPunct="0">
              <a:spcBef>
                <a:spcPct val="20000"/>
              </a:spcBef>
              <a:buClr>
                <a:schemeClr val="tx1"/>
              </a:buClr>
              <a:buSzPct val="70000"/>
              <a:buFont typeface="Wingdings" pitchFamily="2" charset="2"/>
              <a:buNone/>
            </a:pPr>
            <a:r>
              <a:rPr lang="en-US" altLang="zh-CN" sz="2200" dirty="0">
                <a:latin typeface="Garamond" pitchFamily="18" charset="0"/>
                <a:ea typeface="SimSun" pitchFamily="2" charset="-122"/>
              </a:rPr>
              <a:t>                           TCP					LTP	</a:t>
            </a:r>
          </a:p>
          <a:p>
            <a:pPr marL="609600" indent="-609600" eaLnBrk="0" hangingPunct="0">
              <a:spcBef>
                <a:spcPct val="20000"/>
              </a:spcBef>
              <a:buClr>
                <a:schemeClr val="tx1"/>
              </a:buClr>
              <a:buSzPct val="70000"/>
              <a:buFont typeface="Wingdings" pitchFamily="2" charset="2"/>
              <a:buNone/>
            </a:pPr>
            <a:endParaRPr lang="en-US" altLang="zh-CN" sz="2200" dirty="0">
              <a:latin typeface="Garamond" pitchFamily="18" charset="0"/>
              <a:ea typeface="SimSun" pitchFamily="2" charset="-122"/>
            </a:endParaRPr>
          </a:p>
        </p:txBody>
      </p:sp>
      <p:sp>
        <p:nvSpPr>
          <p:cNvPr id="158723" name="Text Box 8"/>
          <p:cNvSpPr txBox="1">
            <a:spLocks noChangeArrowheads="1"/>
          </p:cNvSpPr>
          <p:nvPr/>
        </p:nvSpPr>
        <p:spPr bwMode="auto">
          <a:xfrm>
            <a:off x="539750" y="5734050"/>
            <a:ext cx="8351838" cy="701675"/>
          </a:xfrm>
          <a:prstGeom prst="rect">
            <a:avLst/>
          </a:prstGeom>
          <a:noFill/>
          <a:ln w="9525" algn="ctr">
            <a:noFill/>
            <a:miter lim="800000"/>
            <a:headEnd/>
            <a:tailEnd/>
          </a:ln>
        </p:spPr>
        <p:txBody>
          <a:bodyPr>
            <a:spAutoFit/>
          </a:bodyPr>
          <a:lstStyle/>
          <a:p>
            <a:pPr eaLnBrk="0" hangingPunct="0">
              <a:spcBef>
                <a:spcPct val="20000"/>
              </a:spcBef>
              <a:buClr>
                <a:schemeClr val="tx1"/>
              </a:buClr>
              <a:buSzPct val="70000"/>
              <a:buFont typeface="Wingdings" pitchFamily="2" charset="2"/>
              <a:buNone/>
            </a:pPr>
            <a:r>
              <a:rPr lang="en-US" sz="2000" dirty="0">
                <a:latin typeface="Garamond" pitchFamily="18" charset="0"/>
              </a:rPr>
              <a:t>Goodput performance comparison between TCP and LTP in Cislunar Communications in presence of channel-rate highly asymmetry and high data loss</a:t>
            </a:r>
            <a:endParaRPr lang="zh-CN" altLang="en-US" sz="2000" dirty="0">
              <a:latin typeface="Garamond" pitchFamily="18" charset="0"/>
              <a:ea typeface="SimSun" pitchFamily="2" charset="-122"/>
            </a:endParaRPr>
          </a:p>
        </p:txBody>
      </p:sp>
      <p:pic>
        <p:nvPicPr>
          <p:cNvPr id="158724" name="Picture 11"/>
          <p:cNvPicPr>
            <a:picLocks noChangeAspect="1" noChangeArrowheads="1"/>
          </p:cNvPicPr>
          <p:nvPr/>
        </p:nvPicPr>
        <p:blipFill>
          <a:blip r:embed="rId2"/>
          <a:srcRect/>
          <a:stretch>
            <a:fillRect/>
          </a:stretch>
        </p:blipFill>
        <p:spPr bwMode="auto">
          <a:xfrm>
            <a:off x="47625" y="1484313"/>
            <a:ext cx="4462463" cy="3889375"/>
          </a:xfrm>
          <a:prstGeom prst="rect">
            <a:avLst/>
          </a:prstGeom>
          <a:noFill/>
          <a:ln w="9525">
            <a:noFill/>
            <a:miter lim="800000"/>
            <a:headEnd/>
            <a:tailEnd/>
          </a:ln>
        </p:spPr>
      </p:pic>
      <p:pic>
        <p:nvPicPr>
          <p:cNvPr id="158725" name="Picture 12"/>
          <p:cNvPicPr>
            <a:picLocks noChangeAspect="1" noChangeArrowheads="1"/>
          </p:cNvPicPr>
          <p:nvPr/>
        </p:nvPicPr>
        <p:blipFill>
          <a:blip r:embed="rId3"/>
          <a:srcRect/>
          <a:stretch>
            <a:fillRect/>
          </a:stretch>
        </p:blipFill>
        <p:spPr bwMode="auto">
          <a:xfrm>
            <a:off x="4497388" y="1484313"/>
            <a:ext cx="4583112" cy="3894137"/>
          </a:xfrm>
          <a:prstGeom prst="rect">
            <a:avLst/>
          </a:prstGeom>
          <a:noFill/>
          <a:ln w="9525">
            <a:noFill/>
            <a:miter lim="800000"/>
            <a:headEnd/>
            <a:tailEnd/>
          </a:ln>
        </p:spPr>
      </p:pic>
      <p:sp>
        <p:nvSpPr>
          <p:cNvPr id="1575938" name="Rectangle 2"/>
          <p:cNvSpPr>
            <a:spLocks noRot="1" noChangeArrowheads="1"/>
          </p:cNvSpPr>
          <p:nvPr/>
        </p:nvSpPr>
        <p:spPr bwMode="auto">
          <a:xfrm>
            <a:off x="150813" y="314325"/>
            <a:ext cx="8856662" cy="1008063"/>
          </a:xfrm>
          <a:prstGeom prst="rect">
            <a:avLst/>
          </a:prstGeom>
          <a:solidFill>
            <a:srgbClr val="CC0000"/>
          </a:solidFill>
          <a:ln w="9525">
            <a:noFill/>
            <a:miter lim="800000"/>
            <a:headEnd/>
            <a:tailEnd/>
          </a:ln>
        </p:spPr>
        <p:txBody>
          <a:bodyPr anchor="ctr"/>
          <a:lstStyle/>
          <a:p>
            <a:pPr algn="ctr">
              <a:defRPr/>
            </a:pPr>
            <a:r>
              <a:rPr lang="en-US" sz="4000" b="1" kern="0" dirty="0">
                <a:solidFill>
                  <a:schemeClr val="tx2"/>
                </a:solidFill>
                <a:effectLst>
                  <a:outerShdw blurRad="38100" dist="38100" dir="2700000" algn="tl">
                    <a:srgbClr val="000000"/>
                  </a:outerShdw>
                </a:effectLst>
                <a:latin typeface="+mj-lt"/>
                <a:ea typeface="+mj-ea"/>
                <a:cs typeface="+mj-cs"/>
              </a:rPr>
              <a:t>Performance of LTP vs TCP</a:t>
            </a:r>
            <a:endParaRPr lang="en-US" altLang="zh-CN" sz="4000" b="1" kern="0" dirty="0">
              <a:solidFill>
                <a:schemeClr val="tx2"/>
              </a:solidFill>
              <a:effectLst>
                <a:outerShdw blurRad="38100" dist="38100" dir="2700000" algn="tl">
                  <a:srgbClr val="000000"/>
                </a:outerShdw>
              </a:effectLst>
              <a:latin typeface="+mj-lt"/>
              <a:ea typeface="SimSun" pitchFamily="2" charset="-122"/>
              <a:cs typeface="+mj-c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 name="Picture 86">
            <a:extLst>
              <a:ext uri="{FF2B5EF4-FFF2-40B4-BE49-F238E27FC236}">
                <a16:creationId xmlns:a16="http://schemas.microsoft.com/office/drawing/2014/main" xmlns="" id="{3D246ECA-7628-0050-C987-B9F6C424593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4864073" y="4649969"/>
            <a:ext cx="3770564" cy="694612"/>
          </a:xfrm>
          <a:prstGeom prst="rect">
            <a:avLst/>
          </a:prstGeom>
        </p:spPr>
      </p:pic>
      <p:pic>
        <p:nvPicPr>
          <p:cNvPr id="86" name="Picture 85">
            <a:extLst>
              <a:ext uri="{FF2B5EF4-FFF2-40B4-BE49-F238E27FC236}">
                <a16:creationId xmlns:a16="http://schemas.microsoft.com/office/drawing/2014/main" xmlns="" id="{711ABB7D-B0D8-E77C-9312-45364FD7EE6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4838700" y="3794425"/>
            <a:ext cx="3770564" cy="694612"/>
          </a:xfrm>
          <a:prstGeom prst="rect">
            <a:avLst/>
          </a:prstGeom>
        </p:spPr>
      </p:pic>
      <p:pic>
        <p:nvPicPr>
          <p:cNvPr id="85" name="Picture 84">
            <a:extLst>
              <a:ext uri="{FF2B5EF4-FFF2-40B4-BE49-F238E27FC236}">
                <a16:creationId xmlns:a16="http://schemas.microsoft.com/office/drawing/2014/main" xmlns="" id="{FC9998AA-4B6B-F6AF-FBFE-7229389E9287}"/>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4838700" y="2934232"/>
            <a:ext cx="3770564" cy="694612"/>
          </a:xfrm>
          <a:prstGeom prst="rect">
            <a:avLst/>
          </a:prstGeom>
        </p:spPr>
      </p:pic>
      <p:pic>
        <p:nvPicPr>
          <p:cNvPr id="2" name="Picture 2"/>
          <p:cNvPicPr>
            <a:picLocks noChangeAspect="1"/>
          </p:cNvPicPr>
          <p:nvPr/>
        </p:nvPicPr>
        <p:blipFill rotWithShape="1">
          <a:blip r:embed="rId4" cstate="email">
            <a:alphaModFix amt="29000"/>
            <a:extLst>
              <a:ext uri="{28A0092B-C50C-407E-A947-70E740481C1C}">
                <a14:useLocalDpi xmlns:a14="http://schemas.microsoft.com/office/drawing/2010/main"/>
              </a:ext>
              <a:ext uri="{96DAC541-7B7A-43D3-8B79-37D633B846F1}">
                <asvg:svgBlip xmlns:asvg="http://schemas.microsoft.com/office/drawing/2016/SVG/main" xmlns="" r:embed="rId5"/>
              </a:ext>
            </a:extLst>
          </a:blip>
          <a:srcRect l="10642" b="18163"/>
          <a:stretch/>
        </p:blipFill>
        <p:spPr>
          <a:xfrm rot="5400000" flipH="1">
            <a:off x="-122502" y="3212114"/>
            <a:ext cx="2911138" cy="2666135"/>
          </a:xfrm>
          <a:prstGeom prst="rect">
            <a:avLst/>
          </a:prstGeom>
        </p:spPr>
      </p:pic>
      <p:pic>
        <p:nvPicPr>
          <p:cNvPr id="82" name="Picture 81">
            <a:extLst>
              <a:ext uri="{FF2B5EF4-FFF2-40B4-BE49-F238E27FC236}">
                <a16:creationId xmlns:a16="http://schemas.microsoft.com/office/drawing/2014/main" xmlns="" id="{0AFC1E01-671B-0BC0-00AE-CF9DF2A606D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552422" y="4610100"/>
            <a:ext cx="3770564" cy="694612"/>
          </a:xfrm>
          <a:prstGeom prst="rect">
            <a:avLst/>
          </a:prstGeom>
        </p:spPr>
      </p:pic>
      <p:pic>
        <p:nvPicPr>
          <p:cNvPr id="81" name="Picture 80">
            <a:extLst>
              <a:ext uri="{FF2B5EF4-FFF2-40B4-BE49-F238E27FC236}">
                <a16:creationId xmlns:a16="http://schemas.microsoft.com/office/drawing/2014/main" xmlns="" id="{B637669A-9D9F-4313-6777-DC5874554A8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583338" y="3733800"/>
            <a:ext cx="3770564" cy="694612"/>
          </a:xfrm>
          <a:prstGeom prst="rect">
            <a:avLst/>
          </a:prstGeom>
        </p:spPr>
      </p:pic>
      <p:pic>
        <p:nvPicPr>
          <p:cNvPr id="78" name="Picture 77">
            <a:extLst>
              <a:ext uri="{FF2B5EF4-FFF2-40B4-BE49-F238E27FC236}">
                <a16:creationId xmlns:a16="http://schemas.microsoft.com/office/drawing/2014/main" xmlns="" id="{13A04A28-1FF1-6559-8FC2-FF9AF73E3EDD}"/>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t="9005" b="54151"/>
          <a:stretch/>
        </p:blipFill>
        <p:spPr>
          <a:xfrm>
            <a:off x="610937" y="2932056"/>
            <a:ext cx="3770564" cy="694612"/>
          </a:xfrm>
          <a:prstGeom prst="rect">
            <a:avLst/>
          </a:prstGeom>
        </p:spPr>
      </p:pic>
      <p:grpSp>
        <p:nvGrpSpPr>
          <p:cNvPr id="9" name="Group 9"/>
          <p:cNvGrpSpPr/>
          <p:nvPr/>
        </p:nvGrpSpPr>
        <p:grpSpPr>
          <a:xfrm>
            <a:off x="514350" y="3712975"/>
            <a:ext cx="759622" cy="759622"/>
            <a:chOff x="0" y="0"/>
            <a:chExt cx="812800" cy="812800"/>
          </a:xfrm>
        </p:grpSpPr>
        <p:sp>
          <p:nvSpPr>
            <p:cNvPr id="10" name="Freeform 10"/>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1" name="TextBox 11"/>
            <p:cNvSpPr txBox="1"/>
            <p:nvPr/>
          </p:nvSpPr>
          <p:spPr>
            <a:xfrm>
              <a:off x="76200" y="38100"/>
              <a:ext cx="660400" cy="698500"/>
            </a:xfrm>
            <a:prstGeom prst="rect">
              <a:avLst/>
            </a:prstGeom>
          </p:spPr>
          <p:txBody>
            <a:bodyPr lIns="25400" tIns="25400" rIns="25400" bIns="25400" rtlCol="0" anchor="ctr"/>
            <a:lstStyle/>
            <a:p>
              <a:pPr algn="ctr" fontAlgn="auto">
                <a:lnSpc>
                  <a:spcPts val="1330"/>
                </a:lnSpc>
                <a:spcBef>
                  <a:spcPts val="0"/>
                </a:spcBef>
                <a:spcAft>
                  <a:spcPts val="0"/>
                </a:spcAft>
              </a:pPr>
              <a:endParaRPr sz="900">
                <a:solidFill>
                  <a:prstClr val="black"/>
                </a:solidFill>
                <a:latin typeface="Calibri" panose="020F0502020204030204"/>
                <a:cs typeface="+mn-cs"/>
              </a:endParaRPr>
            </a:p>
          </p:txBody>
        </p:sp>
      </p:grpSp>
      <p:grpSp>
        <p:nvGrpSpPr>
          <p:cNvPr id="12" name="Group 12"/>
          <p:cNvGrpSpPr/>
          <p:nvPr/>
        </p:nvGrpSpPr>
        <p:grpSpPr>
          <a:xfrm>
            <a:off x="514350" y="4587223"/>
            <a:ext cx="759622" cy="759622"/>
            <a:chOff x="0" y="0"/>
            <a:chExt cx="812800" cy="812800"/>
          </a:xfrm>
        </p:grpSpPr>
        <p:sp>
          <p:nvSpPr>
            <p:cNvPr id="13" name="Freeform 1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14" name="TextBox 14"/>
            <p:cNvSpPr txBox="1"/>
            <p:nvPr/>
          </p:nvSpPr>
          <p:spPr>
            <a:xfrm>
              <a:off x="76200" y="38100"/>
              <a:ext cx="660400" cy="698500"/>
            </a:xfrm>
            <a:prstGeom prst="rect">
              <a:avLst/>
            </a:prstGeom>
          </p:spPr>
          <p:txBody>
            <a:bodyPr lIns="25400" tIns="25400" rIns="25400" bIns="25400" rtlCol="0" anchor="ctr"/>
            <a:lstStyle/>
            <a:p>
              <a:pPr algn="ctr" fontAlgn="auto">
                <a:lnSpc>
                  <a:spcPts val="1330"/>
                </a:lnSpc>
                <a:spcBef>
                  <a:spcPts val="0"/>
                </a:spcBef>
                <a:spcAft>
                  <a:spcPts val="0"/>
                </a:spcAft>
              </a:pPr>
              <a:endParaRPr sz="900">
                <a:solidFill>
                  <a:prstClr val="black"/>
                </a:solidFill>
                <a:latin typeface="Calibri" panose="020F0502020204030204"/>
                <a:cs typeface="+mn-cs"/>
              </a:endParaRPr>
            </a:p>
          </p:txBody>
        </p:sp>
      </p:grpSp>
      <p:pic>
        <p:nvPicPr>
          <p:cNvPr id="16" name="Picture 16"/>
          <p:cNvPicPr>
            <a:picLocks noChangeAspect="1"/>
          </p:cNvPicPr>
          <p:nvPr/>
        </p:nvPicPr>
        <p:blipFill>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a:stretch>
            <a:fillRect/>
          </a:stretch>
        </p:blipFill>
        <p:spPr>
          <a:xfrm>
            <a:off x="676843" y="4782159"/>
            <a:ext cx="399483" cy="347551"/>
          </a:xfrm>
          <a:prstGeom prst="rect">
            <a:avLst/>
          </a:prstGeom>
        </p:spPr>
      </p:pic>
      <p:sp>
        <p:nvSpPr>
          <p:cNvPr id="21" name="TextBox 21"/>
          <p:cNvSpPr txBox="1"/>
          <p:nvPr/>
        </p:nvSpPr>
        <p:spPr>
          <a:xfrm>
            <a:off x="577312" y="2864802"/>
            <a:ext cx="1325370" cy="724812"/>
          </a:xfrm>
          <a:prstGeom prst="rect">
            <a:avLst/>
          </a:prstGeom>
        </p:spPr>
        <p:txBody>
          <a:bodyPr lIns="25400" tIns="25400" rIns="25400" bIns="25400" rtlCol="0" anchor="ctr"/>
          <a:lstStyle/>
          <a:p>
            <a:pPr algn="ctr" fontAlgn="auto">
              <a:lnSpc>
                <a:spcPts val="1330"/>
              </a:lnSpc>
              <a:spcBef>
                <a:spcPts val="0"/>
              </a:spcBef>
              <a:spcAft>
                <a:spcPts val="0"/>
              </a:spcAft>
            </a:pPr>
            <a:endParaRPr sz="900">
              <a:solidFill>
                <a:prstClr val="black"/>
              </a:solidFill>
              <a:latin typeface="Calibri" panose="020F0502020204030204"/>
              <a:cs typeface="+mn-cs"/>
            </a:endParaRPr>
          </a:p>
        </p:txBody>
      </p:sp>
      <p:grpSp>
        <p:nvGrpSpPr>
          <p:cNvPr id="22" name="Group 22"/>
          <p:cNvGrpSpPr/>
          <p:nvPr/>
        </p:nvGrpSpPr>
        <p:grpSpPr>
          <a:xfrm>
            <a:off x="514350" y="2888876"/>
            <a:ext cx="759622" cy="759622"/>
            <a:chOff x="0" y="0"/>
            <a:chExt cx="812800" cy="812800"/>
          </a:xfrm>
        </p:grpSpPr>
        <p:sp>
          <p:nvSpPr>
            <p:cNvPr id="23" name="Freeform 2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24" name="TextBox 24"/>
            <p:cNvSpPr txBox="1"/>
            <p:nvPr/>
          </p:nvSpPr>
          <p:spPr>
            <a:xfrm>
              <a:off x="76200" y="38100"/>
              <a:ext cx="660400" cy="698500"/>
            </a:xfrm>
            <a:prstGeom prst="rect">
              <a:avLst/>
            </a:prstGeom>
          </p:spPr>
          <p:txBody>
            <a:bodyPr lIns="25400" tIns="25400" rIns="25400" bIns="25400" rtlCol="0" anchor="ctr"/>
            <a:lstStyle/>
            <a:p>
              <a:pPr algn="ctr" fontAlgn="auto">
                <a:lnSpc>
                  <a:spcPts val="1330"/>
                </a:lnSpc>
                <a:spcBef>
                  <a:spcPts val="0"/>
                </a:spcBef>
                <a:spcAft>
                  <a:spcPts val="0"/>
                </a:spcAft>
              </a:pPr>
              <a:endParaRPr sz="900">
                <a:solidFill>
                  <a:prstClr val="black"/>
                </a:solidFill>
                <a:latin typeface="Calibri" panose="020F0502020204030204"/>
                <a:cs typeface="+mn-cs"/>
              </a:endParaRPr>
            </a:p>
          </p:txBody>
        </p:sp>
      </p:grpSp>
      <p:pic>
        <p:nvPicPr>
          <p:cNvPr id="25" name="Picture 25"/>
          <p:cNvPicPr>
            <a:picLocks noChangeAspect="1"/>
          </p:cNvPicPr>
          <p:nvPr/>
        </p:nvPicPr>
        <p:blipFill>
          <a:blip r:embed="rId8" cstate="email">
            <a:extLst>
              <a:ext uri="{28A0092B-C50C-407E-A947-70E740481C1C}">
                <a14:useLocalDpi xmlns:a14="http://schemas.microsoft.com/office/drawing/2010/main"/>
              </a:ext>
              <a:ext uri="{96DAC541-7B7A-43D3-8B79-37D633B846F1}">
                <asvg:svgBlip xmlns:asvg="http://schemas.microsoft.com/office/drawing/2016/SVG/main" xmlns="" r:embed="rId9"/>
              </a:ext>
            </a:extLst>
          </a:blip>
          <a:srcRect/>
          <a:stretch>
            <a:fillRect/>
          </a:stretch>
        </p:blipFill>
        <p:spPr>
          <a:xfrm>
            <a:off x="711997" y="3051834"/>
            <a:ext cx="364330" cy="380999"/>
          </a:xfrm>
          <a:prstGeom prst="rect">
            <a:avLst/>
          </a:prstGeom>
        </p:spPr>
      </p:pic>
      <p:sp>
        <p:nvSpPr>
          <p:cNvPr id="26" name="TextBox 26"/>
          <p:cNvSpPr txBox="1"/>
          <p:nvPr/>
        </p:nvSpPr>
        <p:spPr>
          <a:xfrm>
            <a:off x="1420780" y="3121224"/>
            <a:ext cx="2757412" cy="307777"/>
          </a:xfrm>
          <a:prstGeom prst="rect">
            <a:avLst/>
          </a:prstGeom>
        </p:spPr>
        <p:txBody>
          <a:bodyPr lIns="0" tIns="0" rIns="0" bIns="0" rtlCol="0" anchor="t">
            <a:spAutoFit/>
          </a:bodyPr>
          <a:lstStyle/>
          <a:p>
            <a:pPr fontAlgn="auto">
              <a:spcBef>
                <a:spcPts val="0"/>
              </a:spcBef>
              <a:spcAft>
                <a:spcPts val="0"/>
              </a:spcAft>
            </a:pPr>
            <a:r>
              <a:rPr lang="en-US" sz="2000" spc="-13" dirty="0">
                <a:solidFill>
                  <a:prstClr val="white"/>
                </a:solidFill>
                <a:latin typeface="Poppins"/>
                <a:cs typeface="+mn-cs"/>
              </a:rPr>
              <a:t>Conferences</a:t>
            </a:r>
          </a:p>
        </p:txBody>
      </p:sp>
      <p:grpSp>
        <p:nvGrpSpPr>
          <p:cNvPr id="28" name="Group 28"/>
          <p:cNvGrpSpPr/>
          <p:nvPr/>
        </p:nvGrpSpPr>
        <p:grpSpPr>
          <a:xfrm>
            <a:off x="4782624" y="2875218"/>
            <a:ext cx="3605645" cy="773281"/>
            <a:chOff x="0" y="-36424"/>
            <a:chExt cx="9615054" cy="2062082"/>
          </a:xfrm>
        </p:grpSpPr>
        <p:sp>
          <p:nvSpPr>
            <p:cNvPr id="31" name="TextBox 31"/>
            <p:cNvSpPr txBox="1"/>
            <p:nvPr/>
          </p:nvSpPr>
          <p:spPr>
            <a:xfrm>
              <a:off x="340748" y="-36424"/>
              <a:ext cx="3534320" cy="1932833"/>
            </a:xfrm>
            <a:prstGeom prst="rect">
              <a:avLst/>
            </a:prstGeom>
          </p:spPr>
          <p:txBody>
            <a:bodyPr lIns="25400" tIns="25400" rIns="25400" bIns="25400" rtlCol="0" anchor="ctr"/>
            <a:lstStyle/>
            <a:p>
              <a:pPr algn="ctr" fontAlgn="auto">
                <a:lnSpc>
                  <a:spcPts val="1330"/>
                </a:lnSpc>
                <a:spcBef>
                  <a:spcPts val="0"/>
                </a:spcBef>
                <a:spcAft>
                  <a:spcPts val="0"/>
                </a:spcAft>
              </a:pPr>
              <a:endParaRPr sz="900">
                <a:solidFill>
                  <a:prstClr val="black"/>
                </a:solidFill>
                <a:latin typeface="Calibri" panose="020F0502020204030204"/>
                <a:cs typeface="+mn-cs"/>
              </a:endParaRPr>
            </a:p>
          </p:txBody>
        </p:sp>
        <p:grpSp>
          <p:nvGrpSpPr>
            <p:cNvPr id="32" name="Group 32"/>
            <p:cNvGrpSpPr/>
            <p:nvPr/>
          </p:nvGrpSpPr>
          <p:grpSpPr>
            <a:xfrm>
              <a:off x="0" y="-1"/>
              <a:ext cx="2025659" cy="2025659"/>
              <a:chOff x="0" y="0"/>
              <a:chExt cx="812800" cy="812800"/>
            </a:xfrm>
          </p:grpSpPr>
          <p:sp>
            <p:nvSpPr>
              <p:cNvPr id="33" name="Freeform 33"/>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34" name="TextBox 34"/>
              <p:cNvSpPr txBox="1"/>
              <p:nvPr/>
            </p:nvSpPr>
            <p:spPr>
              <a:xfrm>
                <a:off x="76200" y="38100"/>
                <a:ext cx="660400" cy="698500"/>
              </a:xfrm>
              <a:prstGeom prst="rect">
                <a:avLst/>
              </a:prstGeom>
            </p:spPr>
            <p:txBody>
              <a:bodyPr lIns="25400" tIns="25400" rIns="25400" bIns="25400" rtlCol="0" anchor="ctr"/>
              <a:lstStyle/>
              <a:p>
                <a:pPr algn="ctr" fontAlgn="auto">
                  <a:lnSpc>
                    <a:spcPts val="1330"/>
                  </a:lnSpc>
                  <a:spcBef>
                    <a:spcPts val="0"/>
                  </a:spcBef>
                  <a:spcAft>
                    <a:spcPts val="0"/>
                  </a:spcAft>
                </a:pPr>
                <a:endParaRPr sz="900">
                  <a:solidFill>
                    <a:prstClr val="black"/>
                  </a:solidFill>
                  <a:latin typeface="Calibri" panose="020F0502020204030204"/>
                  <a:cs typeface="+mn-cs"/>
                </a:endParaRPr>
              </a:p>
            </p:txBody>
          </p:sp>
        </p:grpSp>
        <p:sp>
          <p:nvSpPr>
            <p:cNvPr id="35" name="TextBox 35"/>
            <p:cNvSpPr txBox="1"/>
            <p:nvPr/>
          </p:nvSpPr>
          <p:spPr>
            <a:xfrm>
              <a:off x="2261955" y="856226"/>
              <a:ext cx="7353099" cy="273579"/>
            </a:xfrm>
            <a:prstGeom prst="rect">
              <a:avLst/>
            </a:prstGeom>
          </p:spPr>
          <p:txBody>
            <a:bodyPr lIns="0" tIns="0" rIns="0" bIns="0" rtlCol="0" anchor="t">
              <a:spAutoFit/>
            </a:bodyPr>
            <a:lstStyle/>
            <a:p>
              <a:pPr algn="just" fontAlgn="auto">
                <a:lnSpc>
                  <a:spcPts val="773"/>
                </a:lnSpc>
                <a:spcBef>
                  <a:spcPts val="0"/>
                </a:spcBef>
                <a:spcAft>
                  <a:spcPts val="0"/>
                </a:spcAft>
              </a:pPr>
              <a:endParaRPr lang="en-US" sz="650" spc="-13" dirty="0">
                <a:solidFill>
                  <a:srgbClr val="FFFFFF"/>
                </a:solidFill>
                <a:latin typeface="Poppins"/>
                <a:cs typeface="+mn-cs"/>
              </a:endParaRPr>
            </a:p>
          </p:txBody>
        </p:sp>
      </p:grpSp>
      <p:grpSp>
        <p:nvGrpSpPr>
          <p:cNvPr id="41" name="Group 41"/>
          <p:cNvGrpSpPr/>
          <p:nvPr/>
        </p:nvGrpSpPr>
        <p:grpSpPr>
          <a:xfrm>
            <a:off x="4782624" y="3753484"/>
            <a:ext cx="759622" cy="759622"/>
            <a:chOff x="0" y="0"/>
            <a:chExt cx="812800" cy="812800"/>
          </a:xfrm>
        </p:grpSpPr>
        <p:sp>
          <p:nvSpPr>
            <p:cNvPr id="42" name="Freeform 42"/>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43" name="TextBox 43"/>
            <p:cNvSpPr txBox="1"/>
            <p:nvPr/>
          </p:nvSpPr>
          <p:spPr>
            <a:xfrm>
              <a:off x="76200" y="38100"/>
              <a:ext cx="660400" cy="698500"/>
            </a:xfrm>
            <a:prstGeom prst="rect">
              <a:avLst/>
            </a:prstGeom>
          </p:spPr>
          <p:txBody>
            <a:bodyPr lIns="25400" tIns="25400" rIns="25400" bIns="25400" rtlCol="0" anchor="ctr"/>
            <a:lstStyle/>
            <a:p>
              <a:pPr algn="ctr" fontAlgn="auto">
                <a:lnSpc>
                  <a:spcPts val="1330"/>
                </a:lnSpc>
                <a:spcBef>
                  <a:spcPts val="0"/>
                </a:spcBef>
                <a:spcAft>
                  <a:spcPts val="0"/>
                </a:spcAft>
              </a:pPr>
              <a:endParaRPr sz="900">
                <a:solidFill>
                  <a:prstClr val="black"/>
                </a:solidFill>
                <a:latin typeface="Calibri" panose="020F0502020204030204"/>
                <a:cs typeface="+mn-cs"/>
              </a:endParaRPr>
            </a:p>
          </p:txBody>
        </p:sp>
      </p:grpSp>
      <p:grpSp>
        <p:nvGrpSpPr>
          <p:cNvPr id="50" name="Group 50"/>
          <p:cNvGrpSpPr/>
          <p:nvPr/>
        </p:nvGrpSpPr>
        <p:grpSpPr>
          <a:xfrm>
            <a:off x="4782624" y="4617881"/>
            <a:ext cx="759622" cy="759622"/>
            <a:chOff x="0" y="0"/>
            <a:chExt cx="812800" cy="812800"/>
          </a:xfrm>
        </p:grpSpPr>
        <p:sp>
          <p:nvSpPr>
            <p:cNvPr id="51" name="Freeform 51"/>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0E4E8A"/>
            </a:solidFill>
          </p:spPr>
        </p:sp>
        <p:sp>
          <p:nvSpPr>
            <p:cNvPr id="52" name="TextBox 52"/>
            <p:cNvSpPr txBox="1"/>
            <p:nvPr/>
          </p:nvSpPr>
          <p:spPr>
            <a:xfrm>
              <a:off x="76200" y="38100"/>
              <a:ext cx="660400" cy="698500"/>
            </a:xfrm>
            <a:prstGeom prst="rect">
              <a:avLst/>
            </a:prstGeom>
          </p:spPr>
          <p:txBody>
            <a:bodyPr lIns="25400" tIns="25400" rIns="25400" bIns="25400" rtlCol="0" anchor="ctr"/>
            <a:lstStyle/>
            <a:p>
              <a:pPr algn="ctr" fontAlgn="auto">
                <a:lnSpc>
                  <a:spcPts val="1330"/>
                </a:lnSpc>
                <a:spcBef>
                  <a:spcPts val="0"/>
                </a:spcBef>
                <a:spcAft>
                  <a:spcPts val="0"/>
                </a:spcAft>
              </a:pPr>
              <a:endParaRPr sz="900">
                <a:solidFill>
                  <a:prstClr val="black"/>
                </a:solidFill>
                <a:latin typeface="Calibri" panose="020F0502020204030204"/>
                <a:cs typeface="+mn-cs"/>
              </a:endParaRPr>
            </a:p>
          </p:txBody>
        </p:sp>
      </p:grpSp>
      <p:pic>
        <p:nvPicPr>
          <p:cNvPr id="55" name="Picture 55"/>
          <p:cNvPicPr>
            <a:picLocks noChangeAspect="1"/>
          </p:cNvPicPr>
          <p:nvPr/>
        </p:nvPicPr>
        <p:blipFill>
          <a:blip r:embed="rId10" cstate="email">
            <a:extLst>
              <a:ext uri="{28A0092B-C50C-407E-A947-70E740481C1C}">
                <a14:useLocalDpi xmlns:a14="http://schemas.microsoft.com/office/drawing/2010/main"/>
              </a:ext>
              <a:ext uri="{96DAC541-7B7A-43D3-8B79-37D633B846F1}">
                <asvg:svgBlip xmlns:asvg="http://schemas.microsoft.com/office/drawing/2016/SVG/main" xmlns="" r:embed="rId11"/>
              </a:ext>
            </a:extLst>
          </a:blip>
          <a:srcRect/>
          <a:stretch>
            <a:fillRect/>
          </a:stretch>
        </p:blipFill>
        <p:spPr>
          <a:xfrm>
            <a:off x="4975596" y="4815235"/>
            <a:ext cx="394227" cy="364914"/>
          </a:xfrm>
          <a:prstGeom prst="rect">
            <a:avLst/>
          </a:prstGeom>
        </p:spPr>
      </p:pic>
      <p:pic>
        <p:nvPicPr>
          <p:cNvPr id="56" name="Picture 56"/>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xmlns="" r:embed="rId13"/>
              </a:ext>
            </a:extLst>
          </a:blip>
          <a:srcRect/>
          <a:stretch>
            <a:fillRect/>
          </a:stretch>
        </p:blipFill>
        <p:spPr>
          <a:xfrm>
            <a:off x="4923817" y="3950732"/>
            <a:ext cx="446006" cy="364914"/>
          </a:xfrm>
          <a:prstGeom prst="rect">
            <a:avLst/>
          </a:prstGeom>
        </p:spPr>
      </p:pic>
      <p:pic>
        <p:nvPicPr>
          <p:cNvPr id="57" name="Picture 57"/>
          <p:cNvPicPr>
            <a:picLocks noChangeAspect="1"/>
          </p:cNvPicPr>
          <p:nvPr/>
        </p:nvPicPr>
        <p:blipFill>
          <a:blip r:embed="rId14" cstate="email">
            <a:extLst>
              <a:ext uri="{28A0092B-C50C-407E-A947-70E740481C1C}">
                <a14:useLocalDpi xmlns:a14="http://schemas.microsoft.com/office/drawing/2010/main"/>
              </a:ext>
              <a:ext uri="{96DAC541-7B7A-43D3-8B79-37D633B846F1}">
                <asvg:svgBlip xmlns:asvg="http://schemas.microsoft.com/office/drawing/2016/SVG/main" xmlns="" r:embed="rId15"/>
              </a:ext>
            </a:extLst>
          </a:blip>
          <a:srcRect/>
          <a:stretch>
            <a:fillRect/>
          </a:stretch>
        </p:blipFill>
        <p:spPr>
          <a:xfrm>
            <a:off x="4923817" y="3045684"/>
            <a:ext cx="446006" cy="446006"/>
          </a:xfrm>
          <a:prstGeom prst="rect">
            <a:avLst/>
          </a:prstGeom>
        </p:spPr>
      </p:pic>
      <p:sp>
        <p:nvSpPr>
          <p:cNvPr id="58" name="TextBox 58"/>
          <p:cNvSpPr txBox="1"/>
          <p:nvPr/>
        </p:nvSpPr>
        <p:spPr>
          <a:xfrm>
            <a:off x="514350" y="1588627"/>
            <a:ext cx="2589208" cy="359073"/>
          </a:xfrm>
          <a:prstGeom prst="rect">
            <a:avLst/>
          </a:prstGeom>
        </p:spPr>
        <p:txBody>
          <a:bodyPr lIns="0" tIns="0" rIns="0" bIns="0" rtlCol="0" anchor="t">
            <a:spAutoFit/>
          </a:bodyPr>
          <a:lstStyle/>
          <a:p>
            <a:pPr fontAlgn="auto">
              <a:lnSpc>
                <a:spcPts val="2800"/>
              </a:lnSpc>
              <a:spcBef>
                <a:spcPts val="0"/>
              </a:spcBef>
              <a:spcAft>
                <a:spcPts val="0"/>
              </a:spcAft>
            </a:pPr>
            <a:r>
              <a:rPr lang="en-US" sz="2000" dirty="0">
                <a:solidFill>
                  <a:srgbClr val="000000"/>
                </a:solidFill>
                <a:latin typeface="Poppins ExtraBold"/>
                <a:cs typeface="+mn-cs"/>
              </a:rPr>
              <a:t>About AESS</a:t>
            </a:r>
          </a:p>
        </p:txBody>
      </p:sp>
      <p:sp>
        <p:nvSpPr>
          <p:cNvPr id="59" name="TextBox 59"/>
          <p:cNvSpPr txBox="1"/>
          <p:nvPr/>
        </p:nvSpPr>
        <p:spPr>
          <a:xfrm>
            <a:off x="514350" y="2009314"/>
            <a:ext cx="8094914" cy="507831"/>
          </a:xfrm>
          <a:prstGeom prst="rect">
            <a:avLst/>
          </a:prstGeom>
        </p:spPr>
        <p:txBody>
          <a:bodyPr wrap="square" lIns="0" tIns="0" rIns="0" bIns="0" rtlCol="0" anchor="t">
            <a:spAutoFit/>
          </a:bodyPr>
          <a:lstStyle/>
          <a:p>
            <a:pPr algn="just" fontAlgn="auto">
              <a:spcBef>
                <a:spcPts val="0"/>
              </a:spcBef>
              <a:spcAft>
                <a:spcPts val="0"/>
              </a:spcAft>
            </a:pPr>
            <a:r>
              <a:rPr lang="en-US" sz="1100" dirty="0">
                <a:solidFill>
                  <a:srgbClr val="000000"/>
                </a:solidFill>
                <a:latin typeface="Poppins"/>
                <a:cs typeface="+mn-cs"/>
              </a:rPr>
              <a:t>Comprised of professionals who share your technical interests, joining AESS allows you to deepen ties to your technical community and take advantage of specialized opportunities. AESS has over 6,275 members and more than 140 chapters worldwide with programs like our Mentoring, Students, and Young Professionals to increase engagement and membership.</a:t>
            </a:r>
          </a:p>
        </p:txBody>
      </p:sp>
      <p:sp>
        <p:nvSpPr>
          <p:cNvPr id="60" name="TextBox 60"/>
          <p:cNvSpPr txBox="1"/>
          <p:nvPr/>
        </p:nvSpPr>
        <p:spPr>
          <a:xfrm>
            <a:off x="1356949" y="4043687"/>
            <a:ext cx="2757412" cy="102592"/>
          </a:xfrm>
          <a:prstGeom prst="rect">
            <a:avLst/>
          </a:prstGeom>
        </p:spPr>
        <p:txBody>
          <a:bodyPr lIns="0" tIns="0" rIns="0" bIns="0" rtlCol="0" anchor="t">
            <a:spAutoFit/>
          </a:bodyPr>
          <a:lstStyle/>
          <a:p>
            <a:pPr algn="just" fontAlgn="auto">
              <a:lnSpc>
                <a:spcPts val="773"/>
              </a:lnSpc>
              <a:spcBef>
                <a:spcPts val="0"/>
              </a:spcBef>
              <a:spcAft>
                <a:spcPts val="0"/>
              </a:spcAft>
            </a:pPr>
            <a:endParaRPr lang="en-US" sz="650" dirty="0">
              <a:solidFill>
                <a:srgbClr val="FFFFFF"/>
              </a:solidFill>
              <a:latin typeface="Poppins"/>
              <a:cs typeface="+mn-cs"/>
            </a:endParaRPr>
          </a:p>
        </p:txBody>
      </p:sp>
      <p:pic>
        <p:nvPicPr>
          <p:cNvPr id="20" name="Graphic 19" descr="Document">
            <a:extLst>
              <a:ext uri="{FF2B5EF4-FFF2-40B4-BE49-F238E27FC236}">
                <a16:creationId xmlns:a16="http://schemas.microsoft.com/office/drawing/2014/main" xmlns="" id="{36F50EB6-53ED-E836-06DA-B37B45FF2E38}"/>
              </a:ext>
            </a:extLst>
          </p:cNvPr>
          <p:cNvPicPr>
            <a:picLocks noChangeAspect="1"/>
          </p:cNvPicPr>
          <p:nvPr/>
        </p:nvPicPr>
        <p:blipFill>
          <a:blip r:embed="rId16">
            <a:extLst>
              <a:ext uri="{28A0092B-C50C-407E-A947-70E740481C1C}">
                <a14:useLocalDpi xmlns:a14="http://schemas.microsoft.com/office/drawing/2010/main"/>
              </a:ext>
              <a:ext uri="{96DAC541-7B7A-43D3-8B79-37D633B846F1}">
                <asvg:svgBlip xmlns:asvg="http://schemas.microsoft.com/office/drawing/2016/SVG/main" xmlns="" r:embed="rId17"/>
              </a:ext>
            </a:extLst>
          </a:blip>
          <a:stretch>
            <a:fillRect/>
          </a:stretch>
        </p:blipFill>
        <p:spPr>
          <a:xfrm>
            <a:off x="667810" y="3857307"/>
            <a:ext cx="457200" cy="457200"/>
          </a:xfrm>
          <a:prstGeom prst="rect">
            <a:avLst/>
          </a:prstGeom>
        </p:spPr>
      </p:pic>
      <p:sp>
        <p:nvSpPr>
          <p:cNvPr id="29" name="TextBox 26">
            <a:extLst>
              <a:ext uri="{FF2B5EF4-FFF2-40B4-BE49-F238E27FC236}">
                <a16:creationId xmlns:a16="http://schemas.microsoft.com/office/drawing/2014/main" xmlns="" id="{BEB85492-40A9-A606-5BCB-EDC56A3351D7}"/>
              </a:ext>
            </a:extLst>
          </p:cNvPr>
          <p:cNvSpPr txBox="1"/>
          <p:nvPr/>
        </p:nvSpPr>
        <p:spPr>
          <a:xfrm>
            <a:off x="1423232" y="3903554"/>
            <a:ext cx="2757412" cy="307777"/>
          </a:xfrm>
          <a:prstGeom prst="rect">
            <a:avLst/>
          </a:prstGeom>
        </p:spPr>
        <p:txBody>
          <a:bodyPr lIns="0" tIns="0" rIns="0" bIns="0" rtlCol="0" anchor="t">
            <a:spAutoFit/>
          </a:bodyPr>
          <a:lstStyle/>
          <a:p>
            <a:pPr fontAlgn="auto">
              <a:spcBef>
                <a:spcPts val="0"/>
              </a:spcBef>
              <a:spcAft>
                <a:spcPts val="0"/>
              </a:spcAft>
            </a:pPr>
            <a:r>
              <a:rPr lang="en-US" sz="2000" spc="-13" dirty="0">
                <a:solidFill>
                  <a:prstClr val="white"/>
                </a:solidFill>
                <a:latin typeface="Poppins"/>
                <a:cs typeface="+mn-cs"/>
              </a:rPr>
              <a:t>Publications</a:t>
            </a:r>
          </a:p>
        </p:txBody>
      </p:sp>
      <p:sp>
        <p:nvSpPr>
          <p:cNvPr id="30" name="TextBox 26">
            <a:extLst>
              <a:ext uri="{FF2B5EF4-FFF2-40B4-BE49-F238E27FC236}">
                <a16:creationId xmlns:a16="http://schemas.microsoft.com/office/drawing/2014/main" xmlns="" id="{53F05954-7800-5437-30D4-01AE57780DFA}"/>
              </a:ext>
            </a:extLst>
          </p:cNvPr>
          <p:cNvSpPr txBox="1"/>
          <p:nvPr/>
        </p:nvSpPr>
        <p:spPr>
          <a:xfrm>
            <a:off x="1432872" y="4782159"/>
            <a:ext cx="2757412" cy="307777"/>
          </a:xfrm>
          <a:prstGeom prst="rect">
            <a:avLst/>
          </a:prstGeom>
        </p:spPr>
        <p:txBody>
          <a:bodyPr lIns="0" tIns="0" rIns="0" bIns="0" rtlCol="0" anchor="t">
            <a:spAutoFit/>
          </a:bodyPr>
          <a:lstStyle/>
          <a:p>
            <a:pPr fontAlgn="auto">
              <a:spcBef>
                <a:spcPts val="0"/>
              </a:spcBef>
              <a:spcAft>
                <a:spcPts val="0"/>
              </a:spcAft>
            </a:pPr>
            <a:r>
              <a:rPr lang="en-US" sz="2000" spc="-13" dirty="0">
                <a:solidFill>
                  <a:prstClr val="white"/>
                </a:solidFill>
                <a:latin typeface="Poppins"/>
                <a:cs typeface="+mn-cs"/>
              </a:rPr>
              <a:t>Technical Panels</a:t>
            </a:r>
          </a:p>
        </p:txBody>
      </p:sp>
      <p:sp>
        <p:nvSpPr>
          <p:cNvPr id="37" name="TextBox 26">
            <a:extLst>
              <a:ext uri="{FF2B5EF4-FFF2-40B4-BE49-F238E27FC236}">
                <a16:creationId xmlns:a16="http://schemas.microsoft.com/office/drawing/2014/main" xmlns="" id="{CD5B150E-CD0B-8BFE-ED73-AECFCD7ECDE8}"/>
              </a:ext>
            </a:extLst>
          </p:cNvPr>
          <p:cNvSpPr txBox="1"/>
          <p:nvPr/>
        </p:nvSpPr>
        <p:spPr>
          <a:xfrm>
            <a:off x="5696201" y="3114226"/>
            <a:ext cx="2757412" cy="307777"/>
          </a:xfrm>
          <a:prstGeom prst="rect">
            <a:avLst/>
          </a:prstGeom>
        </p:spPr>
        <p:txBody>
          <a:bodyPr lIns="0" tIns="0" rIns="0" bIns="0" rtlCol="0" anchor="t">
            <a:spAutoFit/>
          </a:bodyPr>
          <a:lstStyle/>
          <a:p>
            <a:pPr fontAlgn="auto">
              <a:spcBef>
                <a:spcPts val="0"/>
              </a:spcBef>
              <a:spcAft>
                <a:spcPts val="0"/>
              </a:spcAft>
            </a:pPr>
            <a:r>
              <a:rPr lang="en-US" sz="2000" spc="-13" dirty="0">
                <a:solidFill>
                  <a:prstClr val="white"/>
                </a:solidFill>
                <a:latin typeface="Poppins"/>
                <a:cs typeface="+mn-cs"/>
              </a:rPr>
              <a:t>Member Services</a:t>
            </a:r>
          </a:p>
        </p:txBody>
      </p:sp>
      <p:sp>
        <p:nvSpPr>
          <p:cNvPr id="38" name="TextBox 26">
            <a:extLst>
              <a:ext uri="{FF2B5EF4-FFF2-40B4-BE49-F238E27FC236}">
                <a16:creationId xmlns:a16="http://schemas.microsoft.com/office/drawing/2014/main" xmlns="" id="{33C6C0E1-CC79-BE65-4CCD-63A05BA4D3D1}"/>
              </a:ext>
            </a:extLst>
          </p:cNvPr>
          <p:cNvSpPr txBox="1"/>
          <p:nvPr/>
        </p:nvSpPr>
        <p:spPr>
          <a:xfrm>
            <a:off x="5718779" y="3986908"/>
            <a:ext cx="2757412" cy="307777"/>
          </a:xfrm>
          <a:prstGeom prst="rect">
            <a:avLst/>
          </a:prstGeom>
        </p:spPr>
        <p:txBody>
          <a:bodyPr lIns="0" tIns="0" rIns="0" bIns="0" rtlCol="0" anchor="t">
            <a:spAutoFit/>
          </a:bodyPr>
          <a:lstStyle/>
          <a:p>
            <a:pPr fontAlgn="auto">
              <a:spcBef>
                <a:spcPts val="0"/>
              </a:spcBef>
              <a:spcAft>
                <a:spcPts val="0"/>
              </a:spcAft>
            </a:pPr>
            <a:r>
              <a:rPr lang="en-US" sz="2000" spc="-13" dirty="0">
                <a:solidFill>
                  <a:prstClr val="white"/>
                </a:solidFill>
                <a:latin typeface="Poppins"/>
                <a:cs typeface="+mn-cs"/>
              </a:rPr>
              <a:t>Education</a:t>
            </a:r>
          </a:p>
        </p:txBody>
      </p:sp>
      <p:sp>
        <p:nvSpPr>
          <p:cNvPr id="39" name="TextBox 26">
            <a:extLst>
              <a:ext uri="{FF2B5EF4-FFF2-40B4-BE49-F238E27FC236}">
                <a16:creationId xmlns:a16="http://schemas.microsoft.com/office/drawing/2014/main" xmlns="" id="{8A3E1214-BD63-D667-F63B-02AF60309C6D}"/>
              </a:ext>
            </a:extLst>
          </p:cNvPr>
          <p:cNvSpPr txBox="1"/>
          <p:nvPr/>
        </p:nvSpPr>
        <p:spPr>
          <a:xfrm>
            <a:off x="5718779" y="4826000"/>
            <a:ext cx="2757412" cy="307777"/>
          </a:xfrm>
          <a:prstGeom prst="rect">
            <a:avLst/>
          </a:prstGeom>
        </p:spPr>
        <p:txBody>
          <a:bodyPr lIns="0" tIns="0" rIns="0" bIns="0" rtlCol="0" anchor="t">
            <a:spAutoFit/>
          </a:bodyPr>
          <a:lstStyle/>
          <a:p>
            <a:pPr fontAlgn="auto">
              <a:spcBef>
                <a:spcPts val="0"/>
              </a:spcBef>
              <a:spcAft>
                <a:spcPts val="0"/>
              </a:spcAft>
            </a:pPr>
            <a:r>
              <a:rPr lang="en-US" sz="2000" spc="-13" dirty="0">
                <a:solidFill>
                  <a:prstClr val="white"/>
                </a:solidFill>
                <a:latin typeface="Poppins"/>
                <a:cs typeface="+mn-cs"/>
              </a:rPr>
              <a:t>Awards</a:t>
            </a:r>
          </a:p>
        </p:txBody>
      </p:sp>
      <p:pic>
        <p:nvPicPr>
          <p:cNvPr id="47" name="Picture 21">
            <a:extLst>
              <a:ext uri="{FF2B5EF4-FFF2-40B4-BE49-F238E27FC236}">
                <a16:creationId xmlns:a16="http://schemas.microsoft.com/office/drawing/2014/main" xmlns="" id="{0B04B507-2748-3745-BE43-A7CD2E722D65}"/>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928515" y="1199610"/>
            <a:ext cx="919508" cy="457200"/>
          </a:xfrm>
          <a:prstGeom prst="rect">
            <a:avLst/>
          </a:prstGeom>
        </p:spPr>
      </p:pic>
    </p:spTree>
    <p:extLst>
      <p:ext uri="{BB962C8B-B14F-4D97-AF65-F5344CB8AC3E}">
        <p14:creationId xmlns:p14="http://schemas.microsoft.com/office/powerpoint/2010/main" val="4006167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46"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7CAFA619-C08B-46B1-8CDD-28DEC090E67D}"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121860" name="Rectangle 3"/>
          <p:cNvSpPr>
            <a:spLocks noGrp="1" noChangeArrowheads="1"/>
          </p:cNvSpPr>
          <p:nvPr>
            <p:ph type="body" idx="4294967295"/>
          </p:nvPr>
        </p:nvSpPr>
        <p:spPr>
          <a:xfrm>
            <a:off x="427830" y="1336047"/>
            <a:ext cx="8320088" cy="1061246"/>
          </a:xfrm>
        </p:spPr>
        <p:txBody>
          <a:bodyPr/>
          <a:lstStyle/>
          <a:p>
            <a:pPr algn="just">
              <a:lnSpc>
                <a:spcPct val="80000"/>
              </a:lnSpc>
              <a:buClr>
                <a:schemeClr val="tx1"/>
              </a:buClr>
              <a:buFont typeface="Wingdings" pitchFamily="2" charset="2"/>
              <a:buChar char="q"/>
            </a:pPr>
            <a:r>
              <a:rPr lang="en-US" altLang="zh-CN" sz="2800" dirty="0">
                <a:ea typeface="SimSun" pitchFamily="2" charset="-122"/>
              </a:rPr>
              <a:t>Starlink is a satellite internet constellation system that aims to deliver global internet coverage. </a:t>
            </a:r>
          </a:p>
          <a:p>
            <a:pPr algn="just">
              <a:lnSpc>
                <a:spcPct val="80000"/>
              </a:lnSpc>
              <a:buClr>
                <a:schemeClr val="tx1"/>
              </a:buClr>
              <a:buFont typeface="Wingdings" pitchFamily="2" charset="2"/>
              <a:buChar char="q"/>
            </a:pPr>
            <a:r>
              <a:rPr lang="en-US" altLang="zh-CN" sz="2800" dirty="0">
                <a:ea typeface="SimSun" pitchFamily="2" charset="-122"/>
              </a:rPr>
              <a:t>The constellation will consist of thousands of mass-produced small satellites in low Earth orbit (LEO), working in combination with ground transceivers</a:t>
            </a:r>
          </a:p>
          <a:p>
            <a:pPr algn="just">
              <a:lnSpc>
                <a:spcPct val="80000"/>
              </a:lnSpc>
              <a:buClr>
                <a:schemeClr val="tx1"/>
              </a:buClr>
              <a:buFont typeface="Wingdings" pitchFamily="2" charset="2"/>
              <a:buChar char="q"/>
            </a:pPr>
            <a:endParaRPr lang="en-US" altLang="zh-CN" sz="2800" dirty="0">
              <a:ea typeface="SimSun" pitchFamily="2" charset="-122"/>
            </a:endParaRPr>
          </a:p>
          <a:p>
            <a:pPr marL="0" indent="0" algn="just">
              <a:lnSpc>
                <a:spcPct val="80000"/>
              </a:lnSpc>
              <a:buClr>
                <a:schemeClr val="tx1"/>
              </a:buClr>
              <a:buNone/>
            </a:pPr>
            <a:endParaRPr lang="en-US" altLang="zh-CN" sz="2800" dirty="0">
              <a:ea typeface="SimSun" pitchFamily="2" charset="-122"/>
            </a:endParaRPr>
          </a:p>
          <a:p>
            <a:pPr>
              <a:lnSpc>
                <a:spcPct val="80000"/>
              </a:lnSpc>
              <a:buClr>
                <a:schemeClr val="tx1"/>
              </a:buClr>
              <a:buFont typeface="Wingdings" pitchFamily="2" charset="2"/>
              <a:buNone/>
            </a:pPr>
            <a:endParaRPr lang="en-US" altLang="zh-CN" sz="2800" dirty="0">
              <a:ea typeface="SimSun" pitchFamily="2" charset="-122"/>
            </a:endParaRPr>
          </a:p>
          <a:p>
            <a:pPr>
              <a:lnSpc>
                <a:spcPct val="80000"/>
              </a:lnSpc>
              <a:buClr>
                <a:schemeClr val="tx1"/>
              </a:buClr>
              <a:buFont typeface="Wingdings" pitchFamily="2" charset="2"/>
              <a:buNone/>
            </a:pPr>
            <a:r>
              <a:rPr lang="en-US" altLang="zh-CN" sz="2800" dirty="0">
                <a:ea typeface="SimSun" pitchFamily="2" charset="-122"/>
              </a:rPr>
              <a:t>    </a:t>
            </a:r>
          </a:p>
          <a:p>
            <a:pPr>
              <a:lnSpc>
                <a:spcPct val="80000"/>
              </a:lnSpc>
              <a:buClr>
                <a:schemeClr val="tx1"/>
              </a:buClr>
              <a:buFont typeface="Wingdings" pitchFamily="2" charset="2"/>
              <a:buNone/>
            </a:pPr>
            <a:endParaRPr lang="en-US" altLang="zh-CN" sz="2800" dirty="0">
              <a:ea typeface="SimSun" pitchFamily="2" charset="-122"/>
            </a:endParaRPr>
          </a:p>
          <a:p>
            <a:pPr>
              <a:lnSpc>
                <a:spcPct val="80000"/>
              </a:lnSpc>
              <a:buClr>
                <a:schemeClr val="tx1"/>
              </a:buClr>
              <a:buFont typeface="Wingdings" pitchFamily="2" charset="2"/>
              <a:buNone/>
            </a:pPr>
            <a:endParaRPr lang="en-US" altLang="zh-CN" sz="2800" dirty="0">
              <a:ea typeface="SimSun" pitchFamily="2" charset="-122"/>
            </a:endParaRPr>
          </a:p>
        </p:txBody>
      </p:sp>
      <p:sp>
        <p:nvSpPr>
          <p:cNvPr id="192548" name="Rectangle 9"/>
          <p:cNvSpPr>
            <a:spLocks noChangeArrowheads="1"/>
          </p:cNvSpPr>
          <p:nvPr/>
        </p:nvSpPr>
        <p:spPr bwMode="auto">
          <a:xfrm>
            <a:off x="0" y="3357563"/>
            <a:ext cx="9144000" cy="0"/>
          </a:xfrm>
          <a:prstGeom prst="rect">
            <a:avLst/>
          </a:prstGeom>
          <a:noFill/>
          <a:ln w="9525">
            <a:noFill/>
            <a:miter lim="800000"/>
            <a:headEnd/>
            <a:tailEnd/>
          </a:ln>
        </p:spPr>
        <p:txBody>
          <a:bodyPr wrap="none" anchor="ctr">
            <a:spAutoFit/>
          </a:bodyPr>
          <a:lstStyle/>
          <a:p>
            <a:endParaRPr lang="en-US"/>
          </a:p>
        </p:txBody>
      </p:sp>
      <p:sp>
        <p:nvSpPr>
          <p:cNvPr id="192549"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92543" name="Object 31"/>
          <p:cNvGraphicFramePr>
            <a:graphicFrameLocks/>
          </p:cNvGraphicFramePr>
          <p:nvPr/>
        </p:nvGraphicFramePr>
        <p:xfrm>
          <a:off x="0" y="0"/>
          <a:ext cx="3298825" cy="373063"/>
        </p:xfrm>
        <a:graphic>
          <a:graphicData uri="http://schemas.openxmlformats.org/presentationml/2006/ole">
            <mc:AlternateContent xmlns:mc="http://schemas.openxmlformats.org/markup-compatibility/2006">
              <mc:Choice xmlns:v="urn:schemas-microsoft-com:vml" Requires="v">
                <p:oleObj spid="_x0000_s7205" name="Equation" r:id="rId3" imgW="4394200" imgH="444500" progId="Equation.DSMT4">
                  <p:embed/>
                </p:oleObj>
              </mc:Choice>
              <mc:Fallback>
                <p:oleObj name="Equation" r:id="rId3" imgW="4394200" imgH="444500" progId="Equation.DSMT4">
                  <p:embed/>
                  <p:pic>
                    <p:nvPicPr>
                      <p:cNvPr id="192543" name="Object 3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98825"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2550" name="Rectangle 14"/>
          <p:cNvSpPr>
            <a:spLocks noChangeArrowheads="1"/>
          </p:cNvSpPr>
          <p:nvPr/>
        </p:nvSpPr>
        <p:spPr bwMode="auto">
          <a:xfrm>
            <a:off x="0" y="3243263"/>
            <a:ext cx="9144000" cy="0"/>
          </a:xfrm>
          <a:prstGeom prst="rect">
            <a:avLst/>
          </a:prstGeom>
          <a:noFill/>
          <a:ln w="9525">
            <a:noFill/>
            <a:miter lim="800000"/>
            <a:headEnd/>
            <a:tailEnd/>
          </a:ln>
        </p:spPr>
        <p:txBody>
          <a:bodyPr wrap="none" anchor="ctr">
            <a:spAutoFit/>
          </a:bodyPr>
          <a:lstStyle/>
          <a:p>
            <a:endParaRPr lang="en-US"/>
          </a:p>
        </p:txBody>
      </p:sp>
      <p:sp>
        <p:nvSpPr>
          <p:cNvPr id="192551" name="Rectangle 16"/>
          <p:cNvSpPr>
            <a:spLocks noChangeArrowheads="1"/>
          </p:cNvSpPr>
          <p:nvPr/>
        </p:nvSpPr>
        <p:spPr bwMode="auto">
          <a:xfrm>
            <a:off x="0" y="3243263"/>
            <a:ext cx="9144000" cy="0"/>
          </a:xfrm>
          <a:prstGeom prst="rect">
            <a:avLst/>
          </a:prstGeom>
          <a:noFill/>
          <a:ln w="9525">
            <a:noFill/>
            <a:miter lim="800000"/>
            <a:headEnd/>
            <a:tailEnd/>
          </a:ln>
        </p:spPr>
        <p:txBody>
          <a:bodyPr wrap="none" anchor="ctr">
            <a:spAutoFit/>
          </a:bodyPr>
          <a:lstStyle/>
          <a:p>
            <a:endParaRPr lang="en-US"/>
          </a:p>
        </p:txBody>
      </p:sp>
      <p:sp>
        <p:nvSpPr>
          <p:cNvPr id="1575938" name="Rectangle 2"/>
          <p:cNvSpPr>
            <a:spLocks noRot="1" noChangeArrowheads="1"/>
          </p:cNvSpPr>
          <p:nvPr/>
        </p:nvSpPr>
        <p:spPr bwMode="auto">
          <a:xfrm>
            <a:off x="88899" y="300419"/>
            <a:ext cx="8997950" cy="1008063"/>
          </a:xfrm>
          <a:prstGeom prst="rect">
            <a:avLst/>
          </a:prstGeom>
          <a:solidFill>
            <a:srgbClr val="CC0000"/>
          </a:solidFill>
          <a:ln w="9525">
            <a:noFill/>
            <a:miter lim="800000"/>
            <a:headEnd/>
            <a:tailEnd/>
          </a:ln>
        </p:spPr>
        <p:txBody>
          <a:bodyPr anchor="ctr"/>
          <a:lstStyle/>
          <a:p>
            <a:pPr algn="ctr"/>
            <a:r>
              <a:rPr lang="en-US" altLang="zh-CN" sz="4000" b="1" dirty="0">
                <a:solidFill>
                  <a:schemeClr val="tx2"/>
                </a:solidFill>
                <a:effectLst>
                  <a:outerShdw blurRad="38100" dist="38100" dir="2700000" algn="tl">
                    <a:srgbClr val="000000"/>
                  </a:outerShdw>
                </a:effectLst>
                <a:latin typeface="Garamond" pitchFamily="18" charset="0"/>
                <a:ea typeface="SimSun" pitchFamily="2" charset="-122"/>
              </a:rPr>
              <a:t>Starlink</a:t>
            </a:r>
            <a:r>
              <a:rPr lang="en-US" altLang="zh-CN" sz="3800" b="1" dirty="0">
                <a:solidFill>
                  <a:schemeClr val="tx2"/>
                </a:solidFill>
                <a:effectLst>
                  <a:outerShdw blurRad="38100" dist="38100" dir="2700000" algn="tl">
                    <a:srgbClr val="000000"/>
                  </a:outerShdw>
                </a:effectLst>
                <a:latin typeface="Garamond" pitchFamily="18" charset="0"/>
                <a:ea typeface="SimSun" pitchFamily="2" charset="-122"/>
              </a:rPr>
              <a:t> of SpaceX</a:t>
            </a:r>
          </a:p>
        </p:txBody>
      </p:sp>
      <p:grpSp>
        <p:nvGrpSpPr>
          <p:cNvPr id="7" name="Group 6">
            <a:extLst>
              <a:ext uri="{FF2B5EF4-FFF2-40B4-BE49-F238E27FC236}">
                <a16:creationId xmlns="" xmlns:a16="http://schemas.microsoft.com/office/drawing/2014/main" id="{197D6612-213E-29DF-3B24-6B5EE01ACBE1}"/>
              </a:ext>
            </a:extLst>
          </p:cNvPr>
          <p:cNvGrpSpPr/>
          <p:nvPr/>
        </p:nvGrpSpPr>
        <p:grpSpPr>
          <a:xfrm>
            <a:off x="597205" y="3204369"/>
            <a:ext cx="8150713" cy="3392977"/>
            <a:chOff x="588168" y="2014537"/>
            <a:chExt cx="8058151" cy="3200400"/>
          </a:xfrm>
        </p:grpSpPr>
        <p:pic>
          <p:nvPicPr>
            <p:cNvPr id="3" name="Picture 2">
              <a:extLst>
                <a:ext uri="{FF2B5EF4-FFF2-40B4-BE49-F238E27FC236}">
                  <a16:creationId xmlns="" xmlns:a16="http://schemas.microsoft.com/office/drawing/2014/main" id="{D3682802-54EE-A407-57E4-EAE737A177CE}"/>
                </a:ext>
              </a:extLst>
            </p:cNvPr>
            <p:cNvPicPr>
              <a:picLocks noChangeAspect="1"/>
            </p:cNvPicPr>
            <p:nvPr/>
          </p:nvPicPr>
          <p:blipFill>
            <a:blip r:embed="rId5"/>
            <a:stretch>
              <a:fillRect/>
            </a:stretch>
          </p:blipFill>
          <p:spPr>
            <a:xfrm>
              <a:off x="588168" y="2014537"/>
              <a:ext cx="8058151" cy="3200400"/>
            </a:xfrm>
            <a:prstGeom prst="rect">
              <a:avLst/>
            </a:prstGeom>
          </p:spPr>
        </p:pic>
        <p:pic>
          <p:nvPicPr>
            <p:cNvPr id="6" name="Picture 5" descr="Graphical user interface, website&#10;&#10;Description automatically generated">
              <a:extLst>
                <a:ext uri="{FF2B5EF4-FFF2-40B4-BE49-F238E27FC236}">
                  <a16:creationId xmlns="" xmlns:a16="http://schemas.microsoft.com/office/drawing/2014/main" id="{32DDC43F-7F88-3377-E877-C0A2CCE0CA0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168" y="2024062"/>
              <a:ext cx="2876550" cy="1590675"/>
            </a:xfrm>
            <a:prstGeom prst="rect">
              <a:avLst/>
            </a:prstGeom>
          </p:spPr>
        </p:pic>
      </p:grpSp>
    </p:spTree>
    <p:extLst>
      <p:ext uri="{BB962C8B-B14F-4D97-AF65-F5344CB8AC3E}">
        <p14:creationId xmlns:p14="http://schemas.microsoft.com/office/powerpoint/2010/main" val="151278184"/>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46"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7CAFA619-C08B-46B1-8CDD-28DEC090E67D}"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121860" name="Rectangle 3"/>
          <p:cNvSpPr>
            <a:spLocks noGrp="1" noChangeArrowheads="1"/>
          </p:cNvSpPr>
          <p:nvPr>
            <p:ph type="body" idx="4294967295"/>
          </p:nvPr>
        </p:nvSpPr>
        <p:spPr>
          <a:xfrm>
            <a:off x="457200" y="1286667"/>
            <a:ext cx="8320088" cy="3960813"/>
          </a:xfrm>
        </p:spPr>
        <p:txBody>
          <a:bodyPr/>
          <a:lstStyle/>
          <a:p>
            <a:pPr algn="just">
              <a:lnSpc>
                <a:spcPct val="80000"/>
              </a:lnSpc>
              <a:buClr>
                <a:schemeClr val="tx1"/>
              </a:buClr>
              <a:buFont typeface="Wingdings" pitchFamily="2" charset="2"/>
              <a:buChar char="q"/>
            </a:pPr>
            <a:endParaRPr lang="en-US" altLang="zh-CN" sz="2800" dirty="0">
              <a:ea typeface="SimSun" pitchFamily="2" charset="-122"/>
            </a:endParaRPr>
          </a:p>
          <a:p>
            <a:pPr>
              <a:lnSpc>
                <a:spcPct val="80000"/>
              </a:lnSpc>
              <a:buClr>
                <a:schemeClr val="tx1"/>
              </a:buClr>
              <a:buFont typeface="Wingdings" pitchFamily="2" charset="2"/>
              <a:buNone/>
            </a:pPr>
            <a:endParaRPr lang="en-US" altLang="zh-CN" sz="2800" dirty="0">
              <a:ea typeface="SimSun" pitchFamily="2" charset="-122"/>
            </a:endParaRPr>
          </a:p>
          <a:p>
            <a:pPr>
              <a:lnSpc>
                <a:spcPct val="80000"/>
              </a:lnSpc>
              <a:buClr>
                <a:schemeClr val="tx1"/>
              </a:buClr>
              <a:buFont typeface="Wingdings" pitchFamily="2" charset="2"/>
              <a:buNone/>
            </a:pPr>
            <a:endParaRPr lang="en-US" altLang="zh-CN" sz="2800" dirty="0">
              <a:ea typeface="SimSun" pitchFamily="2" charset="-122"/>
            </a:endParaRPr>
          </a:p>
        </p:txBody>
      </p:sp>
      <p:sp>
        <p:nvSpPr>
          <p:cNvPr id="192548" name="Rectangle 9"/>
          <p:cNvSpPr>
            <a:spLocks noChangeArrowheads="1"/>
          </p:cNvSpPr>
          <p:nvPr/>
        </p:nvSpPr>
        <p:spPr bwMode="auto">
          <a:xfrm>
            <a:off x="0" y="3357563"/>
            <a:ext cx="9144000" cy="0"/>
          </a:xfrm>
          <a:prstGeom prst="rect">
            <a:avLst/>
          </a:prstGeom>
          <a:noFill/>
          <a:ln w="9525">
            <a:noFill/>
            <a:miter lim="800000"/>
            <a:headEnd/>
            <a:tailEnd/>
          </a:ln>
        </p:spPr>
        <p:txBody>
          <a:bodyPr wrap="none" anchor="ctr">
            <a:spAutoFit/>
          </a:bodyPr>
          <a:lstStyle/>
          <a:p>
            <a:endParaRPr lang="en-US"/>
          </a:p>
        </p:txBody>
      </p:sp>
      <p:sp>
        <p:nvSpPr>
          <p:cNvPr id="192549" name="Rectangle 12"/>
          <p:cNvSpPr>
            <a:spLocks noChangeArrowheads="1"/>
          </p:cNvSpPr>
          <p:nvPr/>
        </p:nvSpPr>
        <p:spPr bwMode="auto">
          <a:xfrm>
            <a:off x="0" y="0"/>
            <a:ext cx="9144000" cy="0"/>
          </a:xfrm>
          <a:prstGeom prst="rect">
            <a:avLst/>
          </a:prstGeom>
          <a:noFill/>
          <a:ln w="9525">
            <a:noFill/>
            <a:miter lim="800000"/>
            <a:headEnd/>
            <a:tailEnd/>
          </a:ln>
        </p:spPr>
        <p:txBody>
          <a:bodyPr wrap="none" anchor="ctr">
            <a:spAutoFit/>
          </a:bodyPr>
          <a:lstStyle/>
          <a:p>
            <a:endParaRPr lang="en-US"/>
          </a:p>
        </p:txBody>
      </p:sp>
      <p:graphicFrame>
        <p:nvGraphicFramePr>
          <p:cNvPr id="192543" name="Object 31"/>
          <p:cNvGraphicFramePr>
            <a:graphicFrameLocks/>
          </p:cNvGraphicFramePr>
          <p:nvPr/>
        </p:nvGraphicFramePr>
        <p:xfrm>
          <a:off x="0" y="0"/>
          <a:ext cx="3298825" cy="373063"/>
        </p:xfrm>
        <a:graphic>
          <a:graphicData uri="http://schemas.openxmlformats.org/presentationml/2006/ole">
            <mc:AlternateContent xmlns:mc="http://schemas.openxmlformats.org/markup-compatibility/2006">
              <mc:Choice xmlns:v="urn:schemas-microsoft-com:vml" Requires="v">
                <p:oleObj spid="_x0000_s8229" name="Equation" r:id="rId3" imgW="4394200" imgH="444500" progId="Equation.DSMT4">
                  <p:embed/>
                </p:oleObj>
              </mc:Choice>
              <mc:Fallback>
                <p:oleObj name="Equation" r:id="rId3" imgW="4394200" imgH="444500" progId="Equation.DSMT4">
                  <p:embed/>
                  <p:pic>
                    <p:nvPicPr>
                      <p:cNvPr id="192543" name="Object 3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298825" cy="3730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92550" name="Rectangle 14"/>
          <p:cNvSpPr>
            <a:spLocks noChangeArrowheads="1"/>
          </p:cNvSpPr>
          <p:nvPr/>
        </p:nvSpPr>
        <p:spPr bwMode="auto">
          <a:xfrm>
            <a:off x="0" y="3243263"/>
            <a:ext cx="9144000" cy="0"/>
          </a:xfrm>
          <a:prstGeom prst="rect">
            <a:avLst/>
          </a:prstGeom>
          <a:noFill/>
          <a:ln w="9525">
            <a:noFill/>
            <a:miter lim="800000"/>
            <a:headEnd/>
            <a:tailEnd/>
          </a:ln>
        </p:spPr>
        <p:txBody>
          <a:bodyPr wrap="none" anchor="ctr">
            <a:spAutoFit/>
          </a:bodyPr>
          <a:lstStyle/>
          <a:p>
            <a:endParaRPr lang="en-US"/>
          </a:p>
        </p:txBody>
      </p:sp>
      <p:sp>
        <p:nvSpPr>
          <p:cNvPr id="192551" name="Rectangle 16"/>
          <p:cNvSpPr>
            <a:spLocks noChangeArrowheads="1"/>
          </p:cNvSpPr>
          <p:nvPr/>
        </p:nvSpPr>
        <p:spPr bwMode="auto">
          <a:xfrm>
            <a:off x="0" y="3243263"/>
            <a:ext cx="9144000" cy="0"/>
          </a:xfrm>
          <a:prstGeom prst="rect">
            <a:avLst/>
          </a:prstGeom>
          <a:noFill/>
          <a:ln w="9525">
            <a:noFill/>
            <a:miter lim="800000"/>
            <a:headEnd/>
            <a:tailEnd/>
          </a:ln>
        </p:spPr>
        <p:txBody>
          <a:bodyPr wrap="none" anchor="ctr">
            <a:spAutoFit/>
          </a:bodyPr>
          <a:lstStyle/>
          <a:p>
            <a:endParaRPr lang="en-US"/>
          </a:p>
        </p:txBody>
      </p:sp>
      <p:sp>
        <p:nvSpPr>
          <p:cNvPr id="1575938" name="Rectangle 2"/>
          <p:cNvSpPr>
            <a:spLocks noRot="1" noChangeArrowheads="1"/>
          </p:cNvSpPr>
          <p:nvPr/>
        </p:nvSpPr>
        <p:spPr bwMode="auto">
          <a:xfrm>
            <a:off x="88900" y="260350"/>
            <a:ext cx="8997950" cy="1008063"/>
          </a:xfrm>
          <a:prstGeom prst="rect">
            <a:avLst/>
          </a:prstGeom>
          <a:solidFill>
            <a:srgbClr val="CC0000"/>
          </a:solidFill>
          <a:ln w="9525">
            <a:noFill/>
            <a:miter lim="800000"/>
            <a:headEnd/>
            <a:tailEnd/>
          </a:ln>
        </p:spPr>
        <p:txBody>
          <a:bodyPr anchor="ctr"/>
          <a:lstStyle/>
          <a:p>
            <a:pPr algn="ctr"/>
            <a:r>
              <a:rPr lang="en-US" altLang="zh-CN" sz="4000" b="1" dirty="0">
                <a:solidFill>
                  <a:schemeClr val="tx2"/>
                </a:solidFill>
                <a:effectLst>
                  <a:outerShdw blurRad="38100" dist="38100" dir="2700000" algn="tl">
                    <a:srgbClr val="000000"/>
                  </a:outerShdw>
                </a:effectLst>
                <a:latin typeface="Garamond" pitchFamily="18" charset="0"/>
                <a:ea typeface="SimSun" pitchFamily="2" charset="-122"/>
              </a:rPr>
              <a:t>How Starlink</a:t>
            </a:r>
            <a:r>
              <a:rPr lang="en-US" altLang="zh-CN" sz="3800" b="1" dirty="0">
                <a:solidFill>
                  <a:schemeClr val="tx2"/>
                </a:solidFill>
                <a:effectLst>
                  <a:outerShdw blurRad="38100" dist="38100" dir="2700000" algn="tl">
                    <a:srgbClr val="000000"/>
                  </a:outerShdw>
                </a:effectLst>
                <a:latin typeface="Garamond" pitchFamily="18" charset="0"/>
                <a:ea typeface="SimSun" pitchFamily="2" charset="-122"/>
              </a:rPr>
              <a:t> Works?</a:t>
            </a:r>
          </a:p>
        </p:txBody>
      </p:sp>
      <p:pic>
        <p:nvPicPr>
          <p:cNvPr id="23" name="Picture 22" descr="A planet in space&#10;&#10;Description automatically generated with low confidence">
            <a:extLst>
              <a:ext uri="{FF2B5EF4-FFF2-40B4-BE49-F238E27FC236}">
                <a16:creationId xmlns="" xmlns:a16="http://schemas.microsoft.com/office/drawing/2014/main" id="{5154B6F2-5A21-602F-052B-062201E58D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791" y="1268413"/>
            <a:ext cx="3839084" cy="2879313"/>
          </a:xfrm>
          <a:prstGeom prst="rect">
            <a:avLst/>
          </a:prstGeom>
        </p:spPr>
      </p:pic>
      <p:pic>
        <p:nvPicPr>
          <p:cNvPr id="26" name="Picture 25" descr="Map&#10;&#10;Description automatically generated">
            <a:extLst>
              <a:ext uri="{FF2B5EF4-FFF2-40B4-BE49-F238E27FC236}">
                <a16:creationId xmlns="" xmlns:a16="http://schemas.microsoft.com/office/drawing/2014/main" id="{365811E0-6846-1773-4541-B5F1905FED7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37942" y="1252238"/>
            <a:ext cx="4032000" cy="3024000"/>
          </a:xfrm>
          <a:prstGeom prst="rect">
            <a:avLst/>
          </a:prstGeom>
        </p:spPr>
      </p:pic>
      <p:sp>
        <p:nvSpPr>
          <p:cNvPr id="13" name="Rectangle 3"/>
          <p:cNvSpPr txBox="1">
            <a:spLocks noChangeArrowheads="1"/>
          </p:cNvSpPr>
          <p:nvPr/>
        </p:nvSpPr>
        <p:spPr bwMode="auto">
          <a:xfrm>
            <a:off x="4837953" y="4418235"/>
            <a:ext cx="4230926" cy="1288582"/>
          </a:xfrm>
          <a:prstGeom prst="rect">
            <a:avLst/>
          </a:prstGeom>
          <a:noFill/>
          <a:ln w="9525">
            <a:noFill/>
            <a:miter lim="800000"/>
            <a:headEnd/>
            <a:tailEnd/>
          </a:ln>
          <a:effectLst/>
        </p:spPr>
        <p:txBody>
          <a:bodyPr/>
          <a:lstStyle/>
          <a:p>
            <a:pPr>
              <a:spcBef>
                <a:spcPct val="20000"/>
              </a:spcBef>
              <a:buClr>
                <a:schemeClr val="tx1"/>
              </a:buClr>
              <a:buSzPct val="70000"/>
              <a:defRPr/>
            </a:pPr>
            <a:r>
              <a:rPr lang="en-US" altLang="zh-CN" sz="2600" dirty="0">
                <a:latin typeface="Garamond" pitchFamily="18" charset="0"/>
                <a:ea typeface="SimSun" pitchFamily="2" charset="-122"/>
                <a:cs typeface="+mn-cs"/>
              </a:rPr>
              <a:t>Ground stations broadcast signals to satellites in orbits, which in turn relay the data back to the Starlink users on Earth. </a:t>
            </a:r>
          </a:p>
          <a:p>
            <a:pPr marL="342900" indent="-342900">
              <a:spcBef>
                <a:spcPct val="20000"/>
              </a:spcBef>
              <a:buClr>
                <a:schemeClr val="tx1"/>
              </a:buClr>
              <a:buSzPct val="70000"/>
              <a:buFont typeface="Wingdings" pitchFamily="2" charset="2"/>
              <a:buChar char="q"/>
              <a:defRPr/>
            </a:pPr>
            <a:endParaRPr lang="en-US" altLang="zh-CN" sz="2600" dirty="0">
              <a:latin typeface="Garamond" pitchFamily="18" charset="0"/>
              <a:ea typeface="SimSun" pitchFamily="2" charset="-122"/>
              <a:cs typeface="+mn-cs"/>
            </a:endParaRPr>
          </a:p>
          <a:p>
            <a:pPr marL="342900" indent="-342900">
              <a:spcBef>
                <a:spcPct val="20000"/>
              </a:spcBef>
              <a:buClr>
                <a:schemeClr val="tx1"/>
              </a:buClr>
              <a:buSzPct val="70000"/>
              <a:buFont typeface="Wingdings" pitchFamily="2" charset="2"/>
              <a:buChar char="q"/>
              <a:defRPr/>
            </a:pPr>
            <a:endParaRPr lang="en-US" altLang="zh-CN" sz="2600" dirty="0">
              <a:latin typeface="Garamond" pitchFamily="18" charset="0"/>
              <a:ea typeface="SimSun" pitchFamily="2" charset="-122"/>
              <a:cs typeface="+mn-cs"/>
            </a:endParaRPr>
          </a:p>
          <a:p>
            <a:pPr marL="342900" indent="-342900">
              <a:spcBef>
                <a:spcPct val="20000"/>
              </a:spcBef>
              <a:buClr>
                <a:schemeClr val="tx1"/>
              </a:buClr>
              <a:buSzPct val="70000"/>
              <a:defRPr/>
            </a:pPr>
            <a:endParaRPr lang="en-US" altLang="zh-CN" sz="2600" dirty="0">
              <a:latin typeface="Garamond" pitchFamily="18" charset="0"/>
              <a:ea typeface="SimSun" pitchFamily="2" charset="-122"/>
              <a:cs typeface="+mn-cs"/>
            </a:endParaRPr>
          </a:p>
        </p:txBody>
      </p:sp>
      <p:grpSp>
        <p:nvGrpSpPr>
          <p:cNvPr id="2" name="组合 2">
            <a:extLst>
              <a:ext uri="{FF2B5EF4-FFF2-40B4-BE49-F238E27FC236}">
                <a16:creationId xmlns="" xmlns:a16="http://schemas.microsoft.com/office/drawing/2014/main" id="{2F91BD25-0CC8-280B-82B1-59C6A36A1218}"/>
              </a:ext>
            </a:extLst>
          </p:cNvPr>
          <p:cNvGrpSpPr/>
          <p:nvPr/>
        </p:nvGrpSpPr>
        <p:grpSpPr>
          <a:xfrm>
            <a:off x="730708" y="4313394"/>
            <a:ext cx="3857168" cy="2096770"/>
            <a:chOff x="-1849073" y="1896629"/>
            <a:chExt cx="3984625" cy="2096770"/>
          </a:xfrm>
        </p:grpSpPr>
        <p:pic>
          <p:nvPicPr>
            <p:cNvPr id="3" name="图片 1" descr="图形用户界面, 图示&#10;&#10;描述已自动生成">
              <a:extLst>
                <a:ext uri="{FF2B5EF4-FFF2-40B4-BE49-F238E27FC236}">
                  <a16:creationId xmlns="" xmlns:a16="http://schemas.microsoft.com/office/drawing/2014/main" id="{721F2180-2EA9-34D4-9B54-E955B4AF708C}"/>
                </a:ext>
              </a:extLst>
            </p:cNvPr>
            <p:cNvPicPr>
              <a:picLocks noChangeAspect="1"/>
            </p:cNvPicPr>
            <p:nvPr/>
          </p:nvPicPr>
          <p:blipFill>
            <a:blip r:embed="rId7"/>
            <a:stretch>
              <a:fillRect/>
            </a:stretch>
          </p:blipFill>
          <p:spPr>
            <a:xfrm>
              <a:off x="-1849073" y="1896629"/>
              <a:ext cx="3984625" cy="2096770"/>
            </a:xfrm>
            <a:prstGeom prst="rect">
              <a:avLst/>
            </a:prstGeom>
          </p:spPr>
        </p:pic>
        <p:sp>
          <p:nvSpPr>
            <p:cNvPr id="4" name="文本框 2">
              <a:extLst>
                <a:ext uri="{FF2B5EF4-FFF2-40B4-BE49-F238E27FC236}">
                  <a16:creationId xmlns="" xmlns:a16="http://schemas.microsoft.com/office/drawing/2014/main" id="{7D026744-1FA9-B975-EF11-DDBAFA9B45D4}"/>
                </a:ext>
              </a:extLst>
            </p:cNvPr>
            <p:cNvSpPr txBox="1">
              <a:spLocks noChangeArrowheads="1"/>
            </p:cNvSpPr>
            <p:nvPr/>
          </p:nvSpPr>
          <p:spPr bwMode="auto">
            <a:xfrm>
              <a:off x="-383951" y="3793260"/>
              <a:ext cx="1257300" cy="163940"/>
            </a:xfrm>
            <a:prstGeom prst="rect">
              <a:avLst/>
            </a:prstGeom>
            <a:solidFill>
              <a:schemeClr val="bg2"/>
            </a:solidFill>
            <a:ln w="9525">
              <a:solidFill>
                <a:srgbClr val="000000"/>
              </a:solidFill>
              <a:miter lim="800000"/>
              <a:headEnd/>
              <a:tailEnd/>
            </a:ln>
          </p:spPr>
          <p:txBody>
            <a:bodyPr rot="0" vert="horz" wrap="square" lIns="91440" tIns="45720" rIns="91440" bIns="45720" anchor="t" anchorCtr="0">
              <a:noAutofit/>
            </a:bodyPr>
            <a:lstStyle/>
            <a:p>
              <a:pPr marL="0" marR="0">
                <a:lnSpc>
                  <a:spcPct val="107000"/>
                </a:lnSpc>
                <a:spcBef>
                  <a:spcPts val="0"/>
                </a:spcBef>
                <a:spcAft>
                  <a:spcPts val="800"/>
                </a:spcAft>
              </a:pPr>
              <a:r>
                <a:rPr lang="en-US" sz="1100">
                  <a:solidFill>
                    <a:schemeClr val="bg2"/>
                  </a:solidFill>
                  <a:effectLst/>
                  <a:highlight>
                    <a:srgbClr val="000000"/>
                  </a:highlight>
                  <a:latin typeface="Calibri" panose="020F0502020204030204" pitchFamily="34" charset="0"/>
                  <a:ea typeface="DengXian" panose="02010600030101010101" pitchFamily="2" charset="-122"/>
                  <a:cs typeface="Times New Roman" panose="02020603050405020304" pitchFamily="18" charset="0"/>
                </a:rPr>
                <a:t> </a:t>
              </a:r>
            </a:p>
          </p:txBody>
        </p:sp>
      </p:grpSp>
    </p:spTree>
    <p:extLst>
      <p:ext uri="{BB962C8B-B14F-4D97-AF65-F5344CB8AC3E}">
        <p14:creationId xmlns:p14="http://schemas.microsoft.com/office/powerpoint/2010/main" val="516976107"/>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A4EA1D7D-913E-4278-81AF-34B7624E464D}"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2" name="Rectangle 2">
            <a:extLst>
              <a:ext uri="{FF2B5EF4-FFF2-40B4-BE49-F238E27FC236}">
                <a16:creationId xmlns="" xmlns:a16="http://schemas.microsoft.com/office/drawing/2014/main" id="{CDFCFA54-F3F7-1F76-1908-FFA3890E5517}"/>
              </a:ext>
            </a:extLst>
          </p:cNvPr>
          <p:cNvSpPr>
            <a:spLocks noRot="1" noChangeArrowheads="1"/>
          </p:cNvSpPr>
          <p:nvPr/>
        </p:nvSpPr>
        <p:spPr bwMode="auto">
          <a:xfrm>
            <a:off x="72827" y="764704"/>
            <a:ext cx="8997950" cy="1008063"/>
          </a:xfrm>
          <a:prstGeom prst="rect">
            <a:avLst/>
          </a:prstGeom>
          <a:solidFill>
            <a:srgbClr val="CC0000"/>
          </a:solidFill>
          <a:ln w="9525">
            <a:noFill/>
            <a:miter lim="800000"/>
            <a:headEnd/>
            <a:tailEnd/>
          </a:ln>
        </p:spPr>
        <p:txBody>
          <a:bodyPr anchor="ctr"/>
          <a:lstStyle/>
          <a:p>
            <a:pPr algn="ctr"/>
            <a:r>
              <a:rPr lang="en-US" altLang="zh-CN" sz="4000" b="1" dirty="0">
                <a:solidFill>
                  <a:schemeClr val="tx2"/>
                </a:solidFill>
                <a:effectLst>
                  <a:outerShdw blurRad="38100" dist="38100" dir="2700000" algn="tl">
                    <a:srgbClr val="000000"/>
                  </a:outerShdw>
                </a:effectLst>
                <a:latin typeface="Garamond" pitchFamily="18" charset="0"/>
                <a:ea typeface="SimSun" pitchFamily="2" charset="-122"/>
              </a:rPr>
              <a:t>How Starlink</a:t>
            </a:r>
            <a:r>
              <a:rPr lang="en-US" altLang="zh-CN" sz="3800" b="1" dirty="0">
                <a:solidFill>
                  <a:schemeClr val="tx2"/>
                </a:solidFill>
                <a:effectLst>
                  <a:outerShdw blurRad="38100" dist="38100" dir="2700000" algn="tl">
                    <a:srgbClr val="000000"/>
                  </a:outerShdw>
                </a:effectLst>
                <a:latin typeface="Garamond" pitchFamily="18" charset="0"/>
                <a:ea typeface="SimSun" pitchFamily="2" charset="-122"/>
              </a:rPr>
              <a:t> Works?</a:t>
            </a:r>
          </a:p>
        </p:txBody>
      </p:sp>
      <p:sp>
        <p:nvSpPr>
          <p:cNvPr id="3" name="Rectangle 3">
            <a:extLst>
              <a:ext uri="{FF2B5EF4-FFF2-40B4-BE49-F238E27FC236}">
                <a16:creationId xmlns="" xmlns:a16="http://schemas.microsoft.com/office/drawing/2014/main" id="{CA4EEBA5-2AD5-B09A-FD0C-220362AA5497}"/>
              </a:ext>
            </a:extLst>
          </p:cNvPr>
          <p:cNvSpPr>
            <a:spLocks noChangeArrowheads="1"/>
          </p:cNvSpPr>
          <p:nvPr/>
        </p:nvSpPr>
        <p:spPr bwMode="auto">
          <a:xfrm>
            <a:off x="539552" y="2111272"/>
            <a:ext cx="8064500" cy="4140303"/>
          </a:xfrm>
          <a:prstGeom prst="rect">
            <a:avLst/>
          </a:prstGeom>
          <a:noFill/>
          <a:ln w="9525">
            <a:noFill/>
            <a:miter lim="800000"/>
            <a:headEnd/>
            <a:tailEnd/>
          </a:ln>
        </p:spPr>
        <p:txBody>
          <a:bodyPr/>
          <a:lstStyle/>
          <a:p>
            <a:pPr marL="342900" indent="-342900">
              <a:spcBef>
                <a:spcPct val="20000"/>
              </a:spcBef>
              <a:buClr>
                <a:schemeClr val="tx1"/>
              </a:buClr>
              <a:buSzPct val="70000"/>
              <a:buFont typeface="Wingdings" pitchFamily="2" charset="2"/>
              <a:buChar char="q"/>
              <a:defRPr/>
            </a:pPr>
            <a:r>
              <a:rPr lang="en-US" altLang="zh-CN" sz="3000" dirty="0">
                <a:latin typeface="Garamond" pitchFamily="18" charset="0"/>
                <a:ea typeface="SimSun" pitchFamily="2" charset="-122"/>
                <a:cs typeface="+mn-cs"/>
              </a:rPr>
              <a:t>The goal of Starlink is </a:t>
            </a:r>
            <a:r>
              <a:rPr lang="en-US" altLang="zh-CN" sz="3000" dirty="0" smtClean="0">
                <a:latin typeface="Garamond" pitchFamily="18" charset="0"/>
                <a:ea typeface="SimSun" pitchFamily="2" charset="-122"/>
                <a:cs typeface="+mn-cs"/>
              </a:rPr>
              <a:t>to build a </a:t>
            </a:r>
            <a:r>
              <a:rPr lang="en-US" altLang="zh-CN" sz="3000" dirty="0">
                <a:latin typeface="Garamond" pitchFamily="18" charset="0"/>
                <a:ea typeface="SimSun" pitchFamily="2" charset="-122"/>
                <a:cs typeface="+mn-cs"/>
              </a:rPr>
              <a:t>constellation of almost 42,000 tablet-size satellites circling the globe in low orbit to meet this demand. </a:t>
            </a:r>
          </a:p>
          <a:p>
            <a:pPr marL="742950" lvl="1" indent="-285750" eaLnBrk="0" hangingPunct="0">
              <a:lnSpc>
                <a:spcPct val="80000"/>
              </a:lnSpc>
              <a:spcBef>
                <a:spcPct val="20000"/>
              </a:spcBef>
              <a:buClr>
                <a:schemeClr val="tx1"/>
              </a:buClr>
              <a:buSzPct val="70000"/>
              <a:buFont typeface="Times New Roman" pitchFamily="18" charset="0"/>
              <a:buChar char="‒"/>
            </a:pPr>
            <a:r>
              <a:rPr lang="en-US" sz="3000" dirty="0">
                <a:effectLst>
                  <a:outerShdw blurRad="38100" dist="38100" dir="2700000" algn="tl">
                    <a:srgbClr val="000000"/>
                  </a:outerShdw>
                </a:effectLst>
                <a:latin typeface="Garamond" pitchFamily="18" charset="0"/>
              </a:rPr>
              <a:t>The CubeSats -- miniature satellites commonly used in create a low latency network in space that facilitates edge computing on </a:t>
            </a:r>
            <a:r>
              <a:rPr lang="en-US" sz="3000" dirty="0" smtClean="0">
                <a:effectLst>
                  <a:outerShdw blurRad="38100" dist="38100" dir="2700000" algn="tl">
                    <a:srgbClr val="000000"/>
                  </a:outerShdw>
                </a:effectLst>
                <a:latin typeface="Garamond" pitchFamily="18" charset="0"/>
              </a:rPr>
              <a:t>Earth </a:t>
            </a:r>
          </a:p>
          <a:p>
            <a:pPr marL="742950" lvl="1" indent="-285750" eaLnBrk="0" hangingPunct="0">
              <a:lnSpc>
                <a:spcPct val="80000"/>
              </a:lnSpc>
              <a:spcBef>
                <a:spcPct val="20000"/>
              </a:spcBef>
              <a:buClr>
                <a:schemeClr val="tx1"/>
              </a:buClr>
              <a:buSzPct val="70000"/>
              <a:buFont typeface="Times New Roman" pitchFamily="18" charset="0"/>
              <a:buChar char="‒"/>
            </a:pPr>
            <a:r>
              <a:rPr lang="en-US" sz="3000" dirty="0" smtClean="0">
                <a:effectLst>
                  <a:outerShdw blurRad="38100" dist="38100" dir="2700000" algn="tl">
                    <a:srgbClr val="000000"/>
                  </a:outerShdw>
                </a:effectLst>
                <a:latin typeface="Garamond" pitchFamily="18" charset="0"/>
              </a:rPr>
              <a:t>LEO </a:t>
            </a:r>
            <a:r>
              <a:rPr lang="en-US" sz="3000" dirty="0">
                <a:effectLst>
                  <a:outerShdw blurRad="38100" dist="38100" dir="2700000" algn="tl">
                    <a:srgbClr val="000000"/>
                  </a:outerShdw>
                </a:effectLst>
                <a:latin typeface="Garamond" pitchFamily="18" charset="0"/>
              </a:rPr>
              <a:t>-- create tight network coverage, and their low Earth orbit produces low latency</a:t>
            </a:r>
            <a:r>
              <a:rPr lang="en-US" sz="3000" dirty="0" smtClean="0">
                <a:effectLst>
                  <a:outerShdw blurRad="38100" dist="38100" dir="2700000" algn="tl">
                    <a:srgbClr val="000000"/>
                  </a:outerShdw>
                </a:effectLst>
                <a:latin typeface="Garamond" pitchFamily="18" charset="0"/>
              </a:rPr>
              <a:t>.</a:t>
            </a:r>
            <a:endParaRPr lang="en-US" sz="3000" dirty="0">
              <a:effectLst>
                <a:outerShdw blurRad="38100" dist="38100" dir="2700000" algn="tl">
                  <a:srgbClr val="000000"/>
                </a:outerShdw>
              </a:effectLst>
              <a:latin typeface="Garamond" pitchFamily="18" charset="0"/>
            </a:endParaRPr>
          </a:p>
        </p:txBody>
      </p:sp>
    </p:spTree>
    <p:extLst>
      <p:ext uri="{BB962C8B-B14F-4D97-AF65-F5344CB8AC3E}">
        <p14:creationId xmlns:p14="http://schemas.microsoft.com/office/powerpoint/2010/main" val="4209986267"/>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A4EA1D7D-913E-4278-81AF-34B7624E464D}"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2" name="Rectangle 2">
            <a:extLst>
              <a:ext uri="{FF2B5EF4-FFF2-40B4-BE49-F238E27FC236}">
                <a16:creationId xmlns="" xmlns:a16="http://schemas.microsoft.com/office/drawing/2014/main" id="{CDFCFA54-F3F7-1F76-1908-FFA3890E5517}"/>
              </a:ext>
            </a:extLst>
          </p:cNvPr>
          <p:cNvSpPr>
            <a:spLocks noRot="1" noChangeArrowheads="1"/>
          </p:cNvSpPr>
          <p:nvPr/>
        </p:nvSpPr>
        <p:spPr bwMode="auto">
          <a:xfrm>
            <a:off x="72827" y="559521"/>
            <a:ext cx="8997950" cy="1008063"/>
          </a:xfrm>
          <a:prstGeom prst="rect">
            <a:avLst/>
          </a:prstGeom>
          <a:solidFill>
            <a:srgbClr val="CC0000"/>
          </a:solidFill>
          <a:ln w="9525">
            <a:noFill/>
            <a:miter lim="800000"/>
            <a:headEnd/>
            <a:tailEnd/>
          </a:ln>
        </p:spPr>
        <p:txBody>
          <a:bodyPr anchor="ctr"/>
          <a:lstStyle/>
          <a:p>
            <a:pPr algn="ctr"/>
            <a:r>
              <a:rPr lang="en-US" altLang="zh-CN" sz="4000" b="1" dirty="0">
                <a:solidFill>
                  <a:schemeClr val="tx2"/>
                </a:solidFill>
                <a:effectLst>
                  <a:outerShdw blurRad="38100" dist="38100" dir="2700000" algn="tl">
                    <a:srgbClr val="000000"/>
                  </a:outerShdw>
                </a:effectLst>
                <a:latin typeface="Garamond" pitchFamily="18" charset="0"/>
                <a:ea typeface="SimSun" pitchFamily="2" charset="-122"/>
              </a:rPr>
              <a:t>How Starlink</a:t>
            </a:r>
            <a:r>
              <a:rPr lang="en-US" altLang="zh-CN" sz="3800" b="1" dirty="0">
                <a:solidFill>
                  <a:schemeClr val="tx2"/>
                </a:solidFill>
                <a:effectLst>
                  <a:outerShdw blurRad="38100" dist="38100" dir="2700000" algn="tl">
                    <a:srgbClr val="000000"/>
                  </a:outerShdw>
                </a:effectLst>
                <a:latin typeface="Garamond" pitchFamily="18" charset="0"/>
                <a:ea typeface="SimSun" pitchFamily="2" charset="-122"/>
              </a:rPr>
              <a:t> Works?</a:t>
            </a:r>
          </a:p>
        </p:txBody>
      </p:sp>
      <p:sp>
        <p:nvSpPr>
          <p:cNvPr id="3" name="Rectangle 3">
            <a:extLst>
              <a:ext uri="{FF2B5EF4-FFF2-40B4-BE49-F238E27FC236}">
                <a16:creationId xmlns="" xmlns:a16="http://schemas.microsoft.com/office/drawing/2014/main" id="{CA4EEBA5-2AD5-B09A-FD0C-220362AA5497}"/>
              </a:ext>
            </a:extLst>
          </p:cNvPr>
          <p:cNvSpPr>
            <a:spLocks noChangeArrowheads="1"/>
          </p:cNvSpPr>
          <p:nvPr/>
        </p:nvSpPr>
        <p:spPr bwMode="auto">
          <a:xfrm>
            <a:off x="539552" y="1772816"/>
            <a:ext cx="8064500" cy="4068295"/>
          </a:xfrm>
          <a:prstGeom prst="rect">
            <a:avLst/>
          </a:prstGeom>
          <a:noFill/>
          <a:ln w="9525">
            <a:noFill/>
            <a:miter lim="800000"/>
            <a:headEnd/>
            <a:tailEnd/>
          </a:ln>
        </p:spPr>
        <p:txBody>
          <a:bodyPr/>
          <a:lstStyle/>
          <a:p>
            <a:pPr marL="342900" indent="-342900">
              <a:spcBef>
                <a:spcPct val="20000"/>
              </a:spcBef>
              <a:buClr>
                <a:schemeClr val="tx1"/>
              </a:buClr>
              <a:buSzPct val="70000"/>
              <a:buFont typeface="Wingdings" pitchFamily="2" charset="2"/>
              <a:buChar char="q"/>
              <a:defRPr/>
            </a:pPr>
            <a:r>
              <a:rPr lang="en-US" sz="3000" dirty="0" smtClean="0">
                <a:effectLst>
                  <a:outerShdw blurRad="38100" dist="38100" dir="2700000" algn="tl">
                    <a:srgbClr val="000000"/>
                  </a:outerShdw>
                </a:effectLst>
                <a:latin typeface="Garamond" pitchFamily="18" charset="0"/>
              </a:rPr>
              <a:t>Starlink </a:t>
            </a:r>
            <a:r>
              <a:rPr lang="en-US" sz="3000" dirty="0">
                <a:effectLst>
                  <a:outerShdw blurRad="38100" dist="38100" dir="2700000" algn="tl">
                    <a:srgbClr val="000000"/>
                  </a:outerShdw>
                </a:effectLst>
                <a:latin typeface="Garamond" pitchFamily="18" charset="0"/>
              </a:rPr>
              <a:t>uses LEO satellites that circle the planet at only 300 miles above surface level. This shortened geostationary orbit improves internet speeds and reduces latency levels </a:t>
            </a:r>
            <a:r>
              <a:rPr lang="en-US" sz="3000" dirty="0">
                <a:effectLst>
                  <a:outerShdw blurRad="38100" dist="38100" dir="2700000" algn="tl">
                    <a:srgbClr val="000000"/>
                  </a:outerShdw>
                </a:effectLst>
                <a:latin typeface="Garamond" pitchFamily="18" charset="0"/>
                <a:hlinkClick r:id="rId2"/>
              </a:rPr>
              <a:t>https://</a:t>
            </a:r>
            <a:r>
              <a:rPr lang="en-US" sz="3000" dirty="0" smtClean="0">
                <a:effectLst>
                  <a:outerShdw blurRad="38100" dist="38100" dir="2700000" algn="tl">
                    <a:srgbClr val="000000"/>
                  </a:outerShdw>
                </a:effectLst>
                <a:latin typeface="Garamond" pitchFamily="18" charset="0"/>
                <a:hlinkClick r:id="rId2"/>
              </a:rPr>
              <a:t>www.starlink.com/technology</a:t>
            </a:r>
            <a:endParaRPr lang="en-US" sz="3000" dirty="0">
              <a:effectLst>
                <a:outerShdw blurRad="38100" dist="38100" dir="2700000" algn="tl">
                  <a:srgbClr val="000000"/>
                </a:outerShdw>
              </a:effectLst>
              <a:latin typeface="Garamond" pitchFamily="18" charset="0"/>
            </a:endParaRPr>
          </a:p>
          <a:p>
            <a:pPr marL="342900" indent="-342900">
              <a:spcBef>
                <a:spcPct val="20000"/>
              </a:spcBef>
              <a:buClr>
                <a:schemeClr val="tx1"/>
              </a:buClr>
              <a:buSzPct val="70000"/>
              <a:buFont typeface="Wingdings" pitchFamily="2" charset="2"/>
              <a:buChar char="q"/>
              <a:defRPr/>
            </a:pPr>
            <a:r>
              <a:rPr lang="en-US" altLang="zh-CN" sz="3000" dirty="0">
                <a:latin typeface="Garamond" pitchFamily="18" charset="0"/>
                <a:ea typeface="SimSun" pitchFamily="2" charset="-122"/>
              </a:rPr>
              <a:t>Starlink looks like a </a:t>
            </a:r>
            <a:r>
              <a:rPr lang="en-US" altLang="zh-CN" sz="3000" dirty="0">
                <a:solidFill>
                  <a:srgbClr val="FF0000"/>
                </a:solidFill>
                <a:latin typeface="Garamond" pitchFamily="18" charset="0"/>
                <a:ea typeface="SimSun" pitchFamily="2" charset="-122"/>
              </a:rPr>
              <a:t>giant Ethernet </a:t>
            </a:r>
            <a:r>
              <a:rPr lang="en-US" altLang="zh-CN" sz="3000" dirty="0">
                <a:latin typeface="Garamond" pitchFamily="18" charset="0"/>
                <a:ea typeface="SimSun" pitchFamily="2" charset="-122"/>
              </a:rPr>
              <a:t>network. It’s a </a:t>
            </a:r>
            <a:r>
              <a:rPr lang="en-US" altLang="zh-CN" sz="3000" dirty="0">
                <a:solidFill>
                  <a:srgbClr val="FF0000"/>
                </a:solidFill>
                <a:latin typeface="Garamond" pitchFamily="18" charset="0"/>
                <a:ea typeface="SimSun" pitchFamily="2" charset="-122"/>
              </a:rPr>
              <a:t>giant switch</a:t>
            </a:r>
            <a:r>
              <a:rPr lang="en-US" altLang="zh-CN" sz="3000" dirty="0">
                <a:latin typeface="Garamond" pitchFamily="18" charset="0"/>
                <a:ea typeface="SimSun" pitchFamily="2" charset="-122"/>
              </a:rPr>
              <a:t>, and the switch fabric is below anything TCP sees.</a:t>
            </a:r>
          </a:p>
          <a:p>
            <a:pPr marL="342900" indent="-342900">
              <a:spcBef>
                <a:spcPct val="20000"/>
              </a:spcBef>
              <a:buClr>
                <a:schemeClr val="tx1"/>
              </a:buClr>
              <a:buSzPct val="70000"/>
              <a:buFont typeface="Wingdings" pitchFamily="2" charset="2"/>
              <a:buChar char="q"/>
              <a:defRPr/>
            </a:pPr>
            <a:endParaRPr lang="en-US" sz="3000" dirty="0">
              <a:effectLst>
                <a:outerShdw blurRad="38100" dist="38100" dir="2700000" algn="tl">
                  <a:srgbClr val="000000"/>
                </a:outerShdw>
              </a:effectLst>
              <a:latin typeface="Garamond" pitchFamily="18" charset="0"/>
            </a:endParaRPr>
          </a:p>
        </p:txBody>
      </p:sp>
    </p:spTree>
    <p:extLst>
      <p:ext uri="{BB962C8B-B14F-4D97-AF65-F5344CB8AC3E}">
        <p14:creationId xmlns:p14="http://schemas.microsoft.com/office/powerpoint/2010/main" val="3372431391"/>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A4EA1D7D-913E-4278-81AF-34B7624E464D}"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1738755" name="Rectangle 3"/>
          <p:cNvSpPr>
            <a:spLocks noGrp="1" noChangeArrowheads="1"/>
          </p:cNvSpPr>
          <p:nvPr>
            <p:ph type="body" idx="4294967295"/>
          </p:nvPr>
        </p:nvSpPr>
        <p:spPr>
          <a:xfrm>
            <a:off x="804862" y="2384425"/>
            <a:ext cx="7777162" cy="2765425"/>
          </a:xfrm>
        </p:spPr>
        <p:txBody>
          <a:bodyPr/>
          <a:lstStyle/>
          <a:p>
            <a:pPr lvl="1">
              <a:lnSpc>
                <a:spcPct val="93000"/>
              </a:lnSpc>
              <a:spcAft>
                <a:spcPts val="600"/>
              </a:spcAft>
              <a:buClr>
                <a:srgbClr val="000000"/>
              </a:buClr>
              <a:buSzPct val="100000"/>
              <a:buFont typeface="Wingdings" pitchFamily="2" charset="2"/>
              <a:buNone/>
              <a:defRPr/>
            </a:pPr>
            <a:r>
              <a:rPr lang="en-US" altLang="zh-CN" sz="2000">
                <a:ea typeface="SimSun" pitchFamily="2" charset="-122"/>
              </a:rPr>
              <a:t>	</a:t>
            </a:r>
            <a:endParaRPr lang="en-US" altLang="zh-CN">
              <a:ea typeface="SimSun" pitchFamily="2" charset="-122"/>
            </a:endParaRPr>
          </a:p>
        </p:txBody>
      </p:sp>
      <p:sp>
        <p:nvSpPr>
          <p:cNvPr id="6" name="Rectangle 3"/>
          <p:cNvSpPr txBox="1">
            <a:spLocks noChangeArrowheads="1"/>
          </p:cNvSpPr>
          <p:nvPr/>
        </p:nvSpPr>
        <p:spPr bwMode="auto">
          <a:xfrm>
            <a:off x="457201" y="1392239"/>
            <a:ext cx="8363272" cy="4816973"/>
          </a:xfrm>
          <a:prstGeom prst="rect">
            <a:avLst/>
          </a:prstGeom>
          <a:noFill/>
          <a:ln w="9525">
            <a:noFill/>
            <a:miter lim="800000"/>
            <a:headEnd/>
            <a:tailEnd/>
          </a:ln>
          <a:effectLst/>
        </p:spPr>
        <p:txBody>
          <a:bodyPr/>
          <a:lstStyle/>
          <a:p>
            <a:pPr marL="342900" indent="-342900">
              <a:spcBef>
                <a:spcPct val="20000"/>
              </a:spcBef>
              <a:buClr>
                <a:schemeClr val="tx1"/>
              </a:buClr>
              <a:buSzPct val="70000"/>
              <a:buFont typeface="Wingdings" pitchFamily="2" charset="2"/>
              <a:buChar char="q"/>
              <a:defRPr/>
            </a:pPr>
            <a:r>
              <a:rPr lang="en-US" altLang="zh-CN" sz="2800" dirty="0">
                <a:latin typeface="Garamond" pitchFamily="18" charset="0"/>
                <a:ea typeface="SimSun" pitchFamily="2" charset="-122"/>
                <a:cs typeface="+mn-cs"/>
              </a:rPr>
              <a:t>Starlink uses its own protocol (simply, </a:t>
            </a:r>
            <a:r>
              <a:rPr lang="en-US" altLang="zh-CN" sz="2800" dirty="0">
                <a:solidFill>
                  <a:srgbClr val="FF0000"/>
                </a:solidFill>
                <a:latin typeface="Garamond" pitchFamily="18" charset="0"/>
                <a:ea typeface="SimSun" pitchFamily="2" charset="-122"/>
                <a:cs typeface="+mn-cs"/>
              </a:rPr>
              <a:t>SpaceX Protocol</a:t>
            </a:r>
            <a:r>
              <a:rPr lang="en-US" altLang="zh-CN" sz="2800" dirty="0">
                <a:latin typeface="Garamond" pitchFamily="18" charset="0"/>
                <a:ea typeface="SimSun" pitchFamily="2" charset="-122"/>
                <a:cs typeface="+mn-cs"/>
              </a:rPr>
              <a:t> or </a:t>
            </a:r>
            <a:r>
              <a:rPr lang="en-US" altLang="zh-CN" sz="2800" dirty="0">
                <a:solidFill>
                  <a:srgbClr val="FF0000"/>
                </a:solidFill>
                <a:latin typeface="Garamond" pitchFamily="18" charset="0"/>
                <a:ea typeface="SimSun" pitchFamily="2" charset="-122"/>
                <a:cs typeface="+mn-cs"/>
              </a:rPr>
              <a:t>SPX) </a:t>
            </a:r>
            <a:r>
              <a:rPr lang="en-US" altLang="zh-CN" sz="2800" dirty="0">
                <a:latin typeface="Garamond" pitchFamily="18" charset="0"/>
                <a:ea typeface="SimSun" pitchFamily="2" charset="-122"/>
                <a:cs typeface="+mn-cs"/>
              </a:rPr>
              <a:t>to communicate between its satellites and ground stations. </a:t>
            </a:r>
          </a:p>
          <a:p>
            <a:pPr marL="342900" indent="-342900">
              <a:spcBef>
                <a:spcPct val="20000"/>
              </a:spcBef>
              <a:buClr>
                <a:schemeClr val="tx1"/>
              </a:buClr>
              <a:buSzPct val="70000"/>
              <a:buFont typeface="Wingdings" pitchFamily="2" charset="2"/>
              <a:buChar char="q"/>
              <a:defRPr/>
            </a:pPr>
            <a:r>
              <a:rPr lang="en-US" altLang="zh-CN" sz="2800" dirty="0">
                <a:latin typeface="Garamond" pitchFamily="18" charset="0"/>
                <a:ea typeface="SimSun" pitchFamily="2" charset="-122"/>
                <a:cs typeface="+mn-cs"/>
              </a:rPr>
              <a:t>SPX is specifically designed to handle the unique challenges of satellite-to-satellite and satellite-to-ground communication, including high latency and data loss.</a:t>
            </a:r>
          </a:p>
          <a:p>
            <a:pPr marL="342900" indent="-342900">
              <a:spcBef>
                <a:spcPct val="20000"/>
              </a:spcBef>
              <a:buClr>
                <a:schemeClr val="tx1"/>
              </a:buClr>
              <a:buSzPct val="70000"/>
              <a:buFont typeface="Wingdings" pitchFamily="2" charset="2"/>
              <a:buChar char="q"/>
              <a:defRPr/>
            </a:pPr>
            <a:r>
              <a:rPr lang="en-US" altLang="zh-CN" sz="2800" dirty="0">
                <a:latin typeface="Garamond" pitchFamily="18" charset="0"/>
                <a:ea typeface="SimSun" pitchFamily="2" charset="-122"/>
              </a:rPr>
              <a:t>The exact details of how SPX works are proprietary to SpaceX and not publicly known, but it is believed to be based on existing </a:t>
            </a:r>
            <a:r>
              <a:rPr lang="en-US" altLang="zh-CN" sz="2800" dirty="0">
                <a:solidFill>
                  <a:srgbClr val="FF0000"/>
                </a:solidFill>
                <a:latin typeface="Garamond" pitchFamily="18" charset="0"/>
                <a:ea typeface="SimSun" pitchFamily="2" charset="-122"/>
              </a:rPr>
              <a:t>TCP/IP or UDP/IP </a:t>
            </a:r>
            <a:r>
              <a:rPr lang="en-US" altLang="zh-CN" sz="2800" dirty="0">
                <a:latin typeface="Garamond" pitchFamily="18" charset="0"/>
                <a:ea typeface="SimSun" pitchFamily="2" charset="-122"/>
              </a:rPr>
              <a:t>type of communication protocols used in satellite and wireless networks. </a:t>
            </a:r>
          </a:p>
          <a:p>
            <a:pPr marL="342900" indent="-342900">
              <a:spcBef>
                <a:spcPct val="20000"/>
              </a:spcBef>
              <a:buClr>
                <a:schemeClr val="tx1"/>
              </a:buClr>
              <a:buSzPct val="70000"/>
              <a:buFont typeface="Wingdings" pitchFamily="2" charset="2"/>
              <a:buChar char="q"/>
              <a:defRPr/>
            </a:pPr>
            <a:endParaRPr lang="en-US" altLang="zh-CN" sz="2800" dirty="0">
              <a:latin typeface="Garamond" pitchFamily="18" charset="0"/>
              <a:ea typeface="SimSun" pitchFamily="2" charset="-122"/>
              <a:cs typeface="+mn-cs"/>
            </a:endParaRPr>
          </a:p>
          <a:p>
            <a:pPr marL="342900" indent="-342900">
              <a:spcBef>
                <a:spcPct val="20000"/>
              </a:spcBef>
              <a:buClr>
                <a:schemeClr val="tx1"/>
              </a:buClr>
              <a:buSzPct val="70000"/>
              <a:buFont typeface="Wingdings" pitchFamily="2" charset="2"/>
              <a:buChar char="q"/>
              <a:defRPr/>
            </a:pPr>
            <a:endParaRPr lang="en-US" altLang="zh-CN" sz="2800" dirty="0">
              <a:latin typeface="Garamond" pitchFamily="18" charset="0"/>
              <a:ea typeface="SimSun" pitchFamily="2" charset="-122"/>
              <a:cs typeface="+mn-cs"/>
            </a:endParaRPr>
          </a:p>
          <a:p>
            <a:pPr marL="342900" indent="-342900">
              <a:spcBef>
                <a:spcPct val="20000"/>
              </a:spcBef>
              <a:buClr>
                <a:schemeClr val="tx1"/>
              </a:buClr>
              <a:buSzPct val="70000"/>
              <a:buFont typeface="Wingdings" pitchFamily="2" charset="2"/>
              <a:buChar char="q"/>
              <a:defRPr/>
            </a:pPr>
            <a:endParaRPr lang="en-US" altLang="zh-CN" sz="2800" dirty="0">
              <a:latin typeface="Garamond" pitchFamily="18" charset="0"/>
              <a:ea typeface="SimSun" pitchFamily="2" charset="-122"/>
              <a:cs typeface="+mn-cs"/>
            </a:endParaRPr>
          </a:p>
          <a:p>
            <a:pPr marL="342900" indent="-342900">
              <a:spcBef>
                <a:spcPct val="20000"/>
              </a:spcBef>
              <a:buClr>
                <a:schemeClr val="tx1"/>
              </a:buClr>
              <a:buSzPct val="70000"/>
              <a:defRPr/>
            </a:pPr>
            <a:endParaRPr lang="en-US" altLang="zh-CN" sz="2800" dirty="0">
              <a:latin typeface="Garamond" pitchFamily="18" charset="0"/>
              <a:ea typeface="SimSun" pitchFamily="2" charset="-122"/>
              <a:cs typeface="+mn-cs"/>
            </a:endParaRPr>
          </a:p>
        </p:txBody>
      </p:sp>
      <p:sp>
        <p:nvSpPr>
          <p:cNvPr id="2" name="Rectangle 2">
            <a:extLst>
              <a:ext uri="{FF2B5EF4-FFF2-40B4-BE49-F238E27FC236}">
                <a16:creationId xmlns="" xmlns:a16="http://schemas.microsoft.com/office/drawing/2014/main" id="{CDFCFA54-F3F7-1F76-1908-FFA3890E5517}"/>
              </a:ext>
            </a:extLst>
          </p:cNvPr>
          <p:cNvSpPr>
            <a:spLocks noRot="1" noChangeArrowheads="1"/>
          </p:cNvSpPr>
          <p:nvPr/>
        </p:nvSpPr>
        <p:spPr bwMode="auto">
          <a:xfrm>
            <a:off x="6714" y="317000"/>
            <a:ext cx="8997950" cy="879752"/>
          </a:xfrm>
          <a:prstGeom prst="rect">
            <a:avLst/>
          </a:prstGeom>
          <a:solidFill>
            <a:srgbClr val="CC0000"/>
          </a:solidFill>
          <a:ln w="9525">
            <a:noFill/>
            <a:miter lim="800000"/>
            <a:headEnd/>
            <a:tailEnd/>
          </a:ln>
        </p:spPr>
        <p:txBody>
          <a:bodyPr anchor="ctr"/>
          <a:lstStyle/>
          <a:p>
            <a:pPr algn="ctr"/>
            <a:r>
              <a:rPr lang="en-US" altLang="zh-CN" sz="4000" b="1" dirty="0">
                <a:solidFill>
                  <a:schemeClr val="tx2"/>
                </a:solidFill>
                <a:effectLst>
                  <a:outerShdw blurRad="38100" dist="38100" dir="2700000" algn="tl">
                    <a:srgbClr val="000000"/>
                  </a:outerShdw>
                </a:effectLst>
                <a:latin typeface="Garamond" pitchFamily="18" charset="0"/>
                <a:ea typeface="SimSun" pitchFamily="2" charset="-122"/>
              </a:rPr>
              <a:t>Transport Protocol of Starlink</a:t>
            </a:r>
            <a:endParaRPr lang="en-US" altLang="zh-CN" sz="3800" b="1" dirty="0">
              <a:solidFill>
                <a:schemeClr val="tx2"/>
              </a:solidFill>
              <a:effectLst>
                <a:outerShdw blurRad="38100" dist="38100" dir="2700000" algn="tl">
                  <a:srgbClr val="000000"/>
                </a:outerShdw>
              </a:effectLst>
              <a:latin typeface="Garamond" pitchFamily="18" charset="0"/>
              <a:ea typeface="SimSun" pitchFamily="2" charset="-122"/>
            </a:endParaRPr>
          </a:p>
        </p:txBody>
      </p:sp>
    </p:spTree>
    <p:extLst>
      <p:ext uri="{BB962C8B-B14F-4D97-AF65-F5344CB8AC3E}">
        <p14:creationId xmlns:p14="http://schemas.microsoft.com/office/powerpoint/2010/main" val="347386569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Date Placeholder 3"/>
          <p:cNvSpPr txBox="1">
            <a:spLocks noGrp="1"/>
          </p:cNvSpPr>
          <p:nvPr/>
        </p:nvSpPr>
        <p:spPr bwMode="auto">
          <a:xfrm>
            <a:off x="457200" y="6251575"/>
            <a:ext cx="2133600" cy="476250"/>
          </a:xfrm>
          <a:prstGeom prst="rect">
            <a:avLst/>
          </a:prstGeom>
          <a:noFill/>
          <a:ln w="9525">
            <a:noFill/>
            <a:miter lim="800000"/>
            <a:headEnd/>
            <a:tailEnd/>
          </a:ln>
        </p:spPr>
        <p:txBody>
          <a:bodyPr anchor="b"/>
          <a:lstStyle/>
          <a:p>
            <a:fld id="{5BED2D22-6802-46DD-94E3-96206A49D29A}" type="datetime1">
              <a:rPr lang="en-US" altLang="zh-CN" sz="1200">
                <a:latin typeface="Arial" charset="0"/>
                <a:ea typeface="SimSun" pitchFamily="2" charset="-122"/>
              </a:rPr>
              <a:pPr/>
              <a:t>7/7/2024</a:t>
            </a:fld>
            <a:endParaRPr lang="en-US" altLang="zh-CN" sz="1200">
              <a:latin typeface="Arial" charset="0"/>
              <a:ea typeface="SimSun" pitchFamily="2" charset="-122"/>
            </a:endParaRPr>
          </a:p>
        </p:txBody>
      </p:sp>
      <p:sp>
        <p:nvSpPr>
          <p:cNvPr id="1575938" name="Rectangle 2"/>
          <p:cNvSpPr>
            <a:spLocks noGrp="1" noRot="1" noChangeArrowheads="1"/>
          </p:cNvSpPr>
          <p:nvPr>
            <p:ph type="title" idx="4294967295"/>
          </p:nvPr>
        </p:nvSpPr>
        <p:spPr>
          <a:xfrm>
            <a:off x="539750" y="1296988"/>
            <a:ext cx="7993063" cy="865187"/>
          </a:xfrm>
        </p:spPr>
        <p:txBody>
          <a:bodyPr/>
          <a:lstStyle/>
          <a:p>
            <a:pPr eaLnBrk="1" hangingPunct="1">
              <a:defRPr/>
            </a:pPr>
            <a:r>
              <a:rPr lang="en-US" altLang="zh-CN" sz="4800">
                <a:ea typeface="SimSun" pitchFamily="2" charset="-122"/>
              </a:rPr>
              <a:t>Summary</a:t>
            </a:r>
          </a:p>
        </p:txBody>
      </p:sp>
      <p:sp>
        <p:nvSpPr>
          <p:cNvPr id="2039811" name="Rectangle 3"/>
          <p:cNvSpPr>
            <a:spLocks noChangeArrowheads="1"/>
          </p:cNvSpPr>
          <p:nvPr/>
        </p:nvSpPr>
        <p:spPr bwMode="auto">
          <a:xfrm>
            <a:off x="1187450" y="2724150"/>
            <a:ext cx="7345363" cy="3527425"/>
          </a:xfrm>
          <a:prstGeom prst="rect">
            <a:avLst/>
          </a:prstGeom>
          <a:noFill/>
          <a:ln w="9525">
            <a:noFill/>
            <a:miter lim="800000"/>
            <a:headEnd/>
            <a:tailEnd/>
          </a:ln>
        </p:spPr>
        <p:txBody>
          <a:bodyPr/>
          <a:lstStyle/>
          <a:p>
            <a:pPr marL="609600" indent="-609600">
              <a:lnSpc>
                <a:spcPct val="80000"/>
              </a:lnSpc>
              <a:spcBef>
                <a:spcPct val="20000"/>
              </a:spcBef>
              <a:buClr>
                <a:schemeClr val="tx1"/>
              </a:buClr>
              <a:buSzPct val="70000"/>
              <a:buFont typeface="Wingdings" pitchFamily="2" charset="2"/>
              <a:buChar char="q"/>
              <a:defRPr/>
            </a:pPr>
            <a:r>
              <a:rPr lang="en-US" altLang="zh-CN" sz="3000" dirty="0">
                <a:effectLst>
                  <a:outerShdw blurRad="38100" dist="38100" dir="2700000" algn="tl">
                    <a:srgbClr val="000000"/>
                  </a:outerShdw>
                </a:effectLst>
                <a:latin typeface="Times New Roman" pitchFamily="18" charset="0"/>
                <a:ea typeface="SimSun" pitchFamily="2" charset="-122"/>
              </a:rPr>
              <a:t>Space Internet</a:t>
            </a:r>
          </a:p>
          <a:p>
            <a:pPr marL="609600" indent="-609600">
              <a:lnSpc>
                <a:spcPct val="80000"/>
              </a:lnSpc>
              <a:spcBef>
                <a:spcPct val="20000"/>
              </a:spcBef>
              <a:buClr>
                <a:schemeClr val="tx1"/>
              </a:buClr>
              <a:buSzPct val="70000"/>
              <a:buFont typeface="Wingdings" pitchFamily="2" charset="2"/>
              <a:buChar char="q"/>
              <a:defRPr/>
            </a:pPr>
            <a:r>
              <a:rPr lang="en-US" altLang="zh-CN" sz="3000" dirty="0">
                <a:effectLst>
                  <a:outerShdw blurRad="38100" dist="38100" dir="2700000" algn="tl">
                    <a:srgbClr val="000000"/>
                  </a:outerShdw>
                </a:effectLst>
                <a:latin typeface="Times New Roman" pitchFamily="18" charset="0"/>
                <a:ea typeface="SimSun" pitchFamily="2" charset="-122"/>
              </a:rPr>
              <a:t>TCP/IP Problems in Space</a:t>
            </a:r>
          </a:p>
          <a:p>
            <a:pPr marL="609600" indent="-609600">
              <a:lnSpc>
                <a:spcPct val="80000"/>
              </a:lnSpc>
              <a:spcBef>
                <a:spcPct val="20000"/>
              </a:spcBef>
              <a:buClr>
                <a:schemeClr val="tx1"/>
              </a:buClr>
              <a:buSzPct val="70000"/>
              <a:buFont typeface="Wingdings" pitchFamily="2" charset="2"/>
              <a:buChar char="q"/>
              <a:defRPr/>
            </a:pPr>
            <a:r>
              <a:rPr lang="en-US" altLang="zh-CN" sz="3000" dirty="0">
                <a:effectLst>
                  <a:outerShdw blurRad="38100" dist="38100" dir="2700000" algn="tl">
                    <a:srgbClr val="000000"/>
                  </a:outerShdw>
                </a:effectLst>
                <a:latin typeface="Times New Roman" pitchFamily="18" charset="0"/>
                <a:ea typeface="SimSun" pitchFamily="2" charset="-122"/>
              </a:rPr>
              <a:t>New Protocols for Data Transport in Space Internet</a:t>
            </a:r>
          </a:p>
          <a:p>
            <a:pPr marL="609600" indent="-609600">
              <a:lnSpc>
                <a:spcPct val="80000"/>
              </a:lnSpc>
              <a:spcBef>
                <a:spcPct val="20000"/>
              </a:spcBef>
              <a:buClr>
                <a:schemeClr val="tx1"/>
              </a:buClr>
              <a:buSzPct val="70000"/>
              <a:buFont typeface="Wingdings" pitchFamily="2" charset="2"/>
              <a:buChar char="q"/>
              <a:defRPr/>
            </a:pPr>
            <a:r>
              <a:rPr lang="en-US" altLang="zh-CN" sz="3000" dirty="0">
                <a:effectLst>
                  <a:outerShdw blurRad="38100" dist="38100" dir="2700000" algn="tl">
                    <a:srgbClr val="000000"/>
                  </a:outerShdw>
                </a:effectLst>
                <a:latin typeface="Times New Roman" pitchFamily="18" charset="0"/>
                <a:ea typeface="SimSun" pitchFamily="2" charset="-122"/>
              </a:rPr>
              <a:t>DTN and its Operation in Space</a:t>
            </a:r>
          </a:p>
          <a:p>
            <a:pPr marL="609600" indent="-609600" eaLnBrk="1" hangingPunct="1">
              <a:lnSpc>
                <a:spcPct val="80000"/>
              </a:lnSpc>
              <a:buClr>
                <a:schemeClr val="tx1"/>
              </a:buClr>
              <a:buFont typeface="Wingdings" pitchFamily="2" charset="2"/>
              <a:buChar char="q"/>
              <a:defRPr/>
            </a:pPr>
            <a:r>
              <a:rPr lang="en-US" altLang="zh-CN" sz="3000" dirty="0">
                <a:effectLst>
                  <a:outerShdw blurRad="38100" dist="38100" dir="2700000" algn="tl">
                    <a:srgbClr val="000000"/>
                  </a:outerShdw>
                </a:effectLst>
                <a:latin typeface="Times New Roman" pitchFamily="18" charset="0"/>
                <a:ea typeface="SimSun" pitchFamily="2" charset="-122"/>
              </a:rPr>
              <a:t>Starlink of SpaceX and Protocols</a:t>
            </a:r>
          </a:p>
          <a:p>
            <a:pPr marL="609600" indent="-609600">
              <a:lnSpc>
                <a:spcPct val="80000"/>
              </a:lnSpc>
              <a:spcBef>
                <a:spcPct val="20000"/>
              </a:spcBef>
              <a:buClr>
                <a:schemeClr val="tx1"/>
              </a:buClr>
              <a:buSzPct val="70000"/>
              <a:buFont typeface="Wingdings" pitchFamily="2" charset="2"/>
              <a:buNone/>
              <a:defRPr/>
            </a:pPr>
            <a:endParaRPr lang="en-US" altLang="zh-CN" sz="3000" dirty="0">
              <a:effectLst>
                <a:outerShdw blurRad="38100" dist="38100" dir="2700000" algn="tl">
                  <a:srgbClr val="000000"/>
                </a:outerShdw>
              </a:effectLst>
              <a:latin typeface="Times New Roman" pitchFamily="18" charset="0"/>
              <a:ea typeface="SimSun" pitchFamily="2" charset="-122"/>
            </a:endParaRPr>
          </a:p>
        </p:txBody>
      </p:sp>
    </p:spTree>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Date Placeholder 3"/>
          <p:cNvSpPr>
            <a:spLocks noGrp="1"/>
          </p:cNvSpPr>
          <p:nvPr>
            <p:ph type="dt" sz="quarter" idx="10"/>
          </p:nvPr>
        </p:nvSpPr>
        <p:spPr>
          <a:noFill/>
        </p:spPr>
        <p:txBody>
          <a:bodyPr/>
          <a:lstStyle/>
          <a:p>
            <a:fld id="{43606ADB-4A82-4FE7-8858-890FAD07E778}" type="datetime1">
              <a:rPr lang="en-US" altLang="zh-CN" smtClean="0">
                <a:cs typeface="Arial" charset="0"/>
              </a:rPr>
              <a:pPr/>
              <a:t>7/7/2024</a:t>
            </a:fld>
            <a:endParaRPr lang="en-US" altLang="zh-CN">
              <a:cs typeface="Arial" charset="0"/>
            </a:endParaRPr>
          </a:p>
        </p:txBody>
      </p:sp>
      <p:sp>
        <p:nvSpPr>
          <p:cNvPr id="1721346" name="Rectangle 2"/>
          <p:cNvSpPr>
            <a:spLocks noGrp="1" noRot="1" noChangeArrowheads="1"/>
          </p:cNvSpPr>
          <p:nvPr>
            <p:ph type="title"/>
          </p:nvPr>
        </p:nvSpPr>
        <p:spPr>
          <a:xfrm>
            <a:off x="857250" y="1285875"/>
            <a:ext cx="7421563" cy="4286250"/>
          </a:xfrm>
        </p:spPr>
        <p:txBody>
          <a:bodyPr/>
          <a:lstStyle/>
          <a:p>
            <a:pPr marL="342900" indent="-342900" eaLnBrk="1" hangingPunct="1">
              <a:lnSpc>
                <a:spcPct val="80000"/>
              </a:lnSpc>
              <a:spcBef>
                <a:spcPct val="20000"/>
              </a:spcBef>
              <a:defRPr/>
            </a:pPr>
            <a:r>
              <a:rPr lang="en-US" altLang="zh-CN" sz="5000" dirty="0">
                <a:solidFill>
                  <a:schemeClr val="tx1"/>
                </a:solidFill>
                <a:latin typeface="Vladimir Script"/>
                <a:ea typeface="SimSun" pitchFamily="2" charset="-122"/>
              </a:rPr>
              <a:t/>
            </a:r>
            <a:br>
              <a:rPr lang="en-US" altLang="zh-CN" sz="5000" dirty="0">
                <a:solidFill>
                  <a:schemeClr val="tx1"/>
                </a:solidFill>
                <a:latin typeface="Vladimir Script"/>
                <a:ea typeface="SimSun" pitchFamily="2" charset="-122"/>
              </a:rPr>
            </a:br>
            <a:r>
              <a:rPr lang="en-US" altLang="zh-CN" sz="5000" dirty="0">
                <a:solidFill>
                  <a:schemeClr val="tx1"/>
                </a:solidFill>
                <a:ea typeface="SimSun" pitchFamily="2" charset="-122"/>
              </a:rPr>
              <a:t>T</a:t>
            </a:r>
            <a:r>
              <a:rPr lang="en-US" altLang="zh-CN" sz="4800" dirty="0">
                <a:solidFill>
                  <a:schemeClr val="tx1"/>
                </a:solidFill>
                <a:ea typeface="SimSun" pitchFamily="2" charset="-122"/>
              </a:rPr>
              <a:t>hank you! </a:t>
            </a:r>
            <a:br>
              <a:rPr lang="en-US" altLang="zh-CN" sz="4800" dirty="0">
                <a:solidFill>
                  <a:schemeClr val="tx1"/>
                </a:solidFill>
                <a:ea typeface="SimSun" pitchFamily="2" charset="-122"/>
              </a:rPr>
            </a:br>
            <a:r>
              <a:rPr lang="en-US" altLang="zh-CN" sz="4800" dirty="0">
                <a:solidFill>
                  <a:schemeClr val="tx1"/>
                </a:solidFill>
                <a:ea typeface="SimSun" pitchFamily="2" charset="-122"/>
              </a:rPr>
              <a:t>and</a:t>
            </a:r>
            <a:br>
              <a:rPr lang="en-US" altLang="zh-CN" sz="4800" dirty="0">
                <a:solidFill>
                  <a:schemeClr val="tx1"/>
                </a:solidFill>
                <a:ea typeface="SimSun" pitchFamily="2" charset="-122"/>
              </a:rPr>
            </a:br>
            <a:r>
              <a:rPr lang="en-US" altLang="zh-CN" sz="4800" dirty="0">
                <a:solidFill>
                  <a:schemeClr val="tx1"/>
                </a:solidFill>
                <a:ea typeface="SimSun" pitchFamily="2" charset="-122"/>
              </a:rPr>
              <a:t>Questions?</a:t>
            </a:r>
            <a:br>
              <a:rPr lang="en-US" altLang="zh-CN" sz="4800" dirty="0">
                <a:solidFill>
                  <a:schemeClr val="tx1"/>
                </a:solidFill>
                <a:ea typeface="SimSun" pitchFamily="2" charset="-122"/>
              </a:rPr>
            </a:br>
            <a:r>
              <a:rPr lang="en-US" altLang="zh-CN" sz="4800" dirty="0">
                <a:solidFill>
                  <a:schemeClr val="tx1"/>
                </a:solidFill>
                <a:ea typeface="SimSun" pitchFamily="2" charset="-122"/>
              </a:rPr>
              <a:t/>
            </a:r>
            <a:br>
              <a:rPr lang="en-US" altLang="zh-CN" sz="4800" dirty="0">
                <a:solidFill>
                  <a:schemeClr val="tx1"/>
                </a:solidFill>
                <a:ea typeface="SimSun" pitchFamily="2" charset="-122"/>
              </a:rPr>
            </a:br>
            <a:r>
              <a:rPr lang="en-US" altLang="zh-CN" sz="2400" dirty="0">
                <a:latin typeface="Comic Sans MS" pitchFamily="66" charset="0"/>
                <a:ea typeface="MS PGothic" pitchFamily="34" charset="-128"/>
                <a:hlinkClick r:id="rId2"/>
              </a:rPr>
              <a:t>rwang@lamar.edu</a:t>
            </a:r>
            <a:r>
              <a:rPr lang="en-US" altLang="zh-CN" sz="2400" dirty="0">
                <a:latin typeface="Comic Sans MS" pitchFamily="66" charset="0"/>
                <a:ea typeface="MS PGothic" pitchFamily="34" charset="-128"/>
              </a:rPr>
              <a:t/>
            </a:r>
            <a:br>
              <a:rPr lang="en-US" altLang="zh-CN" sz="2400" dirty="0">
                <a:latin typeface="Comic Sans MS" pitchFamily="66" charset="0"/>
                <a:ea typeface="MS PGothic" pitchFamily="34" charset="-128"/>
              </a:rPr>
            </a:br>
            <a:r>
              <a:rPr lang="en-US" altLang="zh-CN" sz="2400" dirty="0" smtClean="0">
                <a:latin typeface="Comic Sans MS" pitchFamily="66" charset="0"/>
                <a:ea typeface="MS PGothic" pitchFamily="34" charset="-128"/>
                <a:hlinkClick r:id="rId3"/>
              </a:rPr>
              <a:t>https</a:t>
            </a:r>
            <a:r>
              <a:rPr lang="en-US" altLang="zh-CN" sz="2400" dirty="0">
                <a:latin typeface="Comic Sans MS" pitchFamily="66" charset="0"/>
                <a:ea typeface="MS PGothic" pitchFamily="34" charset="-128"/>
                <a:hlinkClick r:id="rId3"/>
              </a:rPr>
              <a:t>://</a:t>
            </a:r>
            <a:r>
              <a:rPr lang="en-US" altLang="zh-CN" sz="2400" dirty="0" smtClean="0">
                <a:latin typeface="Comic Sans MS" pitchFamily="66" charset="0"/>
                <a:ea typeface="MS PGothic" pitchFamily="34" charset="-128"/>
                <a:hlinkClick r:id="rId3"/>
              </a:rPr>
              <a:t>www.lamar.edu/engineering/electrical/faculty-and-staff/wang/index.html</a:t>
            </a:r>
            <a:r>
              <a:rPr lang="en-US" altLang="zh-CN" sz="2400" dirty="0" smtClean="0">
                <a:latin typeface="Comic Sans MS" pitchFamily="66" charset="0"/>
                <a:ea typeface="MS PGothic" pitchFamily="34" charset="-128"/>
              </a:rPr>
              <a:t> </a:t>
            </a:r>
            <a:r>
              <a:rPr lang="en-US" altLang="zh-CN" sz="4800" dirty="0">
                <a:solidFill>
                  <a:schemeClr val="tx1"/>
                </a:solidFill>
                <a:latin typeface="Vladimir Script"/>
                <a:ea typeface="SimSun" pitchFamily="2" charset="-122"/>
              </a:rPr>
              <a:t/>
            </a:r>
            <a:br>
              <a:rPr lang="en-US" altLang="zh-CN" sz="4800" dirty="0">
                <a:solidFill>
                  <a:schemeClr val="tx1"/>
                </a:solidFill>
                <a:latin typeface="Vladimir Script"/>
                <a:ea typeface="SimSun" pitchFamily="2" charset="-122"/>
              </a:rPr>
            </a:br>
            <a:endParaRPr lang="en-US" altLang="zh-CN" sz="4800" dirty="0">
              <a:solidFill>
                <a:schemeClr val="tx1"/>
              </a:solidFill>
              <a:latin typeface="Vladimir Script"/>
              <a:ea typeface="SimSun" pitchFamily="2"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729308" y="857250"/>
            <a:ext cx="6414693" cy="2891243"/>
            <a:chOff x="0" y="0"/>
            <a:chExt cx="3376720" cy="1573256"/>
          </a:xfrm>
        </p:grpSpPr>
        <p:sp>
          <p:nvSpPr>
            <p:cNvPr id="3" name="Freeform 3"/>
            <p:cNvSpPr/>
            <p:nvPr/>
          </p:nvSpPr>
          <p:spPr>
            <a:xfrm>
              <a:off x="0" y="0"/>
              <a:ext cx="3376720" cy="1573256"/>
            </a:xfrm>
            <a:prstGeom prst="rect">
              <a:avLst/>
            </a:prstGeom>
            <a:solidFill>
              <a:srgbClr val="0E4E8A"/>
            </a:solidFill>
            <a:ln>
              <a:noFill/>
            </a:ln>
          </p:spPr>
        </p:sp>
        <p:sp>
          <p:nvSpPr>
            <p:cNvPr id="4" name="TextBox 4"/>
            <p:cNvSpPr txBox="1"/>
            <p:nvPr/>
          </p:nvSpPr>
          <p:spPr>
            <a:xfrm>
              <a:off x="0" y="-104775"/>
              <a:ext cx="812800" cy="917575"/>
            </a:xfrm>
            <a:prstGeom prst="rect">
              <a:avLst/>
            </a:prstGeom>
          </p:spPr>
          <p:txBody>
            <a:bodyPr lIns="25400" tIns="25400" rIns="25400" bIns="25400" rtlCol="0" anchor="ctr"/>
            <a:lstStyle/>
            <a:p>
              <a:pPr algn="ctr" fontAlgn="auto">
                <a:lnSpc>
                  <a:spcPts val="1400"/>
                </a:lnSpc>
                <a:spcAft>
                  <a:spcPts val="0"/>
                </a:spcAft>
                <a:defRPr/>
              </a:pPr>
              <a:endParaRPr sz="900">
                <a:solidFill>
                  <a:prstClr val="black"/>
                </a:solidFill>
                <a:latin typeface="Calibri"/>
                <a:cs typeface="+mn-cs"/>
              </a:endParaRPr>
            </a:p>
          </p:txBody>
        </p:sp>
      </p:grpSp>
      <p:grpSp>
        <p:nvGrpSpPr>
          <p:cNvPr id="5" name="Group 5"/>
          <p:cNvGrpSpPr/>
          <p:nvPr/>
        </p:nvGrpSpPr>
        <p:grpSpPr>
          <a:xfrm>
            <a:off x="514350" y="3994759"/>
            <a:ext cx="5210119" cy="1637716"/>
            <a:chOff x="0" y="0"/>
            <a:chExt cx="2744424" cy="862665"/>
          </a:xfrm>
        </p:grpSpPr>
        <p:sp>
          <p:nvSpPr>
            <p:cNvPr id="6" name="Freeform 6"/>
            <p:cNvSpPr/>
            <p:nvPr/>
          </p:nvSpPr>
          <p:spPr>
            <a:xfrm>
              <a:off x="0" y="0"/>
              <a:ext cx="2744425" cy="862665"/>
            </a:xfrm>
            <a:custGeom>
              <a:avLst/>
              <a:gdLst/>
              <a:ahLst/>
              <a:cxnLst/>
              <a:rect l="l" t="t" r="r" b="b"/>
              <a:pathLst>
                <a:path w="2744425" h="862665">
                  <a:moveTo>
                    <a:pt x="17831" y="0"/>
                  </a:moveTo>
                  <a:lnTo>
                    <a:pt x="2726593" y="0"/>
                  </a:lnTo>
                  <a:cubicBezTo>
                    <a:pt x="2731322" y="0"/>
                    <a:pt x="2735858" y="1879"/>
                    <a:pt x="2739202" y="5223"/>
                  </a:cubicBezTo>
                  <a:cubicBezTo>
                    <a:pt x="2742546" y="8567"/>
                    <a:pt x="2744425" y="13102"/>
                    <a:pt x="2744425" y="17831"/>
                  </a:cubicBezTo>
                  <a:lnTo>
                    <a:pt x="2744425" y="844834"/>
                  </a:lnTo>
                  <a:cubicBezTo>
                    <a:pt x="2744425" y="854682"/>
                    <a:pt x="2736441" y="862665"/>
                    <a:pt x="2726593" y="862665"/>
                  </a:cubicBezTo>
                  <a:lnTo>
                    <a:pt x="17831" y="862665"/>
                  </a:lnTo>
                  <a:cubicBezTo>
                    <a:pt x="13102" y="862665"/>
                    <a:pt x="8567" y="860787"/>
                    <a:pt x="5223" y="857443"/>
                  </a:cubicBezTo>
                  <a:cubicBezTo>
                    <a:pt x="1879" y="854099"/>
                    <a:pt x="0" y="849563"/>
                    <a:pt x="0" y="844834"/>
                  </a:cubicBezTo>
                  <a:lnTo>
                    <a:pt x="0" y="17831"/>
                  </a:lnTo>
                  <a:cubicBezTo>
                    <a:pt x="0" y="13102"/>
                    <a:pt x="1879" y="8567"/>
                    <a:pt x="5223" y="5223"/>
                  </a:cubicBezTo>
                  <a:cubicBezTo>
                    <a:pt x="8567" y="1879"/>
                    <a:pt x="13102" y="0"/>
                    <a:pt x="17831" y="0"/>
                  </a:cubicBezTo>
                  <a:close/>
                </a:path>
              </a:pathLst>
            </a:custGeom>
            <a:solidFill>
              <a:srgbClr val="145DA0"/>
            </a:solidFill>
            <a:ln>
              <a:noFill/>
            </a:ln>
          </p:spPr>
        </p:sp>
        <p:sp>
          <p:nvSpPr>
            <p:cNvPr id="7" name="TextBox 7"/>
            <p:cNvSpPr txBox="1"/>
            <p:nvPr/>
          </p:nvSpPr>
          <p:spPr>
            <a:xfrm>
              <a:off x="0" y="-104775"/>
              <a:ext cx="812800" cy="917575"/>
            </a:xfrm>
            <a:prstGeom prst="rect">
              <a:avLst/>
            </a:prstGeom>
          </p:spPr>
          <p:txBody>
            <a:bodyPr lIns="25400" tIns="25400" rIns="25400" bIns="25400" rtlCol="0" anchor="ctr"/>
            <a:lstStyle/>
            <a:p>
              <a:pPr algn="ctr" fontAlgn="auto">
                <a:lnSpc>
                  <a:spcPts val="1400"/>
                </a:lnSpc>
                <a:spcAft>
                  <a:spcPts val="0"/>
                </a:spcAft>
                <a:defRPr/>
              </a:pPr>
              <a:endParaRPr sz="900">
                <a:solidFill>
                  <a:prstClr val="black"/>
                </a:solidFill>
                <a:latin typeface="Calibri"/>
                <a:cs typeface="+mn-cs"/>
              </a:endParaRPr>
            </a:p>
          </p:txBody>
        </p:sp>
      </p:grpSp>
      <p:grpSp>
        <p:nvGrpSpPr>
          <p:cNvPr id="8" name="Group 8"/>
          <p:cNvGrpSpPr/>
          <p:nvPr/>
        </p:nvGrpSpPr>
        <p:grpSpPr>
          <a:xfrm>
            <a:off x="5869934" y="3994759"/>
            <a:ext cx="2759716" cy="1637716"/>
            <a:chOff x="0" y="0"/>
            <a:chExt cx="1453677" cy="862665"/>
          </a:xfrm>
        </p:grpSpPr>
        <p:sp>
          <p:nvSpPr>
            <p:cNvPr id="9" name="Freeform 9"/>
            <p:cNvSpPr/>
            <p:nvPr/>
          </p:nvSpPr>
          <p:spPr>
            <a:xfrm>
              <a:off x="0" y="0"/>
              <a:ext cx="1453677" cy="862665"/>
            </a:xfrm>
            <a:custGeom>
              <a:avLst/>
              <a:gdLst/>
              <a:ahLst/>
              <a:cxnLst/>
              <a:rect l="l" t="t" r="r" b="b"/>
              <a:pathLst>
                <a:path w="1453677" h="862665">
                  <a:moveTo>
                    <a:pt x="33664" y="0"/>
                  </a:moveTo>
                  <a:lnTo>
                    <a:pt x="1420013" y="0"/>
                  </a:lnTo>
                  <a:cubicBezTo>
                    <a:pt x="1428942" y="0"/>
                    <a:pt x="1437504" y="3547"/>
                    <a:pt x="1443817" y="9860"/>
                  </a:cubicBezTo>
                  <a:cubicBezTo>
                    <a:pt x="1450131" y="16173"/>
                    <a:pt x="1453677" y="24736"/>
                    <a:pt x="1453677" y="33664"/>
                  </a:cubicBezTo>
                  <a:lnTo>
                    <a:pt x="1453677" y="829001"/>
                  </a:lnTo>
                  <a:cubicBezTo>
                    <a:pt x="1453677" y="837929"/>
                    <a:pt x="1450131" y="846492"/>
                    <a:pt x="1443817" y="852805"/>
                  </a:cubicBezTo>
                  <a:cubicBezTo>
                    <a:pt x="1437504" y="859118"/>
                    <a:pt x="1428942" y="862665"/>
                    <a:pt x="1420013" y="862665"/>
                  </a:cubicBezTo>
                  <a:lnTo>
                    <a:pt x="33664" y="862665"/>
                  </a:lnTo>
                  <a:cubicBezTo>
                    <a:pt x="24736" y="862665"/>
                    <a:pt x="16173" y="859118"/>
                    <a:pt x="9860" y="852805"/>
                  </a:cubicBezTo>
                  <a:cubicBezTo>
                    <a:pt x="3547" y="846492"/>
                    <a:pt x="0" y="837929"/>
                    <a:pt x="0" y="829001"/>
                  </a:cubicBezTo>
                  <a:lnTo>
                    <a:pt x="0" y="33664"/>
                  </a:lnTo>
                  <a:cubicBezTo>
                    <a:pt x="0" y="24736"/>
                    <a:pt x="3547" y="16173"/>
                    <a:pt x="9860" y="9860"/>
                  </a:cubicBezTo>
                  <a:cubicBezTo>
                    <a:pt x="16173" y="3547"/>
                    <a:pt x="24736" y="0"/>
                    <a:pt x="33664" y="0"/>
                  </a:cubicBezTo>
                  <a:close/>
                </a:path>
              </a:pathLst>
            </a:custGeom>
            <a:solidFill>
              <a:srgbClr val="0E4E8A"/>
            </a:solidFill>
            <a:ln>
              <a:noFill/>
            </a:ln>
          </p:spPr>
        </p:sp>
        <p:sp>
          <p:nvSpPr>
            <p:cNvPr id="10" name="TextBox 10"/>
            <p:cNvSpPr txBox="1"/>
            <p:nvPr/>
          </p:nvSpPr>
          <p:spPr>
            <a:xfrm>
              <a:off x="0" y="-104775"/>
              <a:ext cx="812800" cy="917575"/>
            </a:xfrm>
            <a:prstGeom prst="rect">
              <a:avLst/>
            </a:prstGeom>
          </p:spPr>
          <p:txBody>
            <a:bodyPr lIns="25400" tIns="25400" rIns="25400" bIns="25400" rtlCol="0" anchor="ctr"/>
            <a:lstStyle/>
            <a:p>
              <a:pPr algn="ctr" fontAlgn="auto">
                <a:lnSpc>
                  <a:spcPts val="1400"/>
                </a:lnSpc>
                <a:spcAft>
                  <a:spcPts val="0"/>
                </a:spcAft>
                <a:defRPr/>
              </a:pPr>
              <a:endParaRPr sz="900">
                <a:solidFill>
                  <a:prstClr val="black"/>
                </a:solidFill>
                <a:latin typeface="Calibri"/>
                <a:cs typeface="+mn-cs"/>
              </a:endParaRPr>
            </a:p>
          </p:txBody>
        </p:sp>
      </p:grpSp>
      <p:pic>
        <p:nvPicPr>
          <p:cNvPr id="13" name="Picture 13"/>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xmlns="" r:embed="rId3"/>
              </a:ext>
            </a:extLst>
          </a:blip>
          <a:srcRect/>
          <a:stretch>
            <a:fillRect/>
          </a:stretch>
        </p:blipFill>
        <p:spPr>
          <a:xfrm>
            <a:off x="6150398" y="4204671"/>
            <a:ext cx="382426" cy="424918"/>
          </a:xfrm>
          <a:prstGeom prst="rect">
            <a:avLst/>
          </a:prstGeom>
        </p:spPr>
      </p:pic>
      <p:grpSp>
        <p:nvGrpSpPr>
          <p:cNvPr id="29" name="Group 28">
            <a:extLst>
              <a:ext uri="{FF2B5EF4-FFF2-40B4-BE49-F238E27FC236}">
                <a16:creationId xmlns:a16="http://schemas.microsoft.com/office/drawing/2014/main" xmlns="" id="{E5364B12-FE27-0899-FFB7-EC4BAE045D22}"/>
              </a:ext>
            </a:extLst>
          </p:cNvPr>
          <p:cNvGrpSpPr/>
          <p:nvPr/>
        </p:nvGrpSpPr>
        <p:grpSpPr>
          <a:xfrm>
            <a:off x="2971800" y="1163038"/>
            <a:ext cx="2578409" cy="2319117"/>
            <a:chOff x="6565591" y="611576"/>
            <a:chExt cx="5156818" cy="4638234"/>
          </a:xfrm>
        </p:grpSpPr>
        <p:pic>
          <p:nvPicPr>
            <p:cNvPr id="12" name="Picture 12"/>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xmlns="" r:embed="rId5"/>
                </a:ext>
              </a:extLst>
            </a:blip>
            <a:srcRect/>
            <a:stretch>
              <a:fillRect/>
            </a:stretch>
          </p:blipFill>
          <p:spPr>
            <a:xfrm>
              <a:off x="6565591" y="611576"/>
              <a:ext cx="773402" cy="754067"/>
            </a:xfrm>
            <a:prstGeom prst="rect">
              <a:avLst/>
            </a:prstGeom>
          </p:spPr>
        </p:pic>
        <p:sp>
          <p:nvSpPr>
            <p:cNvPr id="14" name="TextBox 14"/>
            <p:cNvSpPr txBox="1"/>
            <p:nvPr/>
          </p:nvSpPr>
          <p:spPr>
            <a:xfrm>
              <a:off x="6565591" y="1432318"/>
              <a:ext cx="5156818" cy="820738"/>
            </a:xfrm>
            <a:prstGeom prst="rect">
              <a:avLst/>
            </a:prstGeom>
          </p:spPr>
          <p:txBody>
            <a:bodyPr lIns="0" tIns="0" rIns="0" bIns="0" rtlCol="0" anchor="t">
              <a:spAutoFit/>
            </a:bodyPr>
            <a:lstStyle/>
            <a:p>
              <a:pPr fontAlgn="auto">
                <a:lnSpc>
                  <a:spcPts val="1680"/>
                </a:lnSpc>
                <a:spcBef>
                  <a:spcPts val="0"/>
                </a:spcBef>
                <a:spcAft>
                  <a:spcPts val="0"/>
                </a:spcAft>
                <a:defRPr/>
              </a:pPr>
              <a:r>
                <a:rPr lang="en-US" sz="1200" dirty="0">
                  <a:solidFill>
                    <a:srgbClr val="FFFFFF"/>
                  </a:solidFill>
                  <a:latin typeface="Mont Bold"/>
                  <a:cs typeface="+mn-cs"/>
                </a:rPr>
                <a:t>Distinguished Lecturers Program</a:t>
              </a:r>
            </a:p>
            <a:p>
              <a:pPr fontAlgn="auto">
                <a:lnSpc>
                  <a:spcPts val="1540"/>
                </a:lnSpc>
                <a:spcBef>
                  <a:spcPts val="0"/>
                </a:spcBef>
                <a:spcAft>
                  <a:spcPts val="0"/>
                </a:spcAft>
                <a:defRPr/>
              </a:pPr>
              <a:r>
                <a:rPr lang="en-US" sz="1100" dirty="0">
                  <a:solidFill>
                    <a:srgbClr val="F8C44F"/>
                  </a:solidFill>
                  <a:latin typeface="Poppins Italics"/>
                  <a:cs typeface="+mn-cs"/>
                </a:rPr>
                <a:t>In-Person and Online Lecturers</a:t>
              </a:r>
            </a:p>
          </p:txBody>
        </p:sp>
        <p:sp>
          <p:nvSpPr>
            <p:cNvPr id="15" name="TextBox 15"/>
            <p:cNvSpPr txBox="1"/>
            <p:nvPr/>
          </p:nvSpPr>
          <p:spPr>
            <a:xfrm>
              <a:off x="6565591" y="2377228"/>
              <a:ext cx="5116820" cy="2872582"/>
            </a:xfrm>
            <a:prstGeom prst="rect">
              <a:avLst/>
            </a:prstGeom>
          </p:spPr>
          <p:txBody>
            <a:bodyPr wrap="square" lIns="0" tIns="0" rIns="0" bIns="0" rtlCol="0" anchor="t">
              <a:spAutoFit/>
            </a:bodyPr>
            <a:lstStyle/>
            <a:p>
              <a:pPr algn="just" fontAlgn="auto">
                <a:lnSpc>
                  <a:spcPts val="1444"/>
                </a:lnSpc>
                <a:spcAft>
                  <a:spcPts val="0"/>
                </a:spcAft>
                <a:defRPr/>
              </a:pPr>
              <a:r>
                <a:rPr lang="en-US" sz="1100" spc="-9" dirty="0">
                  <a:solidFill>
                    <a:srgbClr val="FFFFFF"/>
                  </a:solidFill>
                  <a:latin typeface="Poppins" panose="00000500000000000000" pitchFamily="2" charset="0"/>
                  <a:cs typeface="Poppins" panose="00000500000000000000" pitchFamily="2" charset="0"/>
                </a:rPr>
                <a:t>AESS Chapters and IEEE Sections are encouraged to take advantage of the AESS DL and Tutorial Program for their regular or special meetings, that allows them to select from an outstanding list of truly distinguished speakers who are experts in the technical fields of the society.</a:t>
              </a:r>
            </a:p>
          </p:txBody>
        </p:sp>
      </p:grpSp>
      <p:sp>
        <p:nvSpPr>
          <p:cNvPr id="16" name="TextBox 16"/>
          <p:cNvSpPr txBox="1"/>
          <p:nvPr/>
        </p:nvSpPr>
        <p:spPr>
          <a:xfrm>
            <a:off x="514350" y="3067050"/>
            <a:ext cx="2059486" cy="307777"/>
          </a:xfrm>
          <a:prstGeom prst="rect">
            <a:avLst/>
          </a:prstGeom>
        </p:spPr>
        <p:txBody>
          <a:bodyPr lIns="0" tIns="0" rIns="0" bIns="0" rtlCol="0" anchor="t">
            <a:spAutoFit/>
          </a:bodyPr>
          <a:lstStyle/>
          <a:p>
            <a:pPr fontAlgn="auto">
              <a:lnSpc>
                <a:spcPts val="2400"/>
              </a:lnSpc>
              <a:spcBef>
                <a:spcPts val="0"/>
              </a:spcBef>
              <a:spcAft>
                <a:spcPts val="0"/>
              </a:spcAft>
              <a:defRPr/>
            </a:pPr>
            <a:r>
              <a:rPr lang="en-US" sz="2000" spc="-20">
                <a:solidFill>
                  <a:srgbClr val="191919"/>
                </a:solidFill>
                <a:latin typeface="Poppins ExtraBold"/>
                <a:cs typeface="+mn-cs"/>
              </a:rPr>
              <a:t>Education</a:t>
            </a:r>
          </a:p>
        </p:txBody>
      </p:sp>
      <p:sp>
        <p:nvSpPr>
          <p:cNvPr id="17" name="TextBox 17"/>
          <p:cNvSpPr txBox="1"/>
          <p:nvPr/>
        </p:nvSpPr>
        <p:spPr>
          <a:xfrm>
            <a:off x="514350" y="3386138"/>
            <a:ext cx="2059486" cy="538609"/>
          </a:xfrm>
          <a:prstGeom prst="rect">
            <a:avLst/>
          </a:prstGeom>
        </p:spPr>
        <p:txBody>
          <a:bodyPr wrap="square" lIns="0" tIns="0" rIns="0" bIns="0" rtlCol="0" anchor="t">
            <a:spAutoFit/>
          </a:bodyPr>
          <a:lstStyle/>
          <a:p>
            <a:pPr fontAlgn="auto">
              <a:lnSpc>
                <a:spcPts val="1440"/>
              </a:lnSpc>
              <a:spcAft>
                <a:spcPts val="0"/>
              </a:spcAft>
              <a:defRPr/>
            </a:pPr>
            <a:r>
              <a:rPr lang="en-US" sz="1100" spc="-9" dirty="0">
                <a:solidFill>
                  <a:srgbClr val="191919"/>
                </a:solidFill>
                <a:latin typeface="Poppins"/>
                <a:cs typeface="+mn-cs"/>
              </a:rPr>
              <a:t>Focused on providing technical content in-person and online to our members</a:t>
            </a:r>
          </a:p>
        </p:txBody>
      </p:sp>
      <p:sp>
        <p:nvSpPr>
          <p:cNvPr id="18" name="TextBox 18"/>
          <p:cNvSpPr txBox="1"/>
          <p:nvPr/>
        </p:nvSpPr>
        <p:spPr>
          <a:xfrm>
            <a:off x="776544" y="4338516"/>
            <a:ext cx="2168608" cy="218008"/>
          </a:xfrm>
          <a:prstGeom prst="rect">
            <a:avLst/>
          </a:prstGeom>
        </p:spPr>
        <p:txBody>
          <a:bodyPr lIns="0" tIns="0" rIns="0" bIns="0" rtlCol="0" anchor="t">
            <a:spAutoFit/>
          </a:bodyPr>
          <a:lstStyle/>
          <a:p>
            <a:pPr fontAlgn="auto">
              <a:lnSpc>
                <a:spcPts val="1680"/>
              </a:lnSpc>
              <a:spcBef>
                <a:spcPts val="0"/>
              </a:spcBef>
              <a:spcAft>
                <a:spcPts val="0"/>
              </a:spcAft>
              <a:defRPr/>
            </a:pPr>
            <a:r>
              <a:rPr lang="en-US" sz="1200">
                <a:solidFill>
                  <a:srgbClr val="FFFFFF"/>
                </a:solidFill>
                <a:latin typeface="Mont Bold"/>
                <a:cs typeface="+mn-cs"/>
              </a:rPr>
              <a:t>Short Courses</a:t>
            </a:r>
          </a:p>
        </p:txBody>
      </p:sp>
      <p:sp>
        <p:nvSpPr>
          <p:cNvPr id="19" name="TextBox 19"/>
          <p:cNvSpPr txBox="1"/>
          <p:nvPr/>
        </p:nvSpPr>
        <p:spPr>
          <a:xfrm>
            <a:off x="771877" y="4561145"/>
            <a:ext cx="4695065" cy="718145"/>
          </a:xfrm>
          <a:prstGeom prst="rect">
            <a:avLst/>
          </a:prstGeom>
        </p:spPr>
        <p:txBody>
          <a:bodyPr lIns="0" tIns="0" rIns="0" bIns="0" rtlCol="0" anchor="t">
            <a:spAutoFit/>
          </a:bodyPr>
          <a:lstStyle/>
          <a:p>
            <a:pPr algn="just" fontAlgn="auto">
              <a:lnSpc>
                <a:spcPts val="1440"/>
              </a:lnSpc>
              <a:spcAft>
                <a:spcPts val="0"/>
              </a:spcAft>
              <a:defRPr/>
            </a:pPr>
            <a:r>
              <a:rPr lang="en-US" sz="1100" spc="-9" dirty="0">
                <a:solidFill>
                  <a:srgbClr val="FFFFFF"/>
                </a:solidFill>
                <a:latin typeface="Poppins" panose="00000500000000000000" pitchFamily="2" charset="0"/>
                <a:cs typeface="Poppins" panose="00000500000000000000" pitchFamily="2" charset="0"/>
              </a:rPr>
              <a:t>While the desire is for short courses to be in-person and open to all members, they may be run virtually or exclusively to a specific company. To date, short courses have been run on four different continents, with a mixture of openly run in-person, virtual and exclusive offerings.</a:t>
            </a:r>
          </a:p>
        </p:txBody>
      </p:sp>
      <p:sp>
        <p:nvSpPr>
          <p:cNvPr id="20" name="TextBox 20"/>
          <p:cNvSpPr txBox="1"/>
          <p:nvPr/>
        </p:nvSpPr>
        <p:spPr>
          <a:xfrm>
            <a:off x="6165488" y="4646668"/>
            <a:ext cx="2168608" cy="218008"/>
          </a:xfrm>
          <a:prstGeom prst="rect">
            <a:avLst/>
          </a:prstGeom>
        </p:spPr>
        <p:txBody>
          <a:bodyPr lIns="0" tIns="0" rIns="0" bIns="0" rtlCol="0" anchor="t">
            <a:spAutoFit/>
          </a:bodyPr>
          <a:lstStyle/>
          <a:p>
            <a:pPr fontAlgn="auto">
              <a:lnSpc>
                <a:spcPts val="1680"/>
              </a:lnSpc>
              <a:spcBef>
                <a:spcPts val="0"/>
              </a:spcBef>
              <a:spcAft>
                <a:spcPts val="0"/>
              </a:spcAft>
              <a:defRPr/>
            </a:pPr>
            <a:r>
              <a:rPr lang="en-US" sz="1200" dirty="0">
                <a:solidFill>
                  <a:srgbClr val="FFFFFF"/>
                </a:solidFill>
                <a:latin typeface="Mont Bold"/>
                <a:cs typeface="+mn-cs"/>
              </a:rPr>
              <a:t>Online Library</a:t>
            </a:r>
          </a:p>
        </p:txBody>
      </p:sp>
      <p:sp>
        <p:nvSpPr>
          <p:cNvPr id="21" name="TextBox 21"/>
          <p:cNvSpPr txBox="1"/>
          <p:nvPr/>
        </p:nvSpPr>
        <p:spPr>
          <a:xfrm>
            <a:off x="6165488" y="4871660"/>
            <a:ext cx="2168608" cy="538609"/>
          </a:xfrm>
          <a:prstGeom prst="rect">
            <a:avLst/>
          </a:prstGeom>
        </p:spPr>
        <p:txBody>
          <a:bodyPr lIns="0" tIns="0" rIns="0" bIns="0" rtlCol="0" anchor="t">
            <a:spAutoFit/>
          </a:bodyPr>
          <a:lstStyle/>
          <a:p>
            <a:pPr fontAlgn="auto">
              <a:lnSpc>
                <a:spcPts val="1440"/>
              </a:lnSpc>
              <a:spcAft>
                <a:spcPts val="0"/>
              </a:spcAft>
              <a:defRPr/>
            </a:pPr>
            <a:r>
              <a:rPr lang="en-US" sz="1100" spc="-9" dirty="0">
                <a:solidFill>
                  <a:srgbClr val="FFFFFF"/>
                </a:solidFill>
                <a:latin typeface="Poppins" panose="00000500000000000000" pitchFamily="2" charset="0"/>
                <a:cs typeface="Poppins" panose="00000500000000000000" pitchFamily="2" charset="0"/>
              </a:rPr>
              <a:t>130+ available recordings to watch on the IEEE Learning Network and growing!</a:t>
            </a:r>
          </a:p>
        </p:txBody>
      </p:sp>
      <p:sp>
        <p:nvSpPr>
          <p:cNvPr id="22" name="TextBox 22"/>
          <p:cNvSpPr txBox="1"/>
          <p:nvPr/>
        </p:nvSpPr>
        <p:spPr>
          <a:xfrm>
            <a:off x="5834063" y="1472163"/>
            <a:ext cx="2059486" cy="461665"/>
          </a:xfrm>
          <a:prstGeom prst="rect">
            <a:avLst/>
          </a:prstGeom>
        </p:spPr>
        <p:txBody>
          <a:bodyPr lIns="0" tIns="0" rIns="0" bIns="0" rtlCol="0" anchor="t">
            <a:spAutoFit/>
          </a:bodyPr>
          <a:lstStyle/>
          <a:p>
            <a:pPr fontAlgn="auto">
              <a:lnSpc>
                <a:spcPts val="3600"/>
              </a:lnSpc>
              <a:spcBef>
                <a:spcPts val="0"/>
              </a:spcBef>
              <a:spcAft>
                <a:spcPts val="0"/>
              </a:spcAft>
              <a:defRPr/>
            </a:pPr>
            <a:r>
              <a:rPr lang="en-US" sz="3000" spc="-30" dirty="0">
                <a:solidFill>
                  <a:srgbClr val="F8C44F"/>
                </a:solidFill>
                <a:latin typeface="Poppins ExtraBold"/>
                <a:cs typeface="+mn-cs"/>
              </a:rPr>
              <a:t>100+</a:t>
            </a:r>
          </a:p>
        </p:txBody>
      </p:sp>
      <p:sp>
        <p:nvSpPr>
          <p:cNvPr id="23" name="TextBox 23"/>
          <p:cNvSpPr txBox="1"/>
          <p:nvPr/>
        </p:nvSpPr>
        <p:spPr>
          <a:xfrm>
            <a:off x="5829300" y="1919870"/>
            <a:ext cx="2059486" cy="461665"/>
          </a:xfrm>
          <a:prstGeom prst="rect">
            <a:avLst/>
          </a:prstGeom>
        </p:spPr>
        <p:txBody>
          <a:bodyPr lIns="0" tIns="0" rIns="0" bIns="0" rtlCol="0" anchor="t">
            <a:spAutoFit/>
          </a:bodyPr>
          <a:lstStyle/>
          <a:p>
            <a:pPr fontAlgn="auto">
              <a:lnSpc>
                <a:spcPts val="1760"/>
              </a:lnSpc>
              <a:spcAft>
                <a:spcPts val="0"/>
              </a:spcAft>
              <a:defRPr/>
            </a:pPr>
            <a:r>
              <a:rPr lang="en-US" sz="1100" spc="-11">
                <a:solidFill>
                  <a:srgbClr val="FFFFFF"/>
                </a:solidFill>
                <a:latin typeface="Poppins"/>
                <a:cs typeface="+mn-cs"/>
              </a:rPr>
              <a:t>DL talk titles to choose from in a variety of technical fields </a:t>
            </a:r>
          </a:p>
        </p:txBody>
      </p:sp>
      <p:sp>
        <p:nvSpPr>
          <p:cNvPr id="24" name="TextBox 24"/>
          <p:cNvSpPr txBox="1"/>
          <p:nvPr/>
        </p:nvSpPr>
        <p:spPr>
          <a:xfrm>
            <a:off x="5844391" y="2441861"/>
            <a:ext cx="2059486" cy="461665"/>
          </a:xfrm>
          <a:prstGeom prst="rect">
            <a:avLst/>
          </a:prstGeom>
        </p:spPr>
        <p:txBody>
          <a:bodyPr lIns="0" tIns="0" rIns="0" bIns="0" rtlCol="0" anchor="t">
            <a:spAutoFit/>
          </a:bodyPr>
          <a:lstStyle/>
          <a:p>
            <a:pPr fontAlgn="auto">
              <a:lnSpc>
                <a:spcPts val="3600"/>
              </a:lnSpc>
              <a:spcBef>
                <a:spcPts val="0"/>
              </a:spcBef>
              <a:spcAft>
                <a:spcPts val="0"/>
              </a:spcAft>
              <a:defRPr/>
            </a:pPr>
            <a:r>
              <a:rPr lang="en-US" sz="3000" spc="-30">
                <a:solidFill>
                  <a:srgbClr val="F8C44F"/>
                </a:solidFill>
                <a:latin typeface="Poppins ExtraBold"/>
                <a:cs typeface="+mn-cs"/>
              </a:rPr>
              <a:t>38</a:t>
            </a:r>
          </a:p>
        </p:txBody>
      </p:sp>
      <p:sp>
        <p:nvSpPr>
          <p:cNvPr id="25" name="TextBox 25"/>
          <p:cNvSpPr txBox="1"/>
          <p:nvPr/>
        </p:nvSpPr>
        <p:spPr>
          <a:xfrm>
            <a:off x="5844391" y="2889568"/>
            <a:ext cx="2669320" cy="692497"/>
          </a:xfrm>
          <a:prstGeom prst="rect">
            <a:avLst/>
          </a:prstGeom>
        </p:spPr>
        <p:txBody>
          <a:bodyPr lIns="0" tIns="0" rIns="0" bIns="0" rtlCol="0" anchor="t">
            <a:spAutoFit/>
          </a:bodyPr>
          <a:lstStyle/>
          <a:p>
            <a:pPr fontAlgn="auto">
              <a:lnSpc>
                <a:spcPts val="1760"/>
              </a:lnSpc>
              <a:spcAft>
                <a:spcPts val="0"/>
              </a:spcAft>
              <a:defRPr/>
            </a:pPr>
            <a:r>
              <a:rPr lang="en-US" sz="1100" spc="-11">
                <a:solidFill>
                  <a:srgbClr val="FFFFFF"/>
                </a:solidFill>
                <a:latin typeface="Poppins"/>
                <a:cs typeface="+mn-cs"/>
              </a:rPr>
              <a:t>available DLs providing lectures online and in person at your next meeting, chapter event, and more</a:t>
            </a:r>
          </a:p>
        </p:txBody>
      </p:sp>
      <p:pic>
        <p:nvPicPr>
          <p:cNvPr id="27" name="Picture 27"/>
          <p:cNvPicPr>
            <a:picLocks noChangeAspect="1"/>
          </p:cNvPicPr>
          <p:nvPr/>
        </p:nvPicPr>
        <p:blipFill rotWithShape="1">
          <a:blip r:embed="rId6" cstate="email">
            <a:extLst>
              <a:ext uri="{28A0092B-C50C-407E-A947-70E740481C1C}">
                <a14:useLocalDpi xmlns:a14="http://schemas.microsoft.com/office/drawing/2010/main"/>
              </a:ext>
              <a:ext uri="{96DAC541-7B7A-43D3-8B79-37D633B846F1}">
                <asvg:svgBlip xmlns:asvg="http://schemas.microsoft.com/office/drawing/2016/SVG/main" xmlns="" r:embed="rId7"/>
              </a:ext>
            </a:extLst>
          </a:blip>
          <a:srcRect l="-19366" b="36175"/>
          <a:stretch/>
        </p:blipFill>
        <p:spPr>
          <a:xfrm rot="-10800000" flipH="1">
            <a:off x="-528543" y="835039"/>
            <a:ext cx="3257850" cy="2079318"/>
          </a:xfrm>
          <a:prstGeom prst="rect">
            <a:avLst/>
          </a:prstGeom>
        </p:spPr>
      </p:pic>
      <p:pic>
        <p:nvPicPr>
          <p:cNvPr id="30" name="Picture 10">
            <a:extLst>
              <a:ext uri="{FF2B5EF4-FFF2-40B4-BE49-F238E27FC236}">
                <a16:creationId xmlns:a16="http://schemas.microsoft.com/office/drawing/2014/main" xmlns="" id="{D2B9B0A4-C5CC-DE42-B59A-A8A55815C935}"/>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42235"/>
          <a:stretch/>
        </p:blipFill>
        <p:spPr>
          <a:xfrm>
            <a:off x="7903876" y="1083713"/>
            <a:ext cx="838200" cy="456359"/>
          </a:xfrm>
          <a:prstGeom prst="rect">
            <a:avLst/>
          </a:prstGeom>
        </p:spPr>
      </p:pic>
    </p:spTree>
    <p:extLst>
      <p:ext uri="{BB962C8B-B14F-4D97-AF65-F5344CB8AC3E}">
        <p14:creationId xmlns:p14="http://schemas.microsoft.com/office/powerpoint/2010/main" val="2859937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828487"/>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l="22399" t="13214" r="-1339" b="3791"/>
          <a:stretch/>
        </p:blipFill>
        <p:spPr>
          <a:xfrm flipH="1">
            <a:off x="6572242" y="3296935"/>
            <a:ext cx="2571758" cy="2703815"/>
          </a:xfrm>
          <a:prstGeom prst="rect">
            <a:avLst/>
          </a:prstGeom>
        </p:spPr>
      </p:pic>
      <p:pic>
        <p:nvPicPr>
          <p:cNvPr id="3" name="Picture 3"/>
          <p:cNvPicPr>
            <a:picLocks noChangeAspect="1"/>
          </p:cNvPicPr>
          <p:nvPr/>
        </p:nvPicPr>
        <p:blipFill rotWithShape="1">
          <a:blip r:embed="rId5">
            <a:alphaModFix amt="31999"/>
          </a:blip>
          <a:srcRect l="3335" t="22951" r="6507" b="12257"/>
          <a:stretch/>
        </p:blipFill>
        <p:spPr>
          <a:xfrm>
            <a:off x="0" y="2057400"/>
            <a:ext cx="9144000" cy="3942786"/>
          </a:xfrm>
          <a:prstGeom prst="rect">
            <a:avLst/>
          </a:prstGeom>
        </p:spPr>
      </p:pic>
      <p:grpSp>
        <p:nvGrpSpPr>
          <p:cNvPr id="4" name="Group 4"/>
          <p:cNvGrpSpPr/>
          <p:nvPr/>
        </p:nvGrpSpPr>
        <p:grpSpPr>
          <a:xfrm>
            <a:off x="385763" y="3084352"/>
            <a:ext cx="1970751" cy="2063911"/>
            <a:chOff x="0" y="0"/>
            <a:chExt cx="1827501" cy="1913890"/>
          </a:xfrm>
        </p:grpSpPr>
        <p:sp>
          <p:nvSpPr>
            <p:cNvPr id="5" name="Freeform 5"/>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0066A4"/>
            </a:solidFill>
          </p:spPr>
        </p:sp>
        <p:sp>
          <p:nvSpPr>
            <p:cNvPr id="6" name="Freeform 6"/>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0066A4"/>
            </a:solidFill>
          </p:spPr>
        </p:sp>
      </p:grpSp>
      <p:grpSp>
        <p:nvGrpSpPr>
          <p:cNvPr id="7" name="Group 7"/>
          <p:cNvGrpSpPr/>
          <p:nvPr/>
        </p:nvGrpSpPr>
        <p:grpSpPr>
          <a:xfrm>
            <a:off x="2519363" y="3084352"/>
            <a:ext cx="1970751" cy="2063911"/>
            <a:chOff x="0" y="0"/>
            <a:chExt cx="1827501" cy="1913890"/>
          </a:xfrm>
        </p:grpSpPr>
        <p:sp>
          <p:nvSpPr>
            <p:cNvPr id="8" name="Freeform 8"/>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0066A4"/>
            </a:solidFill>
          </p:spPr>
        </p:sp>
        <p:sp>
          <p:nvSpPr>
            <p:cNvPr id="9" name="Freeform 9"/>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0066A4"/>
            </a:solidFill>
          </p:spPr>
        </p:sp>
      </p:grpSp>
      <p:grpSp>
        <p:nvGrpSpPr>
          <p:cNvPr id="10" name="Group 10"/>
          <p:cNvGrpSpPr/>
          <p:nvPr/>
        </p:nvGrpSpPr>
        <p:grpSpPr>
          <a:xfrm>
            <a:off x="4653887" y="3084352"/>
            <a:ext cx="1970751" cy="2063911"/>
            <a:chOff x="0" y="0"/>
            <a:chExt cx="1827501" cy="1913890"/>
          </a:xfrm>
        </p:grpSpPr>
        <p:sp>
          <p:nvSpPr>
            <p:cNvPr id="11" name="Freeform 11"/>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0066A4"/>
            </a:solidFill>
          </p:spPr>
        </p:sp>
        <p:sp>
          <p:nvSpPr>
            <p:cNvPr id="12" name="Freeform 12"/>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0066A4"/>
            </a:solidFill>
          </p:spPr>
        </p:sp>
      </p:grpSp>
      <p:grpSp>
        <p:nvGrpSpPr>
          <p:cNvPr id="13" name="Group 13"/>
          <p:cNvGrpSpPr/>
          <p:nvPr/>
        </p:nvGrpSpPr>
        <p:grpSpPr>
          <a:xfrm>
            <a:off x="6787487" y="3084352"/>
            <a:ext cx="1970751" cy="2063911"/>
            <a:chOff x="0" y="0"/>
            <a:chExt cx="1827501" cy="1913890"/>
          </a:xfrm>
        </p:grpSpPr>
        <p:sp>
          <p:nvSpPr>
            <p:cNvPr id="14" name="Freeform 14"/>
            <p:cNvSpPr/>
            <p:nvPr/>
          </p:nvSpPr>
          <p:spPr>
            <a:xfrm>
              <a:off x="0" y="0"/>
              <a:ext cx="1827501" cy="1913890"/>
            </a:xfrm>
            <a:custGeom>
              <a:avLst/>
              <a:gdLst/>
              <a:ahLst/>
              <a:cxnLst/>
              <a:rect l="l" t="t" r="r" b="b"/>
              <a:pathLst>
                <a:path w="1827501" h="1913890">
                  <a:moveTo>
                    <a:pt x="0" y="0"/>
                  </a:moveTo>
                  <a:lnTo>
                    <a:pt x="1827501" y="0"/>
                  </a:lnTo>
                  <a:lnTo>
                    <a:pt x="1827501" y="1913890"/>
                  </a:lnTo>
                  <a:lnTo>
                    <a:pt x="0" y="1913890"/>
                  </a:lnTo>
                  <a:close/>
                </a:path>
              </a:pathLst>
            </a:custGeom>
            <a:solidFill>
              <a:srgbClr val="0066A4"/>
            </a:solidFill>
          </p:spPr>
        </p:sp>
        <p:sp>
          <p:nvSpPr>
            <p:cNvPr id="15" name="Freeform 15"/>
            <p:cNvSpPr/>
            <p:nvPr/>
          </p:nvSpPr>
          <p:spPr>
            <a:xfrm>
              <a:off x="59690" y="59690"/>
              <a:ext cx="1706851" cy="1793240"/>
            </a:xfrm>
            <a:custGeom>
              <a:avLst/>
              <a:gdLst/>
              <a:ahLst/>
              <a:cxnLst/>
              <a:rect l="l" t="t" r="r" b="b"/>
              <a:pathLst>
                <a:path w="1706851" h="1793240">
                  <a:moveTo>
                    <a:pt x="0" y="0"/>
                  </a:moveTo>
                  <a:lnTo>
                    <a:pt x="1706851" y="0"/>
                  </a:lnTo>
                  <a:lnTo>
                    <a:pt x="1706851" y="1793240"/>
                  </a:lnTo>
                  <a:lnTo>
                    <a:pt x="0" y="1793240"/>
                  </a:lnTo>
                  <a:close/>
                </a:path>
              </a:pathLst>
            </a:custGeom>
            <a:solidFill>
              <a:srgbClr val="0066A4"/>
            </a:solidFill>
          </p:spPr>
        </p:sp>
      </p:grpSp>
      <p:sp>
        <p:nvSpPr>
          <p:cNvPr id="16" name="AutoShape 16"/>
          <p:cNvSpPr/>
          <p:nvPr/>
        </p:nvSpPr>
        <p:spPr>
          <a:xfrm>
            <a:off x="385763" y="2528888"/>
            <a:ext cx="1971675" cy="838200"/>
          </a:xfrm>
          <a:prstGeom prst="rect">
            <a:avLst/>
          </a:prstGeom>
          <a:solidFill>
            <a:srgbClr val="FFFFFF"/>
          </a:solidFill>
        </p:spPr>
      </p:sp>
      <p:sp>
        <p:nvSpPr>
          <p:cNvPr id="17" name="AutoShape 17"/>
          <p:cNvSpPr/>
          <p:nvPr/>
        </p:nvSpPr>
        <p:spPr>
          <a:xfrm>
            <a:off x="2519363" y="2528888"/>
            <a:ext cx="1971675" cy="838200"/>
          </a:xfrm>
          <a:prstGeom prst="rect">
            <a:avLst/>
          </a:prstGeom>
          <a:solidFill>
            <a:srgbClr val="FFFFFF"/>
          </a:solidFill>
        </p:spPr>
      </p:sp>
      <p:sp>
        <p:nvSpPr>
          <p:cNvPr id="18" name="AutoShape 18"/>
          <p:cNvSpPr/>
          <p:nvPr/>
        </p:nvSpPr>
        <p:spPr>
          <a:xfrm>
            <a:off x="4652963" y="2528888"/>
            <a:ext cx="1971675" cy="838200"/>
          </a:xfrm>
          <a:prstGeom prst="rect">
            <a:avLst/>
          </a:prstGeom>
          <a:solidFill>
            <a:srgbClr val="FFFFFF"/>
          </a:solidFill>
        </p:spPr>
      </p:sp>
      <p:sp>
        <p:nvSpPr>
          <p:cNvPr id="19" name="AutoShape 19"/>
          <p:cNvSpPr/>
          <p:nvPr/>
        </p:nvSpPr>
        <p:spPr>
          <a:xfrm>
            <a:off x="6786563" y="2528888"/>
            <a:ext cx="1971675" cy="838200"/>
          </a:xfrm>
          <a:prstGeom prst="rect">
            <a:avLst/>
          </a:prstGeom>
          <a:solidFill>
            <a:srgbClr val="FFFFFF"/>
          </a:solidFill>
        </p:spPr>
      </p:sp>
      <p:sp>
        <p:nvSpPr>
          <p:cNvPr id="20" name="AutoShape 20"/>
          <p:cNvSpPr/>
          <p:nvPr/>
        </p:nvSpPr>
        <p:spPr>
          <a:xfrm>
            <a:off x="0" y="704850"/>
            <a:ext cx="9144000" cy="1362075"/>
          </a:xfrm>
          <a:prstGeom prst="rect">
            <a:avLst/>
          </a:prstGeom>
          <a:solidFill>
            <a:srgbClr val="FFFFFF"/>
          </a:solidFill>
        </p:spPr>
      </p:sp>
      <p:sp>
        <p:nvSpPr>
          <p:cNvPr id="21" name="TextBox 21"/>
          <p:cNvSpPr txBox="1"/>
          <p:nvPr/>
        </p:nvSpPr>
        <p:spPr>
          <a:xfrm>
            <a:off x="600663" y="3530563"/>
            <a:ext cx="1541875" cy="553998"/>
          </a:xfrm>
          <a:prstGeom prst="rect">
            <a:avLst/>
          </a:prstGeom>
        </p:spPr>
        <p:txBody>
          <a:bodyPr lIns="0" tIns="0" rIns="0" bIns="0" rtlCol="0" anchor="t">
            <a:spAutoFit/>
          </a:bodyPr>
          <a:lstStyle/>
          <a:p>
            <a:pPr algn="ctr" fontAlgn="auto">
              <a:spcBef>
                <a:spcPts val="0"/>
              </a:spcBef>
              <a:spcAft>
                <a:spcPts val="0"/>
              </a:spcAft>
              <a:defRPr/>
            </a:pPr>
            <a:r>
              <a:rPr lang="en-US" sz="900" dirty="0">
                <a:solidFill>
                  <a:srgbClr val="FFFFFF"/>
                </a:solidFill>
                <a:latin typeface="Poppins"/>
                <a:cs typeface="+mn-cs"/>
              </a:rPr>
              <a:t>Promotes interdisciplinary understanding of aerospace systems and applications for government and commercial .</a:t>
            </a:r>
          </a:p>
        </p:txBody>
      </p:sp>
      <p:sp>
        <p:nvSpPr>
          <p:cNvPr id="22" name="TextBox 22"/>
          <p:cNvSpPr txBox="1"/>
          <p:nvPr/>
        </p:nvSpPr>
        <p:spPr>
          <a:xfrm>
            <a:off x="2734263" y="3530563"/>
            <a:ext cx="1541875" cy="666849"/>
          </a:xfrm>
          <a:prstGeom prst="rect">
            <a:avLst/>
          </a:prstGeom>
        </p:spPr>
        <p:txBody>
          <a:bodyPr lIns="0" tIns="0" rIns="0" bIns="0" rtlCol="0" anchor="t">
            <a:spAutoFit/>
          </a:bodyPr>
          <a:lstStyle/>
          <a:p>
            <a:pPr algn="ctr" fontAlgn="auto">
              <a:lnSpc>
                <a:spcPts val="1260"/>
              </a:lnSpc>
              <a:spcBef>
                <a:spcPts val="0"/>
              </a:spcBef>
              <a:spcAft>
                <a:spcPts val="0"/>
              </a:spcAft>
              <a:defRPr/>
            </a:pPr>
            <a:r>
              <a:rPr lang="en-US" sz="900" dirty="0">
                <a:solidFill>
                  <a:srgbClr val="FFFFFF"/>
                </a:solidFill>
                <a:latin typeface="Poppins"/>
                <a:cs typeface="+mn-cs"/>
              </a:rPr>
              <a:t>Promotes radar engineering and hosts technical sessions, tutorials, and student challenges.</a:t>
            </a:r>
          </a:p>
        </p:txBody>
      </p:sp>
      <p:sp>
        <p:nvSpPr>
          <p:cNvPr id="23" name="TextBox 23"/>
          <p:cNvSpPr txBox="1"/>
          <p:nvPr/>
        </p:nvSpPr>
        <p:spPr>
          <a:xfrm>
            <a:off x="581150" y="2712366"/>
            <a:ext cx="1579975" cy="436017"/>
          </a:xfrm>
          <a:prstGeom prst="rect">
            <a:avLst/>
          </a:prstGeom>
        </p:spPr>
        <p:txBody>
          <a:bodyPr lIns="0" tIns="0" rIns="0" bIns="0" rtlCol="0" anchor="t">
            <a:spAutoFit/>
          </a:bodyPr>
          <a:lstStyle/>
          <a:p>
            <a:pPr algn="ctr" fontAlgn="auto">
              <a:lnSpc>
                <a:spcPts val="1680"/>
              </a:lnSpc>
              <a:spcBef>
                <a:spcPts val="0"/>
              </a:spcBef>
              <a:spcAft>
                <a:spcPts val="0"/>
              </a:spcAft>
              <a:defRPr/>
            </a:pPr>
            <a:r>
              <a:rPr lang="en-US" sz="1200" spc="132" dirty="0">
                <a:solidFill>
                  <a:srgbClr val="073064"/>
                </a:solidFill>
                <a:latin typeface="Montserrat Light Bold"/>
                <a:cs typeface="+mn-cs"/>
              </a:rPr>
              <a:t>AEROSPACE CONFERENCE</a:t>
            </a:r>
          </a:p>
        </p:txBody>
      </p:sp>
      <p:sp>
        <p:nvSpPr>
          <p:cNvPr id="24" name="TextBox 24"/>
          <p:cNvSpPr txBox="1"/>
          <p:nvPr/>
        </p:nvSpPr>
        <p:spPr>
          <a:xfrm>
            <a:off x="2715213" y="2720340"/>
            <a:ext cx="1579975" cy="436017"/>
          </a:xfrm>
          <a:prstGeom prst="rect">
            <a:avLst/>
          </a:prstGeom>
        </p:spPr>
        <p:txBody>
          <a:bodyPr lIns="0" tIns="0" rIns="0" bIns="0" rtlCol="0" anchor="t">
            <a:spAutoFit/>
          </a:bodyPr>
          <a:lstStyle/>
          <a:p>
            <a:pPr algn="ctr" fontAlgn="auto">
              <a:lnSpc>
                <a:spcPts val="1680"/>
              </a:lnSpc>
              <a:spcBef>
                <a:spcPts val="0"/>
              </a:spcBef>
              <a:spcAft>
                <a:spcPts val="0"/>
              </a:spcAft>
              <a:defRPr/>
            </a:pPr>
            <a:r>
              <a:rPr lang="en-US" sz="1200" spc="132" dirty="0">
                <a:solidFill>
                  <a:srgbClr val="073064"/>
                </a:solidFill>
                <a:latin typeface="Montserrat Light Bold"/>
                <a:cs typeface="+mn-cs"/>
              </a:rPr>
              <a:t>RADAR CONFERENCE</a:t>
            </a:r>
          </a:p>
        </p:txBody>
      </p:sp>
      <p:sp>
        <p:nvSpPr>
          <p:cNvPr id="25" name="TextBox 25"/>
          <p:cNvSpPr txBox="1"/>
          <p:nvPr/>
        </p:nvSpPr>
        <p:spPr>
          <a:xfrm>
            <a:off x="4857163" y="2821903"/>
            <a:ext cx="1579975" cy="218008"/>
          </a:xfrm>
          <a:prstGeom prst="rect">
            <a:avLst/>
          </a:prstGeom>
        </p:spPr>
        <p:txBody>
          <a:bodyPr lIns="0" tIns="0" rIns="0" bIns="0" rtlCol="0" anchor="t">
            <a:spAutoFit/>
          </a:bodyPr>
          <a:lstStyle/>
          <a:p>
            <a:pPr algn="ctr" fontAlgn="auto">
              <a:lnSpc>
                <a:spcPts val="1680"/>
              </a:lnSpc>
              <a:spcBef>
                <a:spcPts val="0"/>
              </a:spcBef>
              <a:spcAft>
                <a:spcPts val="0"/>
              </a:spcAft>
              <a:defRPr/>
            </a:pPr>
            <a:r>
              <a:rPr lang="en-US" sz="1200" spc="132">
                <a:solidFill>
                  <a:srgbClr val="073064"/>
                </a:solidFill>
                <a:latin typeface="Montserrat Light Bold"/>
                <a:cs typeface="+mn-cs"/>
              </a:rPr>
              <a:t>AUTOTESTCON</a:t>
            </a:r>
          </a:p>
        </p:txBody>
      </p:sp>
      <p:sp>
        <p:nvSpPr>
          <p:cNvPr id="26" name="TextBox 26"/>
          <p:cNvSpPr txBox="1"/>
          <p:nvPr/>
        </p:nvSpPr>
        <p:spPr>
          <a:xfrm>
            <a:off x="6982413" y="2665413"/>
            <a:ext cx="1579975" cy="538609"/>
          </a:xfrm>
          <a:prstGeom prst="rect">
            <a:avLst/>
          </a:prstGeom>
        </p:spPr>
        <p:txBody>
          <a:bodyPr lIns="0" tIns="0" rIns="0" bIns="0" rtlCol="0" anchor="t">
            <a:spAutoFit/>
          </a:bodyPr>
          <a:lstStyle/>
          <a:p>
            <a:pPr algn="ctr" fontAlgn="auto">
              <a:lnSpc>
                <a:spcPts val="1400"/>
              </a:lnSpc>
              <a:spcBef>
                <a:spcPts val="0"/>
              </a:spcBef>
              <a:spcAft>
                <a:spcPts val="0"/>
              </a:spcAft>
              <a:defRPr/>
            </a:pPr>
            <a:r>
              <a:rPr lang="en-US" sz="1000" spc="110">
                <a:solidFill>
                  <a:srgbClr val="073064"/>
                </a:solidFill>
                <a:latin typeface="Montserrat Light Bold"/>
                <a:cs typeface="+mn-cs"/>
              </a:rPr>
              <a:t>DIGITAL AVIONICS SYSTEMS CONFERENCE</a:t>
            </a:r>
          </a:p>
        </p:txBody>
      </p:sp>
      <p:sp>
        <p:nvSpPr>
          <p:cNvPr id="27" name="TextBox 27"/>
          <p:cNvSpPr txBox="1"/>
          <p:nvPr/>
        </p:nvSpPr>
        <p:spPr>
          <a:xfrm>
            <a:off x="302579" y="1334115"/>
            <a:ext cx="2515074" cy="307777"/>
          </a:xfrm>
          <a:prstGeom prst="rect">
            <a:avLst/>
          </a:prstGeom>
        </p:spPr>
        <p:txBody>
          <a:bodyPr lIns="0" tIns="0" rIns="0" bIns="0" rtlCol="0" anchor="t">
            <a:spAutoFit/>
          </a:bodyPr>
          <a:lstStyle/>
          <a:p>
            <a:pPr fontAlgn="auto">
              <a:lnSpc>
                <a:spcPts val="2400"/>
              </a:lnSpc>
              <a:spcBef>
                <a:spcPts val="0"/>
              </a:spcBef>
              <a:spcAft>
                <a:spcPts val="0"/>
              </a:spcAft>
              <a:defRPr/>
            </a:pPr>
            <a:r>
              <a:rPr lang="en-US" sz="2000" b="1" dirty="0">
                <a:solidFill>
                  <a:srgbClr val="000000"/>
                </a:solidFill>
                <a:latin typeface="Poppins ExtraBold Bold"/>
                <a:cs typeface="+mn-cs"/>
              </a:rPr>
              <a:t>Conferences</a:t>
            </a:r>
          </a:p>
        </p:txBody>
      </p:sp>
      <p:sp>
        <p:nvSpPr>
          <p:cNvPr id="28" name="TextBox 28"/>
          <p:cNvSpPr txBox="1"/>
          <p:nvPr/>
        </p:nvSpPr>
        <p:spPr>
          <a:xfrm>
            <a:off x="242798" y="1667815"/>
            <a:ext cx="2655512" cy="141064"/>
          </a:xfrm>
          <a:prstGeom prst="rect">
            <a:avLst/>
          </a:prstGeom>
        </p:spPr>
        <p:txBody>
          <a:bodyPr lIns="0" tIns="0" rIns="0" bIns="0" rtlCol="0" anchor="t">
            <a:spAutoFit/>
          </a:bodyPr>
          <a:lstStyle/>
          <a:p>
            <a:pPr algn="ctr" fontAlgn="auto">
              <a:lnSpc>
                <a:spcPts val="1130"/>
              </a:lnSpc>
              <a:spcBef>
                <a:spcPts val="0"/>
              </a:spcBef>
              <a:spcAft>
                <a:spcPts val="0"/>
              </a:spcAft>
              <a:defRPr/>
            </a:pPr>
            <a:r>
              <a:rPr lang="en-US" sz="949">
                <a:solidFill>
                  <a:srgbClr val="000000"/>
                </a:solidFill>
                <a:latin typeface="Poppins"/>
                <a:cs typeface="+mn-cs"/>
              </a:rPr>
              <a:t>AESS Financially and Technically Sponsors </a:t>
            </a:r>
          </a:p>
        </p:txBody>
      </p:sp>
      <p:sp>
        <p:nvSpPr>
          <p:cNvPr id="29" name="TextBox 29"/>
          <p:cNvSpPr txBox="1"/>
          <p:nvPr/>
        </p:nvSpPr>
        <p:spPr>
          <a:xfrm>
            <a:off x="3058317" y="1333864"/>
            <a:ext cx="3847026" cy="584263"/>
          </a:xfrm>
          <a:prstGeom prst="rect">
            <a:avLst/>
          </a:prstGeom>
        </p:spPr>
        <p:txBody>
          <a:bodyPr lIns="0" tIns="0" rIns="0" bIns="0" rtlCol="0" anchor="b">
            <a:spAutoFit/>
          </a:bodyPr>
          <a:lstStyle/>
          <a:p>
            <a:pPr algn="just" fontAlgn="auto">
              <a:spcBef>
                <a:spcPts val="0"/>
              </a:spcBef>
              <a:spcAft>
                <a:spcPts val="0"/>
              </a:spcAft>
              <a:defRPr/>
            </a:pPr>
            <a:r>
              <a:rPr lang="en-US" sz="949" dirty="0">
                <a:solidFill>
                  <a:srgbClr val="000000"/>
                </a:solidFill>
                <a:latin typeface="Poppins"/>
                <a:cs typeface="+mn-cs"/>
              </a:rPr>
              <a:t>As an AESS member, you receive a reduced registration rate, often the same amount as an IEEE Membership! A full listing of our conferences can be found on the AESS website.</a:t>
            </a:r>
          </a:p>
          <a:p>
            <a:pPr algn="just" fontAlgn="auto">
              <a:spcBef>
                <a:spcPts val="0"/>
              </a:spcBef>
              <a:spcAft>
                <a:spcPts val="0"/>
              </a:spcAft>
              <a:defRPr/>
            </a:pPr>
            <a:endParaRPr lang="en-US" sz="949" dirty="0">
              <a:solidFill>
                <a:srgbClr val="000000"/>
              </a:solidFill>
              <a:latin typeface="Poppins"/>
              <a:cs typeface="+mn-cs"/>
            </a:endParaRPr>
          </a:p>
        </p:txBody>
      </p:sp>
      <p:sp>
        <p:nvSpPr>
          <p:cNvPr id="30" name="TextBox 30"/>
          <p:cNvSpPr txBox="1"/>
          <p:nvPr/>
        </p:nvSpPr>
        <p:spPr>
          <a:xfrm>
            <a:off x="7001925" y="3530563"/>
            <a:ext cx="1541875" cy="500137"/>
          </a:xfrm>
          <a:prstGeom prst="rect">
            <a:avLst/>
          </a:prstGeom>
        </p:spPr>
        <p:txBody>
          <a:bodyPr lIns="0" tIns="0" rIns="0" bIns="0" rtlCol="0" anchor="t">
            <a:spAutoFit/>
          </a:bodyPr>
          <a:lstStyle/>
          <a:p>
            <a:pPr algn="ctr" fontAlgn="auto">
              <a:lnSpc>
                <a:spcPts val="1260"/>
              </a:lnSpc>
              <a:spcBef>
                <a:spcPts val="0"/>
              </a:spcBef>
              <a:spcAft>
                <a:spcPts val="0"/>
              </a:spcAft>
              <a:defRPr/>
            </a:pPr>
            <a:r>
              <a:rPr lang="en-US" sz="900">
                <a:solidFill>
                  <a:srgbClr val="FFFFFF"/>
                </a:solidFill>
                <a:latin typeface="Poppins"/>
                <a:cs typeface="+mn-cs"/>
              </a:rPr>
              <a:t>The preeminent R&amp;D conference in the field of digital avionics offered.</a:t>
            </a:r>
          </a:p>
        </p:txBody>
      </p:sp>
      <p:sp>
        <p:nvSpPr>
          <p:cNvPr id="31" name="TextBox 31"/>
          <p:cNvSpPr txBox="1"/>
          <p:nvPr/>
        </p:nvSpPr>
        <p:spPr>
          <a:xfrm>
            <a:off x="4868325" y="3530563"/>
            <a:ext cx="1541875" cy="666849"/>
          </a:xfrm>
          <a:prstGeom prst="rect">
            <a:avLst/>
          </a:prstGeom>
        </p:spPr>
        <p:txBody>
          <a:bodyPr lIns="0" tIns="0" rIns="0" bIns="0" rtlCol="0" anchor="t">
            <a:spAutoFit/>
          </a:bodyPr>
          <a:lstStyle/>
          <a:p>
            <a:pPr algn="ctr" fontAlgn="auto">
              <a:lnSpc>
                <a:spcPts val="1260"/>
              </a:lnSpc>
              <a:spcBef>
                <a:spcPts val="0"/>
              </a:spcBef>
              <a:spcAft>
                <a:spcPts val="0"/>
              </a:spcAft>
              <a:defRPr/>
            </a:pPr>
            <a:r>
              <a:rPr lang="en-US" sz="900">
                <a:solidFill>
                  <a:srgbClr val="FFFFFF"/>
                </a:solidFill>
                <a:latin typeface="Poppins"/>
                <a:cs typeface="+mn-cs"/>
              </a:rPr>
              <a:t>Brings together around 800 aerospace automatic test industry and gov/military attendees.</a:t>
            </a:r>
          </a:p>
        </p:txBody>
      </p:sp>
      <p:grpSp>
        <p:nvGrpSpPr>
          <p:cNvPr id="32" name="Group 32"/>
          <p:cNvGrpSpPr/>
          <p:nvPr/>
        </p:nvGrpSpPr>
        <p:grpSpPr>
          <a:xfrm>
            <a:off x="615466" y="4595984"/>
            <a:ext cx="1551472" cy="354885"/>
            <a:chOff x="0" y="-57149"/>
            <a:chExt cx="4137259" cy="946360"/>
          </a:xfrm>
        </p:grpSpPr>
        <p:pic>
          <p:nvPicPr>
            <p:cNvPr id="33" name="Picture 3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126518"/>
              <a:ext cx="436406" cy="623437"/>
            </a:xfrm>
            <a:prstGeom prst="rect">
              <a:avLst/>
            </a:prstGeom>
          </p:spPr>
        </p:pic>
        <p:sp>
          <p:nvSpPr>
            <p:cNvPr id="34" name="TextBox 34"/>
            <p:cNvSpPr txBox="1"/>
            <p:nvPr/>
          </p:nvSpPr>
          <p:spPr>
            <a:xfrm>
              <a:off x="784035" y="-57149"/>
              <a:ext cx="2903736" cy="444565"/>
            </a:xfrm>
            <a:prstGeom prst="rect">
              <a:avLst/>
            </a:prstGeom>
          </p:spPr>
          <p:txBody>
            <a:bodyPr lIns="0" tIns="0" rIns="0" bIns="0" rtlCol="0" anchor="t">
              <a:spAutoFit/>
            </a:bodyPr>
            <a:lstStyle/>
            <a:p>
              <a:pPr fontAlgn="auto">
                <a:lnSpc>
                  <a:spcPts val="1330"/>
                </a:lnSpc>
                <a:spcAft>
                  <a:spcPts val="0"/>
                </a:spcAft>
                <a:defRPr/>
              </a:pPr>
              <a:r>
                <a:rPr lang="en-US" sz="949" dirty="0">
                  <a:solidFill>
                    <a:srgbClr val="FFFFFF"/>
                  </a:solidFill>
                  <a:latin typeface="Poppins Medium"/>
                  <a:cs typeface="+mn-cs"/>
                </a:rPr>
                <a:t>Colorado, USA</a:t>
              </a:r>
            </a:p>
          </p:txBody>
        </p:sp>
        <p:sp>
          <p:nvSpPr>
            <p:cNvPr id="35" name="TextBox 35"/>
            <p:cNvSpPr txBox="1"/>
            <p:nvPr/>
          </p:nvSpPr>
          <p:spPr>
            <a:xfrm>
              <a:off x="727472" y="444646"/>
              <a:ext cx="3409787" cy="444565"/>
            </a:xfrm>
            <a:prstGeom prst="rect">
              <a:avLst/>
            </a:prstGeom>
          </p:spPr>
          <p:txBody>
            <a:bodyPr lIns="0" tIns="0" rIns="0" bIns="0" rtlCol="0" anchor="t">
              <a:spAutoFit/>
            </a:bodyPr>
            <a:lstStyle/>
            <a:p>
              <a:pPr fontAlgn="auto">
                <a:lnSpc>
                  <a:spcPts val="1330"/>
                </a:lnSpc>
                <a:spcAft>
                  <a:spcPts val="0"/>
                </a:spcAft>
                <a:defRPr/>
              </a:pPr>
              <a:r>
                <a:rPr lang="en-US" sz="949" dirty="0">
                  <a:solidFill>
                    <a:srgbClr val="FFFFFF"/>
                  </a:solidFill>
                  <a:latin typeface="Poppins Medium"/>
                  <a:cs typeface="+mn-cs"/>
                </a:rPr>
                <a:t>6-11 May 2024</a:t>
              </a:r>
            </a:p>
          </p:txBody>
        </p:sp>
      </p:grpSp>
      <p:grpSp>
        <p:nvGrpSpPr>
          <p:cNvPr id="36" name="Group 36"/>
          <p:cNvGrpSpPr/>
          <p:nvPr/>
        </p:nvGrpSpPr>
        <p:grpSpPr>
          <a:xfrm>
            <a:off x="2749990" y="4595983"/>
            <a:ext cx="1551472" cy="354886"/>
            <a:chOff x="0" y="-57150"/>
            <a:chExt cx="4137259" cy="946360"/>
          </a:xfrm>
        </p:grpSpPr>
        <p:pic>
          <p:nvPicPr>
            <p:cNvPr id="37" name="Picture 37"/>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126518"/>
              <a:ext cx="436406" cy="623437"/>
            </a:xfrm>
            <a:prstGeom prst="rect">
              <a:avLst/>
            </a:prstGeom>
          </p:spPr>
        </p:pic>
        <p:sp>
          <p:nvSpPr>
            <p:cNvPr id="38" name="TextBox 38"/>
            <p:cNvSpPr txBox="1"/>
            <p:nvPr/>
          </p:nvSpPr>
          <p:spPr>
            <a:xfrm>
              <a:off x="784035" y="-57150"/>
              <a:ext cx="2903736" cy="444564"/>
            </a:xfrm>
            <a:prstGeom prst="rect">
              <a:avLst/>
            </a:prstGeom>
          </p:spPr>
          <p:txBody>
            <a:bodyPr lIns="0" tIns="0" rIns="0" bIns="0" rtlCol="0" anchor="t">
              <a:spAutoFit/>
            </a:bodyPr>
            <a:lstStyle/>
            <a:p>
              <a:pPr fontAlgn="auto">
                <a:lnSpc>
                  <a:spcPts val="1330"/>
                </a:lnSpc>
                <a:spcAft>
                  <a:spcPts val="0"/>
                </a:spcAft>
                <a:defRPr/>
              </a:pPr>
              <a:r>
                <a:rPr lang="en-US" sz="949" dirty="0">
                  <a:solidFill>
                    <a:srgbClr val="FFFFFF"/>
                  </a:solidFill>
                  <a:latin typeface="Poppins Medium"/>
                  <a:cs typeface="+mn-cs"/>
                </a:rPr>
                <a:t>Montana, USA</a:t>
              </a:r>
            </a:p>
          </p:txBody>
        </p:sp>
        <p:sp>
          <p:nvSpPr>
            <p:cNvPr id="39" name="TextBox 39"/>
            <p:cNvSpPr txBox="1"/>
            <p:nvPr/>
          </p:nvSpPr>
          <p:spPr>
            <a:xfrm>
              <a:off x="727472" y="444646"/>
              <a:ext cx="3409787" cy="444564"/>
            </a:xfrm>
            <a:prstGeom prst="rect">
              <a:avLst/>
            </a:prstGeom>
          </p:spPr>
          <p:txBody>
            <a:bodyPr lIns="0" tIns="0" rIns="0" bIns="0" rtlCol="0" anchor="t">
              <a:spAutoFit/>
            </a:bodyPr>
            <a:lstStyle/>
            <a:p>
              <a:pPr fontAlgn="auto">
                <a:lnSpc>
                  <a:spcPts val="1330"/>
                </a:lnSpc>
                <a:spcAft>
                  <a:spcPts val="0"/>
                </a:spcAft>
                <a:defRPr/>
              </a:pPr>
              <a:r>
                <a:rPr lang="en-US" sz="949" dirty="0">
                  <a:solidFill>
                    <a:srgbClr val="FFFFFF"/>
                  </a:solidFill>
                  <a:latin typeface="Poppins Medium"/>
                  <a:cs typeface="+mn-cs"/>
                </a:rPr>
                <a:t>2-9 March 2024</a:t>
              </a:r>
            </a:p>
          </p:txBody>
        </p:sp>
      </p:grpSp>
      <p:grpSp>
        <p:nvGrpSpPr>
          <p:cNvPr id="40" name="Group 40"/>
          <p:cNvGrpSpPr/>
          <p:nvPr/>
        </p:nvGrpSpPr>
        <p:grpSpPr>
          <a:xfrm>
            <a:off x="4885666" y="4595983"/>
            <a:ext cx="1551472" cy="354886"/>
            <a:chOff x="0" y="-57150"/>
            <a:chExt cx="4137259" cy="946360"/>
          </a:xfrm>
        </p:grpSpPr>
        <p:pic>
          <p:nvPicPr>
            <p:cNvPr id="41" name="Picture 41"/>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126518"/>
              <a:ext cx="436406" cy="623437"/>
            </a:xfrm>
            <a:prstGeom prst="rect">
              <a:avLst/>
            </a:prstGeom>
          </p:spPr>
        </p:pic>
        <p:sp>
          <p:nvSpPr>
            <p:cNvPr id="42" name="TextBox 42"/>
            <p:cNvSpPr txBox="1"/>
            <p:nvPr/>
          </p:nvSpPr>
          <p:spPr>
            <a:xfrm>
              <a:off x="784035" y="-57150"/>
              <a:ext cx="2903736" cy="444564"/>
            </a:xfrm>
            <a:prstGeom prst="rect">
              <a:avLst/>
            </a:prstGeom>
          </p:spPr>
          <p:txBody>
            <a:bodyPr lIns="0" tIns="0" rIns="0" bIns="0" rtlCol="0" anchor="t">
              <a:spAutoFit/>
            </a:bodyPr>
            <a:lstStyle/>
            <a:p>
              <a:pPr fontAlgn="auto">
                <a:lnSpc>
                  <a:spcPts val="1330"/>
                </a:lnSpc>
                <a:spcAft>
                  <a:spcPts val="0"/>
                </a:spcAft>
                <a:defRPr/>
              </a:pPr>
              <a:r>
                <a:rPr lang="en-US" sz="949">
                  <a:solidFill>
                    <a:srgbClr val="FFFFFF"/>
                  </a:solidFill>
                  <a:latin typeface="Poppins Medium"/>
                  <a:cs typeface="+mn-cs"/>
                </a:rPr>
                <a:t>Maryland, USA</a:t>
              </a:r>
            </a:p>
          </p:txBody>
        </p:sp>
        <p:sp>
          <p:nvSpPr>
            <p:cNvPr id="43" name="TextBox 43"/>
            <p:cNvSpPr txBox="1"/>
            <p:nvPr/>
          </p:nvSpPr>
          <p:spPr>
            <a:xfrm>
              <a:off x="727472" y="444646"/>
              <a:ext cx="3409787" cy="444564"/>
            </a:xfrm>
            <a:prstGeom prst="rect">
              <a:avLst/>
            </a:prstGeom>
          </p:spPr>
          <p:txBody>
            <a:bodyPr lIns="0" tIns="0" rIns="0" bIns="0" rtlCol="0" anchor="t">
              <a:spAutoFit/>
            </a:bodyPr>
            <a:lstStyle/>
            <a:p>
              <a:pPr fontAlgn="auto">
                <a:lnSpc>
                  <a:spcPts val="1330"/>
                </a:lnSpc>
                <a:spcAft>
                  <a:spcPts val="0"/>
                </a:spcAft>
                <a:defRPr/>
              </a:pPr>
              <a:r>
                <a:rPr lang="en-US" sz="949" dirty="0">
                  <a:solidFill>
                    <a:srgbClr val="FFFFFF"/>
                  </a:solidFill>
                  <a:latin typeface="Poppins Medium"/>
                  <a:cs typeface="+mn-cs"/>
                </a:rPr>
                <a:t>26-29 August 2024</a:t>
              </a:r>
            </a:p>
          </p:txBody>
        </p:sp>
      </p:grpSp>
      <p:grpSp>
        <p:nvGrpSpPr>
          <p:cNvPr id="44" name="Group 44"/>
          <p:cNvGrpSpPr/>
          <p:nvPr/>
        </p:nvGrpSpPr>
        <p:grpSpPr>
          <a:xfrm>
            <a:off x="7078178" y="4595983"/>
            <a:ext cx="1551472" cy="354886"/>
            <a:chOff x="0" y="-57150"/>
            <a:chExt cx="4137259" cy="946360"/>
          </a:xfrm>
        </p:grpSpPr>
        <p:pic>
          <p:nvPicPr>
            <p:cNvPr id="45" name="Picture 45"/>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0" y="126518"/>
              <a:ext cx="436406" cy="623437"/>
            </a:xfrm>
            <a:prstGeom prst="rect">
              <a:avLst/>
            </a:prstGeom>
          </p:spPr>
        </p:pic>
        <p:sp>
          <p:nvSpPr>
            <p:cNvPr id="46" name="TextBox 46"/>
            <p:cNvSpPr txBox="1"/>
            <p:nvPr/>
          </p:nvSpPr>
          <p:spPr>
            <a:xfrm>
              <a:off x="784035" y="-57150"/>
              <a:ext cx="2903736" cy="444564"/>
            </a:xfrm>
            <a:prstGeom prst="rect">
              <a:avLst/>
            </a:prstGeom>
          </p:spPr>
          <p:txBody>
            <a:bodyPr lIns="0" tIns="0" rIns="0" bIns="0" rtlCol="0" anchor="t">
              <a:spAutoFit/>
            </a:bodyPr>
            <a:lstStyle/>
            <a:p>
              <a:pPr fontAlgn="auto">
                <a:lnSpc>
                  <a:spcPts val="1330"/>
                </a:lnSpc>
                <a:spcAft>
                  <a:spcPts val="0"/>
                </a:spcAft>
                <a:defRPr/>
              </a:pPr>
              <a:r>
                <a:rPr lang="en-US" sz="949" dirty="0">
                  <a:solidFill>
                    <a:srgbClr val="FFFFFF"/>
                  </a:solidFill>
                  <a:latin typeface="Poppins Medium"/>
                  <a:cs typeface="+mn-cs"/>
                </a:rPr>
                <a:t>Barcelona, Spain</a:t>
              </a:r>
            </a:p>
          </p:txBody>
        </p:sp>
        <p:sp>
          <p:nvSpPr>
            <p:cNvPr id="47" name="TextBox 47"/>
            <p:cNvSpPr txBox="1"/>
            <p:nvPr/>
          </p:nvSpPr>
          <p:spPr>
            <a:xfrm>
              <a:off x="727472" y="444646"/>
              <a:ext cx="3409787" cy="444564"/>
            </a:xfrm>
            <a:prstGeom prst="rect">
              <a:avLst/>
            </a:prstGeom>
          </p:spPr>
          <p:txBody>
            <a:bodyPr lIns="0" tIns="0" rIns="0" bIns="0" rtlCol="0" anchor="t">
              <a:spAutoFit/>
            </a:bodyPr>
            <a:lstStyle/>
            <a:p>
              <a:pPr fontAlgn="auto">
                <a:lnSpc>
                  <a:spcPts val="1330"/>
                </a:lnSpc>
                <a:spcAft>
                  <a:spcPts val="0"/>
                </a:spcAft>
                <a:defRPr/>
              </a:pPr>
              <a:r>
                <a:rPr lang="en-US" sz="949" dirty="0">
                  <a:solidFill>
                    <a:srgbClr val="FFFFFF"/>
                  </a:solidFill>
                  <a:latin typeface="Poppins Medium"/>
                  <a:cs typeface="+mn-cs"/>
                </a:rPr>
                <a:t>29 Sept.-3 Oct. 2024</a:t>
              </a:r>
            </a:p>
          </p:txBody>
        </p:sp>
      </p:grpSp>
      <p:pic>
        <p:nvPicPr>
          <p:cNvPr id="50" name="Picture 21">
            <a:extLst>
              <a:ext uri="{FF2B5EF4-FFF2-40B4-BE49-F238E27FC236}">
                <a16:creationId xmlns:a16="http://schemas.microsoft.com/office/drawing/2014/main" xmlns="" id="{FD5B4CBE-E42E-F440-8FEF-B92CE05946E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916641" y="1011983"/>
            <a:ext cx="919508" cy="457200"/>
          </a:xfrm>
          <a:prstGeom prst="rect">
            <a:avLst/>
          </a:prstGeom>
        </p:spPr>
      </p:pic>
    </p:spTree>
    <p:extLst>
      <p:ext uri="{BB962C8B-B14F-4D97-AF65-F5344CB8AC3E}">
        <p14:creationId xmlns:p14="http://schemas.microsoft.com/office/powerpoint/2010/main" val="13551444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28487"/>
        </a:solidFill>
        <a:effectLst/>
      </p:bgPr>
    </p:bg>
    <p:spTree>
      <p:nvGrpSpPr>
        <p:cNvPr id="1" name=""/>
        <p:cNvGrpSpPr/>
        <p:nvPr/>
      </p:nvGrpSpPr>
      <p:grpSpPr>
        <a:xfrm>
          <a:off x="0" y="0"/>
          <a:ext cx="0" cy="0"/>
          <a:chOff x="0" y="0"/>
          <a:chExt cx="0" cy="0"/>
        </a:xfrm>
      </p:grpSpPr>
      <p:grpSp>
        <p:nvGrpSpPr>
          <p:cNvPr id="2" name="Group 2"/>
          <p:cNvGrpSpPr/>
          <p:nvPr/>
        </p:nvGrpSpPr>
        <p:grpSpPr>
          <a:xfrm rot="-10800000">
            <a:off x="-1387441" y="704163"/>
            <a:ext cx="5343352" cy="5459199"/>
            <a:chOff x="0" y="0"/>
            <a:chExt cx="878585" cy="897633"/>
          </a:xfrm>
        </p:grpSpPr>
        <p:sp>
          <p:nvSpPr>
            <p:cNvPr id="3" name="Freeform 3"/>
            <p:cNvSpPr/>
            <p:nvPr/>
          </p:nvSpPr>
          <p:spPr>
            <a:xfrm>
              <a:off x="0" y="0"/>
              <a:ext cx="878585" cy="897633"/>
            </a:xfrm>
            <a:custGeom>
              <a:avLst/>
              <a:gdLst/>
              <a:ahLst/>
              <a:cxnLst/>
              <a:rect l="l" t="t" r="r" b="b"/>
              <a:pathLst>
                <a:path w="878585" h="897633">
                  <a:moveTo>
                    <a:pt x="878585" y="448817"/>
                  </a:moveTo>
                  <a:lnTo>
                    <a:pt x="675385" y="897633"/>
                  </a:lnTo>
                  <a:lnTo>
                    <a:pt x="203200" y="897633"/>
                  </a:lnTo>
                  <a:lnTo>
                    <a:pt x="0" y="448817"/>
                  </a:lnTo>
                  <a:lnTo>
                    <a:pt x="203200" y="0"/>
                  </a:lnTo>
                  <a:lnTo>
                    <a:pt x="675385" y="0"/>
                  </a:lnTo>
                  <a:lnTo>
                    <a:pt x="878585" y="448817"/>
                  </a:lnTo>
                  <a:close/>
                </a:path>
              </a:pathLst>
            </a:custGeom>
            <a:solidFill>
              <a:srgbClr val="FFFFFF"/>
            </a:solidFill>
          </p:spPr>
        </p:sp>
        <p:sp>
          <p:nvSpPr>
            <p:cNvPr id="4" name="TextBox 4"/>
            <p:cNvSpPr txBox="1"/>
            <p:nvPr/>
          </p:nvSpPr>
          <p:spPr>
            <a:xfrm>
              <a:off x="114300" y="-38100"/>
              <a:ext cx="584200" cy="736600"/>
            </a:xfrm>
            <a:prstGeom prst="rect">
              <a:avLst/>
            </a:prstGeom>
          </p:spPr>
          <p:txBody>
            <a:bodyPr lIns="25400" tIns="25400" rIns="25400" bIns="25400" rtlCol="0" anchor="ctr"/>
            <a:lstStyle/>
            <a:p>
              <a:pPr algn="ctr" fontAlgn="auto">
                <a:lnSpc>
                  <a:spcPts val="1330"/>
                </a:lnSpc>
                <a:spcBef>
                  <a:spcPts val="0"/>
                </a:spcBef>
                <a:spcAft>
                  <a:spcPts val="0"/>
                </a:spcAft>
                <a:defRPr/>
              </a:pPr>
              <a:endParaRPr sz="900">
                <a:solidFill>
                  <a:prstClr val="black"/>
                </a:solidFill>
                <a:latin typeface="Calibri"/>
                <a:cs typeface="+mn-cs"/>
              </a:endParaRPr>
            </a:p>
          </p:txBody>
        </p:sp>
      </p:grpSp>
      <p:sp>
        <p:nvSpPr>
          <p:cNvPr id="5" name="AutoShape 5"/>
          <p:cNvSpPr/>
          <p:nvPr/>
        </p:nvSpPr>
        <p:spPr>
          <a:xfrm rot="3606691">
            <a:off x="1854748" y="2043903"/>
            <a:ext cx="3148593" cy="0"/>
          </a:xfrm>
          <a:prstGeom prst="line">
            <a:avLst/>
          </a:prstGeom>
          <a:ln w="171450" cap="flat">
            <a:solidFill>
              <a:srgbClr val="FFFFFF"/>
            </a:solidFill>
            <a:prstDash val="solid"/>
            <a:headEnd type="none" w="sm" len="sm"/>
            <a:tailEnd type="none" w="sm" len="sm"/>
          </a:ln>
        </p:spPr>
      </p:sp>
      <p:sp>
        <p:nvSpPr>
          <p:cNvPr id="6" name="AutoShape 6"/>
          <p:cNvSpPr/>
          <p:nvPr/>
        </p:nvSpPr>
        <p:spPr>
          <a:xfrm rot="7201140">
            <a:off x="1851687" y="4734452"/>
            <a:ext cx="3148593" cy="0"/>
          </a:xfrm>
          <a:prstGeom prst="line">
            <a:avLst/>
          </a:prstGeom>
          <a:ln w="171450" cap="flat">
            <a:solidFill>
              <a:srgbClr val="FFFFFF"/>
            </a:solidFill>
            <a:prstDash val="solid"/>
            <a:headEnd type="none" w="sm" len="sm"/>
            <a:tailEnd type="none" w="sm" len="sm"/>
          </a:ln>
        </p:spPr>
      </p:sp>
      <p:grpSp>
        <p:nvGrpSpPr>
          <p:cNvPr id="7" name="Group 7"/>
          <p:cNvGrpSpPr/>
          <p:nvPr/>
        </p:nvGrpSpPr>
        <p:grpSpPr>
          <a:xfrm>
            <a:off x="5859207" y="857250"/>
            <a:ext cx="2196729" cy="419614"/>
            <a:chOff x="0" y="0"/>
            <a:chExt cx="1157124" cy="221031"/>
          </a:xfrm>
        </p:grpSpPr>
        <p:sp>
          <p:nvSpPr>
            <p:cNvPr id="8" name="Freeform 8"/>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FFFFFF"/>
            </a:solidFill>
          </p:spPr>
        </p:sp>
        <p:sp>
          <p:nvSpPr>
            <p:cNvPr id="9" name="TextBox 9"/>
            <p:cNvSpPr txBox="1"/>
            <p:nvPr/>
          </p:nvSpPr>
          <p:spPr>
            <a:xfrm>
              <a:off x="101600" y="-38100"/>
              <a:ext cx="609600" cy="647700"/>
            </a:xfrm>
            <a:prstGeom prst="rect">
              <a:avLst/>
            </a:prstGeom>
          </p:spPr>
          <p:txBody>
            <a:bodyPr lIns="25400" tIns="25400" rIns="25400" bIns="25400" rtlCol="0" anchor="ctr"/>
            <a:lstStyle/>
            <a:p>
              <a:pPr algn="ctr" fontAlgn="auto">
                <a:lnSpc>
                  <a:spcPts val="1330"/>
                </a:lnSpc>
                <a:spcBef>
                  <a:spcPts val="0"/>
                </a:spcBef>
                <a:spcAft>
                  <a:spcPts val="0"/>
                </a:spcAft>
                <a:defRPr/>
              </a:pPr>
              <a:endParaRPr sz="900">
                <a:solidFill>
                  <a:prstClr val="black"/>
                </a:solidFill>
                <a:latin typeface="Calibri"/>
                <a:cs typeface="+mn-cs"/>
              </a:endParaRPr>
            </a:p>
          </p:txBody>
        </p:sp>
      </p:grpSp>
      <p:grpSp>
        <p:nvGrpSpPr>
          <p:cNvPr id="10" name="Group 10"/>
          <p:cNvGrpSpPr/>
          <p:nvPr/>
        </p:nvGrpSpPr>
        <p:grpSpPr>
          <a:xfrm>
            <a:off x="8423001" y="762514"/>
            <a:ext cx="1332211" cy="609086"/>
            <a:chOff x="0" y="0"/>
            <a:chExt cx="483446" cy="221031"/>
          </a:xfrm>
        </p:grpSpPr>
        <p:sp>
          <p:nvSpPr>
            <p:cNvPr id="11" name="Freeform 1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FFFFF"/>
            </a:solidFill>
          </p:spPr>
        </p:sp>
        <p:sp>
          <p:nvSpPr>
            <p:cNvPr id="12" name="TextBox 12"/>
            <p:cNvSpPr txBox="1"/>
            <p:nvPr/>
          </p:nvSpPr>
          <p:spPr>
            <a:xfrm>
              <a:off x="101600" y="-38100"/>
              <a:ext cx="609600" cy="647700"/>
            </a:xfrm>
            <a:prstGeom prst="rect">
              <a:avLst/>
            </a:prstGeom>
          </p:spPr>
          <p:txBody>
            <a:bodyPr lIns="25400" tIns="25400" rIns="25400" bIns="25400" rtlCol="0" anchor="ctr"/>
            <a:lstStyle/>
            <a:p>
              <a:pPr algn="ctr" fontAlgn="auto">
                <a:lnSpc>
                  <a:spcPts val="1330"/>
                </a:lnSpc>
                <a:spcBef>
                  <a:spcPts val="0"/>
                </a:spcBef>
                <a:spcAft>
                  <a:spcPts val="0"/>
                </a:spcAft>
                <a:defRPr/>
              </a:pPr>
              <a:endParaRPr sz="900">
                <a:solidFill>
                  <a:prstClr val="black"/>
                </a:solidFill>
                <a:latin typeface="Calibri"/>
                <a:cs typeface="+mn-cs"/>
              </a:endParaRPr>
            </a:p>
          </p:txBody>
        </p:sp>
      </p:grpSp>
      <p:grpSp>
        <p:nvGrpSpPr>
          <p:cNvPr id="13" name="Group 13"/>
          <p:cNvGrpSpPr/>
          <p:nvPr/>
        </p:nvGrpSpPr>
        <p:grpSpPr>
          <a:xfrm>
            <a:off x="7348886" y="629702"/>
            <a:ext cx="1795115" cy="741898"/>
            <a:chOff x="0" y="0"/>
            <a:chExt cx="534812" cy="221031"/>
          </a:xfrm>
        </p:grpSpPr>
        <p:sp>
          <p:nvSpPr>
            <p:cNvPr id="14" name="Freeform 14"/>
            <p:cNvSpPr/>
            <p:nvPr/>
          </p:nvSpPr>
          <p:spPr>
            <a:xfrm>
              <a:off x="0" y="0"/>
              <a:ext cx="534812" cy="221031"/>
            </a:xfrm>
            <a:custGeom>
              <a:avLst/>
              <a:gdLst/>
              <a:ahLst/>
              <a:cxnLst/>
              <a:rect l="l" t="t" r="r" b="b"/>
              <a:pathLst>
                <a:path w="534812" h="221031">
                  <a:moveTo>
                    <a:pt x="203200" y="0"/>
                  </a:moveTo>
                  <a:lnTo>
                    <a:pt x="534812" y="0"/>
                  </a:lnTo>
                  <a:lnTo>
                    <a:pt x="331612" y="221031"/>
                  </a:lnTo>
                  <a:lnTo>
                    <a:pt x="0" y="221031"/>
                  </a:lnTo>
                  <a:lnTo>
                    <a:pt x="203200" y="0"/>
                  </a:lnTo>
                  <a:close/>
                </a:path>
              </a:pathLst>
            </a:custGeom>
            <a:solidFill>
              <a:srgbClr val="2A70AC"/>
            </a:solidFill>
          </p:spPr>
        </p:sp>
        <p:sp>
          <p:nvSpPr>
            <p:cNvPr id="15" name="TextBox 15"/>
            <p:cNvSpPr txBox="1"/>
            <p:nvPr/>
          </p:nvSpPr>
          <p:spPr>
            <a:xfrm>
              <a:off x="101600" y="-38100"/>
              <a:ext cx="609600" cy="647700"/>
            </a:xfrm>
            <a:prstGeom prst="rect">
              <a:avLst/>
            </a:prstGeom>
          </p:spPr>
          <p:txBody>
            <a:bodyPr lIns="25400" tIns="25400" rIns="25400" bIns="25400" rtlCol="0" anchor="ctr"/>
            <a:lstStyle/>
            <a:p>
              <a:pPr algn="ctr" fontAlgn="auto">
                <a:lnSpc>
                  <a:spcPts val="1330"/>
                </a:lnSpc>
                <a:spcBef>
                  <a:spcPts val="0"/>
                </a:spcBef>
                <a:spcAft>
                  <a:spcPts val="0"/>
                </a:spcAft>
                <a:defRPr/>
              </a:pPr>
              <a:endParaRPr sz="900">
                <a:solidFill>
                  <a:prstClr val="black"/>
                </a:solidFill>
                <a:latin typeface="Calibri"/>
                <a:cs typeface="+mn-cs"/>
              </a:endParaRPr>
            </a:p>
          </p:txBody>
        </p:sp>
      </p:grpSp>
      <p:pic>
        <p:nvPicPr>
          <p:cNvPr id="16" name="Picture 16"/>
          <p:cNvPicPr>
            <a:picLocks noChangeAspect="1"/>
          </p:cNvPicPr>
          <p:nvPr/>
        </p:nvPicPr>
        <p:blipFill>
          <a:blip r:embed="rId2" cstate="print">
            <a:alphaModFix amt="55000"/>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4698455" flipH="1">
            <a:off x="7113921" y="-80041"/>
            <a:ext cx="3257850" cy="3257850"/>
          </a:xfrm>
          <a:prstGeom prst="rect">
            <a:avLst/>
          </a:prstGeom>
        </p:spPr>
      </p:pic>
      <p:grpSp>
        <p:nvGrpSpPr>
          <p:cNvPr id="26" name="Group 25">
            <a:extLst>
              <a:ext uri="{FF2B5EF4-FFF2-40B4-BE49-F238E27FC236}">
                <a16:creationId xmlns:a16="http://schemas.microsoft.com/office/drawing/2014/main" xmlns="" id="{8C33D66B-E691-7D46-AF03-16F0DD85B3A8}"/>
              </a:ext>
            </a:extLst>
          </p:cNvPr>
          <p:cNvGrpSpPr/>
          <p:nvPr/>
        </p:nvGrpSpPr>
        <p:grpSpPr>
          <a:xfrm>
            <a:off x="514350" y="4306522"/>
            <a:ext cx="1512435" cy="285550"/>
            <a:chOff x="1028700" y="6898543"/>
            <a:chExt cx="3024870" cy="571100"/>
          </a:xfrm>
        </p:grpSpPr>
        <p:pic>
          <p:nvPicPr>
            <p:cNvPr id="17" name="Picture 17"/>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853522" y="6898543"/>
              <a:ext cx="571100" cy="571100"/>
            </a:xfrm>
            <a:prstGeom prst="rect">
              <a:avLst/>
            </a:prstGeom>
          </p:spPr>
        </p:pic>
        <p:pic>
          <p:nvPicPr>
            <p:cNvPr id="18" name="Picture 18"/>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1028700" y="6898543"/>
              <a:ext cx="573184" cy="571100"/>
            </a:xfrm>
            <a:prstGeom prst="rect">
              <a:avLst/>
            </a:prstGeom>
          </p:spPr>
        </p:pic>
        <p:pic>
          <p:nvPicPr>
            <p:cNvPr id="19" name="Picture 19"/>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9"/>
                </a:ext>
              </a:extLst>
            </a:blip>
            <a:srcRect/>
            <a:stretch>
              <a:fillRect/>
            </a:stretch>
          </p:blipFill>
          <p:spPr>
            <a:xfrm>
              <a:off x="2672272" y="6898543"/>
              <a:ext cx="571100" cy="571100"/>
            </a:xfrm>
            <a:prstGeom prst="rect">
              <a:avLst/>
            </a:prstGeom>
          </p:spPr>
        </p:pic>
        <p:pic>
          <p:nvPicPr>
            <p:cNvPr id="20" name="Picture 20"/>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3482470" y="6898543"/>
              <a:ext cx="571100" cy="571100"/>
            </a:xfrm>
            <a:prstGeom prst="rect">
              <a:avLst/>
            </a:prstGeom>
          </p:spPr>
        </p:pic>
      </p:grpSp>
      <p:sp>
        <p:nvSpPr>
          <p:cNvPr id="21" name="TextBox 21"/>
          <p:cNvSpPr txBox="1"/>
          <p:nvPr/>
        </p:nvSpPr>
        <p:spPr>
          <a:xfrm>
            <a:off x="514350" y="2966212"/>
            <a:ext cx="2823186" cy="423193"/>
          </a:xfrm>
          <a:prstGeom prst="rect">
            <a:avLst/>
          </a:prstGeom>
        </p:spPr>
        <p:txBody>
          <a:bodyPr lIns="0" tIns="0" rIns="0" bIns="0" rtlCol="0" anchor="t">
            <a:spAutoFit/>
          </a:bodyPr>
          <a:lstStyle/>
          <a:p>
            <a:pPr fontAlgn="auto">
              <a:lnSpc>
                <a:spcPts val="3303"/>
              </a:lnSpc>
              <a:spcBef>
                <a:spcPts val="0"/>
              </a:spcBef>
              <a:spcAft>
                <a:spcPts val="0"/>
              </a:spcAft>
              <a:defRPr/>
            </a:pPr>
            <a:r>
              <a:rPr lang="en-US" sz="3303">
                <a:solidFill>
                  <a:srgbClr val="000000"/>
                </a:solidFill>
                <a:latin typeface="Poppins ExtraBold"/>
                <a:cs typeface="+mn-cs"/>
              </a:rPr>
              <a:t>Contact Us</a:t>
            </a:r>
          </a:p>
        </p:txBody>
      </p:sp>
      <p:sp>
        <p:nvSpPr>
          <p:cNvPr id="22" name="TextBox 22"/>
          <p:cNvSpPr txBox="1"/>
          <p:nvPr/>
        </p:nvSpPr>
        <p:spPr>
          <a:xfrm>
            <a:off x="514350" y="3421735"/>
            <a:ext cx="3173178" cy="461665"/>
          </a:xfrm>
          <a:prstGeom prst="rect">
            <a:avLst/>
          </a:prstGeom>
        </p:spPr>
        <p:txBody>
          <a:bodyPr lIns="0" tIns="0" rIns="0" bIns="0" rtlCol="0" anchor="t">
            <a:spAutoFit/>
          </a:bodyPr>
          <a:lstStyle/>
          <a:p>
            <a:pPr fontAlgn="auto">
              <a:lnSpc>
                <a:spcPts val="1793"/>
              </a:lnSpc>
              <a:spcBef>
                <a:spcPts val="0"/>
              </a:spcBef>
              <a:spcAft>
                <a:spcPts val="0"/>
              </a:spcAft>
              <a:defRPr/>
            </a:pPr>
            <a:r>
              <a:rPr lang="en-US" sz="1100" spc="44" dirty="0" err="1">
                <a:solidFill>
                  <a:srgbClr val="606060"/>
                </a:solidFill>
                <a:latin typeface="Poppins"/>
                <a:cs typeface="+mn-cs"/>
              </a:rPr>
              <a:t>www.ieee-aess.org</a:t>
            </a:r>
            <a:endParaRPr lang="en-US" sz="1100" spc="44" dirty="0">
              <a:solidFill>
                <a:srgbClr val="606060"/>
              </a:solidFill>
              <a:latin typeface="Poppins"/>
              <a:cs typeface="+mn-cs"/>
            </a:endParaRPr>
          </a:p>
          <a:p>
            <a:pPr fontAlgn="auto">
              <a:lnSpc>
                <a:spcPts val="1793"/>
              </a:lnSpc>
              <a:spcBef>
                <a:spcPts val="0"/>
              </a:spcBef>
              <a:spcAft>
                <a:spcPts val="0"/>
              </a:spcAft>
              <a:defRPr/>
            </a:pPr>
            <a:r>
              <a:rPr lang="en-US" sz="1100" spc="44" dirty="0">
                <a:solidFill>
                  <a:srgbClr val="606060"/>
                </a:solidFill>
                <a:latin typeface="Poppins"/>
                <a:cs typeface="+mn-cs"/>
              </a:rPr>
              <a:t>admin@ieee-aess.org</a:t>
            </a:r>
          </a:p>
        </p:txBody>
      </p:sp>
      <p:sp>
        <p:nvSpPr>
          <p:cNvPr id="23" name="TextBox 23"/>
          <p:cNvSpPr txBox="1"/>
          <p:nvPr/>
        </p:nvSpPr>
        <p:spPr>
          <a:xfrm>
            <a:off x="4766901" y="1620473"/>
            <a:ext cx="3446227" cy="3552254"/>
          </a:xfrm>
          <a:prstGeom prst="rect">
            <a:avLst/>
          </a:prstGeom>
        </p:spPr>
        <p:txBody>
          <a:bodyPr lIns="0" tIns="0" rIns="0" bIns="0" rtlCol="0" anchor="t">
            <a:spAutoFit/>
          </a:bodyPr>
          <a:lstStyle/>
          <a:p>
            <a:pPr fontAlgn="auto">
              <a:lnSpc>
                <a:spcPts val="3728"/>
              </a:lnSpc>
              <a:spcBef>
                <a:spcPts val="0"/>
              </a:spcBef>
              <a:spcAft>
                <a:spcPts val="0"/>
              </a:spcAft>
              <a:defRPr/>
            </a:pPr>
            <a:r>
              <a:rPr lang="en-US" sz="2315" dirty="0">
                <a:solidFill>
                  <a:srgbClr val="FBFDFE"/>
                </a:solidFill>
                <a:latin typeface="Poppins Bold"/>
                <a:cs typeface="+mn-cs"/>
              </a:rPr>
              <a:t>2024 Officers</a:t>
            </a:r>
          </a:p>
          <a:p>
            <a:pPr fontAlgn="auto">
              <a:lnSpc>
                <a:spcPts val="2019"/>
              </a:lnSpc>
              <a:spcBef>
                <a:spcPts val="0"/>
              </a:spcBef>
              <a:spcAft>
                <a:spcPts val="0"/>
              </a:spcAft>
              <a:defRPr/>
            </a:pPr>
            <a:r>
              <a:rPr lang="en-US" sz="1254" dirty="0">
                <a:solidFill>
                  <a:srgbClr val="FBFDFE"/>
                </a:solidFill>
                <a:latin typeface="Poppins"/>
                <a:cs typeface="+mn-cs"/>
              </a:rPr>
              <a:t>President – M. Sabrina Greco</a:t>
            </a:r>
          </a:p>
          <a:p>
            <a:pPr fontAlgn="auto">
              <a:lnSpc>
                <a:spcPts val="2019"/>
              </a:lnSpc>
              <a:spcBef>
                <a:spcPts val="0"/>
              </a:spcBef>
              <a:spcAft>
                <a:spcPts val="0"/>
              </a:spcAft>
              <a:defRPr/>
            </a:pPr>
            <a:r>
              <a:rPr lang="en-US" sz="1254" dirty="0">
                <a:solidFill>
                  <a:srgbClr val="FBFDFE"/>
                </a:solidFill>
                <a:latin typeface="Poppins"/>
                <a:cs typeface="+mn-cs"/>
              </a:rPr>
              <a:t>President Elect – Michael Braasch</a:t>
            </a:r>
          </a:p>
          <a:p>
            <a:pPr fontAlgn="auto">
              <a:lnSpc>
                <a:spcPts val="2019"/>
              </a:lnSpc>
              <a:spcBef>
                <a:spcPts val="0"/>
              </a:spcBef>
              <a:spcAft>
                <a:spcPts val="0"/>
              </a:spcAft>
              <a:defRPr/>
            </a:pPr>
            <a:r>
              <a:rPr lang="en-US" sz="1254" dirty="0">
                <a:solidFill>
                  <a:srgbClr val="FBFDFE"/>
                </a:solidFill>
                <a:latin typeface="Poppins"/>
                <a:cs typeface="+mn-cs"/>
              </a:rPr>
              <a:t>Past President – Mark E. Davis</a:t>
            </a:r>
          </a:p>
          <a:p>
            <a:pPr fontAlgn="auto">
              <a:lnSpc>
                <a:spcPts val="2019"/>
              </a:lnSpc>
              <a:spcBef>
                <a:spcPts val="0"/>
              </a:spcBef>
              <a:spcAft>
                <a:spcPts val="0"/>
              </a:spcAft>
              <a:defRPr/>
            </a:pPr>
            <a:r>
              <a:rPr lang="en-US" sz="1254" dirty="0">
                <a:solidFill>
                  <a:srgbClr val="FBFDFE"/>
                </a:solidFill>
                <a:latin typeface="Poppins"/>
                <a:cs typeface="+mn-cs"/>
              </a:rPr>
              <a:t>VP Conferences – Braham </a:t>
            </a:r>
            <a:r>
              <a:rPr lang="en-US" sz="1254" dirty="0" err="1">
                <a:solidFill>
                  <a:srgbClr val="FBFDFE"/>
                </a:solidFill>
                <a:latin typeface="Poppins"/>
                <a:cs typeface="+mn-cs"/>
              </a:rPr>
              <a:t>Himed</a:t>
            </a:r>
            <a:endParaRPr lang="en-US" sz="1254" dirty="0">
              <a:solidFill>
                <a:srgbClr val="FBFDFE"/>
              </a:solidFill>
              <a:latin typeface="Poppins"/>
              <a:cs typeface="+mn-cs"/>
            </a:endParaRPr>
          </a:p>
          <a:p>
            <a:pPr fontAlgn="auto">
              <a:lnSpc>
                <a:spcPts val="2019"/>
              </a:lnSpc>
              <a:spcBef>
                <a:spcPts val="0"/>
              </a:spcBef>
              <a:spcAft>
                <a:spcPts val="0"/>
              </a:spcAft>
              <a:defRPr/>
            </a:pPr>
            <a:r>
              <a:rPr lang="en-US" sz="1254" dirty="0">
                <a:solidFill>
                  <a:srgbClr val="FBFDFE"/>
                </a:solidFill>
                <a:latin typeface="Poppins"/>
                <a:cs typeface="+mn-cs"/>
              </a:rPr>
              <a:t>VP Publications – Luke Rosenberg</a:t>
            </a:r>
          </a:p>
          <a:p>
            <a:pPr fontAlgn="auto">
              <a:lnSpc>
                <a:spcPts val="2019"/>
              </a:lnSpc>
              <a:spcBef>
                <a:spcPts val="0"/>
              </a:spcBef>
              <a:spcAft>
                <a:spcPts val="0"/>
              </a:spcAft>
              <a:defRPr/>
            </a:pPr>
            <a:r>
              <a:rPr lang="en-US" sz="1254" dirty="0">
                <a:solidFill>
                  <a:srgbClr val="FBFDFE"/>
                </a:solidFill>
                <a:latin typeface="Poppins"/>
                <a:cs typeface="+mn-cs"/>
              </a:rPr>
              <a:t>VP Education – Alexander Charlish</a:t>
            </a:r>
          </a:p>
          <a:p>
            <a:pPr fontAlgn="auto">
              <a:lnSpc>
                <a:spcPts val="2019"/>
              </a:lnSpc>
              <a:spcBef>
                <a:spcPts val="0"/>
              </a:spcBef>
              <a:spcAft>
                <a:spcPts val="0"/>
              </a:spcAft>
              <a:defRPr/>
            </a:pPr>
            <a:r>
              <a:rPr lang="en-US" sz="1254" dirty="0">
                <a:solidFill>
                  <a:srgbClr val="FBFDFE"/>
                </a:solidFill>
                <a:latin typeface="Poppins"/>
                <a:cs typeface="+mn-cs"/>
              </a:rPr>
              <a:t>VP Finance – Peter Willett</a:t>
            </a:r>
          </a:p>
          <a:p>
            <a:pPr fontAlgn="auto">
              <a:lnSpc>
                <a:spcPts val="2019"/>
              </a:lnSpc>
              <a:spcBef>
                <a:spcPts val="0"/>
              </a:spcBef>
              <a:spcAft>
                <a:spcPts val="0"/>
              </a:spcAft>
              <a:defRPr/>
            </a:pPr>
            <a:r>
              <a:rPr lang="en-US" sz="1254" dirty="0">
                <a:solidFill>
                  <a:srgbClr val="FBFDFE"/>
                </a:solidFill>
                <a:latin typeface="Poppins"/>
                <a:cs typeface="+mn-cs"/>
              </a:rPr>
              <a:t>VP Member Services – Lorenzo Lo Monte</a:t>
            </a:r>
          </a:p>
          <a:p>
            <a:pPr fontAlgn="auto">
              <a:lnSpc>
                <a:spcPts val="2019"/>
              </a:lnSpc>
              <a:spcBef>
                <a:spcPts val="0"/>
              </a:spcBef>
              <a:spcAft>
                <a:spcPts val="0"/>
              </a:spcAft>
              <a:defRPr/>
            </a:pPr>
            <a:r>
              <a:rPr lang="en-US" sz="1254" dirty="0">
                <a:solidFill>
                  <a:srgbClr val="FBFDFE"/>
                </a:solidFill>
                <a:latin typeface="Poppins"/>
                <a:cs typeface="+mn-cs"/>
              </a:rPr>
              <a:t>VP Technical Operations – Rob Sabatini</a:t>
            </a:r>
          </a:p>
          <a:p>
            <a:pPr fontAlgn="auto">
              <a:lnSpc>
                <a:spcPts val="2019"/>
              </a:lnSpc>
              <a:spcBef>
                <a:spcPts val="0"/>
              </a:spcBef>
              <a:spcAft>
                <a:spcPts val="0"/>
              </a:spcAft>
              <a:defRPr/>
            </a:pPr>
            <a:r>
              <a:rPr lang="en-US" sz="1254" dirty="0">
                <a:solidFill>
                  <a:srgbClr val="FBFDFE"/>
                </a:solidFill>
                <a:latin typeface="Poppins"/>
                <a:cs typeface="+mn-cs"/>
              </a:rPr>
              <a:t>VP Industry Relations – Stefano </a:t>
            </a:r>
            <a:r>
              <a:rPr lang="en-US" sz="1254" dirty="0" err="1">
                <a:solidFill>
                  <a:srgbClr val="FBFDFE"/>
                </a:solidFill>
                <a:latin typeface="Poppins"/>
                <a:cs typeface="+mn-cs"/>
              </a:rPr>
              <a:t>Coraluppi</a:t>
            </a:r>
            <a:endParaRPr lang="en-US" sz="1254" dirty="0">
              <a:solidFill>
                <a:srgbClr val="FBFDFE"/>
              </a:solidFill>
              <a:latin typeface="Poppins"/>
              <a:cs typeface="+mn-cs"/>
            </a:endParaRPr>
          </a:p>
          <a:p>
            <a:pPr fontAlgn="auto">
              <a:lnSpc>
                <a:spcPts val="2019"/>
              </a:lnSpc>
              <a:spcBef>
                <a:spcPts val="0"/>
              </a:spcBef>
              <a:spcAft>
                <a:spcPts val="0"/>
              </a:spcAft>
              <a:defRPr/>
            </a:pPr>
            <a:r>
              <a:rPr lang="en-US" sz="1254" dirty="0">
                <a:solidFill>
                  <a:srgbClr val="FBFDFE"/>
                </a:solidFill>
                <a:latin typeface="Poppins"/>
                <a:cs typeface="+mn-cs"/>
              </a:rPr>
              <a:t>Secretary – Walter D. Downing</a:t>
            </a:r>
          </a:p>
          <a:p>
            <a:pPr fontAlgn="auto">
              <a:lnSpc>
                <a:spcPts val="2019"/>
              </a:lnSpc>
              <a:spcBef>
                <a:spcPts val="0"/>
              </a:spcBef>
              <a:spcAft>
                <a:spcPts val="0"/>
              </a:spcAft>
              <a:defRPr/>
            </a:pPr>
            <a:r>
              <a:rPr lang="en-US" sz="1254" dirty="0">
                <a:solidFill>
                  <a:srgbClr val="FBFDFE"/>
                </a:solidFill>
                <a:latin typeface="Poppins"/>
                <a:cs typeface="+mn-cs"/>
              </a:rPr>
              <a:t>Treasurer – Michael Noble</a:t>
            </a:r>
          </a:p>
        </p:txBody>
      </p:sp>
      <p:pic>
        <p:nvPicPr>
          <p:cNvPr id="27" name="Picture 21">
            <a:extLst>
              <a:ext uri="{FF2B5EF4-FFF2-40B4-BE49-F238E27FC236}">
                <a16:creationId xmlns:a16="http://schemas.microsoft.com/office/drawing/2014/main" xmlns="" id="{D5829A5C-ADE3-0E43-A11E-A91C65CA7E37}"/>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04539" y="1944284"/>
            <a:ext cx="1589256" cy="790214"/>
          </a:xfrm>
          <a:prstGeom prst="rect">
            <a:avLst/>
          </a:prstGeom>
        </p:spPr>
      </p:pic>
    </p:spTree>
    <p:extLst>
      <p:ext uri="{BB962C8B-B14F-4D97-AF65-F5344CB8AC3E}">
        <p14:creationId xmlns:p14="http://schemas.microsoft.com/office/powerpoint/2010/main" val="2051463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2"/>
          <p:cNvPicPr>
            <a:picLocks noChangeAspect="1"/>
          </p:cNvPicPr>
          <p:nvPr/>
        </p:nvPicPr>
        <p:blipFill rotWithShape="1">
          <a:blip r:embed="rId2" cstate="email">
            <a:alphaModFix amt="54000"/>
            <a:extLst>
              <a:ext uri="{28A0092B-C50C-407E-A947-70E740481C1C}">
                <a14:useLocalDpi xmlns:a14="http://schemas.microsoft.com/office/drawing/2010/main"/>
              </a:ext>
              <a:ext uri="{96DAC541-7B7A-43D3-8B79-37D633B846F1}">
                <asvg:svgBlip xmlns="" xmlns:asvg="http://schemas.microsoft.com/office/drawing/2016/SVG/main" r:embed="rId3"/>
              </a:ext>
            </a:extLst>
          </a:blip>
          <a:srcRect l="11204" b="13281"/>
          <a:stretch/>
        </p:blipFill>
        <p:spPr>
          <a:xfrm rot="-10800000" flipH="1">
            <a:off x="-3313" y="857250"/>
            <a:ext cx="3701874" cy="3615318"/>
          </a:xfrm>
          <a:prstGeom prst="rect">
            <a:avLst/>
          </a:prstGeom>
        </p:spPr>
      </p:pic>
      <p:sp>
        <p:nvSpPr>
          <p:cNvPr id="14" name="TextBox 14"/>
          <p:cNvSpPr txBox="1"/>
          <p:nvPr/>
        </p:nvSpPr>
        <p:spPr>
          <a:xfrm>
            <a:off x="4794426" y="2652677"/>
            <a:ext cx="2700524" cy="553806"/>
          </a:xfrm>
          <a:prstGeom prst="rect">
            <a:avLst/>
          </a:prstGeom>
          <a:solidFill>
            <a:srgbClr val="0066A5"/>
          </a:solidFill>
        </p:spPr>
        <p:txBody>
          <a:bodyPr wrap="square" lIns="0" tIns="0" rIns="0" bIns="0" rtlCol="0" anchor="ctr" anchorCtr="1">
            <a:spAutoFit/>
          </a:bodyPr>
          <a:lstStyle/>
          <a:p>
            <a:pPr algn="ctr">
              <a:lnSpc>
                <a:spcPts val="4604"/>
              </a:lnSpc>
            </a:pPr>
            <a:endParaRPr lang="en-US" sz="3289" dirty="0">
              <a:latin typeface="Aileron Regular Bold"/>
            </a:endParaRPr>
          </a:p>
        </p:txBody>
      </p:sp>
      <p:sp>
        <p:nvSpPr>
          <p:cNvPr id="15" name="TextBox 15"/>
          <p:cNvSpPr txBox="1"/>
          <p:nvPr/>
        </p:nvSpPr>
        <p:spPr>
          <a:xfrm>
            <a:off x="4819580" y="3727536"/>
            <a:ext cx="2676245" cy="184666"/>
          </a:xfrm>
          <a:prstGeom prst="rect">
            <a:avLst/>
          </a:prstGeom>
          <a:noFill/>
        </p:spPr>
        <p:txBody>
          <a:bodyPr wrap="none" lIns="0" tIns="0" rIns="0" bIns="0" rtlCol="0" anchor="ctr">
            <a:spAutoFit/>
          </a:bodyPr>
          <a:lstStyle/>
          <a:p>
            <a:pPr algn="ctr">
              <a:spcBef>
                <a:spcPct val="0"/>
              </a:spcBef>
            </a:pPr>
            <a:r>
              <a:rPr lang="en-US" sz="1200" dirty="0">
                <a:solidFill>
                  <a:srgbClr val="FFFFFF"/>
                </a:solidFill>
                <a:latin typeface="Aileron Regular"/>
              </a:rPr>
              <a:t>Member The Texas State University System</a:t>
            </a:r>
          </a:p>
        </p:txBody>
      </p:sp>
      <p:sp>
        <p:nvSpPr>
          <p:cNvPr id="16" name="TextBox 16"/>
          <p:cNvSpPr txBox="1"/>
          <p:nvPr/>
        </p:nvSpPr>
        <p:spPr>
          <a:xfrm>
            <a:off x="4932040" y="2308323"/>
            <a:ext cx="3055738" cy="243978"/>
          </a:xfrm>
          <a:prstGeom prst="rect">
            <a:avLst/>
          </a:prstGeom>
        </p:spPr>
        <p:txBody>
          <a:bodyPr wrap="square" lIns="0" tIns="0" rIns="0" bIns="0" rtlCol="0" anchor="t">
            <a:spAutoFit/>
          </a:bodyPr>
          <a:lstStyle/>
          <a:p>
            <a:pPr>
              <a:lnSpc>
                <a:spcPts val="2012"/>
              </a:lnSpc>
            </a:pPr>
            <a:r>
              <a:rPr lang="en-US" sz="1437" dirty="0">
                <a:latin typeface="Poppins Light"/>
              </a:rPr>
              <a:t>AESS Distinguished Lecturer</a:t>
            </a:r>
          </a:p>
        </p:txBody>
      </p:sp>
      <p:sp>
        <p:nvSpPr>
          <p:cNvPr id="17" name="TextBox 17"/>
          <p:cNvSpPr txBox="1"/>
          <p:nvPr/>
        </p:nvSpPr>
        <p:spPr>
          <a:xfrm>
            <a:off x="4355976" y="4169141"/>
            <a:ext cx="3701874" cy="1260473"/>
          </a:xfrm>
          <a:prstGeom prst="rect">
            <a:avLst/>
          </a:prstGeom>
        </p:spPr>
        <p:txBody>
          <a:bodyPr wrap="square" lIns="0" tIns="0" rIns="0" bIns="0" rtlCol="0" anchor="t">
            <a:spAutoFit/>
          </a:bodyPr>
          <a:lstStyle/>
          <a:p>
            <a:pPr algn="ctr"/>
            <a:r>
              <a:rPr lang="en-US" altLang="zh-CN" sz="2800" b="1" dirty="0">
                <a:ea typeface="SimSun" pitchFamily="2" charset="-122"/>
              </a:rPr>
              <a:t>Transport Protocols for Space Internet</a:t>
            </a:r>
            <a:endParaRPr lang="zh-CN" altLang="en-AU" sz="2800" b="1" dirty="0">
              <a:ea typeface="SimSun" pitchFamily="2" charset="-122"/>
            </a:endParaRPr>
          </a:p>
          <a:p>
            <a:pPr>
              <a:lnSpc>
                <a:spcPts val="3062"/>
              </a:lnSpc>
            </a:pPr>
            <a:endParaRPr lang="en-US" sz="2800" dirty="0">
              <a:solidFill>
                <a:srgbClr val="000000"/>
              </a:solidFill>
              <a:latin typeface="Poppins Medium"/>
            </a:endParaRPr>
          </a:p>
        </p:txBody>
      </p:sp>
      <p:pic>
        <p:nvPicPr>
          <p:cNvPr id="13" name="Picture 13"/>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 xmlns:asvg="http://schemas.microsoft.com/office/drawing/2016/SVG/main" r:embed="rId5"/>
              </a:ext>
            </a:extLst>
          </a:blip>
          <a:srcRect/>
          <a:stretch>
            <a:fillRect/>
          </a:stretch>
        </p:blipFill>
        <p:spPr>
          <a:xfrm>
            <a:off x="5214425" y="6010822"/>
            <a:ext cx="413139" cy="414319"/>
          </a:xfrm>
          <a:prstGeom prst="rect">
            <a:avLst/>
          </a:prstGeom>
        </p:spPr>
      </p:pic>
      <p:sp>
        <p:nvSpPr>
          <p:cNvPr id="18" name="TextBox 18"/>
          <p:cNvSpPr txBox="1"/>
          <p:nvPr/>
        </p:nvSpPr>
        <p:spPr>
          <a:xfrm>
            <a:off x="5796136" y="6021288"/>
            <a:ext cx="2689343" cy="437556"/>
          </a:xfrm>
          <a:prstGeom prst="rect">
            <a:avLst/>
          </a:prstGeom>
        </p:spPr>
        <p:txBody>
          <a:bodyPr lIns="0" tIns="0" rIns="0" bIns="0" rtlCol="0" anchor="t">
            <a:spAutoFit/>
          </a:bodyPr>
          <a:lstStyle/>
          <a:p>
            <a:pPr>
              <a:lnSpc>
                <a:spcPts val="1734"/>
              </a:lnSpc>
            </a:pPr>
            <a:r>
              <a:rPr lang="en-US" sz="1562" dirty="0">
                <a:solidFill>
                  <a:srgbClr val="606060"/>
                </a:solidFill>
                <a:latin typeface="Poppins Bold"/>
              </a:rPr>
              <a:t>Watch on the IEEE Learning Network</a:t>
            </a:r>
          </a:p>
        </p:txBody>
      </p:sp>
      <p:sp>
        <p:nvSpPr>
          <p:cNvPr id="24" name="TextBox 14">
            <a:extLst>
              <a:ext uri="{FF2B5EF4-FFF2-40B4-BE49-F238E27FC236}">
                <a16:creationId xmlns="" xmlns:a16="http://schemas.microsoft.com/office/drawing/2014/main" id="{3EF051D4-39C4-A119-5F48-C992062664F3}"/>
              </a:ext>
            </a:extLst>
          </p:cNvPr>
          <p:cNvSpPr txBox="1"/>
          <p:nvPr/>
        </p:nvSpPr>
        <p:spPr>
          <a:xfrm>
            <a:off x="4777662" y="2723973"/>
            <a:ext cx="2700524" cy="430887"/>
          </a:xfrm>
          <a:prstGeom prst="rect">
            <a:avLst/>
          </a:prstGeom>
          <a:noFill/>
        </p:spPr>
        <p:txBody>
          <a:bodyPr wrap="square" lIns="0" tIns="0" rIns="0" bIns="0" rtlCol="0" anchor="ctr" anchorCtr="1">
            <a:spAutoFit/>
          </a:bodyPr>
          <a:lstStyle/>
          <a:p>
            <a:pPr algn="ctr">
              <a:spcBef>
                <a:spcPct val="0"/>
              </a:spcBef>
            </a:pPr>
            <a:r>
              <a:rPr lang="en-US" altLang="zh-CN" sz="2800" dirty="0">
                <a:latin typeface="Aileron Regular Bold"/>
              </a:rPr>
              <a:t>Ruhai Wang</a:t>
            </a:r>
            <a:endParaRPr lang="en-US" sz="2800" dirty="0">
              <a:latin typeface="Aileron Regular Bold"/>
            </a:endParaRPr>
          </a:p>
        </p:txBody>
      </p:sp>
      <p:pic>
        <p:nvPicPr>
          <p:cNvPr id="3" name="Picture 2" descr="A person wearing a suit and tie&#10;&#10;Description automatically generated">
            <a:extLst>
              <a:ext uri="{FF2B5EF4-FFF2-40B4-BE49-F238E27FC236}">
                <a16:creationId xmlns="" xmlns:a16="http://schemas.microsoft.com/office/drawing/2014/main" id="{E98BF2AA-2414-62DC-8196-D251A1865A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70" y="1700808"/>
            <a:ext cx="3657600" cy="3657600"/>
          </a:xfrm>
          <a:prstGeom prst="rect">
            <a:avLst/>
          </a:prstGeom>
        </p:spPr>
      </p:pic>
      <p:pic>
        <p:nvPicPr>
          <p:cNvPr id="5" name="Picture 4" descr="Shape&#10;&#10;Description automatically generated with medium confidence">
            <a:extLst>
              <a:ext uri="{FF2B5EF4-FFF2-40B4-BE49-F238E27FC236}">
                <a16:creationId xmlns="" xmlns:a16="http://schemas.microsoft.com/office/drawing/2014/main" id="{2394190F-7904-1ECC-6B03-6F1B9F7E91F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5607" y="3208487"/>
            <a:ext cx="2692400" cy="484632"/>
          </a:xfrm>
          <a:prstGeom prst="rect">
            <a:avLst/>
          </a:prstGeom>
          <a:solidFill>
            <a:schemeClr val="tx1"/>
          </a:solidFill>
        </p:spPr>
      </p:pic>
      <p:sp>
        <p:nvSpPr>
          <p:cNvPr id="4" name="TextBox 16">
            <a:extLst>
              <a:ext uri="{FF2B5EF4-FFF2-40B4-BE49-F238E27FC236}">
                <a16:creationId xmlns="" xmlns:a16="http://schemas.microsoft.com/office/drawing/2014/main" id="{403FE15F-16AF-4ADA-CC8E-660F32991846}"/>
              </a:ext>
            </a:extLst>
          </p:cNvPr>
          <p:cNvSpPr txBox="1"/>
          <p:nvPr/>
        </p:nvSpPr>
        <p:spPr>
          <a:xfrm>
            <a:off x="4735656" y="5285064"/>
            <a:ext cx="3055738" cy="256480"/>
          </a:xfrm>
          <a:prstGeom prst="rect">
            <a:avLst/>
          </a:prstGeom>
        </p:spPr>
        <p:txBody>
          <a:bodyPr wrap="square" lIns="0" tIns="0" rIns="0" bIns="0" rtlCol="0" anchor="t">
            <a:spAutoFit/>
          </a:bodyPr>
          <a:lstStyle/>
          <a:p>
            <a:pPr algn="ctr">
              <a:lnSpc>
                <a:spcPts val="2012"/>
              </a:lnSpc>
            </a:pPr>
            <a:r>
              <a:rPr lang="en-US" sz="1437" dirty="0" smtClean="0">
                <a:latin typeface="Poppins Light"/>
              </a:rPr>
              <a:t>July 9 </a:t>
            </a:r>
            <a:r>
              <a:rPr lang="en-US" sz="1437" dirty="0">
                <a:latin typeface="Poppins Light"/>
              </a:rPr>
              <a:t>, </a:t>
            </a:r>
            <a:r>
              <a:rPr lang="en-US" sz="1437" dirty="0" smtClean="0">
                <a:latin typeface="Poppins Light"/>
              </a:rPr>
              <a:t>2024</a:t>
            </a:r>
            <a:endParaRPr lang="en-US" sz="1437" dirty="0">
              <a:latin typeface="Poppins Light"/>
            </a:endParaRPr>
          </a:p>
        </p:txBody>
      </p:sp>
    </p:spTree>
    <p:extLst>
      <p:ext uri="{BB962C8B-B14F-4D97-AF65-F5344CB8AC3E}">
        <p14:creationId xmlns:p14="http://schemas.microsoft.com/office/powerpoint/2010/main" val="1657069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19770-98FA-B202-C940-21603D36C511}"/>
              </a:ext>
            </a:extLst>
          </p:cNvPr>
          <p:cNvSpPr>
            <a:spLocks noGrp="1"/>
          </p:cNvSpPr>
          <p:nvPr>
            <p:ph type="title"/>
          </p:nvPr>
        </p:nvSpPr>
        <p:spPr>
          <a:xfrm>
            <a:off x="457200" y="1052736"/>
            <a:ext cx="8229600" cy="778098"/>
          </a:xfrm>
        </p:spPr>
        <p:txBody>
          <a:bodyPr/>
          <a:lstStyle/>
          <a:p>
            <a:r>
              <a:rPr lang="en-US" dirty="0"/>
              <a:t>Biography</a:t>
            </a:r>
          </a:p>
        </p:txBody>
      </p:sp>
      <p:sp>
        <p:nvSpPr>
          <p:cNvPr id="3" name="Content Placeholder 2">
            <a:extLst>
              <a:ext uri="{FF2B5EF4-FFF2-40B4-BE49-F238E27FC236}">
                <a16:creationId xmlns="" xmlns:a16="http://schemas.microsoft.com/office/drawing/2014/main" id="{A47D9BB4-4507-6448-6A20-D2B521FB9A5D}"/>
              </a:ext>
            </a:extLst>
          </p:cNvPr>
          <p:cNvSpPr>
            <a:spLocks noGrp="1"/>
          </p:cNvSpPr>
          <p:nvPr>
            <p:ph idx="1"/>
          </p:nvPr>
        </p:nvSpPr>
        <p:spPr>
          <a:xfrm>
            <a:off x="611560" y="2060848"/>
            <a:ext cx="8229600" cy="4525963"/>
          </a:xfrm>
        </p:spPr>
        <p:txBody>
          <a:bodyPr/>
          <a:lstStyle/>
          <a:p>
            <a:pPr marL="0" indent="0">
              <a:buNone/>
            </a:pPr>
            <a:r>
              <a:rPr lang="en-US" sz="2400" b="1" dirty="0"/>
              <a:t>Dr. Ruhai Wang</a:t>
            </a:r>
            <a:r>
              <a:rPr lang="en-US" sz="2400" dirty="0"/>
              <a:t> </a:t>
            </a:r>
          </a:p>
          <a:p>
            <a:pPr>
              <a:buFont typeface="Wingdings" panose="05000000000000000000" pitchFamily="2" charset="2"/>
              <a:buChar char="q"/>
            </a:pPr>
            <a:r>
              <a:rPr lang="en-US" sz="2400" dirty="0"/>
              <a:t>Professor in Phillip M. </a:t>
            </a:r>
            <a:r>
              <a:rPr lang="en-US" sz="2400" dirty="0" err="1"/>
              <a:t>Drayer</a:t>
            </a:r>
            <a:r>
              <a:rPr lang="en-US" sz="2400" dirty="0"/>
              <a:t> Department of </a:t>
            </a:r>
            <a:r>
              <a:rPr lang="en-US" sz="2400" dirty="0" smtClean="0"/>
              <a:t>Electrical and Computer Engineering </a:t>
            </a:r>
            <a:r>
              <a:rPr lang="en-US" sz="2400" dirty="0"/>
              <a:t>at Lamar University, Texas. </a:t>
            </a:r>
          </a:p>
          <a:p>
            <a:pPr>
              <a:buFont typeface="Wingdings" panose="05000000000000000000" pitchFamily="2" charset="2"/>
              <a:buChar char="q"/>
            </a:pPr>
            <a:r>
              <a:rPr lang="en-US" sz="2400" dirty="0"/>
              <a:t>Research interests include space networks, deep-space communications, computer networks, and cyber security</a:t>
            </a:r>
          </a:p>
          <a:p>
            <a:pPr>
              <a:buFont typeface="Wingdings" panose="05000000000000000000" pitchFamily="2" charset="2"/>
              <a:buChar char="q"/>
            </a:pPr>
            <a:r>
              <a:rPr lang="en-US" sz="2400" dirty="0"/>
              <a:t>Published around 120 papers in international journals and conferences proceedings </a:t>
            </a:r>
          </a:p>
          <a:p>
            <a:pPr>
              <a:buFont typeface="Wingdings" panose="05000000000000000000" pitchFamily="2" charset="2"/>
              <a:buChar char="q"/>
            </a:pPr>
            <a:r>
              <a:rPr lang="en-US" sz="2400" dirty="0"/>
              <a:t>Received the Ph.D. degree in electrical engineering from New Mexico State University in 2001</a:t>
            </a:r>
          </a:p>
          <a:p>
            <a:pPr>
              <a:buFont typeface="Wingdings" panose="05000000000000000000" pitchFamily="2" charset="2"/>
              <a:buChar char="q"/>
            </a:pPr>
            <a:r>
              <a:rPr lang="en-US" sz="2400" dirty="0"/>
              <a:t>Senior Member, IEEE</a:t>
            </a:r>
          </a:p>
        </p:txBody>
      </p:sp>
      <p:sp>
        <p:nvSpPr>
          <p:cNvPr id="4" name="Date Placeholder 3">
            <a:extLst>
              <a:ext uri="{FF2B5EF4-FFF2-40B4-BE49-F238E27FC236}">
                <a16:creationId xmlns="" xmlns:a16="http://schemas.microsoft.com/office/drawing/2014/main" id="{A2A74B8A-C167-FA38-01C6-2807D3763CB9}"/>
              </a:ext>
            </a:extLst>
          </p:cNvPr>
          <p:cNvSpPr>
            <a:spLocks noGrp="1"/>
          </p:cNvSpPr>
          <p:nvPr>
            <p:ph type="dt" sz="half" idx="10"/>
          </p:nvPr>
        </p:nvSpPr>
        <p:spPr/>
        <p:txBody>
          <a:bodyPr/>
          <a:lstStyle/>
          <a:p>
            <a:fld id="{5CBC3F62-06C3-2A41-809C-11A5699928A9}" type="datetime1">
              <a:rPr lang="en-US" smtClean="0"/>
              <a:t>7/7/2024</a:t>
            </a:fld>
            <a:endParaRPr lang="en-US" dirty="0"/>
          </a:p>
        </p:txBody>
      </p:sp>
      <p:sp>
        <p:nvSpPr>
          <p:cNvPr id="5" name="Footer Placeholder 4">
            <a:extLst>
              <a:ext uri="{FF2B5EF4-FFF2-40B4-BE49-F238E27FC236}">
                <a16:creationId xmlns="" xmlns:a16="http://schemas.microsoft.com/office/drawing/2014/main" id="{625E74C9-2E36-170B-7BB8-AFB4EC0A55B0}"/>
              </a:ext>
            </a:extLst>
          </p:cNvPr>
          <p:cNvSpPr>
            <a:spLocks noGrp="1"/>
          </p:cNvSpPr>
          <p:nvPr>
            <p:ph type="ftr" sz="quarter" idx="11"/>
          </p:nvPr>
        </p:nvSpPr>
        <p:spPr/>
        <p:txBody>
          <a:bodyPr/>
          <a:lstStyle/>
          <a:p>
            <a:r>
              <a:rPr lang="en-US"/>
              <a:t>IEEE Aerospace and Electronic Systems Society</a:t>
            </a:r>
            <a:endParaRPr lang="en-US" dirty="0"/>
          </a:p>
        </p:txBody>
      </p:sp>
      <p:sp>
        <p:nvSpPr>
          <p:cNvPr id="6" name="Slide Number Placeholder 5">
            <a:extLst>
              <a:ext uri="{FF2B5EF4-FFF2-40B4-BE49-F238E27FC236}">
                <a16:creationId xmlns="" xmlns:a16="http://schemas.microsoft.com/office/drawing/2014/main" id="{E613115B-E50B-EE12-984A-08136A070174}"/>
              </a:ext>
            </a:extLst>
          </p:cNvPr>
          <p:cNvSpPr>
            <a:spLocks noGrp="1"/>
          </p:cNvSpPr>
          <p:nvPr>
            <p:ph type="sldNum" sz="quarter" idx="12"/>
          </p:nvPr>
        </p:nvSpPr>
        <p:spPr/>
        <p:txBody>
          <a:bodyPr/>
          <a:lstStyle/>
          <a:p>
            <a:fld id="{6AB79DEA-974F-7845-9F03-CDCA612305EF}" type="slidenum">
              <a:rPr lang="en-US" smtClean="0"/>
              <a:t>8</a:t>
            </a:fld>
            <a:endParaRPr lang="en-US" dirty="0"/>
          </a:p>
        </p:txBody>
      </p:sp>
    </p:spTree>
    <p:extLst>
      <p:ext uri="{BB962C8B-B14F-4D97-AF65-F5344CB8AC3E}">
        <p14:creationId xmlns:p14="http://schemas.microsoft.com/office/powerpoint/2010/main" val="30460091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FC19770-98FA-B202-C940-21603D36C511}"/>
              </a:ext>
            </a:extLst>
          </p:cNvPr>
          <p:cNvSpPr>
            <a:spLocks noGrp="1"/>
          </p:cNvSpPr>
          <p:nvPr>
            <p:ph type="title"/>
          </p:nvPr>
        </p:nvSpPr>
        <p:spPr>
          <a:xfrm>
            <a:off x="457200" y="476672"/>
            <a:ext cx="8229600" cy="850106"/>
          </a:xfrm>
        </p:spPr>
        <p:txBody>
          <a:bodyPr/>
          <a:lstStyle/>
          <a:p>
            <a:r>
              <a:rPr lang="en-US" dirty="0"/>
              <a:t>Biography</a:t>
            </a:r>
          </a:p>
        </p:txBody>
      </p:sp>
      <p:sp>
        <p:nvSpPr>
          <p:cNvPr id="3" name="Content Placeholder 2">
            <a:extLst>
              <a:ext uri="{FF2B5EF4-FFF2-40B4-BE49-F238E27FC236}">
                <a16:creationId xmlns="" xmlns:a16="http://schemas.microsoft.com/office/drawing/2014/main" id="{A47D9BB4-4507-6448-6A20-D2B521FB9A5D}"/>
              </a:ext>
            </a:extLst>
          </p:cNvPr>
          <p:cNvSpPr>
            <a:spLocks noGrp="1"/>
          </p:cNvSpPr>
          <p:nvPr>
            <p:ph idx="1"/>
          </p:nvPr>
        </p:nvSpPr>
        <p:spPr>
          <a:xfrm>
            <a:off x="457200" y="1412776"/>
            <a:ext cx="8229600" cy="4525963"/>
          </a:xfrm>
        </p:spPr>
        <p:txBody>
          <a:bodyPr/>
          <a:lstStyle/>
          <a:p>
            <a:pPr marL="0" indent="0">
              <a:buNone/>
            </a:pPr>
            <a:r>
              <a:rPr lang="en-US" sz="2400" dirty="0"/>
              <a:t>Dr. Wang has been extensively involved with the IEEE AESS. </a:t>
            </a:r>
          </a:p>
          <a:p>
            <a:pPr>
              <a:buFont typeface="Wingdings" panose="05000000000000000000" pitchFamily="2" charset="2"/>
              <a:buChar char="q"/>
            </a:pPr>
            <a:r>
              <a:rPr lang="en-US" sz="2200" dirty="0"/>
              <a:t>Currently an IEEE Distinguished Lecturer of AESS </a:t>
            </a:r>
          </a:p>
          <a:p>
            <a:pPr>
              <a:buFont typeface="Wingdings" panose="05000000000000000000" pitchFamily="2" charset="2"/>
              <a:buChar char="q"/>
            </a:pPr>
            <a:r>
              <a:rPr lang="en-US" sz="2200" dirty="0"/>
              <a:t>Served an Associate Editor of the IEEE Aerospace &amp; Electronics Systems Magazine (AES-M) for </a:t>
            </a:r>
            <a:r>
              <a:rPr lang="en-US" sz="2200" dirty="0" smtClean="0"/>
              <a:t>more than ten </a:t>
            </a:r>
            <a:r>
              <a:rPr lang="en-US" sz="2200" dirty="0"/>
              <a:t>years</a:t>
            </a:r>
          </a:p>
          <a:p>
            <a:pPr>
              <a:buFont typeface="Wingdings" panose="05000000000000000000" pitchFamily="2" charset="2"/>
              <a:buChar char="q"/>
            </a:pPr>
            <a:r>
              <a:rPr lang="en-US" sz="2200" dirty="0"/>
              <a:t>Served as an Associate Editor for the IEEE Transactions on Aerospace &amp; Electronics Systems (TAES) from July 2018 to August 2020.</a:t>
            </a:r>
          </a:p>
          <a:p>
            <a:pPr marL="0" indent="0">
              <a:buNone/>
            </a:pPr>
            <a:r>
              <a:rPr lang="en-US" sz="2400" dirty="0"/>
              <a:t>Dr. Wang also frequently served as a TPC chair/Co-Chair for international conferences/workshops</a:t>
            </a:r>
          </a:p>
          <a:p>
            <a:pPr>
              <a:buFont typeface="Wingdings" panose="05000000000000000000" pitchFamily="2" charset="2"/>
              <a:buChar char="q"/>
            </a:pPr>
            <a:r>
              <a:rPr lang="en-US" sz="2400" dirty="0"/>
              <a:t>2007 IEEE International Conference on Communications</a:t>
            </a:r>
          </a:p>
          <a:p>
            <a:pPr>
              <a:buFont typeface="Wingdings" panose="05000000000000000000" pitchFamily="2" charset="2"/>
              <a:buChar char="q"/>
            </a:pPr>
            <a:r>
              <a:rPr lang="en-US" sz="2400" dirty="0"/>
              <a:t>2008 International Workshop on Satellite and Space Communications (IWSSC 2008)</a:t>
            </a:r>
          </a:p>
        </p:txBody>
      </p:sp>
      <p:sp>
        <p:nvSpPr>
          <p:cNvPr id="4" name="Date Placeholder 3">
            <a:extLst>
              <a:ext uri="{FF2B5EF4-FFF2-40B4-BE49-F238E27FC236}">
                <a16:creationId xmlns="" xmlns:a16="http://schemas.microsoft.com/office/drawing/2014/main" id="{A2A74B8A-C167-FA38-01C6-2807D3763CB9}"/>
              </a:ext>
            </a:extLst>
          </p:cNvPr>
          <p:cNvSpPr>
            <a:spLocks noGrp="1"/>
          </p:cNvSpPr>
          <p:nvPr>
            <p:ph type="dt" sz="half" idx="10"/>
          </p:nvPr>
        </p:nvSpPr>
        <p:spPr/>
        <p:txBody>
          <a:bodyPr/>
          <a:lstStyle/>
          <a:p>
            <a:fld id="{5CBC3F62-06C3-2A41-809C-11A5699928A9}" type="datetime1">
              <a:rPr lang="en-US" smtClean="0"/>
              <a:t>7/7/2024</a:t>
            </a:fld>
            <a:endParaRPr lang="en-US" dirty="0"/>
          </a:p>
        </p:txBody>
      </p:sp>
      <p:sp>
        <p:nvSpPr>
          <p:cNvPr id="5" name="Footer Placeholder 4">
            <a:extLst>
              <a:ext uri="{FF2B5EF4-FFF2-40B4-BE49-F238E27FC236}">
                <a16:creationId xmlns="" xmlns:a16="http://schemas.microsoft.com/office/drawing/2014/main" id="{625E74C9-2E36-170B-7BB8-AFB4EC0A55B0}"/>
              </a:ext>
            </a:extLst>
          </p:cNvPr>
          <p:cNvSpPr>
            <a:spLocks noGrp="1"/>
          </p:cNvSpPr>
          <p:nvPr>
            <p:ph type="ftr" sz="quarter" idx="11"/>
          </p:nvPr>
        </p:nvSpPr>
        <p:spPr/>
        <p:txBody>
          <a:bodyPr/>
          <a:lstStyle/>
          <a:p>
            <a:r>
              <a:rPr lang="en-US" dirty="0"/>
              <a:t>IEEE Aerospace and Electronic Systems Society</a:t>
            </a:r>
          </a:p>
        </p:txBody>
      </p:sp>
      <p:sp>
        <p:nvSpPr>
          <p:cNvPr id="6" name="Slide Number Placeholder 5">
            <a:extLst>
              <a:ext uri="{FF2B5EF4-FFF2-40B4-BE49-F238E27FC236}">
                <a16:creationId xmlns="" xmlns:a16="http://schemas.microsoft.com/office/drawing/2014/main" id="{E613115B-E50B-EE12-984A-08136A070174}"/>
              </a:ext>
            </a:extLst>
          </p:cNvPr>
          <p:cNvSpPr>
            <a:spLocks noGrp="1"/>
          </p:cNvSpPr>
          <p:nvPr>
            <p:ph type="sldNum" sz="quarter" idx="12"/>
          </p:nvPr>
        </p:nvSpPr>
        <p:spPr/>
        <p:txBody>
          <a:bodyPr/>
          <a:lstStyle/>
          <a:p>
            <a:fld id="{6AB79DEA-974F-7845-9F03-CDCA612305EF}" type="slidenum">
              <a:rPr lang="en-US" smtClean="0"/>
              <a:t>9</a:t>
            </a:fld>
            <a:endParaRPr lang="en-US" dirty="0"/>
          </a:p>
        </p:txBody>
      </p:sp>
    </p:spTree>
    <p:extLst>
      <p:ext uri="{BB962C8B-B14F-4D97-AF65-F5344CB8AC3E}">
        <p14:creationId xmlns:p14="http://schemas.microsoft.com/office/powerpoint/2010/main" val="3478875071"/>
      </p:ext>
    </p:extLst>
  </p:cSld>
  <p:clrMapOvr>
    <a:masterClrMapping/>
  </p:clrMapOvr>
</p:sld>
</file>

<file path=ppt/theme/theme1.xml><?xml version="1.0" encoding="utf-8"?>
<a:theme xmlns:a="http://schemas.openxmlformats.org/drawingml/2006/main" name="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3200" b="0" i="0" u="none" strike="noStrike" cap="none" normalizeH="0" baseline="0" smtClean="0">
            <a:ln>
              <a:noFill/>
            </a:ln>
            <a:solidFill>
              <a:schemeClr val="tx1"/>
            </a:solidFill>
            <a:effectLst/>
            <a:latin typeface="Tahom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3200" b="0" i="0" u="none" strike="noStrike" cap="none" normalizeH="0" baseline="0" smtClean="0">
            <a:ln>
              <a:noFill/>
            </a:ln>
            <a:solidFill>
              <a:schemeClr val="tx1"/>
            </a:solidFill>
            <a:effectLst/>
            <a:latin typeface="Tahoma" pitchFamily="34" charset="0"/>
          </a:defRPr>
        </a:defPPr>
      </a:lstStyle>
    </a:lnDef>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主题1</Template>
  <TotalTime>173820</TotalTime>
  <Words>1956</Words>
  <Application>Microsoft Office PowerPoint</Application>
  <PresentationFormat>On-screen Show (4:3)</PresentationFormat>
  <Paragraphs>230</Paragraphs>
  <Slides>36</Slides>
  <Notes>3</Notes>
  <HiddenSlides>0</HiddenSlides>
  <MMClips>0</MMClips>
  <ScaleCrop>false</ScaleCrop>
  <HeadingPairs>
    <vt:vector size="8" baseType="variant">
      <vt:variant>
        <vt:lpstr>Fonts Used</vt:lpstr>
      </vt:variant>
      <vt:variant>
        <vt:i4>27</vt:i4>
      </vt:variant>
      <vt:variant>
        <vt:lpstr>Theme</vt:lpstr>
      </vt:variant>
      <vt:variant>
        <vt:i4>3</vt:i4>
      </vt:variant>
      <vt:variant>
        <vt:lpstr>Embedded OLE Servers</vt:lpstr>
      </vt:variant>
      <vt:variant>
        <vt:i4>1</vt:i4>
      </vt:variant>
      <vt:variant>
        <vt:lpstr>Slide Titles</vt:lpstr>
      </vt:variant>
      <vt:variant>
        <vt:i4>36</vt:i4>
      </vt:variant>
    </vt:vector>
  </HeadingPairs>
  <TitlesOfParts>
    <vt:vector size="67" baseType="lpstr">
      <vt:lpstr>DengXian</vt:lpstr>
      <vt:lpstr>Montserrat Light Bold</vt:lpstr>
      <vt:lpstr>MS PGothic</vt:lpstr>
      <vt:lpstr>PMingLiU</vt:lpstr>
      <vt:lpstr>宋体</vt:lpstr>
      <vt:lpstr>宋体</vt:lpstr>
      <vt:lpstr>Aileron Regular</vt:lpstr>
      <vt:lpstr>Aileron Regular Bold</vt:lpstr>
      <vt:lpstr>Arial</vt:lpstr>
      <vt:lpstr>Calibri</vt:lpstr>
      <vt:lpstr>Calibri Light</vt:lpstr>
      <vt:lpstr>Century Schoolbook</vt:lpstr>
      <vt:lpstr>Comic Sans MS</vt:lpstr>
      <vt:lpstr>Garamond</vt:lpstr>
      <vt:lpstr>Mont Bold</vt:lpstr>
      <vt:lpstr>Poppins</vt:lpstr>
      <vt:lpstr>Poppins Bold</vt:lpstr>
      <vt:lpstr>Poppins ExtraBold</vt:lpstr>
      <vt:lpstr>Poppins ExtraBold Bold</vt:lpstr>
      <vt:lpstr>Poppins Italics</vt:lpstr>
      <vt:lpstr>Poppins Light</vt:lpstr>
      <vt:lpstr>Poppins Medium</vt:lpstr>
      <vt:lpstr>Poppins Medium Bold</vt:lpstr>
      <vt:lpstr>Tahoma</vt:lpstr>
      <vt:lpstr>Times New Roman</vt:lpstr>
      <vt:lpstr>Vladimir Script</vt:lpstr>
      <vt:lpstr>Wingdings</vt:lpstr>
      <vt:lpstr>Stream</vt:lpstr>
      <vt:lpstr>Office Theme</vt:lpstr>
      <vt:lpstr>1_Custom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Biography</vt:lpstr>
      <vt:lpstr>Biography</vt:lpstr>
      <vt:lpstr>Transport Protocols for Space Internet</vt:lpstr>
      <vt:lpstr>PowerPoint Presentation</vt:lpstr>
      <vt:lpstr>Background</vt:lpstr>
      <vt:lpstr>TCP Problems in Space</vt:lpstr>
      <vt:lpstr>TCP Problems in Space</vt:lpstr>
      <vt:lpstr> Data Transport Protocols for Space Internet </vt:lpstr>
      <vt:lpstr>What Problems are Solved? (Part I)</vt:lpstr>
      <vt:lpstr>What Problems are Solved? (Part II)</vt:lpstr>
      <vt:lpstr>How Space-Internet Problems Solved? (Part I)</vt:lpstr>
      <vt:lpstr>How Space-Internet Problems Solved? (Part II)</vt:lpstr>
      <vt:lpstr>Performance of the Protocols (Part I)</vt:lpstr>
      <vt:lpstr>Performance of the Protocols (Part II)</vt:lpstr>
      <vt:lpstr>Concept of DTN</vt:lpstr>
      <vt:lpstr>PowerPoint Presentation</vt:lpstr>
      <vt:lpstr>PowerPoint Presentation</vt:lpstr>
      <vt:lpstr> DTN Protocol Stack (for Heterogeneous Networks) </vt:lpstr>
      <vt:lpstr>DTN for Space </vt:lpstr>
      <vt:lpstr>Application of DTN in Flight Missions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lpstr> Thank you!  and Questions?  rwang@lamar.edu https://www.lamar.edu/engineering/electrical/faculty-and-staff/wang/index.html  </vt:lpstr>
    </vt:vector>
  </TitlesOfParts>
  <Company>Computer Science, ADFA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William Stallings, Cryptography and Network Security 3/e</dc:title>
  <dc:subject>Lecture Overheads - Ch 2</dc:subject>
  <dc:creator>Dr Lawrie Brown</dc:creator>
  <cp:lastModifiedBy>Ruhai Wang</cp:lastModifiedBy>
  <cp:revision>2076</cp:revision>
  <cp:lastPrinted>2023-03-24T15:04:13Z</cp:lastPrinted>
  <dcterms:created xsi:type="dcterms:W3CDTF">2002-03-28T02:06:54Z</dcterms:created>
  <dcterms:modified xsi:type="dcterms:W3CDTF">2024-07-08T13:44:18Z</dcterms:modified>
</cp:coreProperties>
</file>