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8.jpg" ContentType="image/jpg"/>
  <Override PartName="/ppt/media/image59.jpg" ContentType="image/jpg"/>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85" r:id="rId3"/>
  </p:sldMasterIdLst>
  <p:notesMasterIdLst>
    <p:notesMasterId r:id="rId39"/>
  </p:notesMasterIdLst>
  <p:sldIdLst>
    <p:sldId id="271" r:id="rId4"/>
    <p:sldId id="257" r:id="rId5"/>
    <p:sldId id="258" r:id="rId6"/>
    <p:sldId id="276" r:id="rId7"/>
    <p:sldId id="261" r:id="rId8"/>
    <p:sldId id="268" r:id="rId9"/>
    <p:sldId id="265" r:id="rId10"/>
    <p:sldId id="263" r:id="rId11"/>
    <p:sldId id="259" r:id="rId12"/>
    <p:sldId id="287" r:id="rId13"/>
    <p:sldId id="526" r:id="rId14"/>
    <p:sldId id="288" r:id="rId15"/>
    <p:sldId id="289"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525" r:id="rId30"/>
    <p:sldId id="569" r:id="rId31"/>
    <p:sldId id="581" r:id="rId32"/>
    <p:sldId id="583" r:id="rId33"/>
    <p:sldId id="584" r:id="rId34"/>
    <p:sldId id="585" r:id="rId35"/>
    <p:sldId id="586" r:id="rId36"/>
    <p:sldId id="527" r:id="rId37"/>
    <p:sldId id="314" r:id="rId38"/>
  </p:sldIdLst>
  <p:sldSz cx="18288000" cy="10287000"/>
  <p:notesSz cx="6858000" cy="9144000"/>
  <p:embeddedFontLst>
    <p:embeddedFont>
      <p:font typeface="Aileron Regular" panose="020B0604020202020204" charset="0"/>
      <p:regular r:id="rId40"/>
    </p:embeddedFont>
    <p:embeddedFont>
      <p:font typeface="Aileron Regular Bold" panose="020B0604020202020204" charset="0"/>
      <p:regular r:id="rId41"/>
      <p:bold r:id="rId42"/>
    </p:embeddedFont>
    <p:embeddedFont>
      <p:font typeface="Cambria Math" panose="02040503050406030204" pitchFamily="18" charset="0"/>
      <p:regular r:id="rId43"/>
    </p:embeddedFont>
    <p:embeddedFont>
      <p:font typeface="Mont Bold" panose="020B0604020202020204" charset="0"/>
      <p:regular r:id="rId44"/>
      <p:bold r:id="rId45"/>
    </p:embeddedFont>
    <p:embeddedFont>
      <p:font typeface="Poppins" panose="00000500000000000000" pitchFamily="2" charset="0"/>
      <p:regular r:id="rId46"/>
      <p:bold r:id="rId47"/>
      <p:italic r:id="rId48"/>
      <p:boldItalic r:id="rId49"/>
    </p:embeddedFont>
    <p:embeddedFont>
      <p:font typeface="Poppins Bold" panose="00000800000000000000" charset="0"/>
      <p:regular r:id="rId50"/>
      <p:bold r:id="rId51"/>
    </p:embeddedFont>
    <p:embeddedFont>
      <p:font typeface="Poppins ExtraBold" panose="00000900000000000000" pitchFamily="2" charset="0"/>
      <p:regular r:id="rId52"/>
      <p:bold r:id="rId53"/>
      <p:italic r:id="rId54"/>
      <p:boldItalic r:id="rId55"/>
    </p:embeddedFont>
    <p:embeddedFont>
      <p:font typeface="Poppins Italics" panose="020B0604020202020204" charset="0"/>
      <p:regular r:id="rId56"/>
      <p:italic r:id="rId57"/>
    </p:embeddedFont>
    <p:embeddedFont>
      <p:font typeface="Poppins Light" panose="00000400000000000000" pitchFamily="2" charset="0"/>
      <p:regular r:id="rId58"/>
      <p:italic r:id="rId59"/>
    </p:embeddedFont>
    <p:embeddedFont>
      <p:font typeface="Poppins Medium" panose="00000600000000000000" pitchFamily="2" charset="0"/>
      <p:regular r:id="rId60"/>
      <p:italic r:id="rId61"/>
    </p:embeddedFont>
    <p:embeddedFont>
      <p:font typeface="Poppins Medium Bold" panose="020B0604020202020204" charset="0"/>
      <p:regular r:id="rId62"/>
      <p:bold r:id="rId63"/>
    </p:embeddedFont>
    <p:embeddedFont>
      <p:font typeface="Roboto Slab" pitchFamily="2" charset="0"/>
      <p:regular r:id="rId64"/>
      <p:bold r:id="rId65"/>
    </p:embeddedFont>
    <p:embeddedFont>
      <p:font typeface="Tahoma" panose="020B0604030504040204" pitchFamily="3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44F"/>
    <a:srgbClr val="0066A5"/>
    <a:srgbClr val="808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70905" autoAdjust="0"/>
  </p:normalViewPr>
  <p:slideViewPr>
    <p:cSldViewPr>
      <p:cViewPr varScale="1">
        <p:scale>
          <a:sx n="37" d="100"/>
          <a:sy n="37" d="100"/>
        </p:scale>
        <p:origin x="1613"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5EDE0-99F2-B342-A118-0929B1987BD2}"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6B452-858F-4E42-85B0-AA03FF82455D}" type="slidenum">
              <a:rPr lang="en-US" smtClean="0"/>
              <a:t>‹#›</a:t>
            </a:fld>
            <a:endParaRPr lang="en-US"/>
          </a:p>
        </p:txBody>
      </p:sp>
    </p:spTree>
    <p:extLst>
      <p:ext uri="{BB962C8B-B14F-4D97-AF65-F5344CB8AC3E}">
        <p14:creationId xmlns:p14="http://schemas.microsoft.com/office/powerpoint/2010/main" val="205937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Conferences: </a:t>
            </a:r>
            <a:r>
              <a:rPr lang="en-US" sz="1200" spc="-25" dirty="0">
                <a:solidFill>
                  <a:srgbClr val="FFFFFF"/>
                </a:solidFill>
                <a:latin typeface="Poppins"/>
              </a:rPr>
              <a:t>AESS financially and technically sponsors and co-sponsors over 30 conferences. Members are encouraged to submit papers, attend the conference, and network with your colleagues.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9C44F"/>
                </a:solidFill>
                <a:latin typeface="Poppins"/>
              </a:rPr>
              <a:t>Publications: </a:t>
            </a:r>
            <a:r>
              <a:rPr lang="en-US" sz="1200" dirty="0">
                <a:latin typeface="Poppins"/>
              </a:rPr>
              <a:t>AESS sponsors and co-sponsors publications that provide differing levels of technology, invention and information to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oppins Medium Bold"/>
              </a:rPr>
              <a:t>Technical Panels and Community: </a:t>
            </a:r>
            <a:r>
              <a:rPr lang="en-US" sz="1200" dirty="0">
                <a:solidFill>
                  <a:srgbClr val="FFFFFF"/>
                </a:solidFill>
                <a:latin typeface="Poppins"/>
              </a:rPr>
              <a:t>The creation of IEEE Standards, support of IEEE Conferences, and building a technical community are a primary responsibilities of the 6 AESS technical panels.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Poppins Medium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Member Services: </a:t>
            </a:r>
            <a:r>
              <a:rPr lang="en-US" sz="1200" dirty="0">
                <a:solidFill>
                  <a:srgbClr val="000000"/>
                </a:solidFill>
                <a:latin typeface="Poppins"/>
              </a:rPr>
              <a:t>AESS has over 5,000 members and more than 100 chapters worldwide with programs like our Mentoring, Students, and Young Professionals to increase engagement and membership.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Education: </a:t>
            </a:r>
            <a:r>
              <a:rPr lang="en-US" sz="1200" spc="-25" dirty="0">
                <a:solidFill>
                  <a:srgbClr val="FFFFFF"/>
                </a:solidFill>
                <a:latin typeface="Poppins"/>
              </a:rPr>
              <a:t>Provide technical content in-person and online to our members through the Distinguished Lecturers Program and Short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FFFFF"/>
                </a:solidFill>
                <a:latin typeface="Poppins"/>
              </a:rPr>
              <a:t>Awards: AESS has 17 awards recognizing our members for their contributions to publications, conferences, and technical achievements and two scholarships for undergraduate and graduate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p:txBody>
      </p:sp>
      <p:sp>
        <p:nvSpPr>
          <p:cNvPr id="4" name="Slide Number Placeholder 3"/>
          <p:cNvSpPr>
            <a:spLocks noGrp="1"/>
          </p:cNvSpPr>
          <p:nvPr>
            <p:ph type="sldNum" sz="quarter" idx="5"/>
          </p:nvPr>
        </p:nvSpPr>
        <p:spPr/>
        <p:txBody>
          <a:bodyPr/>
          <a:lstStyle/>
          <a:p>
            <a:fld id="{03F6B452-858F-4E42-85B0-AA03FF82455D}" type="slidenum">
              <a:rPr lang="en-US" smtClean="0"/>
              <a:t>3</a:t>
            </a:fld>
            <a:endParaRPr lang="en-US"/>
          </a:p>
        </p:txBody>
      </p:sp>
    </p:spTree>
    <p:extLst>
      <p:ext uri="{BB962C8B-B14F-4D97-AF65-F5344CB8AC3E}">
        <p14:creationId xmlns:p14="http://schemas.microsoft.com/office/powerpoint/2010/main" val="60107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880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6B452-858F-4E42-85B0-AA03FF82455D}" type="slidenum">
              <a:rPr lang="en-US" smtClean="0"/>
              <a:t>7</a:t>
            </a:fld>
            <a:endParaRPr lang="en-US"/>
          </a:p>
        </p:txBody>
      </p:sp>
    </p:spTree>
    <p:extLst>
      <p:ext uri="{BB962C8B-B14F-4D97-AF65-F5344CB8AC3E}">
        <p14:creationId xmlns:p14="http://schemas.microsoft.com/office/powerpoint/2010/main" val="682749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F6B452-858F-4E42-85B0-AA03FF82455D}" type="slidenum">
              <a:rPr lang="en-US" smtClean="0"/>
              <a:t>8</a:t>
            </a:fld>
            <a:endParaRPr lang="en-US"/>
          </a:p>
        </p:txBody>
      </p:sp>
    </p:spTree>
    <p:extLst>
      <p:ext uri="{BB962C8B-B14F-4D97-AF65-F5344CB8AC3E}">
        <p14:creationId xmlns:p14="http://schemas.microsoft.com/office/powerpoint/2010/main" val="206438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6B452-858F-4E42-85B0-AA03FF82455D}" type="slidenum">
              <a:rPr lang="en-US" smtClean="0"/>
              <a:t>27</a:t>
            </a:fld>
            <a:endParaRPr lang="en-US"/>
          </a:p>
        </p:txBody>
      </p:sp>
    </p:spTree>
    <p:extLst>
      <p:ext uri="{BB962C8B-B14F-4D97-AF65-F5344CB8AC3E}">
        <p14:creationId xmlns:p14="http://schemas.microsoft.com/office/powerpoint/2010/main" val="117787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AA03-6597-BEE5-68D9-3125F1BA5446}"/>
              </a:ext>
            </a:extLst>
          </p:cNvPr>
          <p:cNvSpPr>
            <a:spLocks noGrp="1"/>
          </p:cNvSpPr>
          <p:nvPr>
            <p:ph type="ctrTitle"/>
          </p:nvPr>
        </p:nvSpPr>
        <p:spPr>
          <a:xfrm>
            <a:off x="2286000" y="1684338"/>
            <a:ext cx="13716000" cy="3581400"/>
          </a:xfrm>
        </p:spPr>
        <p:txBody>
          <a:bodyPr anchor="b"/>
          <a:lstStyle>
            <a:lvl1pPr algn="ctr">
              <a:defRPr sz="6000">
                <a:latin typeface=""/>
              </a:defRPr>
            </a:lvl1pPr>
          </a:lstStyle>
          <a:p>
            <a:r>
              <a:rPr lang="en-US" dirty="0"/>
              <a:t>Click to edit Master title style</a:t>
            </a:r>
          </a:p>
        </p:txBody>
      </p:sp>
      <p:sp>
        <p:nvSpPr>
          <p:cNvPr id="3" name="Subtitle 2">
            <a:extLst>
              <a:ext uri="{FF2B5EF4-FFF2-40B4-BE49-F238E27FC236}">
                <a16:creationId xmlns:a16="http://schemas.microsoft.com/office/drawing/2014/main" id="{A8DA4712-E032-ACBF-BDAB-3A6B17DEAA3C}"/>
              </a:ext>
            </a:extLst>
          </p:cNvPr>
          <p:cNvSpPr>
            <a:spLocks noGrp="1"/>
          </p:cNvSpPr>
          <p:nvPr>
            <p:ph type="subTitle" idx="1"/>
          </p:nvPr>
        </p:nvSpPr>
        <p:spPr>
          <a:xfrm>
            <a:off x="2286000" y="5403850"/>
            <a:ext cx="13716000" cy="2482850"/>
          </a:xfrm>
        </p:spPr>
        <p:txBody>
          <a:bodyPr/>
          <a:lstStyle>
            <a:lvl1pPr marL="0" indent="0" algn="ctr">
              <a:buNone/>
              <a:defRPr sz="2400">
                <a:latin typefac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7236F95-5325-B174-C3FD-F0A8DA4AFC44}"/>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5" name="Footer Placeholder 4">
            <a:extLst>
              <a:ext uri="{FF2B5EF4-FFF2-40B4-BE49-F238E27FC236}">
                <a16:creationId xmlns:a16="http://schemas.microsoft.com/office/drawing/2014/main" id="{93BFD972-1385-B5F1-D16F-6C0A64E51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F1F8-1A4C-4A45-4527-5F578B74D413}"/>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75657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9929-49D6-C290-AAB6-21C87BCC1847}"/>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9756854-B301-3A98-E057-DEE209109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53FFB-F19C-B8EF-E7F5-C3C9790F3064}"/>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5" name="Footer Placeholder 4">
            <a:extLst>
              <a:ext uri="{FF2B5EF4-FFF2-40B4-BE49-F238E27FC236}">
                <a16:creationId xmlns:a16="http://schemas.microsoft.com/office/drawing/2014/main" id="{81123E39-9D14-379A-C2D4-C418EB817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DF6A7-CB5A-8332-A474-3DE90218468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87015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C296C-59CC-CD51-5B7A-09CC796B75A7}"/>
              </a:ext>
            </a:extLst>
          </p:cNvPr>
          <p:cNvSpPr>
            <a:spLocks noGrp="1"/>
          </p:cNvSpPr>
          <p:nvPr>
            <p:ph type="title" orient="vert"/>
          </p:nvPr>
        </p:nvSpPr>
        <p:spPr>
          <a:xfrm>
            <a:off x="13087350" y="547688"/>
            <a:ext cx="3943350" cy="8718550"/>
          </a:xfrm>
        </p:spPr>
        <p:txBody>
          <a:bodyPr vert="eaVert"/>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AE89114-6B5C-5487-9F03-2089845B5207}"/>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75A87-9B35-8B1F-0719-9132401C5CCC}"/>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5" name="Footer Placeholder 4">
            <a:extLst>
              <a:ext uri="{FF2B5EF4-FFF2-40B4-BE49-F238E27FC236}">
                <a16:creationId xmlns:a16="http://schemas.microsoft.com/office/drawing/2014/main" id="{02248F62-D099-A8E0-FF8C-B604B8CFC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8A932-C8D6-AF88-E049-94F8FB9E7F35}"/>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670421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DE26-22DF-3959-08F7-DDA65337D803}"/>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F4A4F1-BE20-19E9-B9EC-C86F83497A7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F23E5C-BA93-6A4B-35D2-9F555A78F3F2}"/>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5" name="Footer Placeholder 4">
            <a:extLst>
              <a:ext uri="{FF2B5EF4-FFF2-40B4-BE49-F238E27FC236}">
                <a16:creationId xmlns:a16="http://schemas.microsoft.com/office/drawing/2014/main" id="{EC6AB47E-1E4B-8FE2-CA6A-843237C6A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BE3A8-A2A4-9388-F2DF-9C1162D44757}"/>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42367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47C2-D27C-D6E8-9ACC-FC0BC021A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C3153-9BC6-3445-09B1-BFFB96DE1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CCC11-FA89-E24D-A7E3-5731B3A1FED5}"/>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5" name="Footer Placeholder 4">
            <a:extLst>
              <a:ext uri="{FF2B5EF4-FFF2-40B4-BE49-F238E27FC236}">
                <a16:creationId xmlns:a16="http://schemas.microsoft.com/office/drawing/2014/main" id="{6CA6AF9F-BC8A-4730-FF84-78A4908B5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2EF48-8880-63DF-4EFE-BF66681EB83B}"/>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1411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325C-114D-9FF5-4E3D-A21E2ABC990F}"/>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3DBF1-FC50-769D-42D7-5003F20E495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050B0-C0C9-0AFB-4238-F4F3010D9F23}"/>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5" name="Footer Placeholder 4">
            <a:extLst>
              <a:ext uri="{FF2B5EF4-FFF2-40B4-BE49-F238E27FC236}">
                <a16:creationId xmlns:a16="http://schemas.microsoft.com/office/drawing/2014/main" id="{76C68C37-52E2-8214-F5E0-364C2B886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9163D-A0D0-A3AA-6D40-9A04D053B55C}"/>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689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7332-F9B2-D49B-BB7C-8ECF554E1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2217D-F5E2-5095-711F-EFF378A10B0A}"/>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6FF6F-0CF6-DB16-37F7-33AB9AD88A0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40B4CB-997F-B11E-ECF5-26B6949EDE21}"/>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6" name="Footer Placeholder 5">
            <a:extLst>
              <a:ext uri="{FF2B5EF4-FFF2-40B4-BE49-F238E27FC236}">
                <a16:creationId xmlns:a16="http://schemas.microsoft.com/office/drawing/2014/main" id="{E9FD4B04-185B-3A00-3E93-5D403A77B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64E66-7B19-8D6D-44CD-646A34EB63A5}"/>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93532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FF73-0B42-7AB1-008F-CC6D4B365AA9}"/>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BB354-A7C0-59A1-AC0E-1A8CC0FBA61F}"/>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52115-CCE9-1DF0-6782-C1275B50EE24}"/>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2B39F2-1462-23C6-5A60-D28435A6776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EDD74-BC72-3134-8397-7524E6BEC394}"/>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FC3E2A-7159-D35D-4BF1-21A007804A92}"/>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8" name="Footer Placeholder 7">
            <a:extLst>
              <a:ext uri="{FF2B5EF4-FFF2-40B4-BE49-F238E27FC236}">
                <a16:creationId xmlns:a16="http://schemas.microsoft.com/office/drawing/2014/main" id="{3A867B7D-8CA1-34F9-1A97-586D48E51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0C8A5-1EE2-89F5-09F5-6B933F13664F}"/>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995586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D299-1A18-3BE6-F093-7D099D29CC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1BB82-DFDD-4787-4028-911AFEF278BB}"/>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4" name="Footer Placeholder 3">
            <a:extLst>
              <a:ext uri="{FF2B5EF4-FFF2-40B4-BE49-F238E27FC236}">
                <a16:creationId xmlns:a16="http://schemas.microsoft.com/office/drawing/2014/main" id="{3FA4E445-A3DE-19A4-F1BC-9587E36E8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D9A6B3-306D-B55B-AA6A-5203B135EF7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392433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259D4-6619-91EC-F49D-ADB2FB54121E}"/>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3" name="Footer Placeholder 2">
            <a:extLst>
              <a:ext uri="{FF2B5EF4-FFF2-40B4-BE49-F238E27FC236}">
                <a16:creationId xmlns:a16="http://schemas.microsoft.com/office/drawing/2014/main" id="{9461D388-4DF2-6475-5E1F-B7A4C394D0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E2F0A3-AAEE-98B4-CEB1-21398A03FD36}"/>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067465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1029-6431-208A-4529-81D5B0F0AFFB}"/>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C8A915-D35F-CA73-4AD9-0C1BCBE48C4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C6807-3912-641E-C40C-54DC305DB9F0}"/>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C8F5A-3A92-A674-94EC-F7622CE773DD}"/>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6" name="Footer Placeholder 5">
            <a:extLst>
              <a:ext uri="{FF2B5EF4-FFF2-40B4-BE49-F238E27FC236}">
                <a16:creationId xmlns:a16="http://schemas.microsoft.com/office/drawing/2014/main" id="{4CB91887-9F5F-C26B-36A4-35FB21AE9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3693E-E529-FE4D-CD1B-70A6109AC12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74162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7C23-D132-3DE2-925A-EA3504A279D0}"/>
              </a:ext>
            </a:extLst>
          </p:cNvPr>
          <p:cNvSpPr>
            <a:spLocks noGrp="1"/>
          </p:cNvSpPr>
          <p:nvPr>
            <p:ph type="title"/>
          </p:nvPr>
        </p:nvSpPr>
        <p:spPr>
          <a:xfrm>
            <a:off x="1257300" y="547689"/>
            <a:ext cx="15773400" cy="1090612"/>
          </a:xfrm>
        </p:spPr>
        <p:txBody>
          <a:bodyPr/>
          <a:lstStyle>
            <a:lvl1pPr>
              <a:defRPr>
                <a:solidFill>
                  <a:srgbClr val="0066A5"/>
                </a:solidFill>
                <a:latin typeface=""/>
              </a:defRPr>
            </a:lvl1pPr>
          </a:lstStyle>
          <a:p>
            <a:r>
              <a:rPr lang="en-US" dirty="0"/>
              <a:t>Click to edit Master title style</a:t>
            </a:r>
          </a:p>
        </p:txBody>
      </p:sp>
      <p:sp>
        <p:nvSpPr>
          <p:cNvPr id="3" name="Content Placeholder 2">
            <a:extLst>
              <a:ext uri="{FF2B5EF4-FFF2-40B4-BE49-F238E27FC236}">
                <a16:creationId xmlns:a16="http://schemas.microsoft.com/office/drawing/2014/main" id="{6EC8876F-BBEE-C2E4-9F85-63CD7463E113}"/>
              </a:ext>
            </a:extLst>
          </p:cNvPr>
          <p:cNvSpPr>
            <a:spLocks noGrp="1"/>
          </p:cNvSpPr>
          <p:nvPr>
            <p:ph idx="1"/>
          </p:nvPr>
        </p:nvSpPr>
        <p:spPr>
          <a:xfrm>
            <a:off x="1257300" y="1866900"/>
            <a:ext cx="15773400" cy="7399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1C03A5-E1D1-121C-0242-3B52DA60A80B}"/>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5" name="Footer Placeholder 4">
            <a:extLst>
              <a:ext uri="{FF2B5EF4-FFF2-40B4-BE49-F238E27FC236}">
                <a16:creationId xmlns:a16="http://schemas.microsoft.com/office/drawing/2014/main" id="{D5C531E6-46FF-A556-9BB4-BB3B3394B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31743-54D0-B75B-FA62-77876EC6DEA8}"/>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957460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CD6F-AB43-1C7F-C279-31E4E035046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1B7208-1C44-F8A7-2679-4545975B985E}"/>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AD871-22E8-0075-0A5E-D94A251F87C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5DCE7-BCFA-2C58-F23C-901DEFA42D6C}"/>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6" name="Footer Placeholder 5">
            <a:extLst>
              <a:ext uri="{FF2B5EF4-FFF2-40B4-BE49-F238E27FC236}">
                <a16:creationId xmlns:a16="http://schemas.microsoft.com/office/drawing/2014/main" id="{3C46D5FB-76AF-015F-E0D2-43B1A34F5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FD47A-E2E9-91DE-53C5-0AC1A767EBCD}"/>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488250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781D-C89D-C79C-DB97-76791456E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BF83F-0014-4151-1CE3-C00236957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6B218-0B85-71C7-3760-83EA81A8E9E2}"/>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5" name="Footer Placeholder 4">
            <a:extLst>
              <a:ext uri="{FF2B5EF4-FFF2-40B4-BE49-F238E27FC236}">
                <a16:creationId xmlns:a16="http://schemas.microsoft.com/office/drawing/2014/main" id="{C5F9689F-1518-9B3F-F2F4-895DDFA38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CF2D-000D-7BE8-7C5B-7C188296C4FE}"/>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323566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60DB3-6F43-017D-FE5A-65F3FFE98A19}"/>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06168-A13C-50A5-5D1D-B3D6368ED08F}"/>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07366-E27E-8C25-FDBD-DF0259F12ECC}"/>
              </a:ext>
            </a:extLst>
          </p:cNvPr>
          <p:cNvSpPr>
            <a:spLocks noGrp="1"/>
          </p:cNvSpPr>
          <p:nvPr>
            <p:ph type="dt" sz="half" idx="10"/>
          </p:nvPr>
        </p:nvSpPr>
        <p:spPr/>
        <p:txBody>
          <a:bodyPr/>
          <a:lstStyle/>
          <a:p>
            <a:fld id="{ACD2E8C4-14DC-D14A-94C6-1F66EC81F249}" type="datetimeFigureOut">
              <a:rPr lang="en-US" smtClean="0"/>
              <a:t>3/21/2025</a:t>
            </a:fld>
            <a:endParaRPr lang="en-US"/>
          </a:p>
        </p:txBody>
      </p:sp>
      <p:sp>
        <p:nvSpPr>
          <p:cNvPr id="5" name="Footer Placeholder 4">
            <a:extLst>
              <a:ext uri="{FF2B5EF4-FFF2-40B4-BE49-F238E27FC236}">
                <a16:creationId xmlns:a16="http://schemas.microsoft.com/office/drawing/2014/main" id="{02F14E38-775C-0518-829E-FF4C7D3BD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943AD-086C-96DA-2EC3-CFB714405714}"/>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6928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47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6949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23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066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7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512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7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769-BEAF-A2A7-919C-62729F633D6C}"/>
              </a:ext>
            </a:extLst>
          </p:cNvPr>
          <p:cNvSpPr>
            <a:spLocks noGrp="1"/>
          </p:cNvSpPr>
          <p:nvPr>
            <p:ph type="title"/>
          </p:nvPr>
        </p:nvSpPr>
        <p:spPr>
          <a:xfrm>
            <a:off x="1247775" y="2565400"/>
            <a:ext cx="15773400" cy="4278313"/>
          </a:xfrm>
        </p:spPr>
        <p:txBody>
          <a:bodyPr anchor="b"/>
          <a:lstStyle>
            <a:lvl1pPr>
              <a:defRPr sz="6000">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FE0EC1E-7FD3-C595-EF04-F57D298B2DC4}"/>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D79F2-6359-A303-2159-C326853EA839}"/>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5" name="Footer Placeholder 4">
            <a:extLst>
              <a:ext uri="{FF2B5EF4-FFF2-40B4-BE49-F238E27FC236}">
                <a16:creationId xmlns:a16="http://schemas.microsoft.com/office/drawing/2014/main" id="{EB87183E-DA83-7413-F46A-7D302796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47D93-3741-7E64-CEFA-A2B60F1C8467}"/>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775314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36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16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49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0008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FBA-5FE0-A497-A034-EBD548D5DE49}"/>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A9B5-9931-DA2C-1442-B843517EE7E1}"/>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8C7ED4-FE1A-C47B-E633-91400D84DF1B}"/>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78E61-809D-5A8E-6B86-2C9DAFF378EB}"/>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6" name="Footer Placeholder 5">
            <a:extLst>
              <a:ext uri="{FF2B5EF4-FFF2-40B4-BE49-F238E27FC236}">
                <a16:creationId xmlns:a16="http://schemas.microsoft.com/office/drawing/2014/main" id="{F5D626D3-CB8A-CF52-7B88-3D6D99E28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E52A8-73EC-CDBD-A337-FA4AE5C7DAB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57609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28BB-55C0-0CB2-BBD9-7A703A2EFF28}"/>
              </a:ext>
            </a:extLst>
          </p:cNvPr>
          <p:cNvSpPr>
            <a:spLocks noGrp="1"/>
          </p:cNvSpPr>
          <p:nvPr>
            <p:ph type="title"/>
          </p:nvPr>
        </p:nvSpPr>
        <p:spPr>
          <a:xfrm>
            <a:off x="1260475" y="547688"/>
            <a:ext cx="15773400" cy="1989137"/>
          </a:xfrm>
        </p:spPr>
        <p:txBody>
          <a:bodyPr/>
          <a:lstStyle>
            <a:lvl1pPr>
              <a:defRPr>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8894449-E564-EACA-1896-D62385A5E5C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CA696-3B97-BDCD-5851-155B075C222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8CBC8-F5BD-7F33-4C3F-B1226493D75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DE6C7-AD3B-90EC-EA71-48EA9D4CE851}"/>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4757AC-3B28-07AF-0902-FF5DCFD962A5}"/>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8" name="Footer Placeholder 7">
            <a:extLst>
              <a:ext uri="{FF2B5EF4-FFF2-40B4-BE49-F238E27FC236}">
                <a16:creationId xmlns:a16="http://schemas.microsoft.com/office/drawing/2014/main" id="{8DE43483-785D-2696-C336-D26F8DCEC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D5FCD-8850-2FB3-7382-E10AB5F1E6ED}"/>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61322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E463-60F5-B17E-9D14-092C5F0B764E}"/>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3E80951-554D-5616-446C-350039718F5A}"/>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4" name="Footer Placeholder 3">
            <a:extLst>
              <a:ext uri="{FF2B5EF4-FFF2-40B4-BE49-F238E27FC236}">
                <a16:creationId xmlns:a16="http://schemas.microsoft.com/office/drawing/2014/main" id="{02438E06-6579-4782-34A8-1BE2E1B34E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628BE-48BD-4B8A-5C04-26DA356230D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16356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3E878-1D6E-FEB9-E1B7-84579FF261F3}"/>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3" name="Footer Placeholder 2">
            <a:extLst>
              <a:ext uri="{FF2B5EF4-FFF2-40B4-BE49-F238E27FC236}">
                <a16:creationId xmlns:a16="http://schemas.microsoft.com/office/drawing/2014/main" id="{24E07469-D83E-E3D5-13C0-CFBCAA14B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E8D1C-20D1-5045-7C1C-E4CA9C70B2D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425160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3BED-BAC7-7E12-4C83-D1D6535595AF}"/>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08E1F4-ABD6-89BB-4A0D-7E7A27A0729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6AAE3F-18C3-88C6-CC67-2FD29370AA45}"/>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E988A-E34F-C4DF-60A7-EF005C587DE8}"/>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6" name="Footer Placeholder 5">
            <a:extLst>
              <a:ext uri="{FF2B5EF4-FFF2-40B4-BE49-F238E27FC236}">
                <a16:creationId xmlns:a16="http://schemas.microsoft.com/office/drawing/2014/main" id="{96781453-2C09-AA7A-9361-B8AA9F18C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8CD9C-F464-DC55-BF69-199685F53D8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25467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614A-498B-3081-A52C-BD239652145E}"/>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6E9CD16-6E21-44A8-28AA-B02664E893AC}"/>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7B50DE-4D70-6197-01E6-1E9576800CF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80EF5-F699-567B-38B7-7A2DD692F60A}"/>
              </a:ext>
            </a:extLst>
          </p:cNvPr>
          <p:cNvSpPr>
            <a:spLocks noGrp="1"/>
          </p:cNvSpPr>
          <p:nvPr>
            <p:ph type="dt" sz="half" idx="10"/>
          </p:nvPr>
        </p:nvSpPr>
        <p:spPr/>
        <p:txBody>
          <a:bodyPr/>
          <a:lstStyle/>
          <a:p>
            <a:fld id="{3E8E0382-A7B6-9E4A-B026-11BAD1638786}" type="datetimeFigureOut">
              <a:rPr lang="en-US" smtClean="0"/>
              <a:t>3/21/2025</a:t>
            </a:fld>
            <a:endParaRPr lang="en-US"/>
          </a:p>
        </p:txBody>
      </p:sp>
      <p:sp>
        <p:nvSpPr>
          <p:cNvPr id="6" name="Footer Placeholder 5">
            <a:extLst>
              <a:ext uri="{FF2B5EF4-FFF2-40B4-BE49-F238E27FC236}">
                <a16:creationId xmlns:a16="http://schemas.microsoft.com/office/drawing/2014/main" id="{5E28BEC6-8E03-EB43-94C6-3548E5265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71F14-0796-DEAF-CCDA-CA56D1BD092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84049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96C4B-32E5-A710-6A92-CF8B973F757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5A0602-50F0-CEB0-001A-0399AA42362F}"/>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0E5E13-2CC0-24F5-FF38-8BFD36B5BDC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400">
                <a:solidFill>
                  <a:schemeClr val="tx1">
                    <a:tint val="75000"/>
                  </a:schemeClr>
                </a:solidFill>
              </a:defRPr>
            </a:lvl1pPr>
          </a:lstStyle>
          <a:p>
            <a:fld id="{3E8E0382-A7B6-9E4A-B026-11BAD1638786}" type="datetimeFigureOut">
              <a:rPr lang="en-US" smtClean="0"/>
              <a:pPr/>
              <a:t>3/21/2025</a:t>
            </a:fld>
            <a:endParaRPr lang="en-US"/>
          </a:p>
        </p:txBody>
      </p:sp>
      <p:sp>
        <p:nvSpPr>
          <p:cNvPr id="5" name="Footer Placeholder 4">
            <a:extLst>
              <a:ext uri="{FF2B5EF4-FFF2-40B4-BE49-F238E27FC236}">
                <a16:creationId xmlns:a16="http://schemas.microsoft.com/office/drawing/2014/main" id="{A352CAE6-931C-5CB9-07CC-E8CBEA33039A}"/>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811C5E87-6960-B0FD-8BD1-59A3895FA4C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400">
                <a:solidFill>
                  <a:schemeClr val="tx1">
                    <a:tint val="75000"/>
                  </a:schemeClr>
                </a:solidFill>
              </a:defRPr>
            </a:lvl1pPr>
          </a:lstStyle>
          <a:p>
            <a:fld id="{6AB79DEA-974F-7845-9F03-CDCA612305EF}" type="slidenum">
              <a:rPr lang="en-US" smtClean="0"/>
              <a:pPr/>
              <a:t>‹#›</a:t>
            </a:fld>
            <a:endParaRPr lang="en-US"/>
          </a:p>
        </p:txBody>
      </p:sp>
    </p:spTree>
    <p:extLst>
      <p:ext uri="{BB962C8B-B14F-4D97-AF65-F5344CB8AC3E}">
        <p14:creationId xmlns:p14="http://schemas.microsoft.com/office/powerpoint/2010/main" val="3890658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A558E-FE81-793C-C72D-3EC545CA7551}"/>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C67B2F-8B00-9A83-1C0E-F5352526F30A}"/>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B3426-F495-FD27-417A-9E3AE2168C23}"/>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CD2E8C4-14DC-D14A-94C6-1F66EC81F249}" type="datetimeFigureOut">
              <a:rPr lang="en-US" smtClean="0"/>
              <a:t>3/21/2025</a:t>
            </a:fld>
            <a:endParaRPr lang="en-US"/>
          </a:p>
        </p:txBody>
      </p:sp>
      <p:sp>
        <p:nvSpPr>
          <p:cNvPr id="5" name="Footer Placeholder 4">
            <a:extLst>
              <a:ext uri="{FF2B5EF4-FFF2-40B4-BE49-F238E27FC236}">
                <a16:creationId xmlns:a16="http://schemas.microsoft.com/office/drawing/2014/main" id="{FF9AF67E-8C19-85F8-6807-68E4800AC10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83479-A679-BCAB-2B4F-BCEB45468E3F}"/>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1811736E-1DEF-2740-9367-2B9F516F3CD2}" type="slidenum">
              <a:rPr lang="en-US" smtClean="0"/>
              <a:t>‹#›</a:t>
            </a:fld>
            <a:endParaRPr lang="en-US"/>
          </a:p>
        </p:txBody>
      </p:sp>
    </p:spTree>
    <p:extLst>
      <p:ext uri="{BB962C8B-B14F-4D97-AF65-F5344CB8AC3E}">
        <p14:creationId xmlns:p14="http://schemas.microsoft.com/office/powerpoint/2010/main" val="6095211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77964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8.jp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5.jp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24.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80.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4.png"/><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82.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7.sv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svg"/><Relationship Id="rId7" Type="http://schemas.openxmlformats.org/officeDocument/2006/relationships/image" Target="../media/image43.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24.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41000"/>
            <a:extLst>
              <a:ext uri="{28A0092B-C50C-407E-A947-70E740481C1C}">
                <a14:useLocalDpi xmlns:a14="http://schemas.microsoft.com/office/drawing/2010/main"/>
              </a:ext>
            </a:extLst>
          </a:blip>
          <a:srcRect/>
          <a:stretch/>
        </p:blipFill>
        <p:spPr>
          <a:xfrm>
            <a:off x="-318759" y="-371475"/>
            <a:ext cx="18925514" cy="11050165"/>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a:ln>
                  <a:noFill/>
                </a:ln>
                <a:solidFill>
                  <a:srgbClr val="FFFFFF"/>
                </a:solidFill>
                <a:effectLst/>
                <a:uLnTx/>
                <a:uFillTx/>
                <a:latin typeface="Poppins Medium"/>
                <a:ea typeface="+mn-ea"/>
                <a:cs typeface="+mn-cs"/>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dirty="0">
                <a:ln>
                  <a:noFill/>
                </a:ln>
                <a:solidFill>
                  <a:srgbClr val="F8C44F"/>
                </a:solidFill>
                <a:effectLst/>
                <a:uLnTx/>
                <a:uFillTx/>
                <a:latin typeface="Poppins"/>
                <a:ea typeface="+mn-ea"/>
                <a:cs typeface="+mn-cs"/>
              </a:rPr>
              <a:t>ieee-aess.org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a:xfrm>
            <a:off x="821845" y="481317"/>
            <a:ext cx="15773400" cy="1090612"/>
          </a:xfrm>
        </p:spPr>
        <p:txBody>
          <a:bodyPr>
            <a:normAutofit/>
          </a:bodyPr>
          <a:lstStyle/>
          <a:p>
            <a:r>
              <a:rPr lang="en-US" sz="4400" dirty="0"/>
              <a:t>Covariance Based Modeling</a:t>
            </a:r>
          </a:p>
        </p:txBody>
      </p:sp>
      <p:sp>
        <p:nvSpPr>
          <p:cNvPr id="3" name="Content Placeholder 2">
            <a:extLst>
              <a:ext uri="{FF2B5EF4-FFF2-40B4-BE49-F238E27FC236}">
                <a16:creationId xmlns:a16="http://schemas.microsoft.com/office/drawing/2014/main" id="{9E75FB0F-3FA7-450C-A43D-1E8579085611}"/>
              </a:ext>
            </a:extLst>
          </p:cNvPr>
          <p:cNvSpPr>
            <a:spLocks noGrp="1"/>
          </p:cNvSpPr>
          <p:nvPr>
            <p:ph idx="1"/>
          </p:nvPr>
        </p:nvSpPr>
        <p:spPr>
          <a:xfrm>
            <a:off x="757239" y="1572847"/>
            <a:ext cx="16149222" cy="4256453"/>
          </a:xfrm>
        </p:spPr>
        <p:txBody>
          <a:bodyPr>
            <a:noAutofit/>
          </a:bodyPr>
          <a:lstStyle/>
          <a:p>
            <a:pPr>
              <a:lnSpc>
                <a:spcPct val="110000"/>
              </a:lnSpc>
              <a:spcBef>
                <a:spcPts val="0"/>
              </a:spcBef>
            </a:pPr>
            <a:r>
              <a:rPr lang="en-US" sz="4000" dirty="0">
                <a:latin typeface="Arial" panose="020B0604020202020204" pitchFamily="34" charset="0"/>
                <a:cs typeface="Arial" panose="020B0604020202020204" pitchFamily="34" charset="0"/>
              </a:rPr>
              <a:t>Clutter response in a range bin of interest is expressed as a weighted combination of the space-time steering vectors corresponding to different clutter patches.</a:t>
            </a:r>
          </a:p>
          <a:p>
            <a:pPr>
              <a:lnSpc>
                <a:spcPct val="110000"/>
              </a:lnSpc>
              <a:spcBef>
                <a:spcPts val="0"/>
              </a:spcBef>
            </a:pPr>
            <a:r>
              <a:rPr lang="en-US" sz="4000" dirty="0">
                <a:latin typeface="Arial" panose="020B0604020202020204" pitchFamily="34" charset="0"/>
                <a:cs typeface="Arial" panose="020B0604020202020204" pitchFamily="34" charset="0"/>
              </a:rPr>
              <a:t>These weights (statistically modeled) denote the amplitudes of the clutter patches and are a function of the intrinsic clutter reflectivity and the transmit-receive antenna patterns.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10</a:t>
            </a:fld>
            <a:endParaRPr lang="en-US" dirty="0"/>
          </a:p>
        </p:txBody>
      </p:sp>
      <p:pic>
        <p:nvPicPr>
          <p:cNvPr id="6" name="Picture 5">
            <a:extLst>
              <a:ext uri="{FF2B5EF4-FFF2-40B4-BE49-F238E27FC236}">
                <a16:creationId xmlns:a16="http://schemas.microsoft.com/office/drawing/2014/main" id="{3AC82FC7-EAB2-4EB9-BB37-73628D70B08D}"/>
              </a:ext>
            </a:extLst>
          </p:cNvPr>
          <p:cNvPicPr>
            <a:picLocks noChangeAspect="1"/>
          </p:cNvPicPr>
          <p:nvPr/>
        </p:nvPicPr>
        <p:blipFill>
          <a:blip r:embed="rId2"/>
          <a:stretch>
            <a:fillRect/>
          </a:stretch>
        </p:blipFill>
        <p:spPr>
          <a:xfrm>
            <a:off x="10668000" y="5064310"/>
            <a:ext cx="5402652" cy="4470215"/>
          </a:xfrm>
          <a:prstGeom prst="rect">
            <a:avLst/>
          </a:prstGeom>
        </p:spPr>
      </p:pic>
      <p:pic>
        <p:nvPicPr>
          <p:cNvPr id="5" name="Picture 4">
            <a:extLst>
              <a:ext uri="{FF2B5EF4-FFF2-40B4-BE49-F238E27FC236}">
                <a16:creationId xmlns:a16="http://schemas.microsoft.com/office/drawing/2014/main" id="{26030C21-9DA6-B008-9510-EF8301FE4645}"/>
              </a:ext>
            </a:extLst>
          </p:cNvPr>
          <p:cNvPicPr>
            <a:picLocks noChangeAspect="1"/>
          </p:cNvPicPr>
          <p:nvPr/>
        </p:nvPicPr>
        <p:blipFill>
          <a:blip r:embed="rId3"/>
          <a:stretch>
            <a:fillRect/>
          </a:stretch>
        </p:blipFill>
        <p:spPr>
          <a:xfrm>
            <a:off x="16629819" y="8145789"/>
            <a:ext cx="1429581" cy="1388736"/>
          </a:xfrm>
          <a:prstGeom prst="rect">
            <a:avLst/>
          </a:prstGeom>
        </p:spPr>
      </p:pic>
      <p:pic>
        <p:nvPicPr>
          <p:cNvPr id="7" name="Picture 21">
            <a:extLst>
              <a:ext uri="{FF2B5EF4-FFF2-40B4-BE49-F238E27FC236}">
                <a16:creationId xmlns:a16="http://schemas.microsoft.com/office/drawing/2014/main" id="{F62DB70B-FFB0-556F-A922-6A23A3D25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9" name="Picture 8">
            <a:extLst>
              <a:ext uri="{FF2B5EF4-FFF2-40B4-BE49-F238E27FC236}">
                <a16:creationId xmlns:a16="http://schemas.microsoft.com/office/drawing/2014/main" id="{CF9F00DE-FFDE-307C-2F19-E1602D6A3DA2}"/>
              </a:ext>
            </a:extLst>
          </p:cNvPr>
          <p:cNvPicPr>
            <a:picLocks noChangeAspect="1"/>
          </p:cNvPicPr>
          <p:nvPr/>
        </p:nvPicPr>
        <p:blipFill>
          <a:blip r:embed="rId5"/>
          <a:stretch>
            <a:fillRect/>
          </a:stretch>
        </p:blipFill>
        <p:spPr>
          <a:xfrm>
            <a:off x="2743200" y="5829300"/>
            <a:ext cx="5458743" cy="1661357"/>
          </a:xfrm>
          <a:prstGeom prst="rect">
            <a:avLst/>
          </a:prstGeom>
        </p:spPr>
      </p:pic>
      <p:pic>
        <p:nvPicPr>
          <p:cNvPr id="11" name="Picture 10">
            <a:extLst>
              <a:ext uri="{FF2B5EF4-FFF2-40B4-BE49-F238E27FC236}">
                <a16:creationId xmlns:a16="http://schemas.microsoft.com/office/drawing/2014/main" id="{401F4E78-ECE8-7160-2F3D-4F18CFE5B5A7}"/>
              </a:ext>
            </a:extLst>
          </p:cNvPr>
          <p:cNvPicPr>
            <a:picLocks noChangeAspect="1"/>
          </p:cNvPicPr>
          <p:nvPr/>
        </p:nvPicPr>
        <p:blipFill>
          <a:blip r:embed="rId6"/>
          <a:stretch>
            <a:fillRect/>
          </a:stretch>
        </p:blipFill>
        <p:spPr>
          <a:xfrm>
            <a:off x="3577220" y="7658100"/>
            <a:ext cx="3966580" cy="1160185"/>
          </a:xfrm>
          <a:prstGeom prst="rect">
            <a:avLst/>
          </a:prstGeom>
        </p:spPr>
      </p:pic>
    </p:spTree>
    <p:extLst>
      <p:ext uri="{BB962C8B-B14F-4D97-AF65-F5344CB8AC3E}">
        <p14:creationId xmlns:p14="http://schemas.microsoft.com/office/powerpoint/2010/main" val="343513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6381-5781-573D-D3F7-956FA1EA1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4D335-5F27-F9A2-645E-6F6E25A8E8B4}"/>
              </a:ext>
            </a:extLst>
          </p:cNvPr>
          <p:cNvSpPr>
            <a:spLocks noGrp="1"/>
          </p:cNvSpPr>
          <p:nvPr>
            <p:ph type="title"/>
          </p:nvPr>
        </p:nvSpPr>
        <p:spPr>
          <a:xfrm>
            <a:off x="821845" y="481317"/>
            <a:ext cx="15773400" cy="1090612"/>
          </a:xfrm>
        </p:spPr>
        <p:txBody>
          <a:bodyPr>
            <a:normAutofit/>
          </a:bodyPr>
          <a:lstStyle/>
          <a:p>
            <a:r>
              <a:rPr lang="en-US" sz="4400" dirty="0"/>
              <a:t>Covariance Based Modeling</a:t>
            </a:r>
          </a:p>
        </p:txBody>
      </p:sp>
      <p:sp>
        <p:nvSpPr>
          <p:cNvPr id="4" name="Slide Number Placeholder 3">
            <a:extLst>
              <a:ext uri="{FF2B5EF4-FFF2-40B4-BE49-F238E27FC236}">
                <a16:creationId xmlns:a16="http://schemas.microsoft.com/office/drawing/2014/main" id="{CEA67440-4B93-1A98-D3F8-3C47475390F3}"/>
              </a:ext>
            </a:extLst>
          </p:cNvPr>
          <p:cNvSpPr>
            <a:spLocks noGrp="1"/>
          </p:cNvSpPr>
          <p:nvPr>
            <p:ph type="sldNum" sz="quarter" idx="12"/>
          </p:nvPr>
        </p:nvSpPr>
        <p:spPr/>
        <p:txBody>
          <a:bodyPr>
            <a:normAutofit/>
          </a:bodyPr>
          <a:lstStyle/>
          <a:p>
            <a:fld id="{949C1A61-7DEF-49B4-9A2F-FDF894EC1793}" type="slidenum">
              <a:rPr lang="en-US" smtClean="0"/>
              <a:pPr/>
              <a:t>11</a:t>
            </a:fld>
            <a:endParaRPr lang="en-US" dirty="0"/>
          </a:p>
        </p:txBody>
      </p:sp>
      <p:pic>
        <p:nvPicPr>
          <p:cNvPr id="6" name="Picture 5">
            <a:extLst>
              <a:ext uri="{FF2B5EF4-FFF2-40B4-BE49-F238E27FC236}">
                <a16:creationId xmlns:a16="http://schemas.microsoft.com/office/drawing/2014/main" id="{2C848455-3E9E-0F4A-2B0D-6C503700374B}"/>
              </a:ext>
            </a:extLst>
          </p:cNvPr>
          <p:cNvPicPr>
            <a:picLocks noChangeAspect="1"/>
          </p:cNvPicPr>
          <p:nvPr/>
        </p:nvPicPr>
        <p:blipFill>
          <a:blip r:embed="rId2"/>
          <a:stretch>
            <a:fillRect/>
          </a:stretch>
        </p:blipFill>
        <p:spPr>
          <a:xfrm>
            <a:off x="10746103" y="5064310"/>
            <a:ext cx="5402652" cy="4470215"/>
          </a:xfrm>
          <a:prstGeom prst="rect">
            <a:avLst/>
          </a:prstGeom>
        </p:spPr>
      </p:pic>
      <p:sp>
        <p:nvSpPr>
          <p:cNvPr id="16" name="Content Placeholder 2">
            <a:extLst>
              <a:ext uri="{FF2B5EF4-FFF2-40B4-BE49-F238E27FC236}">
                <a16:creationId xmlns:a16="http://schemas.microsoft.com/office/drawing/2014/main" id="{6B53050F-6871-763A-D92E-05279F43691A}"/>
              </a:ext>
            </a:extLst>
          </p:cNvPr>
          <p:cNvSpPr txBox="1">
            <a:spLocks/>
          </p:cNvSpPr>
          <p:nvPr/>
        </p:nvSpPr>
        <p:spPr>
          <a:xfrm>
            <a:off x="842627" y="1662298"/>
            <a:ext cx="12604802" cy="8143385"/>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11D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11D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11D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11D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11D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US" sz="4000" dirty="0">
                <a:solidFill>
                  <a:srgbClr val="C00000"/>
                </a:solidFill>
                <a:latin typeface="Arial" panose="020B0604020202020204" pitchFamily="34" charset="0"/>
                <a:cs typeface="Arial" panose="020B0604020202020204" pitchFamily="34" charset="0"/>
              </a:rPr>
              <a:t>Disadvantages:</a:t>
            </a:r>
            <a:endParaRPr lang="en-US" sz="4000" dirty="0">
              <a:latin typeface="Arial" panose="020B0604020202020204" pitchFamily="34" charset="0"/>
              <a:cs typeface="Arial" panose="020B0604020202020204" pitchFamily="34" charset="0"/>
            </a:endParaRPr>
          </a:p>
          <a:p>
            <a:pPr lvl="1">
              <a:lnSpc>
                <a:spcPct val="110000"/>
              </a:lnSpc>
              <a:spcBef>
                <a:spcPts val="0"/>
              </a:spcBef>
            </a:pPr>
            <a:r>
              <a:rPr lang="en-US" sz="4000" dirty="0">
                <a:solidFill>
                  <a:schemeClr val="tx1"/>
                </a:solidFill>
                <a:latin typeface="Arial" panose="020B0604020202020204" pitchFamily="34" charset="0"/>
                <a:cs typeface="Arial" panose="020B0604020202020204" pitchFamily="34" charset="0"/>
              </a:rPr>
              <a:t>Pure statistical modeling of the clutter returns is an approximation that does not capture the site-specific nature of clutter.</a:t>
            </a:r>
          </a:p>
          <a:p>
            <a:pPr lvl="1">
              <a:lnSpc>
                <a:spcPct val="110000"/>
              </a:lnSpc>
              <a:spcBef>
                <a:spcPts val="0"/>
              </a:spcBef>
            </a:pPr>
            <a:r>
              <a:rPr lang="en-US" sz="4000" dirty="0">
                <a:solidFill>
                  <a:schemeClr val="tx1"/>
                </a:solidFill>
                <a:latin typeface="Arial" panose="020B0604020202020204" pitchFamily="34" charset="0"/>
                <a:cs typeface="Arial" panose="020B0604020202020204" pitchFamily="34" charset="0"/>
              </a:rPr>
              <a:t>The transmit </a:t>
            </a:r>
            <a:r>
              <a:rPr lang="en-US" sz="4000" dirty="0" err="1">
                <a:solidFill>
                  <a:schemeClr val="tx1"/>
                </a:solidFill>
                <a:latin typeface="Arial" panose="020B0604020202020204" pitchFamily="34" charset="0"/>
                <a:cs typeface="Arial" panose="020B0604020202020204" pitchFamily="34" charset="0"/>
              </a:rPr>
              <a:t>DoFs</a:t>
            </a:r>
            <a:r>
              <a:rPr lang="en-US" sz="4000" dirty="0">
                <a:solidFill>
                  <a:schemeClr val="tx1"/>
                </a:solidFill>
                <a:latin typeface="Arial" panose="020B0604020202020204" pitchFamily="34" charset="0"/>
                <a:cs typeface="Arial" panose="020B0604020202020204" pitchFamily="34" charset="0"/>
              </a:rPr>
              <a:t> have been collapsed into a complex scalar clutter reflectivity.</a:t>
            </a:r>
          </a:p>
          <a:p>
            <a:pPr>
              <a:lnSpc>
                <a:spcPct val="110000"/>
              </a:lnSpc>
              <a:spcBef>
                <a:spcPts val="0"/>
              </a:spcBef>
            </a:pP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C6862C2-A711-48D4-D095-EC7297D8E8D2}"/>
              </a:ext>
            </a:extLst>
          </p:cNvPr>
          <p:cNvPicPr>
            <a:picLocks noChangeAspect="1"/>
          </p:cNvPicPr>
          <p:nvPr/>
        </p:nvPicPr>
        <p:blipFill>
          <a:blip r:embed="rId3"/>
          <a:stretch>
            <a:fillRect/>
          </a:stretch>
        </p:blipFill>
        <p:spPr>
          <a:xfrm>
            <a:off x="16629819" y="8145789"/>
            <a:ext cx="1429581" cy="1388736"/>
          </a:xfrm>
          <a:prstGeom prst="rect">
            <a:avLst/>
          </a:prstGeom>
        </p:spPr>
      </p:pic>
      <p:pic>
        <p:nvPicPr>
          <p:cNvPr id="7" name="Picture 21">
            <a:extLst>
              <a:ext uri="{FF2B5EF4-FFF2-40B4-BE49-F238E27FC236}">
                <a16:creationId xmlns:a16="http://schemas.microsoft.com/office/drawing/2014/main" id="{A7005B96-EF99-F9AB-3445-354C80BAD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60651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a:xfrm>
            <a:off x="764165" y="575910"/>
            <a:ext cx="15773400" cy="1090612"/>
          </a:xfrm>
        </p:spPr>
        <p:txBody>
          <a:bodyPr>
            <a:normAutofit/>
          </a:bodyPr>
          <a:lstStyle/>
          <a:p>
            <a:r>
              <a:rPr lang="en-US" sz="4400" dirty="0"/>
              <a:t>Stochastic Transfer Function Approach</a:t>
            </a:r>
          </a:p>
        </p:txBody>
      </p:sp>
      <p:sp>
        <p:nvSpPr>
          <p:cNvPr id="3" name="Content Placeholder 2">
            <a:extLst>
              <a:ext uri="{FF2B5EF4-FFF2-40B4-BE49-F238E27FC236}">
                <a16:creationId xmlns:a16="http://schemas.microsoft.com/office/drawing/2014/main" id="{9E75FB0F-3FA7-450C-A43D-1E8579085611}"/>
              </a:ext>
            </a:extLst>
          </p:cNvPr>
          <p:cNvSpPr>
            <a:spLocks noGrp="1"/>
          </p:cNvSpPr>
          <p:nvPr>
            <p:ph idx="1"/>
          </p:nvPr>
        </p:nvSpPr>
        <p:spPr>
          <a:xfrm>
            <a:off x="757238" y="1485900"/>
            <a:ext cx="16802099" cy="8143385"/>
          </a:xfrm>
        </p:spPr>
        <p:txBody>
          <a:bodyPr>
            <a:noAutofit/>
          </a:bodyPr>
          <a:lstStyle/>
          <a:p>
            <a:pPr>
              <a:lnSpc>
                <a:spcPct val="110000"/>
              </a:lnSpc>
              <a:spcBef>
                <a:spcPts val="0"/>
              </a:spcBef>
            </a:pPr>
            <a:r>
              <a:rPr lang="en-US" sz="4000" dirty="0">
                <a:latin typeface="Arial" panose="020B0604020202020204" pitchFamily="34" charset="0"/>
                <a:cs typeface="Arial" panose="020B0604020202020204" pitchFamily="34" charset="0"/>
              </a:rPr>
              <a:t>This new approach to signal-dependent clutter modeling uses a “stochastic transfer function” to model each transmit-receive channel.</a:t>
            </a:r>
          </a:p>
          <a:p>
            <a:pPr>
              <a:lnSpc>
                <a:spcPct val="110000"/>
              </a:lnSpc>
              <a:spcBef>
                <a:spcPts val="0"/>
              </a:spcBef>
            </a:pPr>
            <a:r>
              <a:rPr lang="en-US" sz="4000" dirty="0">
                <a:latin typeface="Arial" panose="020B0604020202020204" pitchFamily="34" charset="0"/>
                <a:cs typeface="Arial" panose="020B0604020202020204" pitchFamily="34" charset="0"/>
              </a:rPr>
              <a:t>The transfer functions are computed from a fundamental physics scattering model using the Green’s functions. </a:t>
            </a:r>
          </a:p>
          <a:p>
            <a:pPr>
              <a:lnSpc>
                <a:spcPct val="110000"/>
              </a:lnSpc>
              <a:spcBef>
                <a:spcPts val="0"/>
              </a:spcBef>
            </a:pPr>
            <a:endParaRPr lang="en-US" sz="4000" dirty="0">
              <a:latin typeface="Arial" panose="020B0604020202020204" pitchFamily="34" charset="0"/>
              <a:cs typeface="Arial" panose="020B0604020202020204" pitchFamily="34" charset="0"/>
            </a:endParaRPr>
          </a:p>
          <a:p>
            <a:pPr marL="0" indent="0">
              <a:lnSpc>
                <a:spcPct val="110000"/>
              </a:lnSpc>
              <a:spcBef>
                <a:spcPts val="0"/>
              </a:spcBef>
              <a:buNone/>
            </a:pPr>
            <a:endParaRPr lang="en-US" sz="4000" dirty="0">
              <a:solidFill>
                <a:srgbClr val="C00000"/>
              </a:solidFill>
              <a:latin typeface="Arial" panose="020B0604020202020204" pitchFamily="34" charset="0"/>
              <a:cs typeface="Arial" panose="020B0604020202020204" pitchFamily="34" charset="0"/>
            </a:endParaRPr>
          </a:p>
          <a:p>
            <a:pPr marL="0" indent="0">
              <a:lnSpc>
                <a:spcPct val="110000"/>
              </a:lnSpc>
              <a:spcBef>
                <a:spcPts val="0"/>
              </a:spcBef>
              <a:buNone/>
            </a:pPr>
            <a:endParaRPr lang="en-US" sz="4000" dirty="0">
              <a:solidFill>
                <a:schemeClr val="accent6"/>
              </a:solidFill>
              <a:latin typeface="Arial" panose="020B0604020202020204" pitchFamily="34" charset="0"/>
              <a:cs typeface="Arial" panose="020B0604020202020204" pitchFamily="34" charset="0"/>
            </a:endParaRPr>
          </a:p>
          <a:p>
            <a:pPr marL="0" indent="0">
              <a:lnSpc>
                <a:spcPct val="110000"/>
              </a:lnSpc>
              <a:spcBef>
                <a:spcPts val="0"/>
              </a:spcBef>
              <a:buNone/>
            </a:pPr>
            <a:r>
              <a:rPr lang="en-US" sz="4000" dirty="0">
                <a:solidFill>
                  <a:schemeClr val="accent6"/>
                </a:solidFill>
                <a:latin typeface="Arial" panose="020B0604020202020204" pitchFamily="34" charset="0"/>
                <a:cs typeface="Arial" panose="020B0604020202020204" pitchFamily="34" charset="0"/>
              </a:rPr>
              <a:t>Advantages:</a:t>
            </a:r>
          </a:p>
          <a:p>
            <a:pPr>
              <a:lnSpc>
                <a:spcPct val="110000"/>
              </a:lnSpc>
              <a:spcBef>
                <a:spcPts val="0"/>
              </a:spcBef>
            </a:pPr>
            <a:r>
              <a:rPr lang="en-US" sz="4000" dirty="0">
                <a:latin typeface="Arial" panose="020B0604020202020204" pitchFamily="34" charset="0"/>
                <a:cs typeface="Arial" panose="020B0604020202020204" pitchFamily="34" charset="0"/>
              </a:rPr>
              <a:t>The stochastic transfer function is transmit-signal independent even though the actual clutter returns are dependent on the transmit signal. </a:t>
            </a:r>
          </a:p>
          <a:p>
            <a:pPr>
              <a:lnSpc>
                <a:spcPct val="110000"/>
              </a:lnSpc>
              <a:spcBef>
                <a:spcPts val="0"/>
              </a:spcBef>
            </a:pPr>
            <a:r>
              <a:rPr lang="en-US" sz="4000" dirty="0">
                <a:latin typeface="Arial" panose="020B0604020202020204" pitchFamily="34" charset="0"/>
                <a:cs typeface="Arial" panose="020B0604020202020204" pitchFamily="34" charset="0"/>
              </a:rPr>
              <a:t>This approach facilitates an easy solution to the joint optimization of the transmit waveforms and receiver filters.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12</a:t>
            </a:fld>
            <a:endParaRPr lang="en-US" dirty="0"/>
          </a:p>
        </p:txBody>
      </p:sp>
      <p:pic>
        <p:nvPicPr>
          <p:cNvPr id="5" name="Picture 4">
            <a:extLst>
              <a:ext uri="{FF2B5EF4-FFF2-40B4-BE49-F238E27FC236}">
                <a16:creationId xmlns:a16="http://schemas.microsoft.com/office/drawing/2014/main" id="{5E796A79-52E3-43A0-82C5-6F656CC1C004}"/>
              </a:ext>
            </a:extLst>
          </p:cNvPr>
          <p:cNvPicPr>
            <a:picLocks noChangeAspect="1"/>
          </p:cNvPicPr>
          <p:nvPr/>
        </p:nvPicPr>
        <p:blipFill>
          <a:blip r:embed="rId2"/>
          <a:stretch>
            <a:fillRect/>
          </a:stretch>
        </p:blipFill>
        <p:spPr>
          <a:xfrm>
            <a:off x="6210300" y="4152900"/>
            <a:ext cx="5753100" cy="2917579"/>
          </a:xfrm>
          <a:prstGeom prst="rect">
            <a:avLst/>
          </a:prstGeom>
        </p:spPr>
      </p:pic>
      <p:pic>
        <p:nvPicPr>
          <p:cNvPr id="6" name="Picture 21">
            <a:extLst>
              <a:ext uri="{FF2B5EF4-FFF2-40B4-BE49-F238E27FC236}">
                <a16:creationId xmlns:a16="http://schemas.microsoft.com/office/drawing/2014/main" id="{57D303C5-6285-725B-B4CA-4332F09F0C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7" name="Picture 6">
            <a:extLst>
              <a:ext uri="{FF2B5EF4-FFF2-40B4-BE49-F238E27FC236}">
                <a16:creationId xmlns:a16="http://schemas.microsoft.com/office/drawing/2014/main" id="{2E3A0BE8-2333-A228-DBD3-037854383BE4}"/>
              </a:ext>
            </a:extLst>
          </p:cNvPr>
          <p:cNvPicPr>
            <a:picLocks noChangeAspect="1"/>
          </p:cNvPicPr>
          <p:nvPr/>
        </p:nvPicPr>
        <p:blipFill>
          <a:blip r:embed="rId4"/>
          <a:stretch>
            <a:fillRect/>
          </a:stretch>
        </p:blipFill>
        <p:spPr>
          <a:xfrm>
            <a:off x="16629819" y="8145789"/>
            <a:ext cx="1429581" cy="1388736"/>
          </a:xfrm>
          <a:prstGeom prst="rect">
            <a:avLst/>
          </a:prstGeom>
        </p:spPr>
      </p:pic>
    </p:spTree>
    <p:extLst>
      <p:ext uri="{BB962C8B-B14F-4D97-AF65-F5344CB8AC3E}">
        <p14:creationId xmlns:p14="http://schemas.microsoft.com/office/powerpoint/2010/main" val="2174228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Stochastic Transfer Function Approach</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13</a:t>
            </a:fld>
            <a:endParaRPr lang="en-US" dirty="0"/>
          </a:p>
        </p:txBody>
      </p:sp>
      <p:sp>
        <p:nvSpPr>
          <p:cNvPr id="6" name="Flowchart: Process 5">
            <a:extLst>
              <a:ext uri="{FF2B5EF4-FFF2-40B4-BE49-F238E27FC236}">
                <a16:creationId xmlns:a16="http://schemas.microsoft.com/office/drawing/2014/main" id="{F2FBDE5E-DF42-46A5-95D6-5038A0EDDD88}"/>
              </a:ext>
            </a:extLst>
          </p:cNvPr>
          <p:cNvSpPr/>
          <p:nvPr/>
        </p:nvSpPr>
        <p:spPr bwMode="auto">
          <a:xfrm>
            <a:off x="6224105" y="3550749"/>
            <a:ext cx="1828800" cy="1485900"/>
          </a:xfrm>
          <a:prstGeom prst="flowChartProcess">
            <a:avLst/>
          </a:prstGeom>
        </p:spPr>
        <p:style>
          <a:lnRef idx="1">
            <a:schemeClr val="dk1"/>
          </a:lnRef>
          <a:fillRef idx="2">
            <a:schemeClr val="dk1"/>
          </a:fillRef>
          <a:effectRef idx="1">
            <a:schemeClr val="dk1"/>
          </a:effectRef>
          <a:fontRef idx="minor">
            <a:schemeClr val="dk1"/>
          </a:fontRef>
        </p:style>
        <p:txBody>
          <a:bodyPr anchor="ctr"/>
          <a:lstStyle/>
          <a:p>
            <a:pPr algn="ctr" defTabSz="1371600">
              <a:defRPr/>
            </a:pPr>
            <a:r>
              <a:rPr lang="en-US" sz="4200" b="1" baseline="-25000" dirty="0">
                <a:solidFill>
                  <a:srgbClr val="1F4D85"/>
                </a:solidFill>
                <a:latin typeface="Times New Roman" pitchFamily="18" charset="0"/>
                <a:cs typeface="Times New Roman" pitchFamily="18" charset="0"/>
              </a:rPr>
              <a:t>Target</a:t>
            </a:r>
          </a:p>
          <a:p>
            <a:pPr algn="ctr" defTabSz="1371600">
              <a:defRPr/>
            </a:pPr>
            <a:r>
              <a:rPr lang="en-US" sz="4200" b="1" baseline="-25000" dirty="0">
                <a:solidFill>
                  <a:srgbClr val="1F4D85"/>
                </a:solidFill>
                <a:latin typeface="Times New Roman" pitchFamily="18" charset="0"/>
                <a:cs typeface="Times New Roman" pitchFamily="18" charset="0"/>
              </a:rPr>
              <a:t>Channel</a:t>
            </a:r>
          </a:p>
        </p:txBody>
      </p:sp>
      <p:sp>
        <p:nvSpPr>
          <p:cNvPr id="7" name="Flowchart: Process 6">
            <a:extLst>
              <a:ext uri="{FF2B5EF4-FFF2-40B4-BE49-F238E27FC236}">
                <a16:creationId xmlns:a16="http://schemas.microsoft.com/office/drawing/2014/main" id="{C2CEFF84-ECA7-4AA4-B13F-AAF4E56E105F}"/>
              </a:ext>
            </a:extLst>
          </p:cNvPr>
          <p:cNvSpPr/>
          <p:nvPr/>
        </p:nvSpPr>
        <p:spPr bwMode="auto">
          <a:xfrm>
            <a:off x="6224105" y="5493849"/>
            <a:ext cx="1828800" cy="1485900"/>
          </a:xfrm>
          <a:prstGeom prst="flowChartProcess">
            <a:avLst/>
          </a:prstGeom>
        </p:spPr>
        <p:style>
          <a:lnRef idx="1">
            <a:schemeClr val="dk1"/>
          </a:lnRef>
          <a:fillRef idx="2">
            <a:schemeClr val="dk1"/>
          </a:fillRef>
          <a:effectRef idx="1">
            <a:schemeClr val="dk1"/>
          </a:effectRef>
          <a:fontRef idx="minor">
            <a:schemeClr val="dk1"/>
          </a:fontRef>
        </p:style>
        <p:txBody>
          <a:bodyPr anchor="ctr"/>
          <a:lstStyle/>
          <a:p>
            <a:pPr algn="ctr" defTabSz="1371600">
              <a:defRPr/>
            </a:pPr>
            <a:r>
              <a:rPr lang="en-US" sz="4200" b="1" baseline="-25000" dirty="0">
                <a:solidFill>
                  <a:srgbClr val="1F4D85"/>
                </a:solidFill>
                <a:latin typeface="Times New Roman" pitchFamily="18" charset="0"/>
                <a:cs typeface="Times New Roman" pitchFamily="18" charset="0"/>
              </a:rPr>
              <a:t>Clutter</a:t>
            </a:r>
          </a:p>
        </p:txBody>
      </p:sp>
      <mc:AlternateContent xmlns:mc="http://schemas.openxmlformats.org/markup-compatibility/2006">
        <mc:Choice xmlns:a14="http://schemas.microsoft.com/office/drawing/2010/main" Requires="a14">
          <p:sp>
            <p:nvSpPr>
              <p:cNvPr id="9" name="Object 8">
                <a:extLst>
                  <a:ext uri="{FF2B5EF4-FFF2-40B4-BE49-F238E27FC236}">
                    <a16:creationId xmlns:a16="http://schemas.microsoft.com/office/drawing/2014/main" id="{B73E2186-131A-4EDB-BB51-FEFCBD726872}"/>
                  </a:ext>
                </a:extLst>
              </p:cNvPr>
              <p:cNvSpPr txBox="1"/>
              <p:nvPr/>
            </p:nvSpPr>
            <p:spPr bwMode="auto">
              <a:xfrm>
                <a:off x="2392292" y="3716753"/>
                <a:ext cx="1428750" cy="762000"/>
              </a:xfrm>
              <a:prstGeom prst="rect">
                <a:avLst/>
              </a:prstGeom>
              <a:noFill/>
            </p:spPr>
            <p:txBody>
              <a:bodyPr>
                <a:normAutofit/>
              </a:bodyPr>
              <a:lstStyle/>
              <a:p>
                <a:pPr defTabSz="1371600" fontAlgn="base">
                  <a:spcBef>
                    <a:spcPct val="0"/>
                  </a:spcBef>
                  <a:spcAft>
                    <a:spcPct val="0"/>
                  </a:spcAft>
                  <a:defRPr/>
                </a:pPr>
                <a14:m>
                  <m:oMathPara xmlns:m="http://schemas.openxmlformats.org/officeDocument/2006/math">
                    <m:oMathParaPr>
                      <m:jc m:val="left"/>
                    </m:oMathParaPr>
                    <m:oMath xmlns:m="http://schemas.openxmlformats.org/officeDocument/2006/math">
                      <m:r>
                        <a:rPr lang="en-US" sz="2700" b="1" i="1">
                          <a:solidFill>
                            <a:srgbClr val="000000"/>
                          </a:solidFill>
                          <a:latin typeface="Cambria Math" panose="02040503050406030204" pitchFamily="18" charset="0"/>
                        </a:rPr>
                        <m:t>𝐬</m:t>
                      </m:r>
                      <m:r>
                        <a:rPr lang="en-US" sz="2700" b="1" i="1">
                          <a:solidFill>
                            <a:srgbClr val="000000"/>
                          </a:solidFill>
                          <a:latin typeface="Cambria Math" panose="02040503050406030204" pitchFamily="18" charset="0"/>
                        </a:rPr>
                        <m:t>(</m:t>
                      </m:r>
                      <m:r>
                        <a:rPr lang="en-US" sz="2700" b="1" i="1">
                          <a:solidFill>
                            <a:srgbClr val="000000"/>
                          </a:solidFill>
                          <a:latin typeface="Cambria Math" panose="02040503050406030204" pitchFamily="18" charset="0"/>
                        </a:rPr>
                        <m:t>𝑡</m:t>
                      </m:r>
                      <m:r>
                        <a:rPr lang="en-US" sz="2700" b="1" i="1">
                          <a:solidFill>
                            <a:srgbClr val="000000"/>
                          </a:solidFill>
                          <a:latin typeface="Cambria Math" panose="02040503050406030204" pitchFamily="18" charset="0"/>
                        </a:rPr>
                        <m:t>,</m:t>
                      </m:r>
                      <m:r>
                        <a:rPr lang="en-US" sz="2700" b="1" i="1">
                          <a:solidFill>
                            <a:srgbClr val="000000"/>
                          </a:solidFill>
                          <a:latin typeface="Cambria Math" panose="02040503050406030204" pitchFamily="18" charset="0"/>
                        </a:rPr>
                        <m:t>𝐫</m:t>
                      </m:r>
                      <m:r>
                        <a:rPr lang="en-US" sz="2700" b="1" i="1">
                          <a:solidFill>
                            <a:srgbClr val="000000"/>
                          </a:solidFill>
                          <a:latin typeface="Cambria Math" panose="02040503050406030204" pitchFamily="18" charset="0"/>
                        </a:rPr>
                        <m:t>)</m:t>
                      </m:r>
                    </m:oMath>
                  </m:oMathPara>
                </a14:m>
                <a:endParaRPr lang="en-US" sz="2700" b="1">
                  <a:solidFill>
                    <a:srgbClr val="1F4D85"/>
                  </a:solidFill>
                  <a:latin typeface="Arial" charset="0"/>
                </a:endParaRPr>
              </a:p>
            </p:txBody>
          </p:sp>
        </mc:Choice>
        <mc:Fallback>
          <p:sp>
            <p:nvSpPr>
              <p:cNvPr id="9" name="Object 8">
                <a:extLst>
                  <a:ext uri="{FF2B5EF4-FFF2-40B4-BE49-F238E27FC236}">
                    <a16:creationId xmlns:a16="http://schemas.microsoft.com/office/drawing/2014/main" id="{B73E2186-131A-4EDB-BB51-FEFCBD726872}"/>
                  </a:ext>
                </a:extLst>
              </p:cNvPr>
              <p:cNvSpPr txBox="1">
                <a:spLocks noRot="1" noChangeAspect="1" noMove="1" noResize="1" noEditPoints="1" noAdjustHandles="1" noChangeArrowheads="1" noChangeShapeType="1" noTextEdit="1"/>
              </p:cNvSpPr>
              <p:nvPr/>
            </p:nvSpPr>
            <p:spPr bwMode="auto">
              <a:xfrm>
                <a:off x="2392292" y="3716753"/>
                <a:ext cx="1428750" cy="762000"/>
              </a:xfrm>
              <a:prstGeom prst="rect">
                <a:avLst/>
              </a:prstGeom>
              <a:blipFill>
                <a:blip r:embed="rId2"/>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EC156ED6-6796-48C9-81F7-B69ABCF0F11B}"/>
              </a:ext>
            </a:extLst>
          </p:cNvPr>
          <p:cNvCxnSpPr>
            <a:endCxn id="6" idx="1"/>
          </p:cNvCxnSpPr>
          <p:nvPr/>
        </p:nvCxnSpPr>
        <p:spPr>
          <a:xfrm>
            <a:off x="4209953" y="4289066"/>
            <a:ext cx="2014152" cy="46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272B998A-0CA7-40C3-BBED-A99DCA2CC52D}"/>
              </a:ext>
            </a:extLst>
          </p:cNvPr>
          <p:cNvSpPr/>
          <p:nvPr/>
        </p:nvSpPr>
        <p:spPr>
          <a:xfrm>
            <a:off x="4543586" y="4214925"/>
            <a:ext cx="148281" cy="1482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fontAlgn="base">
              <a:spcBef>
                <a:spcPct val="0"/>
              </a:spcBef>
              <a:spcAft>
                <a:spcPct val="0"/>
              </a:spcAft>
              <a:defRPr/>
            </a:pPr>
            <a:endParaRPr lang="en-US" sz="2700" b="1">
              <a:solidFill>
                <a:srgbClr val="FFFFFF"/>
              </a:solidFill>
              <a:latin typeface="Arial"/>
            </a:endParaRPr>
          </a:p>
        </p:txBody>
      </p:sp>
      <p:cxnSp>
        <p:nvCxnSpPr>
          <p:cNvPr id="12" name="Shape 11">
            <a:extLst>
              <a:ext uri="{FF2B5EF4-FFF2-40B4-BE49-F238E27FC236}">
                <a16:creationId xmlns:a16="http://schemas.microsoft.com/office/drawing/2014/main" id="{4A09FEA9-AE3F-406C-9BD0-0CF8BA85CD78}"/>
              </a:ext>
            </a:extLst>
          </p:cNvPr>
          <p:cNvCxnSpPr>
            <a:stCxn id="11" idx="4"/>
            <a:endCxn id="7" idx="1"/>
          </p:cNvCxnSpPr>
          <p:nvPr/>
        </p:nvCxnSpPr>
        <p:spPr>
          <a:xfrm rot="16200000" flipH="1">
            <a:off x="4484118" y="4496813"/>
            <a:ext cx="1873593" cy="1606379"/>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13" name="Shape 12">
            <a:extLst>
              <a:ext uri="{FF2B5EF4-FFF2-40B4-BE49-F238E27FC236}">
                <a16:creationId xmlns:a16="http://schemas.microsoft.com/office/drawing/2014/main" id="{4E547F28-9C5A-48E0-ADC5-42050BD37CCA}"/>
              </a:ext>
            </a:extLst>
          </p:cNvPr>
          <p:cNvCxnSpPr>
            <a:cxnSpLocks/>
            <a:stCxn id="11" idx="4"/>
          </p:cNvCxnSpPr>
          <p:nvPr/>
        </p:nvCxnSpPr>
        <p:spPr>
          <a:xfrm rot="5400000">
            <a:off x="3680928" y="5300005"/>
            <a:ext cx="1873596" cy="2"/>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4" name="Oval 13">
            <a:extLst>
              <a:ext uri="{FF2B5EF4-FFF2-40B4-BE49-F238E27FC236}">
                <a16:creationId xmlns:a16="http://schemas.microsoft.com/office/drawing/2014/main" id="{38226692-A459-4452-B3A1-D34E9C1669C3}"/>
              </a:ext>
            </a:extLst>
          </p:cNvPr>
          <p:cNvSpPr/>
          <p:nvPr/>
        </p:nvSpPr>
        <p:spPr>
          <a:xfrm>
            <a:off x="9751959" y="3978602"/>
            <a:ext cx="630195" cy="6301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fontAlgn="base">
              <a:spcBef>
                <a:spcPct val="0"/>
              </a:spcBef>
              <a:spcAft>
                <a:spcPct val="0"/>
              </a:spcAft>
              <a:defRPr/>
            </a:pPr>
            <a:endParaRPr lang="en-US" sz="2700" b="1">
              <a:solidFill>
                <a:srgbClr val="1F4D85"/>
              </a:solidFill>
              <a:latin typeface="Arial"/>
            </a:endParaRPr>
          </a:p>
        </p:txBody>
      </p:sp>
      <p:cxnSp>
        <p:nvCxnSpPr>
          <p:cNvPr id="15" name="Straight Arrow Connector 14">
            <a:extLst>
              <a:ext uri="{FF2B5EF4-FFF2-40B4-BE49-F238E27FC236}">
                <a16:creationId xmlns:a16="http://schemas.microsoft.com/office/drawing/2014/main" id="{D9FF9F28-A1C3-466F-9488-3EEB062D1E6F}"/>
              </a:ext>
            </a:extLst>
          </p:cNvPr>
          <p:cNvCxnSpPr>
            <a:stCxn id="6" idx="3"/>
            <a:endCxn id="14" idx="2"/>
          </p:cNvCxnSpPr>
          <p:nvPr/>
        </p:nvCxnSpPr>
        <p:spPr>
          <a:xfrm>
            <a:off x="8052905" y="4293699"/>
            <a:ext cx="1699055" cy="23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hape 15">
            <a:extLst>
              <a:ext uri="{FF2B5EF4-FFF2-40B4-BE49-F238E27FC236}">
                <a16:creationId xmlns:a16="http://schemas.microsoft.com/office/drawing/2014/main" id="{CF83E6DE-04CA-4905-A4E6-2D2F33D7ED77}"/>
              </a:ext>
            </a:extLst>
          </p:cNvPr>
          <p:cNvCxnSpPr>
            <a:stCxn id="7" idx="3"/>
            <a:endCxn id="14" idx="4"/>
          </p:cNvCxnSpPr>
          <p:nvPr/>
        </p:nvCxnSpPr>
        <p:spPr>
          <a:xfrm flipV="1">
            <a:off x="8052905" y="4608797"/>
            <a:ext cx="2014152" cy="1628003"/>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17" name="Shape 16">
            <a:extLst>
              <a:ext uri="{FF2B5EF4-FFF2-40B4-BE49-F238E27FC236}">
                <a16:creationId xmlns:a16="http://schemas.microsoft.com/office/drawing/2014/main" id="{5DA3354A-140B-4FC4-AD76-84F75C911D97}"/>
              </a:ext>
            </a:extLst>
          </p:cNvPr>
          <p:cNvCxnSpPr>
            <a:cxnSpLocks/>
            <a:endCxn id="14" idx="4"/>
          </p:cNvCxnSpPr>
          <p:nvPr/>
        </p:nvCxnSpPr>
        <p:spPr>
          <a:xfrm rot="5400000" flipH="1" flipV="1">
            <a:off x="9253057" y="5422799"/>
            <a:ext cx="1628003" cy="19050"/>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51E404EB-1CC9-449E-995D-6F6BFF4211F9}"/>
              </a:ext>
            </a:extLst>
          </p:cNvPr>
          <p:cNvSpPr txBox="1"/>
          <p:nvPr/>
        </p:nvSpPr>
        <p:spPr>
          <a:xfrm>
            <a:off x="9826100" y="3995593"/>
            <a:ext cx="389850" cy="507831"/>
          </a:xfrm>
          <a:prstGeom prst="rect">
            <a:avLst/>
          </a:prstGeom>
          <a:noFill/>
        </p:spPr>
        <p:txBody>
          <a:bodyPr wrap="none" rtlCol="0">
            <a:spAutoFit/>
          </a:bodyPr>
          <a:lstStyle/>
          <a:p>
            <a:pPr defTabSz="1371600" fontAlgn="base">
              <a:spcBef>
                <a:spcPct val="0"/>
              </a:spcBef>
              <a:spcAft>
                <a:spcPct val="0"/>
              </a:spcAft>
              <a:defRPr/>
            </a:pPr>
            <a:r>
              <a:rPr lang="en-US" sz="2700" b="1" dirty="0">
                <a:solidFill>
                  <a:srgbClr val="1F4D85"/>
                </a:solidFill>
                <a:latin typeface="Symbol" pitchFamily="18" charset="2"/>
              </a:rPr>
              <a:t>S</a:t>
            </a:r>
          </a:p>
        </p:txBody>
      </p:sp>
      <p:sp>
        <p:nvSpPr>
          <p:cNvPr id="19" name="Oval 18">
            <a:extLst>
              <a:ext uri="{FF2B5EF4-FFF2-40B4-BE49-F238E27FC236}">
                <a16:creationId xmlns:a16="http://schemas.microsoft.com/office/drawing/2014/main" id="{5AEDC0E0-00B3-461B-9DCC-1E8531B0954A}"/>
              </a:ext>
            </a:extLst>
          </p:cNvPr>
          <p:cNvSpPr/>
          <p:nvPr/>
        </p:nvSpPr>
        <p:spPr>
          <a:xfrm>
            <a:off x="11920917" y="3984780"/>
            <a:ext cx="630195" cy="6301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fontAlgn="base">
              <a:spcBef>
                <a:spcPct val="0"/>
              </a:spcBef>
              <a:spcAft>
                <a:spcPct val="0"/>
              </a:spcAft>
              <a:defRPr/>
            </a:pPr>
            <a:endParaRPr lang="en-US" sz="2700" b="1">
              <a:solidFill>
                <a:srgbClr val="1F4D85"/>
              </a:solidFill>
              <a:latin typeface="Arial"/>
            </a:endParaRPr>
          </a:p>
        </p:txBody>
      </p:sp>
      <p:sp>
        <p:nvSpPr>
          <p:cNvPr id="20" name="TextBox 19">
            <a:extLst>
              <a:ext uri="{FF2B5EF4-FFF2-40B4-BE49-F238E27FC236}">
                <a16:creationId xmlns:a16="http://schemas.microsoft.com/office/drawing/2014/main" id="{414E3FB3-4D3B-4858-ABC5-4DFC3E55545C}"/>
              </a:ext>
            </a:extLst>
          </p:cNvPr>
          <p:cNvSpPr txBox="1"/>
          <p:nvPr/>
        </p:nvSpPr>
        <p:spPr>
          <a:xfrm>
            <a:off x="11995058" y="3995593"/>
            <a:ext cx="389850" cy="507831"/>
          </a:xfrm>
          <a:prstGeom prst="rect">
            <a:avLst/>
          </a:prstGeom>
          <a:noFill/>
        </p:spPr>
        <p:txBody>
          <a:bodyPr wrap="none" rtlCol="0">
            <a:spAutoFit/>
          </a:bodyPr>
          <a:lstStyle/>
          <a:p>
            <a:pPr defTabSz="1371600" fontAlgn="base">
              <a:spcBef>
                <a:spcPct val="0"/>
              </a:spcBef>
              <a:spcAft>
                <a:spcPct val="0"/>
              </a:spcAft>
              <a:defRPr/>
            </a:pPr>
            <a:r>
              <a:rPr lang="en-US" sz="2700" b="1" dirty="0">
                <a:solidFill>
                  <a:srgbClr val="1F4D85"/>
                </a:solidFill>
                <a:latin typeface="Symbol" pitchFamily="18" charset="2"/>
              </a:rPr>
              <a:t>S</a:t>
            </a:r>
          </a:p>
        </p:txBody>
      </p:sp>
      <p:cxnSp>
        <p:nvCxnSpPr>
          <p:cNvPr id="21" name="Straight Arrow Connector 20">
            <a:extLst>
              <a:ext uri="{FF2B5EF4-FFF2-40B4-BE49-F238E27FC236}">
                <a16:creationId xmlns:a16="http://schemas.microsoft.com/office/drawing/2014/main" id="{E9B65996-D647-431D-A341-361432585071}"/>
              </a:ext>
            </a:extLst>
          </p:cNvPr>
          <p:cNvCxnSpPr>
            <a:stCxn id="14" idx="6"/>
          </p:cNvCxnSpPr>
          <p:nvPr/>
        </p:nvCxnSpPr>
        <p:spPr>
          <a:xfrm>
            <a:off x="10382155" y="4293699"/>
            <a:ext cx="1523579" cy="23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85A14D1B-346D-4815-9539-F26A16A9F9CC}"/>
              </a:ext>
            </a:extLst>
          </p:cNvPr>
          <p:cNvCxnSpPr/>
          <p:nvPr/>
        </p:nvCxnSpPr>
        <p:spPr>
          <a:xfrm rot="16200000" flipV="1">
            <a:off x="11635942" y="5208872"/>
            <a:ext cx="1193972" cy="61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FA84BD7F-E6EC-48F1-A2A9-D5CC6384DE6B}"/>
              </a:ext>
            </a:extLst>
          </p:cNvPr>
          <p:cNvCxnSpPr>
            <a:stCxn id="19" idx="6"/>
          </p:cNvCxnSpPr>
          <p:nvPr/>
        </p:nvCxnSpPr>
        <p:spPr>
          <a:xfrm flipV="1">
            <a:off x="12551113" y="4289066"/>
            <a:ext cx="1810265" cy="108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2063A9D5-116F-47FC-8970-02116C339C7B}"/>
              </a:ext>
            </a:extLst>
          </p:cNvPr>
          <p:cNvSpPr txBox="1"/>
          <p:nvPr/>
        </p:nvSpPr>
        <p:spPr>
          <a:xfrm>
            <a:off x="11461358" y="5806109"/>
            <a:ext cx="1444626" cy="507831"/>
          </a:xfrm>
          <a:prstGeom prst="rect">
            <a:avLst/>
          </a:prstGeom>
          <a:noFill/>
        </p:spPr>
        <p:txBody>
          <a:bodyPr wrap="none" rtlCol="0">
            <a:spAutoFit/>
          </a:bodyPr>
          <a:lstStyle/>
          <a:p>
            <a:pPr defTabSz="1371600" fontAlgn="base">
              <a:spcBef>
                <a:spcPct val="0"/>
              </a:spcBef>
              <a:spcAft>
                <a:spcPct val="0"/>
              </a:spcAft>
              <a:defRPr/>
            </a:pPr>
            <a:r>
              <a:rPr lang="en-US" sz="2700" b="1" dirty="0">
                <a:solidFill>
                  <a:srgbClr val="1F4D85"/>
                </a:solidFill>
                <a:latin typeface="Times New Roman" pitchFamily="18" charset="0"/>
                <a:cs typeface="Times New Roman" pitchFamily="18" charset="0"/>
              </a:rPr>
              <a:t>Rx noise</a:t>
            </a:r>
          </a:p>
        </p:txBody>
      </p:sp>
      <p:sp>
        <p:nvSpPr>
          <p:cNvPr id="25" name="Rectangle 24">
            <a:extLst>
              <a:ext uri="{FF2B5EF4-FFF2-40B4-BE49-F238E27FC236}">
                <a16:creationId xmlns:a16="http://schemas.microsoft.com/office/drawing/2014/main" id="{8BE14C6E-CF0B-459B-9F77-0A67AF9E61E2}"/>
              </a:ext>
            </a:extLst>
          </p:cNvPr>
          <p:cNvSpPr/>
          <p:nvPr/>
        </p:nvSpPr>
        <p:spPr>
          <a:xfrm>
            <a:off x="5451797" y="3084273"/>
            <a:ext cx="3447536" cy="4300881"/>
          </a:xfrm>
          <a:prstGeom prst="rect">
            <a:avLst/>
          </a:prstGeom>
          <a:noFill/>
          <a:ln w="38100">
            <a:solidFill>
              <a:srgbClr val="00B0F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defTabSz="1371600" fontAlgn="base">
              <a:spcBef>
                <a:spcPct val="0"/>
              </a:spcBef>
              <a:spcAft>
                <a:spcPct val="0"/>
              </a:spcAft>
              <a:defRPr/>
            </a:pPr>
            <a:endParaRPr lang="en-US" sz="2700" b="1">
              <a:solidFill>
                <a:srgbClr val="1F4D85"/>
              </a:solidFill>
              <a:latin typeface="Arial"/>
            </a:endParaRPr>
          </a:p>
        </p:txBody>
      </p:sp>
      <p:sp>
        <p:nvSpPr>
          <p:cNvPr id="26" name="TextBox 25">
            <a:extLst>
              <a:ext uri="{FF2B5EF4-FFF2-40B4-BE49-F238E27FC236}">
                <a16:creationId xmlns:a16="http://schemas.microsoft.com/office/drawing/2014/main" id="{2E288DE6-7A0E-4AD3-8889-4E7824CDA176}"/>
              </a:ext>
            </a:extLst>
          </p:cNvPr>
          <p:cNvSpPr txBox="1"/>
          <p:nvPr/>
        </p:nvSpPr>
        <p:spPr>
          <a:xfrm>
            <a:off x="4703993" y="2467316"/>
            <a:ext cx="5320687" cy="507831"/>
          </a:xfrm>
          <a:prstGeom prst="rect">
            <a:avLst/>
          </a:prstGeom>
          <a:noFill/>
        </p:spPr>
        <p:txBody>
          <a:bodyPr wrap="none" rtlCol="0">
            <a:spAutoFit/>
          </a:bodyPr>
          <a:lstStyle/>
          <a:p>
            <a:pPr defTabSz="1371600" fontAlgn="base">
              <a:spcBef>
                <a:spcPct val="0"/>
              </a:spcBef>
              <a:spcAft>
                <a:spcPct val="0"/>
              </a:spcAft>
              <a:defRPr/>
            </a:pPr>
            <a:r>
              <a:rPr lang="en-US" sz="2700" b="1" dirty="0">
                <a:solidFill>
                  <a:srgbClr val="C00000"/>
                </a:solidFill>
                <a:latin typeface="Arial" charset="0"/>
              </a:rPr>
              <a:t>Signal Dependent Components</a:t>
            </a:r>
          </a:p>
        </p:txBody>
      </p:sp>
      <p:sp>
        <p:nvSpPr>
          <p:cNvPr id="27" name="Rectangle 26">
            <a:extLst>
              <a:ext uri="{FF2B5EF4-FFF2-40B4-BE49-F238E27FC236}">
                <a16:creationId xmlns:a16="http://schemas.microsoft.com/office/drawing/2014/main" id="{DBEB6AF9-8D0E-443E-BC76-1A2120C572E8}"/>
              </a:ext>
            </a:extLst>
          </p:cNvPr>
          <p:cNvSpPr/>
          <p:nvPr/>
        </p:nvSpPr>
        <p:spPr>
          <a:xfrm>
            <a:off x="10861577" y="3506795"/>
            <a:ext cx="2748855" cy="3178824"/>
          </a:xfrm>
          <a:prstGeom prst="rect">
            <a:avLst/>
          </a:prstGeom>
          <a:noFill/>
          <a:ln w="38100">
            <a:solidFill>
              <a:srgbClr val="00B0F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defTabSz="1371600" fontAlgn="base">
              <a:spcBef>
                <a:spcPct val="0"/>
              </a:spcBef>
              <a:spcAft>
                <a:spcPct val="0"/>
              </a:spcAft>
              <a:defRPr/>
            </a:pPr>
            <a:endParaRPr lang="en-US" sz="2700" b="1">
              <a:solidFill>
                <a:srgbClr val="1F4D85"/>
              </a:solidFill>
              <a:latin typeface="Arial"/>
            </a:endParaRPr>
          </a:p>
        </p:txBody>
      </p:sp>
      <p:sp>
        <p:nvSpPr>
          <p:cNvPr id="28" name="TextBox 27">
            <a:extLst>
              <a:ext uri="{FF2B5EF4-FFF2-40B4-BE49-F238E27FC236}">
                <a16:creationId xmlns:a16="http://schemas.microsoft.com/office/drawing/2014/main" id="{6D0044D8-C1FF-479B-9774-822303F609B9}"/>
              </a:ext>
            </a:extLst>
          </p:cNvPr>
          <p:cNvSpPr txBox="1"/>
          <p:nvPr/>
        </p:nvSpPr>
        <p:spPr>
          <a:xfrm>
            <a:off x="10063646" y="2434309"/>
            <a:ext cx="5589992" cy="507831"/>
          </a:xfrm>
          <a:prstGeom prst="rect">
            <a:avLst/>
          </a:prstGeom>
          <a:noFill/>
        </p:spPr>
        <p:txBody>
          <a:bodyPr wrap="none" rtlCol="0">
            <a:spAutoFit/>
          </a:bodyPr>
          <a:lstStyle/>
          <a:p>
            <a:pPr defTabSz="1371600" fontAlgn="base">
              <a:spcBef>
                <a:spcPct val="0"/>
              </a:spcBef>
              <a:spcAft>
                <a:spcPct val="0"/>
              </a:spcAft>
              <a:defRPr/>
            </a:pPr>
            <a:r>
              <a:rPr lang="en-US" sz="2700" b="1" dirty="0">
                <a:solidFill>
                  <a:srgbClr val="1F4D85"/>
                </a:solidFill>
                <a:latin typeface="Arial" charset="0"/>
              </a:rPr>
              <a:t>Signal Independent Components</a:t>
            </a:r>
          </a:p>
        </p:txBody>
      </p:sp>
      <mc:AlternateContent xmlns:mc="http://schemas.openxmlformats.org/markup-compatibility/2006">
        <mc:Choice xmlns:a14="http://schemas.microsoft.com/office/drawing/2010/main" Requires="a14">
          <p:sp>
            <p:nvSpPr>
              <p:cNvPr id="29" name="Object 28">
                <a:extLst>
                  <a:ext uri="{FF2B5EF4-FFF2-40B4-BE49-F238E27FC236}">
                    <a16:creationId xmlns:a16="http://schemas.microsoft.com/office/drawing/2014/main" id="{F0C9E5E9-F623-4EB2-86A3-2D81E893E1C5}"/>
                  </a:ext>
                </a:extLst>
              </p:cNvPr>
              <p:cNvSpPr txBox="1"/>
              <p:nvPr/>
            </p:nvSpPr>
            <p:spPr bwMode="auto">
              <a:xfrm>
                <a:off x="13956255" y="3506795"/>
                <a:ext cx="1524000" cy="762000"/>
              </a:xfrm>
              <a:prstGeom prst="rect">
                <a:avLst/>
              </a:prstGeom>
              <a:noFill/>
            </p:spPr>
            <p:txBody>
              <a:bodyPr>
                <a:normAutofit/>
              </a:bodyPr>
              <a:lstStyle/>
              <a:p>
                <a:pPr defTabSz="1371600" fontAlgn="base">
                  <a:spcBef>
                    <a:spcPct val="0"/>
                  </a:spcBef>
                  <a:spcAft>
                    <a:spcPct val="0"/>
                  </a:spcAft>
                  <a:defRPr/>
                </a:pPr>
                <a14:m>
                  <m:oMathPara xmlns:m="http://schemas.openxmlformats.org/officeDocument/2006/math">
                    <m:oMathParaPr>
                      <m:jc m:val="left"/>
                    </m:oMathParaPr>
                    <m:oMath xmlns:m="http://schemas.openxmlformats.org/officeDocument/2006/math">
                      <m:r>
                        <a:rPr lang="en-US" sz="2700" b="1" i="1">
                          <a:solidFill>
                            <a:srgbClr val="000000"/>
                          </a:solidFill>
                          <a:latin typeface="Cambria Math" panose="02040503050406030204" pitchFamily="18" charset="0"/>
                        </a:rPr>
                        <m:t>𝐲</m:t>
                      </m:r>
                      <m:r>
                        <a:rPr lang="en-US" sz="2700" b="1" i="1">
                          <a:solidFill>
                            <a:srgbClr val="000000"/>
                          </a:solidFill>
                          <a:latin typeface="Cambria Math" panose="02040503050406030204" pitchFamily="18" charset="0"/>
                        </a:rPr>
                        <m:t>(</m:t>
                      </m:r>
                      <m:r>
                        <a:rPr lang="en-US" sz="2700" b="1" i="1">
                          <a:solidFill>
                            <a:srgbClr val="000000"/>
                          </a:solidFill>
                          <a:latin typeface="Cambria Math" panose="02040503050406030204" pitchFamily="18" charset="0"/>
                        </a:rPr>
                        <m:t>𝑡</m:t>
                      </m:r>
                      <m:r>
                        <a:rPr lang="en-US" sz="2700" b="1" i="1">
                          <a:solidFill>
                            <a:srgbClr val="000000"/>
                          </a:solidFill>
                          <a:latin typeface="Cambria Math" panose="02040503050406030204" pitchFamily="18" charset="0"/>
                        </a:rPr>
                        <m:t>,</m:t>
                      </m:r>
                      <m:r>
                        <a:rPr lang="en-US" sz="2700" b="1" i="1">
                          <a:solidFill>
                            <a:srgbClr val="000000"/>
                          </a:solidFill>
                          <a:latin typeface="Cambria Math" panose="02040503050406030204" pitchFamily="18" charset="0"/>
                        </a:rPr>
                        <m:t>𝐫</m:t>
                      </m:r>
                      <m:r>
                        <a:rPr lang="en-US" sz="2700" b="1" i="1">
                          <a:solidFill>
                            <a:srgbClr val="000000"/>
                          </a:solidFill>
                          <a:latin typeface="Cambria Math" panose="02040503050406030204" pitchFamily="18" charset="0"/>
                        </a:rPr>
                        <m:t>)</m:t>
                      </m:r>
                    </m:oMath>
                  </m:oMathPara>
                </a14:m>
                <a:endParaRPr lang="en-US" sz="2700" b="1">
                  <a:solidFill>
                    <a:srgbClr val="1F4D85"/>
                  </a:solidFill>
                  <a:latin typeface="Arial" charset="0"/>
                </a:endParaRPr>
              </a:p>
            </p:txBody>
          </p:sp>
        </mc:Choice>
        <mc:Fallback>
          <p:sp>
            <p:nvSpPr>
              <p:cNvPr id="29" name="Object 28">
                <a:extLst>
                  <a:ext uri="{FF2B5EF4-FFF2-40B4-BE49-F238E27FC236}">
                    <a16:creationId xmlns:a16="http://schemas.microsoft.com/office/drawing/2014/main" id="{F0C9E5E9-F623-4EB2-86A3-2D81E893E1C5}"/>
                  </a:ext>
                </a:extLst>
              </p:cNvPr>
              <p:cNvSpPr txBox="1">
                <a:spLocks noRot="1" noChangeAspect="1" noMove="1" noResize="1" noEditPoints="1" noAdjustHandles="1" noChangeArrowheads="1" noChangeShapeType="1" noTextEdit="1"/>
              </p:cNvSpPr>
              <p:nvPr/>
            </p:nvSpPr>
            <p:spPr bwMode="auto">
              <a:xfrm>
                <a:off x="13956255" y="3506795"/>
                <a:ext cx="1524000" cy="762000"/>
              </a:xfrm>
              <a:prstGeom prst="rect">
                <a:avLst/>
              </a:prstGeom>
              <a:blipFill>
                <a:blip r:embed="rId3"/>
                <a:stretch>
                  <a:fillRect/>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C0010109-38C2-4352-9B69-172CD2EB83AD}"/>
              </a:ext>
            </a:extLst>
          </p:cNvPr>
          <p:cNvCxnSpPr>
            <a:cxnSpLocks/>
            <a:endCxn id="9" idx="2"/>
          </p:cNvCxnSpPr>
          <p:nvPr/>
        </p:nvCxnSpPr>
        <p:spPr>
          <a:xfrm flipV="1">
            <a:off x="2911948" y="4478753"/>
            <a:ext cx="194720" cy="1039452"/>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CE040240-CAD3-4866-8FF1-FE42255ABCB8}"/>
              </a:ext>
            </a:extLst>
          </p:cNvPr>
          <p:cNvSpPr txBox="1"/>
          <p:nvPr/>
        </p:nvSpPr>
        <p:spPr>
          <a:xfrm>
            <a:off x="2010612" y="5557391"/>
            <a:ext cx="2518638" cy="1384995"/>
          </a:xfrm>
          <a:prstGeom prst="rect">
            <a:avLst/>
          </a:prstGeom>
          <a:noFill/>
        </p:spPr>
        <p:txBody>
          <a:bodyPr wrap="none" rtlCol="0">
            <a:spAutoFit/>
          </a:bodyPr>
          <a:lstStyle/>
          <a:p>
            <a:pPr defTabSz="1371600" fontAlgn="base">
              <a:spcBef>
                <a:spcPct val="0"/>
              </a:spcBef>
              <a:spcAft>
                <a:spcPct val="0"/>
              </a:spcAft>
              <a:defRPr/>
            </a:pPr>
            <a:r>
              <a:rPr lang="en-US" sz="2100" b="1" dirty="0">
                <a:solidFill>
                  <a:srgbClr val="1F4D85"/>
                </a:solidFill>
                <a:latin typeface="Tahoma"/>
                <a:cs typeface="Tahoma"/>
              </a:rPr>
              <a:t>Multidimensional</a:t>
            </a:r>
          </a:p>
          <a:p>
            <a:pPr defTabSz="1371600" fontAlgn="base">
              <a:spcBef>
                <a:spcPct val="0"/>
              </a:spcBef>
              <a:spcAft>
                <a:spcPct val="0"/>
              </a:spcAft>
              <a:defRPr/>
            </a:pPr>
            <a:r>
              <a:rPr lang="en-US" sz="2100" b="1" dirty="0">
                <a:solidFill>
                  <a:srgbClr val="1F4D85"/>
                </a:solidFill>
                <a:latin typeface="Tahoma"/>
                <a:cs typeface="Tahoma"/>
              </a:rPr>
              <a:t>Spatio-Temporal</a:t>
            </a:r>
          </a:p>
          <a:p>
            <a:pPr defTabSz="1371600" fontAlgn="base">
              <a:spcBef>
                <a:spcPct val="0"/>
              </a:spcBef>
              <a:spcAft>
                <a:spcPct val="0"/>
              </a:spcAft>
              <a:defRPr/>
            </a:pPr>
            <a:r>
              <a:rPr lang="en-US" sz="2100" b="1" dirty="0">
                <a:solidFill>
                  <a:srgbClr val="1F4D85"/>
                </a:solidFill>
                <a:latin typeface="Tahoma"/>
                <a:cs typeface="Tahoma"/>
              </a:rPr>
              <a:t>Transmit</a:t>
            </a:r>
          </a:p>
          <a:p>
            <a:pPr defTabSz="1371600" fontAlgn="base">
              <a:spcBef>
                <a:spcPct val="0"/>
              </a:spcBef>
              <a:spcAft>
                <a:spcPct val="0"/>
              </a:spcAft>
              <a:defRPr/>
            </a:pPr>
            <a:r>
              <a:rPr lang="en-US" sz="2100" b="1" dirty="0">
                <a:solidFill>
                  <a:srgbClr val="1F4D85"/>
                </a:solidFill>
                <a:latin typeface="Tahoma"/>
                <a:cs typeface="Tahoma"/>
              </a:rPr>
              <a:t>Waveform</a:t>
            </a:r>
          </a:p>
        </p:txBody>
      </p:sp>
      <p:pic>
        <p:nvPicPr>
          <p:cNvPr id="3" name="Picture 21">
            <a:extLst>
              <a:ext uri="{FF2B5EF4-FFF2-40B4-BE49-F238E27FC236}">
                <a16:creationId xmlns:a16="http://schemas.microsoft.com/office/drawing/2014/main" id="{69E72262-A381-93C5-C005-2723E5F6B0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5" name="Picture 4">
            <a:extLst>
              <a:ext uri="{FF2B5EF4-FFF2-40B4-BE49-F238E27FC236}">
                <a16:creationId xmlns:a16="http://schemas.microsoft.com/office/drawing/2014/main" id="{305E895E-1B0A-F021-541B-444FEC8A3D5C}"/>
              </a:ext>
            </a:extLst>
          </p:cNvPr>
          <p:cNvPicPr>
            <a:picLocks noChangeAspect="1"/>
          </p:cNvPicPr>
          <p:nvPr/>
        </p:nvPicPr>
        <p:blipFill>
          <a:blip r:embed="rId5"/>
          <a:stretch>
            <a:fillRect/>
          </a:stretch>
        </p:blipFill>
        <p:spPr>
          <a:xfrm>
            <a:off x="16629819" y="8145789"/>
            <a:ext cx="1429581" cy="1388736"/>
          </a:xfrm>
          <a:prstGeom prst="rect">
            <a:avLst/>
          </a:prstGeom>
        </p:spPr>
      </p:pic>
      <p:pic>
        <p:nvPicPr>
          <p:cNvPr id="32" name="Picture 31">
            <a:extLst>
              <a:ext uri="{FF2B5EF4-FFF2-40B4-BE49-F238E27FC236}">
                <a16:creationId xmlns:a16="http://schemas.microsoft.com/office/drawing/2014/main" id="{DC34761A-8490-2283-81CB-CFEAB10B3234}"/>
              </a:ext>
            </a:extLst>
          </p:cNvPr>
          <p:cNvPicPr>
            <a:picLocks noChangeAspect="1"/>
          </p:cNvPicPr>
          <p:nvPr/>
        </p:nvPicPr>
        <p:blipFill>
          <a:blip r:embed="rId6"/>
          <a:stretch>
            <a:fillRect/>
          </a:stretch>
        </p:blipFill>
        <p:spPr>
          <a:xfrm>
            <a:off x="5084619" y="8108262"/>
            <a:ext cx="8371626" cy="891822"/>
          </a:xfrm>
          <a:prstGeom prst="rect">
            <a:avLst/>
          </a:prstGeom>
        </p:spPr>
      </p:pic>
    </p:spTree>
    <p:extLst>
      <p:ext uri="{BB962C8B-B14F-4D97-AF65-F5344CB8AC3E}">
        <p14:creationId xmlns:p14="http://schemas.microsoft.com/office/powerpoint/2010/main" val="1481013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a:xfrm>
            <a:off x="627819" y="561483"/>
            <a:ext cx="15773400" cy="1090612"/>
          </a:xfrm>
        </p:spPr>
        <p:txBody>
          <a:bodyPr>
            <a:normAutofit/>
          </a:bodyPr>
          <a:lstStyle/>
          <a:p>
            <a:r>
              <a:rPr lang="en-US" sz="4400" dirty="0"/>
              <a:t>How Does One Generate the Transfer Functions?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14</a:t>
            </a:fld>
            <a:endParaRPr lang="en-US" dirty="0"/>
          </a:p>
        </p:txBody>
      </p:sp>
      <p:sp>
        <p:nvSpPr>
          <p:cNvPr id="6" name="Content Placeholder 5">
            <a:extLst>
              <a:ext uri="{FF2B5EF4-FFF2-40B4-BE49-F238E27FC236}">
                <a16:creationId xmlns:a16="http://schemas.microsoft.com/office/drawing/2014/main" id="{6ECFCA56-487E-424E-989F-7A6178F91C6C}"/>
              </a:ext>
            </a:extLst>
          </p:cNvPr>
          <p:cNvSpPr>
            <a:spLocks noGrp="1"/>
          </p:cNvSpPr>
          <p:nvPr>
            <p:ph idx="1"/>
          </p:nvPr>
        </p:nvSpPr>
        <p:spPr>
          <a:xfrm>
            <a:off x="703158" y="1682157"/>
            <a:ext cx="16802099" cy="7188450"/>
          </a:xfrm>
        </p:spPr>
        <p:txBody>
          <a:bodyPr>
            <a:noAutofit/>
          </a:bodyPr>
          <a:lstStyle/>
          <a:p>
            <a:pPr>
              <a:spcAft>
                <a:spcPts val="900"/>
              </a:spcAft>
            </a:pPr>
            <a:r>
              <a:rPr lang="en-US" sz="4000" dirty="0">
                <a:latin typeface="Arial" panose="020B0604020202020204" pitchFamily="34" charset="0"/>
                <a:cs typeface="Arial" panose="020B0604020202020204" pitchFamily="34" charset="0"/>
              </a:rPr>
              <a:t>Incorporate site-specific knowledge databases (terrain heights, land cover types, etc.) and solve Physics equations</a:t>
            </a:r>
          </a:p>
          <a:p>
            <a:pPr>
              <a:spcAft>
                <a:spcPts val="900"/>
              </a:spcAft>
            </a:pPr>
            <a:r>
              <a:rPr lang="en-US" sz="4000" dirty="0">
                <a:latin typeface="Arial" panose="020B0604020202020204" pitchFamily="34" charset="0"/>
                <a:cs typeface="Arial" panose="020B0604020202020204" pitchFamily="34" charset="0"/>
              </a:rPr>
              <a:t>All the examples presented in this article have been generated using high-fidelity RF modeling and simulation tool RFView </a:t>
            </a:r>
          </a:p>
        </p:txBody>
      </p:sp>
      <p:sp>
        <p:nvSpPr>
          <p:cNvPr id="5" name="object 7">
            <a:extLst>
              <a:ext uri="{FF2B5EF4-FFF2-40B4-BE49-F238E27FC236}">
                <a16:creationId xmlns:a16="http://schemas.microsoft.com/office/drawing/2014/main" id="{2D32BEA1-DC92-4A73-A1BE-7C01C332C4A8}"/>
              </a:ext>
            </a:extLst>
          </p:cNvPr>
          <p:cNvSpPr txBox="1"/>
          <p:nvPr/>
        </p:nvSpPr>
        <p:spPr>
          <a:xfrm>
            <a:off x="3669243" y="9176561"/>
            <a:ext cx="10869930" cy="480901"/>
          </a:xfrm>
          <a:prstGeom prst="rect">
            <a:avLst/>
          </a:prstGeom>
        </p:spPr>
        <p:txBody>
          <a:bodyPr vert="horz" wrap="square" lIns="0" tIns="19050" rIns="0" bIns="0" rtlCol="0">
            <a:spAutoFit/>
          </a:bodyPr>
          <a:lstStyle/>
          <a:p>
            <a:pPr marL="19050">
              <a:spcBef>
                <a:spcPts val="150"/>
              </a:spcBef>
            </a:pPr>
            <a:r>
              <a:rPr sz="3000" b="1" i="1" dirty="0">
                <a:solidFill>
                  <a:srgbClr val="1F4D85"/>
                </a:solidFill>
                <a:latin typeface="Arial"/>
                <a:cs typeface="Arial"/>
              </a:rPr>
              <a:t>Eliminates</a:t>
            </a:r>
            <a:r>
              <a:rPr sz="3000" b="1" i="1" spc="-23" dirty="0">
                <a:solidFill>
                  <a:srgbClr val="1F4D85"/>
                </a:solidFill>
                <a:latin typeface="Arial"/>
                <a:cs typeface="Arial"/>
              </a:rPr>
              <a:t> </a:t>
            </a:r>
            <a:r>
              <a:rPr sz="3000" b="1" i="1" dirty="0">
                <a:solidFill>
                  <a:srgbClr val="1F4D85"/>
                </a:solidFill>
                <a:latin typeface="Arial"/>
                <a:cs typeface="Arial"/>
              </a:rPr>
              <a:t>need</a:t>
            </a:r>
            <a:r>
              <a:rPr sz="3000" b="1" i="1" spc="23" dirty="0">
                <a:solidFill>
                  <a:srgbClr val="1F4D85"/>
                </a:solidFill>
                <a:latin typeface="Arial"/>
                <a:cs typeface="Arial"/>
              </a:rPr>
              <a:t> </a:t>
            </a:r>
            <a:r>
              <a:rPr sz="3000" b="1" i="1" dirty="0">
                <a:solidFill>
                  <a:srgbClr val="1F4D85"/>
                </a:solidFill>
                <a:latin typeface="Arial"/>
                <a:cs typeface="Arial"/>
              </a:rPr>
              <a:t>for</a:t>
            </a:r>
            <a:r>
              <a:rPr sz="3000" b="1" i="1" spc="-23" dirty="0">
                <a:solidFill>
                  <a:srgbClr val="1F4D85"/>
                </a:solidFill>
                <a:latin typeface="Arial"/>
                <a:cs typeface="Arial"/>
              </a:rPr>
              <a:t> </a:t>
            </a:r>
            <a:r>
              <a:rPr sz="3000" b="1" i="1" spc="-8" dirty="0">
                <a:solidFill>
                  <a:srgbClr val="1F4D85"/>
                </a:solidFill>
                <a:latin typeface="Arial"/>
                <a:cs typeface="Arial"/>
              </a:rPr>
              <a:t>approximate</a:t>
            </a:r>
            <a:r>
              <a:rPr sz="3000" b="1" i="1" spc="-23" dirty="0">
                <a:solidFill>
                  <a:srgbClr val="1F4D85"/>
                </a:solidFill>
                <a:latin typeface="Arial"/>
                <a:cs typeface="Arial"/>
              </a:rPr>
              <a:t> </a:t>
            </a:r>
            <a:r>
              <a:rPr sz="3000" b="1" i="1" spc="-8" dirty="0">
                <a:solidFill>
                  <a:srgbClr val="1F4D85"/>
                </a:solidFill>
                <a:latin typeface="Arial"/>
                <a:cs typeface="Arial"/>
              </a:rPr>
              <a:t>statistical</a:t>
            </a:r>
            <a:r>
              <a:rPr sz="3000" b="1" i="1" spc="-75" dirty="0">
                <a:solidFill>
                  <a:srgbClr val="1F4D85"/>
                </a:solidFill>
                <a:latin typeface="Arial"/>
                <a:cs typeface="Arial"/>
              </a:rPr>
              <a:t> </a:t>
            </a:r>
            <a:r>
              <a:rPr sz="3000" b="1" i="1" spc="-8" dirty="0">
                <a:solidFill>
                  <a:srgbClr val="1F4D85"/>
                </a:solidFill>
                <a:latin typeface="Arial"/>
                <a:cs typeface="Arial"/>
              </a:rPr>
              <a:t>representations!</a:t>
            </a:r>
            <a:endParaRPr sz="3000" dirty="0">
              <a:latin typeface="Arial"/>
              <a:cs typeface="Arial"/>
            </a:endParaRPr>
          </a:p>
        </p:txBody>
      </p:sp>
      <p:pic>
        <p:nvPicPr>
          <p:cNvPr id="7" name="object 8">
            <a:extLst>
              <a:ext uri="{FF2B5EF4-FFF2-40B4-BE49-F238E27FC236}">
                <a16:creationId xmlns:a16="http://schemas.microsoft.com/office/drawing/2014/main" id="{B9DB9012-8EDD-43E9-BAB9-3643098944ED}"/>
              </a:ext>
            </a:extLst>
          </p:cNvPr>
          <p:cNvPicPr/>
          <p:nvPr/>
        </p:nvPicPr>
        <p:blipFill>
          <a:blip r:embed="rId2" cstate="print"/>
          <a:stretch>
            <a:fillRect/>
          </a:stretch>
        </p:blipFill>
        <p:spPr>
          <a:xfrm>
            <a:off x="2547785" y="5725974"/>
            <a:ext cx="4571888" cy="3362427"/>
          </a:xfrm>
          <a:prstGeom prst="rect">
            <a:avLst/>
          </a:prstGeom>
        </p:spPr>
      </p:pic>
      <p:sp>
        <p:nvSpPr>
          <p:cNvPr id="8" name="object 9">
            <a:extLst>
              <a:ext uri="{FF2B5EF4-FFF2-40B4-BE49-F238E27FC236}">
                <a16:creationId xmlns:a16="http://schemas.microsoft.com/office/drawing/2014/main" id="{C7CB56A9-B436-4300-AA7B-3D9CEA7A8154}"/>
              </a:ext>
            </a:extLst>
          </p:cNvPr>
          <p:cNvSpPr txBox="1"/>
          <p:nvPr/>
        </p:nvSpPr>
        <p:spPr>
          <a:xfrm>
            <a:off x="2981819" y="4883911"/>
            <a:ext cx="3923348" cy="850233"/>
          </a:xfrm>
          <a:prstGeom prst="rect">
            <a:avLst/>
          </a:prstGeom>
        </p:spPr>
        <p:txBody>
          <a:bodyPr vert="horz" wrap="square" lIns="0" tIns="19050" rIns="0" bIns="0" rtlCol="0">
            <a:spAutoFit/>
          </a:bodyPr>
          <a:lstStyle/>
          <a:p>
            <a:pPr algn="ctr">
              <a:spcBef>
                <a:spcPts val="150"/>
              </a:spcBef>
            </a:pPr>
            <a:r>
              <a:rPr sz="2700" b="1" spc="-15" dirty="0">
                <a:solidFill>
                  <a:srgbClr val="1F4D85"/>
                </a:solidFill>
                <a:latin typeface="Arial"/>
                <a:cs typeface="Arial"/>
              </a:rPr>
              <a:t>Traditional</a:t>
            </a:r>
            <a:r>
              <a:rPr sz="2700" b="1" spc="-68" dirty="0">
                <a:solidFill>
                  <a:srgbClr val="1F4D85"/>
                </a:solidFill>
                <a:latin typeface="Arial"/>
                <a:cs typeface="Arial"/>
              </a:rPr>
              <a:t> </a:t>
            </a:r>
            <a:r>
              <a:rPr sz="2700" b="1" spc="-8" dirty="0">
                <a:solidFill>
                  <a:srgbClr val="1F4D85"/>
                </a:solidFill>
                <a:latin typeface="Arial"/>
                <a:cs typeface="Arial"/>
              </a:rPr>
              <a:t>“Bald</a:t>
            </a:r>
            <a:r>
              <a:rPr sz="2700" b="1" spc="-23" dirty="0">
                <a:solidFill>
                  <a:srgbClr val="1F4D85"/>
                </a:solidFill>
                <a:latin typeface="Arial"/>
                <a:cs typeface="Arial"/>
              </a:rPr>
              <a:t> </a:t>
            </a:r>
            <a:r>
              <a:rPr sz="2700" b="1" spc="-8" dirty="0">
                <a:solidFill>
                  <a:srgbClr val="1F4D85"/>
                </a:solidFill>
                <a:latin typeface="Arial"/>
                <a:cs typeface="Arial"/>
              </a:rPr>
              <a:t>Earth”</a:t>
            </a:r>
            <a:endParaRPr sz="2700">
              <a:latin typeface="Arial"/>
              <a:cs typeface="Arial"/>
            </a:endParaRPr>
          </a:p>
          <a:p>
            <a:pPr marL="95250" algn="ctr"/>
            <a:r>
              <a:rPr sz="2700" b="1" spc="-8" dirty="0">
                <a:solidFill>
                  <a:srgbClr val="1F4D85"/>
                </a:solidFill>
                <a:latin typeface="Arial"/>
                <a:cs typeface="Arial"/>
              </a:rPr>
              <a:t>Clutter</a:t>
            </a:r>
            <a:r>
              <a:rPr sz="2700" b="1" spc="-60" dirty="0">
                <a:solidFill>
                  <a:srgbClr val="1F4D85"/>
                </a:solidFill>
                <a:latin typeface="Arial"/>
                <a:cs typeface="Arial"/>
              </a:rPr>
              <a:t> </a:t>
            </a:r>
            <a:r>
              <a:rPr sz="2700" b="1" dirty="0">
                <a:solidFill>
                  <a:srgbClr val="1F4D85"/>
                </a:solidFill>
                <a:latin typeface="Arial"/>
                <a:cs typeface="Arial"/>
              </a:rPr>
              <a:t>Model</a:t>
            </a:r>
            <a:endParaRPr sz="2700">
              <a:latin typeface="Arial"/>
              <a:cs typeface="Arial"/>
            </a:endParaRPr>
          </a:p>
        </p:txBody>
      </p:sp>
      <p:pic>
        <p:nvPicPr>
          <p:cNvPr id="9" name="object 10">
            <a:extLst>
              <a:ext uri="{FF2B5EF4-FFF2-40B4-BE49-F238E27FC236}">
                <a16:creationId xmlns:a16="http://schemas.microsoft.com/office/drawing/2014/main" id="{33BE4AEB-F2EA-44AE-8100-D1003604118F}"/>
              </a:ext>
            </a:extLst>
          </p:cNvPr>
          <p:cNvPicPr/>
          <p:nvPr/>
        </p:nvPicPr>
        <p:blipFill>
          <a:blip r:embed="rId3" cstate="print"/>
          <a:stretch>
            <a:fillRect/>
          </a:stretch>
        </p:blipFill>
        <p:spPr>
          <a:xfrm>
            <a:off x="7005485" y="5773979"/>
            <a:ext cx="4457636" cy="3273282"/>
          </a:xfrm>
          <a:prstGeom prst="rect">
            <a:avLst/>
          </a:prstGeom>
        </p:spPr>
      </p:pic>
      <p:sp>
        <p:nvSpPr>
          <p:cNvPr id="10" name="object 11">
            <a:extLst>
              <a:ext uri="{FF2B5EF4-FFF2-40B4-BE49-F238E27FC236}">
                <a16:creationId xmlns:a16="http://schemas.microsoft.com/office/drawing/2014/main" id="{054CB572-4C1C-4736-966E-ECBD9F6CC570}"/>
              </a:ext>
            </a:extLst>
          </p:cNvPr>
          <p:cNvSpPr txBox="1"/>
          <p:nvPr/>
        </p:nvSpPr>
        <p:spPr>
          <a:xfrm>
            <a:off x="7829588" y="4900408"/>
            <a:ext cx="3581400" cy="850233"/>
          </a:xfrm>
          <a:prstGeom prst="rect">
            <a:avLst/>
          </a:prstGeom>
        </p:spPr>
        <p:txBody>
          <a:bodyPr vert="horz" wrap="square" lIns="0" tIns="19050" rIns="0" bIns="0" rtlCol="0">
            <a:spAutoFit/>
          </a:bodyPr>
          <a:lstStyle/>
          <a:p>
            <a:pPr algn="ctr">
              <a:spcBef>
                <a:spcPts val="150"/>
              </a:spcBef>
            </a:pPr>
            <a:r>
              <a:rPr sz="2700" b="1" spc="-53" dirty="0">
                <a:solidFill>
                  <a:srgbClr val="1F4D85"/>
                </a:solidFill>
                <a:latin typeface="Arial"/>
                <a:cs typeface="Arial"/>
              </a:rPr>
              <a:t>ISL’s</a:t>
            </a:r>
            <a:r>
              <a:rPr sz="2700" b="1" spc="-45" dirty="0">
                <a:solidFill>
                  <a:srgbClr val="1F4D85"/>
                </a:solidFill>
                <a:latin typeface="Arial"/>
                <a:cs typeface="Arial"/>
              </a:rPr>
              <a:t> </a:t>
            </a:r>
            <a:r>
              <a:rPr sz="2700" b="1" spc="-8" dirty="0">
                <a:solidFill>
                  <a:srgbClr val="1F4D85"/>
                </a:solidFill>
                <a:latin typeface="Arial"/>
                <a:cs typeface="Arial"/>
              </a:rPr>
              <a:t>Hi-Fi</a:t>
            </a:r>
            <a:r>
              <a:rPr sz="2700" b="1" spc="-23" dirty="0">
                <a:solidFill>
                  <a:srgbClr val="1F4D85"/>
                </a:solidFill>
                <a:latin typeface="Arial"/>
                <a:cs typeface="Arial"/>
              </a:rPr>
              <a:t> </a:t>
            </a:r>
            <a:r>
              <a:rPr sz="2700" b="1" spc="-15" dirty="0">
                <a:solidFill>
                  <a:srgbClr val="1F4D85"/>
                </a:solidFill>
                <a:latin typeface="Arial"/>
                <a:cs typeface="Arial"/>
              </a:rPr>
              <a:t>Real-World</a:t>
            </a:r>
            <a:endParaRPr sz="2700">
              <a:latin typeface="Arial"/>
              <a:cs typeface="Arial"/>
            </a:endParaRPr>
          </a:p>
          <a:p>
            <a:pPr algn="ctr">
              <a:spcBef>
                <a:spcPts val="8"/>
              </a:spcBef>
            </a:pPr>
            <a:r>
              <a:rPr sz="2700" b="1" spc="-8" dirty="0">
                <a:solidFill>
                  <a:srgbClr val="1F4D85"/>
                </a:solidFill>
                <a:latin typeface="Arial"/>
                <a:cs typeface="Arial"/>
              </a:rPr>
              <a:t>Clutter</a:t>
            </a:r>
            <a:r>
              <a:rPr sz="2700" b="1" spc="-75" dirty="0">
                <a:solidFill>
                  <a:srgbClr val="1F4D85"/>
                </a:solidFill>
                <a:latin typeface="Arial"/>
                <a:cs typeface="Arial"/>
              </a:rPr>
              <a:t> </a:t>
            </a:r>
            <a:r>
              <a:rPr sz="2700" b="1" dirty="0">
                <a:solidFill>
                  <a:srgbClr val="1F4D85"/>
                </a:solidFill>
                <a:latin typeface="Arial"/>
                <a:cs typeface="Arial"/>
              </a:rPr>
              <a:t>Models</a:t>
            </a:r>
            <a:endParaRPr sz="2700">
              <a:latin typeface="Arial"/>
              <a:cs typeface="Arial"/>
            </a:endParaRPr>
          </a:p>
        </p:txBody>
      </p:sp>
      <p:sp>
        <p:nvSpPr>
          <p:cNvPr id="11" name="object 12">
            <a:extLst>
              <a:ext uri="{FF2B5EF4-FFF2-40B4-BE49-F238E27FC236}">
                <a16:creationId xmlns:a16="http://schemas.microsoft.com/office/drawing/2014/main" id="{30E40DEF-C2FA-450D-A87F-0B174C099EFE}"/>
              </a:ext>
            </a:extLst>
          </p:cNvPr>
          <p:cNvSpPr txBox="1"/>
          <p:nvPr/>
        </p:nvSpPr>
        <p:spPr>
          <a:xfrm>
            <a:off x="12192608" y="4900408"/>
            <a:ext cx="2857500" cy="850233"/>
          </a:xfrm>
          <a:prstGeom prst="rect">
            <a:avLst/>
          </a:prstGeom>
        </p:spPr>
        <p:txBody>
          <a:bodyPr vert="horz" wrap="square" lIns="0" tIns="19050" rIns="0" bIns="0" rtlCol="0">
            <a:spAutoFit/>
          </a:bodyPr>
          <a:lstStyle/>
          <a:p>
            <a:pPr algn="ctr">
              <a:spcBef>
                <a:spcPts val="150"/>
              </a:spcBef>
            </a:pPr>
            <a:r>
              <a:rPr sz="2700" b="1" spc="-8" dirty="0">
                <a:solidFill>
                  <a:srgbClr val="1F4D85"/>
                </a:solidFill>
                <a:latin typeface="Arial"/>
                <a:cs typeface="Arial"/>
              </a:rPr>
              <a:t>Ocean</a:t>
            </a:r>
            <a:r>
              <a:rPr sz="2700" b="1" spc="-75" dirty="0">
                <a:solidFill>
                  <a:srgbClr val="1F4D85"/>
                </a:solidFill>
                <a:latin typeface="Arial"/>
                <a:cs typeface="Arial"/>
              </a:rPr>
              <a:t> </a:t>
            </a:r>
            <a:r>
              <a:rPr sz="2700" b="1" spc="-8" dirty="0">
                <a:solidFill>
                  <a:srgbClr val="1F4D85"/>
                </a:solidFill>
                <a:latin typeface="Arial"/>
                <a:cs typeface="Arial"/>
              </a:rPr>
              <a:t>Scattering</a:t>
            </a:r>
            <a:endParaRPr sz="2700">
              <a:latin typeface="Arial"/>
              <a:cs typeface="Arial"/>
            </a:endParaRPr>
          </a:p>
          <a:p>
            <a:pPr marL="953" algn="ctr">
              <a:spcBef>
                <a:spcPts val="8"/>
              </a:spcBef>
            </a:pPr>
            <a:r>
              <a:rPr sz="2700" b="1" spc="-8" dirty="0">
                <a:solidFill>
                  <a:srgbClr val="1F4D85"/>
                </a:solidFill>
                <a:latin typeface="Arial"/>
                <a:cs typeface="Arial"/>
              </a:rPr>
              <a:t>Models</a:t>
            </a:r>
            <a:endParaRPr sz="2700">
              <a:latin typeface="Arial"/>
              <a:cs typeface="Arial"/>
            </a:endParaRPr>
          </a:p>
        </p:txBody>
      </p:sp>
      <p:pic>
        <p:nvPicPr>
          <p:cNvPr id="12" name="object 13">
            <a:extLst>
              <a:ext uri="{FF2B5EF4-FFF2-40B4-BE49-F238E27FC236}">
                <a16:creationId xmlns:a16="http://schemas.microsoft.com/office/drawing/2014/main" id="{E3C7CC4F-1ADA-49B1-8624-122CBDC95E84}"/>
              </a:ext>
            </a:extLst>
          </p:cNvPr>
          <p:cNvPicPr/>
          <p:nvPr/>
        </p:nvPicPr>
        <p:blipFill>
          <a:blip r:embed="rId4" cstate="print"/>
          <a:stretch>
            <a:fillRect/>
          </a:stretch>
        </p:blipFill>
        <p:spPr>
          <a:xfrm>
            <a:off x="11519711" y="5773926"/>
            <a:ext cx="3829673" cy="3362706"/>
          </a:xfrm>
          <a:prstGeom prst="rect">
            <a:avLst/>
          </a:prstGeom>
        </p:spPr>
      </p:pic>
      <p:sp>
        <p:nvSpPr>
          <p:cNvPr id="14" name="object 15">
            <a:extLst>
              <a:ext uri="{FF2B5EF4-FFF2-40B4-BE49-F238E27FC236}">
                <a16:creationId xmlns:a16="http://schemas.microsoft.com/office/drawing/2014/main" id="{F68A6136-3E04-43C0-A782-A8D80122D0EE}"/>
              </a:ext>
            </a:extLst>
          </p:cNvPr>
          <p:cNvSpPr/>
          <p:nvPr/>
        </p:nvSpPr>
        <p:spPr>
          <a:xfrm>
            <a:off x="1976285" y="4907532"/>
            <a:ext cx="13716000" cy="0"/>
          </a:xfrm>
          <a:custGeom>
            <a:avLst/>
            <a:gdLst/>
            <a:ahLst/>
            <a:cxnLst/>
            <a:rect l="l" t="t" r="r" b="b"/>
            <a:pathLst>
              <a:path w="9144000">
                <a:moveTo>
                  <a:pt x="0" y="0"/>
                </a:moveTo>
                <a:lnTo>
                  <a:pt x="9144000" y="0"/>
                </a:lnTo>
              </a:path>
            </a:pathLst>
          </a:custGeom>
          <a:ln w="9525">
            <a:solidFill>
              <a:srgbClr val="1F4D85"/>
            </a:solidFill>
          </a:ln>
        </p:spPr>
        <p:txBody>
          <a:bodyPr wrap="square" lIns="0" tIns="0" rIns="0" bIns="0" rtlCol="0"/>
          <a:lstStyle/>
          <a:p>
            <a:endParaRPr sz="2700"/>
          </a:p>
        </p:txBody>
      </p:sp>
      <p:pic>
        <p:nvPicPr>
          <p:cNvPr id="3" name="Picture 21">
            <a:extLst>
              <a:ext uri="{FF2B5EF4-FFF2-40B4-BE49-F238E27FC236}">
                <a16:creationId xmlns:a16="http://schemas.microsoft.com/office/drawing/2014/main" id="{0BEF0249-9F0A-5362-442D-C1CAAAFE2C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13" name="Picture 12">
            <a:extLst>
              <a:ext uri="{FF2B5EF4-FFF2-40B4-BE49-F238E27FC236}">
                <a16:creationId xmlns:a16="http://schemas.microsoft.com/office/drawing/2014/main" id="{E234456A-9E16-C91C-14CD-066CAC680434}"/>
              </a:ext>
            </a:extLst>
          </p:cNvPr>
          <p:cNvPicPr>
            <a:picLocks noChangeAspect="1"/>
          </p:cNvPicPr>
          <p:nvPr/>
        </p:nvPicPr>
        <p:blipFill>
          <a:blip r:embed="rId6"/>
          <a:stretch>
            <a:fillRect/>
          </a:stretch>
        </p:blipFill>
        <p:spPr>
          <a:xfrm>
            <a:off x="16401219" y="8145789"/>
            <a:ext cx="1429581" cy="1388736"/>
          </a:xfrm>
          <a:prstGeom prst="rect">
            <a:avLst/>
          </a:prstGeom>
        </p:spPr>
      </p:pic>
    </p:spTree>
    <p:extLst>
      <p:ext uri="{BB962C8B-B14F-4D97-AF65-F5344CB8AC3E}">
        <p14:creationId xmlns:p14="http://schemas.microsoft.com/office/powerpoint/2010/main" val="3311143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Landcover Types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15</a:t>
            </a:fld>
            <a:endParaRPr lang="en-US" dirty="0"/>
          </a:p>
        </p:txBody>
      </p:sp>
      <p:pic>
        <p:nvPicPr>
          <p:cNvPr id="34" name="Picture 33">
            <a:extLst>
              <a:ext uri="{FF2B5EF4-FFF2-40B4-BE49-F238E27FC236}">
                <a16:creationId xmlns:a16="http://schemas.microsoft.com/office/drawing/2014/main" id="{EDD6C674-51B8-4B15-8E88-2C3985988810}"/>
              </a:ext>
            </a:extLst>
          </p:cNvPr>
          <p:cNvPicPr>
            <a:picLocks noChangeAspect="1"/>
          </p:cNvPicPr>
          <p:nvPr/>
        </p:nvPicPr>
        <p:blipFill>
          <a:blip r:embed="rId2"/>
          <a:stretch>
            <a:fillRect/>
          </a:stretch>
        </p:blipFill>
        <p:spPr>
          <a:xfrm>
            <a:off x="2291779" y="1648692"/>
            <a:ext cx="13704442" cy="7317747"/>
          </a:xfrm>
          <a:prstGeom prst="rect">
            <a:avLst/>
          </a:prstGeom>
        </p:spPr>
      </p:pic>
      <p:pic>
        <p:nvPicPr>
          <p:cNvPr id="3" name="Picture 21">
            <a:extLst>
              <a:ext uri="{FF2B5EF4-FFF2-40B4-BE49-F238E27FC236}">
                <a16:creationId xmlns:a16="http://schemas.microsoft.com/office/drawing/2014/main" id="{0DF3A8A0-ED17-DBB7-93F3-865EEE56B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5" name="Picture 4">
            <a:extLst>
              <a:ext uri="{FF2B5EF4-FFF2-40B4-BE49-F238E27FC236}">
                <a16:creationId xmlns:a16="http://schemas.microsoft.com/office/drawing/2014/main" id="{D4B33DEE-67EC-9DB5-BF9E-8FE1967C820B}"/>
              </a:ext>
            </a:extLst>
          </p:cNvPr>
          <p:cNvPicPr>
            <a:picLocks noChangeAspect="1"/>
          </p:cNvPicPr>
          <p:nvPr/>
        </p:nvPicPr>
        <p:blipFill>
          <a:blip r:embed="rId4"/>
          <a:stretch>
            <a:fillRect/>
          </a:stretch>
        </p:blipFill>
        <p:spPr>
          <a:xfrm>
            <a:off x="16401219" y="8145789"/>
            <a:ext cx="1429581" cy="1388736"/>
          </a:xfrm>
          <a:prstGeom prst="rect">
            <a:avLst/>
          </a:prstGeom>
        </p:spPr>
      </p:pic>
    </p:spTree>
    <p:extLst>
      <p:ext uri="{BB962C8B-B14F-4D97-AF65-F5344CB8AC3E}">
        <p14:creationId xmlns:p14="http://schemas.microsoft.com/office/powerpoint/2010/main" val="2107210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Ocean Surface Models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16</a:t>
            </a:fld>
            <a:endParaRPr lang="en-US" dirty="0"/>
          </a:p>
        </p:txBody>
      </p:sp>
      <p:pic>
        <p:nvPicPr>
          <p:cNvPr id="5" name="Picture 4">
            <a:extLst>
              <a:ext uri="{FF2B5EF4-FFF2-40B4-BE49-F238E27FC236}">
                <a16:creationId xmlns:a16="http://schemas.microsoft.com/office/drawing/2014/main" id="{754A0382-53B5-40F5-B59F-D918834E8C94}"/>
              </a:ext>
            </a:extLst>
          </p:cNvPr>
          <p:cNvPicPr>
            <a:picLocks noChangeAspect="1"/>
          </p:cNvPicPr>
          <p:nvPr/>
        </p:nvPicPr>
        <p:blipFill>
          <a:blip r:embed="rId2"/>
          <a:stretch>
            <a:fillRect/>
          </a:stretch>
        </p:blipFill>
        <p:spPr>
          <a:xfrm>
            <a:off x="3411761" y="1480920"/>
            <a:ext cx="11464477" cy="8516468"/>
          </a:xfrm>
          <a:prstGeom prst="rect">
            <a:avLst/>
          </a:prstGeom>
        </p:spPr>
      </p:pic>
      <p:pic>
        <p:nvPicPr>
          <p:cNvPr id="3" name="Picture 21">
            <a:extLst>
              <a:ext uri="{FF2B5EF4-FFF2-40B4-BE49-F238E27FC236}">
                <a16:creationId xmlns:a16="http://schemas.microsoft.com/office/drawing/2014/main" id="{57680251-8547-624C-28D6-45BF6A84D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6" name="Picture 5">
            <a:extLst>
              <a:ext uri="{FF2B5EF4-FFF2-40B4-BE49-F238E27FC236}">
                <a16:creationId xmlns:a16="http://schemas.microsoft.com/office/drawing/2014/main" id="{AAD57041-DA9F-BAB5-FBB2-CC00FA712002}"/>
              </a:ext>
            </a:extLst>
          </p:cNvPr>
          <p:cNvPicPr>
            <a:picLocks noChangeAspect="1"/>
          </p:cNvPicPr>
          <p:nvPr/>
        </p:nvPicPr>
        <p:blipFill>
          <a:blip r:embed="rId4"/>
          <a:stretch>
            <a:fillRect/>
          </a:stretch>
        </p:blipFill>
        <p:spPr>
          <a:xfrm>
            <a:off x="16401219" y="8145789"/>
            <a:ext cx="1429581" cy="1388736"/>
          </a:xfrm>
          <a:prstGeom prst="rect">
            <a:avLst/>
          </a:prstGeom>
        </p:spPr>
      </p:pic>
    </p:spTree>
    <p:extLst>
      <p:ext uri="{BB962C8B-B14F-4D97-AF65-F5344CB8AC3E}">
        <p14:creationId xmlns:p14="http://schemas.microsoft.com/office/powerpoint/2010/main" val="2350066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RF Component Modeling</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17</a:t>
            </a:fld>
            <a:endParaRPr lang="en-US" dirty="0"/>
          </a:p>
        </p:txBody>
      </p:sp>
      <p:pic>
        <p:nvPicPr>
          <p:cNvPr id="6" name="Picture 5">
            <a:extLst>
              <a:ext uri="{FF2B5EF4-FFF2-40B4-BE49-F238E27FC236}">
                <a16:creationId xmlns:a16="http://schemas.microsoft.com/office/drawing/2014/main" id="{23223AD9-9C89-474E-834A-805166C450B9}"/>
              </a:ext>
            </a:extLst>
          </p:cNvPr>
          <p:cNvPicPr>
            <a:picLocks noChangeAspect="1"/>
          </p:cNvPicPr>
          <p:nvPr/>
        </p:nvPicPr>
        <p:blipFill>
          <a:blip r:embed="rId2"/>
          <a:stretch>
            <a:fillRect/>
          </a:stretch>
        </p:blipFill>
        <p:spPr>
          <a:xfrm>
            <a:off x="3339548" y="1831751"/>
            <a:ext cx="11608904" cy="7763568"/>
          </a:xfrm>
          <a:prstGeom prst="rect">
            <a:avLst/>
          </a:prstGeom>
        </p:spPr>
      </p:pic>
      <p:pic>
        <p:nvPicPr>
          <p:cNvPr id="3" name="Picture 21">
            <a:extLst>
              <a:ext uri="{FF2B5EF4-FFF2-40B4-BE49-F238E27FC236}">
                <a16:creationId xmlns:a16="http://schemas.microsoft.com/office/drawing/2014/main" id="{10DE1392-7E7B-D7BB-C039-825A2D7F9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5" name="Picture 4">
            <a:extLst>
              <a:ext uri="{FF2B5EF4-FFF2-40B4-BE49-F238E27FC236}">
                <a16:creationId xmlns:a16="http://schemas.microsoft.com/office/drawing/2014/main" id="{605640C8-AF0E-1B35-EAB8-BD99F9C4E0AD}"/>
              </a:ext>
            </a:extLst>
          </p:cNvPr>
          <p:cNvPicPr>
            <a:picLocks noChangeAspect="1"/>
          </p:cNvPicPr>
          <p:nvPr/>
        </p:nvPicPr>
        <p:blipFill>
          <a:blip r:embed="rId4"/>
          <a:stretch>
            <a:fillRect/>
          </a:stretch>
        </p:blipFill>
        <p:spPr>
          <a:xfrm>
            <a:off x="16401219" y="8145789"/>
            <a:ext cx="1429581" cy="1388736"/>
          </a:xfrm>
          <a:prstGeom prst="rect">
            <a:avLst/>
          </a:prstGeom>
        </p:spPr>
      </p:pic>
    </p:spTree>
    <p:extLst>
      <p:ext uri="{BB962C8B-B14F-4D97-AF65-F5344CB8AC3E}">
        <p14:creationId xmlns:p14="http://schemas.microsoft.com/office/powerpoint/2010/main" val="214047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Examples: Scenario 1</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18</a:t>
            </a:fld>
            <a:endParaRPr lang="en-US" dirty="0"/>
          </a:p>
        </p:txBody>
      </p:sp>
      <p:pic>
        <p:nvPicPr>
          <p:cNvPr id="5" name="Picture 4">
            <a:extLst>
              <a:ext uri="{FF2B5EF4-FFF2-40B4-BE49-F238E27FC236}">
                <a16:creationId xmlns:a16="http://schemas.microsoft.com/office/drawing/2014/main" id="{73F1DC74-D109-4A79-890E-BF97A7A99A4E}"/>
              </a:ext>
            </a:extLst>
          </p:cNvPr>
          <p:cNvPicPr>
            <a:picLocks noChangeAspect="1"/>
          </p:cNvPicPr>
          <p:nvPr/>
        </p:nvPicPr>
        <p:blipFill>
          <a:blip r:embed="rId2"/>
          <a:stretch>
            <a:fillRect/>
          </a:stretch>
        </p:blipFill>
        <p:spPr>
          <a:xfrm>
            <a:off x="3834582" y="1641371"/>
            <a:ext cx="9081318" cy="6786501"/>
          </a:xfrm>
          <a:prstGeom prst="rect">
            <a:avLst/>
          </a:prstGeom>
        </p:spPr>
      </p:pic>
      <p:sp>
        <p:nvSpPr>
          <p:cNvPr id="7" name="TextBox 6">
            <a:extLst>
              <a:ext uri="{FF2B5EF4-FFF2-40B4-BE49-F238E27FC236}">
                <a16:creationId xmlns:a16="http://schemas.microsoft.com/office/drawing/2014/main" id="{AD80C850-1F67-40BC-894C-348068E588B1}"/>
              </a:ext>
            </a:extLst>
          </p:cNvPr>
          <p:cNvSpPr txBox="1"/>
          <p:nvPr/>
        </p:nvSpPr>
        <p:spPr>
          <a:xfrm>
            <a:off x="3429000" y="8106066"/>
            <a:ext cx="10278384" cy="1938992"/>
          </a:xfrm>
          <a:prstGeom prst="rect">
            <a:avLst/>
          </a:prstGeom>
          <a:noFill/>
        </p:spPr>
        <p:txBody>
          <a:bodyPr wrap="square">
            <a:spAutoFit/>
          </a:bodyPr>
          <a:lstStyle/>
          <a:p>
            <a:pPr marL="428625" indent="-428625" algn="ctr">
              <a:buFont typeface="Wingdings" panose="05000000000000000000" pitchFamily="2" charset="2"/>
              <a:buChar char="v"/>
            </a:pPr>
            <a:endParaRPr lang="en-US" sz="4000" b="1" dirty="0">
              <a:solidFill>
                <a:srgbClr val="011D5E"/>
              </a:solidFill>
            </a:endParaRPr>
          </a:p>
          <a:p>
            <a:pPr algn="ctr"/>
            <a:r>
              <a:rPr lang="en-US" sz="4000" b="1" dirty="0">
                <a:solidFill>
                  <a:srgbClr val="011D5E"/>
                </a:solidFill>
              </a:rPr>
              <a:t>Monostatic radar flying over the coast of Southern California </a:t>
            </a:r>
          </a:p>
        </p:txBody>
      </p:sp>
      <p:pic>
        <p:nvPicPr>
          <p:cNvPr id="3" name="Picture 21">
            <a:extLst>
              <a:ext uri="{FF2B5EF4-FFF2-40B4-BE49-F238E27FC236}">
                <a16:creationId xmlns:a16="http://schemas.microsoft.com/office/drawing/2014/main" id="{35592DC9-E27C-F695-5BCB-B0CE01B14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6" name="Picture 5">
            <a:extLst>
              <a:ext uri="{FF2B5EF4-FFF2-40B4-BE49-F238E27FC236}">
                <a16:creationId xmlns:a16="http://schemas.microsoft.com/office/drawing/2014/main" id="{F457D373-13CA-37E1-908A-23B91F0DDC59}"/>
              </a:ext>
            </a:extLst>
          </p:cNvPr>
          <p:cNvPicPr>
            <a:picLocks noChangeAspect="1"/>
          </p:cNvPicPr>
          <p:nvPr/>
        </p:nvPicPr>
        <p:blipFill>
          <a:blip r:embed="rId4"/>
          <a:stretch>
            <a:fillRect/>
          </a:stretch>
        </p:blipFill>
        <p:spPr>
          <a:xfrm>
            <a:off x="16401219" y="8145789"/>
            <a:ext cx="1429581" cy="1388736"/>
          </a:xfrm>
          <a:prstGeom prst="rect">
            <a:avLst/>
          </a:prstGeom>
        </p:spPr>
      </p:pic>
    </p:spTree>
    <p:extLst>
      <p:ext uri="{BB962C8B-B14F-4D97-AF65-F5344CB8AC3E}">
        <p14:creationId xmlns:p14="http://schemas.microsoft.com/office/powerpoint/2010/main" val="2184334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Scenario 1: Results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19</a:t>
            </a:fld>
            <a:endParaRPr lang="en-US" dirty="0"/>
          </a:p>
        </p:txBody>
      </p:sp>
      <p:pic>
        <p:nvPicPr>
          <p:cNvPr id="11" name="Picture 10" descr="A picture containing animal, coral&#10;&#10;Description automatically generated">
            <a:extLst>
              <a:ext uri="{FF2B5EF4-FFF2-40B4-BE49-F238E27FC236}">
                <a16:creationId xmlns:a16="http://schemas.microsoft.com/office/drawing/2014/main" id="{E0484C48-2DFC-4F41-A874-DE11D1C38A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5299" y="1638301"/>
            <a:ext cx="6034975" cy="6034975"/>
          </a:xfrm>
          <a:prstGeom prst="rect">
            <a:avLst/>
          </a:prstGeom>
        </p:spPr>
      </p:pic>
      <p:sp>
        <p:nvSpPr>
          <p:cNvPr id="12" name="TextBox 11">
            <a:extLst>
              <a:ext uri="{FF2B5EF4-FFF2-40B4-BE49-F238E27FC236}">
                <a16:creationId xmlns:a16="http://schemas.microsoft.com/office/drawing/2014/main" id="{53A798D4-87A1-4D58-92E8-C327A7941788}"/>
              </a:ext>
            </a:extLst>
          </p:cNvPr>
          <p:cNvSpPr txBox="1"/>
          <p:nvPr/>
        </p:nvSpPr>
        <p:spPr>
          <a:xfrm>
            <a:off x="4267200" y="7773905"/>
            <a:ext cx="2924374" cy="707886"/>
          </a:xfrm>
          <a:prstGeom prst="rect">
            <a:avLst/>
          </a:prstGeom>
          <a:noFill/>
        </p:spPr>
        <p:txBody>
          <a:bodyPr wrap="square" rtlCol="0">
            <a:spAutoFit/>
          </a:bodyPr>
          <a:lstStyle/>
          <a:p>
            <a:r>
              <a:rPr lang="en-US" sz="4000" b="1" dirty="0">
                <a:solidFill>
                  <a:srgbClr val="011D5E"/>
                </a:solidFill>
              </a:rPr>
              <a:t>Terrain Map</a:t>
            </a:r>
          </a:p>
        </p:txBody>
      </p:sp>
      <p:pic>
        <p:nvPicPr>
          <p:cNvPr id="13" name="Picture 12" descr="A picture containing fireworks, animal&#10;&#10;Description automatically generated">
            <a:extLst>
              <a:ext uri="{FF2B5EF4-FFF2-40B4-BE49-F238E27FC236}">
                <a16:creationId xmlns:a16="http://schemas.microsoft.com/office/drawing/2014/main" id="{2269C5C1-2F47-4308-87AB-C70A945CA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1772" y="1638300"/>
            <a:ext cx="6034975" cy="6034975"/>
          </a:xfrm>
          <a:prstGeom prst="rect">
            <a:avLst/>
          </a:prstGeom>
        </p:spPr>
      </p:pic>
      <p:sp>
        <p:nvSpPr>
          <p:cNvPr id="14" name="TextBox 13">
            <a:extLst>
              <a:ext uri="{FF2B5EF4-FFF2-40B4-BE49-F238E27FC236}">
                <a16:creationId xmlns:a16="http://schemas.microsoft.com/office/drawing/2014/main" id="{A8D260C2-615F-4D62-974A-C805F22AC971}"/>
              </a:ext>
            </a:extLst>
          </p:cNvPr>
          <p:cNvSpPr txBox="1"/>
          <p:nvPr/>
        </p:nvSpPr>
        <p:spPr>
          <a:xfrm>
            <a:off x="11277600" y="7773905"/>
            <a:ext cx="2073581" cy="707886"/>
          </a:xfrm>
          <a:prstGeom prst="rect">
            <a:avLst/>
          </a:prstGeom>
          <a:noFill/>
        </p:spPr>
        <p:txBody>
          <a:bodyPr wrap="none" rtlCol="0">
            <a:spAutoFit/>
          </a:bodyPr>
          <a:lstStyle/>
          <a:p>
            <a:r>
              <a:rPr lang="en-US" sz="4000" b="1" dirty="0">
                <a:solidFill>
                  <a:srgbClr val="011D5E"/>
                </a:solidFill>
              </a:rPr>
              <a:t>LOS Map</a:t>
            </a:r>
          </a:p>
        </p:txBody>
      </p:sp>
      <p:pic>
        <p:nvPicPr>
          <p:cNvPr id="3" name="Picture 21">
            <a:extLst>
              <a:ext uri="{FF2B5EF4-FFF2-40B4-BE49-F238E27FC236}">
                <a16:creationId xmlns:a16="http://schemas.microsoft.com/office/drawing/2014/main" id="{3AC1A23C-1473-F40A-6588-02EF4A96B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5" name="Picture 4">
            <a:extLst>
              <a:ext uri="{FF2B5EF4-FFF2-40B4-BE49-F238E27FC236}">
                <a16:creationId xmlns:a16="http://schemas.microsoft.com/office/drawing/2014/main" id="{C5BFC52B-828D-5CC0-CB65-13B51A2B2B46}"/>
              </a:ext>
            </a:extLst>
          </p:cNvPr>
          <p:cNvPicPr>
            <a:picLocks noChangeAspect="1"/>
          </p:cNvPicPr>
          <p:nvPr/>
        </p:nvPicPr>
        <p:blipFill>
          <a:blip r:embed="rId5"/>
          <a:stretch>
            <a:fillRect/>
          </a:stretch>
        </p:blipFill>
        <p:spPr>
          <a:xfrm>
            <a:off x="16401219" y="8145789"/>
            <a:ext cx="1429581" cy="1388736"/>
          </a:xfrm>
          <a:prstGeom prst="rect">
            <a:avLst/>
          </a:prstGeom>
        </p:spPr>
      </p:pic>
    </p:spTree>
    <p:extLst>
      <p:ext uri="{BB962C8B-B14F-4D97-AF65-F5344CB8AC3E}">
        <p14:creationId xmlns:p14="http://schemas.microsoft.com/office/powerpoint/2010/main" val="106533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51416" y="-363927"/>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cstate="email">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682174"/>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239" normalizeH="0" baseline="0" noProof="0" dirty="0">
                <a:ln>
                  <a:noFill/>
                </a:ln>
                <a:solidFill>
                  <a:srgbClr val="F8C44F"/>
                </a:solidFill>
                <a:effectLst/>
                <a:uLnTx/>
                <a:uFillTx/>
                <a:latin typeface="Poppins ExtraBold"/>
                <a:ea typeface="+mn-ea"/>
                <a:cs typeface="+mn-cs"/>
              </a:rPr>
              <a:t>Field of Interest</a:t>
            </a:r>
          </a:p>
        </p:txBody>
      </p:sp>
      <p:sp>
        <p:nvSpPr>
          <p:cNvPr id="9" name="TextBox 9"/>
          <p:cNvSpPr txBox="1"/>
          <p:nvPr/>
        </p:nvSpPr>
        <p:spPr>
          <a:xfrm>
            <a:off x="10799474" y="4204438"/>
            <a:ext cx="6726526" cy="493365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0000600000000000000" pitchFamily="2" charset="0"/>
                <a:ea typeface="+mn-ea"/>
                <a:cs typeface="Poppins Medium" panose="00000600000000000000" pitchFamily="2" charset="0"/>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1" name="Picture 10">
            <a:extLst>
              <a:ext uri="{FF2B5EF4-FFF2-40B4-BE49-F238E27FC236}">
                <a16:creationId xmlns:a16="http://schemas.microsoft.com/office/drawing/2014/main" id="{911128FE-4480-6342-A4BE-580188ECA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235"/>
          <a:stretch/>
        </p:blipFill>
        <p:spPr>
          <a:xfrm>
            <a:off x="15359573" y="419100"/>
            <a:ext cx="2584610" cy="14071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Scenario 1: Results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20</a:t>
            </a:fld>
            <a:endParaRPr lang="en-US" dirty="0"/>
          </a:p>
        </p:txBody>
      </p:sp>
      <p:sp>
        <p:nvSpPr>
          <p:cNvPr id="12" name="TextBox 11">
            <a:extLst>
              <a:ext uri="{FF2B5EF4-FFF2-40B4-BE49-F238E27FC236}">
                <a16:creationId xmlns:a16="http://schemas.microsoft.com/office/drawing/2014/main" id="{53A798D4-87A1-4D58-92E8-C327A7941788}"/>
              </a:ext>
            </a:extLst>
          </p:cNvPr>
          <p:cNvSpPr txBox="1"/>
          <p:nvPr/>
        </p:nvSpPr>
        <p:spPr>
          <a:xfrm>
            <a:off x="10895566" y="5010725"/>
            <a:ext cx="4163512" cy="1323439"/>
          </a:xfrm>
          <a:prstGeom prst="rect">
            <a:avLst/>
          </a:prstGeom>
          <a:noFill/>
        </p:spPr>
        <p:txBody>
          <a:bodyPr wrap="none" rtlCol="0">
            <a:spAutoFit/>
          </a:bodyPr>
          <a:lstStyle/>
          <a:p>
            <a:r>
              <a:rPr lang="en-US" sz="4000" b="1" dirty="0">
                <a:solidFill>
                  <a:srgbClr val="011D5E"/>
                </a:solidFill>
              </a:rPr>
              <a:t>Clutter Map </a:t>
            </a:r>
          </a:p>
          <a:p>
            <a:r>
              <a:rPr lang="en-US" sz="4000" b="1" dirty="0">
                <a:solidFill>
                  <a:srgbClr val="011D5E"/>
                </a:solidFill>
              </a:rPr>
              <a:t>with Beam Pattern</a:t>
            </a:r>
          </a:p>
        </p:txBody>
      </p:sp>
      <p:pic>
        <p:nvPicPr>
          <p:cNvPr id="8" name="Picture 7" descr="A picture containing animal, large, standing, sitting&#10;&#10;Description automatically generated">
            <a:extLst>
              <a:ext uri="{FF2B5EF4-FFF2-40B4-BE49-F238E27FC236}">
                <a16:creationId xmlns:a16="http://schemas.microsoft.com/office/drawing/2014/main" id="{3001A390-F1AE-401E-A24A-79DA4E722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2001605"/>
            <a:ext cx="7169615" cy="7169615"/>
          </a:xfrm>
          <a:prstGeom prst="rect">
            <a:avLst/>
          </a:prstGeom>
        </p:spPr>
      </p:pic>
      <p:pic>
        <p:nvPicPr>
          <p:cNvPr id="3" name="Picture 2">
            <a:extLst>
              <a:ext uri="{FF2B5EF4-FFF2-40B4-BE49-F238E27FC236}">
                <a16:creationId xmlns:a16="http://schemas.microsoft.com/office/drawing/2014/main" id="{AB97189A-2155-D40F-AA0B-C6190665886B}"/>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5" name="Picture 21">
            <a:extLst>
              <a:ext uri="{FF2B5EF4-FFF2-40B4-BE49-F238E27FC236}">
                <a16:creationId xmlns:a16="http://schemas.microsoft.com/office/drawing/2014/main" id="{2B7EC6F8-B93F-4E50-CFDA-4770E6360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2917663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Scenario 1: Results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21</a:t>
            </a:fld>
            <a:endParaRPr lang="en-US" dirty="0"/>
          </a:p>
        </p:txBody>
      </p:sp>
      <p:sp>
        <p:nvSpPr>
          <p:cNvPr id="12" name="TextBox 11">
            <a:extLst>
              <a:ext uri="{FF2B5EF4-FFF2-40B4-BE49-F238E27FC236}">
                <a16:creationId xmlns:a16="http://schemas.microsoft.com/office/drawing/2014/main" id="{53A798D4-87A1-4D58-92E8-C327A7941788}"/>
              </a:ext>
            </a:extLst>
          </p:cNvPr>
          <p:cNvSpPr txBox="1"/>
          <p:nvPr/>
        </p:nvSpPr>
        <p:spPr>
          <a:xfrm>
            <a:off x="8407654" y="2820332"/>
            <a:ext cx="6734985" cy="1323439"/>
          </a:xfrm>
          <a:prstGeom prst="rect">
            <a:avLst/>
          </a:prstGeom>
          <a:noFill/>
        </p:spPr>
        <p:txBody>
          <a:bodyPr wrap="none" rtlCol="0">
            <a:spAutoFit/>
          </a:bodyPr>
          <a:lstStyle/>
          <a:p>
            <a:r>
              <a:rPr lang="en-US" sz="4000" b="1" dirty="0">
                <a:solidFill>
                  <a:srgbClr val="011D5E"/>
                </a:solidFill>
              </a:rPr>
              <a:t>RFView computes both clutter </a:t>
            </a:r>
          </a:p>
          <a:p>
            <a:r>
              <a:rPr lang="en-US" sz="4000" b="1" dirty="0">
                <a:solidFill>
                  <a:srgbClr val="011D5E"/>
                </a:solidFill>
              </a:rPr>
              <a:t>and target channels!!</a:t>
            </a:r>
          </a:p>
        </p:txBody>
      </p:sp>
      <p:pic>
        <p:nvPicPr>
          <p:cNvPr id="6" name="Picture 5">
            <a:extLst>
              <a:ext uri="{FF2B5EF4-FFF2-40B4-BE49-F238E27FC236}">
                <a16:creationId xmlns:a16="http://schemas.microsoft.com/office/drawing/2014/main" id="{CEAA2DE6-44DE-43C1-90DF-801AE3C5C869}"/>
              </a:ext>
            </a:extLst>
          </p:cNvPr>
          <p:cNvPicPr>
            <a:picLocks noChangeAspect="1"/>
          </p:cNvPicPr>
          <p:nvPr/>
        </p:nvPicPr>
        <p:blipFill>
          <a:blip r:embed="rId2"/>
          <a:stretch>
            <a:fillRect/>
          </a:stretch>
        </p:blipFill>
        <p:spPr>
          <a:xfrm>
            <a:off x="1250921" y="2016030"/>
            <a:ext cx="6743700" cy="341994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6697310-FA50-46C2-97D6-1276AEEB5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3541" y="4518883"/>
            <a:ext cx="6630651" cy="4972988"/>
          </a:xfrm>
          <a:prstGeom prst="rect">
            <a:avLst/>
          </a:prstGeom>
        </p:spPr>
      </p:pic>
      <p:sp>
        <p:nvSpPr>
          <p:cNvPr id="9" name="TextBox 8">
            <a:extLst>
              <a:ext uri="{FF2B5EF4-FFF2-40B4-BE49-F238E27FC236}">
                <a16:creationId xmlns:a16="http://schemas.microsoft.com/office/drawing/2014/main" id="{C9F994FD-391B-4BEB-81AF-3937892CC5DB}"/>
              </a:ext>
            </a:extLst>
          </p:cNvPr>
          <p:cNvSpPr txBox="1"/>
          <p:nvPr/>
        </p:nvSpPr>
        <p:spPr>
          <a:xfrm>
            <a:off x="2895600" y="6791177"/>
            <a:ext cx="5916043" cy="1323439"/>
          </a:xfrm>
          <a:prstGeom prst="rect">
            <a:avLst/>
          </a:prstGeom>
          <a:noFill/>
        </p:spPr>
        <p:txBody>
          <a:bodyPr wrap="none" rtlCol="0">
            <a:spAutoFit/>
          </a:bodyPr>
          <a:lstStyle/>
          <a:p>
            <a:r>
              <a:rPr lang="en-US" sz="4000" b="1" dirty="0">
                <a:solidFill>
                  <a:srgbClr val="011D5E"/>
                </a:solidFill>
              </a:rPr>
              <a:t>Clutter + Target </a:t>
            </a:r>
          </a:p>
          <a:p>
            <a:r>
              <a:rPr lang="en-US" sz="4000" b="1" dirty="0">
                <a:solidFill>
                  <a:srgbClr val="011D5E"/>
                </a:solidFill>
              </a:rPr>
              <a:t>channel impulse responses</a:t>
            </a:r>
          </a:p>
        </p:txBody>
      </p:sp>
      <p:pic>
        <p:nvPicPr>
          <p:cNvPr id="3" name="Picture 2">
            <a:extLst>
              <a:ext uri="{FF2B5EF4-FFF2-40B4-BE49-F238E27FC236}">
                <a16:creationId xmlns:a16="http://schemas.microsoft.com/office/drawing/2014/main" id="{43E3C9B8-D7D2-E007-D35D-19AB0D8CEE6B}"/>
              </a:ext>
            </a:extLst>
          </p:cNvPr>
          <p:cNvPicPr>
            <a:picLocks noChangeAspect="1"/>
          </p:cNvPicPr>
          <p:nvPr/>
        </p:nvPicPr>
        <p:blipFill>
          <a:blip r:embed="rId4"/>
          <a:stretch>
            <a:fillRect/>
          </a:stretch>
        </p:blipFill>
        <p:spPr>
          <a:xfrm>
            <a:off x="16401219" y="8145789"/>
            <a:ext cx="1429581" cy="1388736"/>
          </a:xfrm>
          <a:prstGeom prst="rect">
            <a:avLst/>
          </a:prstGeom>
        </p:spPr>
      </p:pic>
      <p:pic>
        <p:nvPicPr>
          <p:cNvPr id="5" name="Picture 21">
            <a:extLst>
              <a:ext uri="{FF2B5EF4-FFF2-40B4-BE49-F238E27FC236}">
                <a16:creationId xmlns:a16="http://schemas.microsoft.com/office/drawing/2014/main" id="{834D8114-DC71-F22A-7E0A-3110D77C3D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2397749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Scenario 1: Results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22</a:t>
            </a:fld>
            <a:endParaRPr lang="en-US" dirty="0"/>
          </a:p>
        </p:txBody>
      </p:sp>
      <p:sp>
        <p:nvSpPr>
          <p:cNvPr id="12" name="TextBox 11">
            <a:extLst>
              <a:ext uri="{FF2B5EF4-FFF2-40B4-BE49-F238E27FC236}">
                <a16:creationId xmlns:a16="http://schemas.microsoft.com/office/drawing/2014/main" id="{53A798D4-87A1-4D58-92E8-C327A7941788}"/>
              </a:ext>
            </a:extLst>
          </p:cNvPr>
          <p:cNvSpPr txBox="1"/>
          <p:nvPr/>
        </p:nvSpPr>
        <p:spPr>
          <a:xfrm>
            <a:off x="10895566" y="5010725"/>
            <a:ext cx="4684937" cy="1323439"/>
          </a:xfrm>
          <a:prstGeom prst="rect">
            <a:avLst/>
          </a:prstGeom>
          <a:noFill/>
        </p:spPr>
        <p:txBody>
          <a:bodyPr wrap="none" rtlCol="0">
            <a:spAutoFit/>
          </a:bodyPr>
          <a:lstStyle/>
          <a:p>
            <a:r>
              <a:rPr lang="en-US" sz="4000" b="1" dirty="0">
                <a:solidFill>
                  <a:srgbClr val="011D5E"/>
                </a:solidFill>
              </a:rPr>
              <a:t>Range Doppler Plot</a:t>
            </a:r>
          </a:p>
          <a:p>
            <a:r>
              <a:rPr lang="en-US" sz="4000" b="1" dirty="0">
                <a:solidFill>
                  <a:srgbClr val="C00000"/>
                </a:solidFill>
              </a:rPr>
              <a:t>(Site Specific Results)</a:t>
            </a:r>
          </a:p>
        </p:txBody>
      </p:sp>
      <p:pic>
        <p:nvPicPr>
          <p:cNvPr id="6" name="Picture 5" descr="A picture containing clock&#10;&#10;Description automatically generated">
            <a:extLst>
              <a:ext uri="{FF2B5EF4-FFF2-40B4-BE49-F238E27FC236}">
                <a16:creationId xmlns:a16="http://schemas.microsoft.com/office/drawing/2014/main" id="{CA578827-A63E-4659-BB23-4CF51DD6B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479" y="2265941"/>
            <a:ext cx="8916651" cy="6687488"/>
          </a:xfrm>
          <a:prstGeom prst="rect">
            <a:avLst/>
          </a:prstGeom>
        </p:spPr>
      </p:pic>
      <p:pic>
        <p:nvPicPr>
          <p:cNvPr id="3" name="Picture 2">
            <a:extLst>
              <a:ext uri="{FF2B5EF4-FFF2-40B4-BE49-F238E27FC236}">
                <a16:creationId xmlns:a16="http://schemas.microsoft.com/office/drawing/2014/main" id="{977813F2-02A4-B975-3916-FFF337111DF2}"/>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5" name="Picture 21">
            <a:extLst>
              <a:ext uri="{FF2B5EF4-FFF2-40B4-BE49-F238E27FC236}">
                <a16:creationId xmlns:a16="http://schemas.microsoft.com/office/drawing/2014/main" id="{4BCB5907-4635-14E6-FDDB-4BC6B2632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1129421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Examples: Scenario 2</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23</a:t>
            </a:fld>
            <a:endParaRPr lang="en-US" dirty="0"/>
          </a:p>
        </p:txBody>
      </p:sp>
      <p:sp>
        <p:nvSpPr>
          <p:cNvPr id="7" name="TextBox 6">
            <a:extLst>
              <a:ext uri="{FF2B5EF4-FFF2-40B4-BE49-F238E27FC236}">
                <a16:creationId xmlns:a16="http://schemas.microsoft.com/office/drawing/2014/main" id="{AD80C850-1F67-40BC-894C-348068E588B1}"/>
              </a:ext>
            </a:extLst>
          </p:cNvPr>
          <p:cNvSpPr txBox="1"/>
          <p:nvPr/>
        </p:nvSpPr>
        <p:spPr>
          <a:xfrm>
            <a:off x="3649584" y="7917407"/>
            <a:ext cx="10836366" cy="1323439"/>
          </a:xfrm>
          <a:prstGeom prst="rect">
            <a:avLst/>
          </a:prstGeom>
          <a:noFill/>
        </p:spPr>
        <p:txBody>
          <a:bodyPr wrap="square">
            <a:spAutoFit/>
          </a:bodyPr>
          <a:lstStyle/>
          <a:p>
            <a:endParaRPr lang="en-US" sz="4000" b="1" dirty="0">
              <a:solidFill>
                <a:srgbClr val="011D5E"/>
              </a:solidFill>
            </a:endParaRPr>
          </a:p>
          <a:p>
            <a:r>
              <a:rPr lang="en-US" sz="4000" b="1" dirty="0">
                <a:solidFill>
                  <a:srgbClr val="011D5E"/>
                </a:solidFill>
              </a:rPr>
              <a:t>	Let’s fly further west all the way to Hawaii!! </a:t>
            </a:r>
          </a:p>
        </p:txBody>
      </p:sp>
      <p:pic>
        <p:nvPicPr>
          <p:cNvPr id="6" name="Picture 5">
            <a:extLst>
              <a:ext uri="{FF2B5EF4-FFF2-40B4-BE49-F238E27FC236}">
                <a16:creationId xmlns:a16="http://schemas.microsoft.com/office/drawing/2014/main" id="{2EC04B7F-0EF8-4CFD-AB77-60122198C4BA}"/>
              </a:ext>
            </a:extLst>
          </p:cNvPr>
          <p:cNvPicPr>
            <a:picLocks noChangeAspect="1"/>
          </p:cNvPicPr>
          <p:nvPr/>
        </p:nvPicPr>
        <p:blipFill rotWithShape="1">
          <a:blip r:embed="rId2"/>
          <a:srcRect l="31667" t="21852" r="21667" b="20371"/>
          <a:stretch/>
        </p:blipFill>
        <p:spPr>
          <a:xfrm>
            <a:off x="4636444" y="2022614"/>
            <a:ext cx="8862647" cy="6172200"/>
          </a:xfrm>
          <a:prstGeom prst="rect">
            <a:avLst/>
          </a:prstGeom>
        </p:spPr>
      </p:pic>
      <p:pic>
        <p:nvPicPr>
          <p:cNvPr id="3" name="Picture 2">
            <a:extLst>
              <a:ext uri="{FF2B5EF4-FFF2-40B4-BE49-F238E27FC236}">
                <a16:creationId xmlns:a16="http://schemas.microsoft.com/office/drawing/2014/main" id="{D3FF2DB4-C2A2-1323-1647-0685D363CEBB}"/>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5" name="Picture 21">
            <a:extLst>
              <a:ext uri="{FF2B5EF4-FFF2-40B4-BE49-F238E27FC236}">
                <a16:creationId xmlns:a16="http://schemas.microsoft.com/office/drawing/2014/main" id="{FA34F828-3C5F-2FFF-14E7-4820F721E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419127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Scenario 2: Results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24</a:t>
            </a:fld>
            <a:endParaRPr lang="en-US" dirty="0"/>
          </a:p>
        </p:txBody>
      </p:sp>
      <p:sp>
        <p:nvSpPr>
          <p:cNvPr id="12" name="TextBox 11">
            <a:extLst>
              <a:ext uri="{FF2B5EF4-FFF2-40B4-BE49-F238E27FC236}">
                <a16:creationId xmlns:a16="http://schemas.microsoft.com/office/drawing/2014/main" id="{53A798D4-87A1-4D58-92E8-C327A7941788}"/>
              </a:ext>
            </a:extLst>
          </p:cNvPr>
          <p:cNvSpPr txBox="1"/>
          <p:nvPr/>
        </p:nvSpPr>
        <p:spPr>
          <a:xfrm>
            <a:off x="9753600" y="3795131"/>
            <a:ext cx="8521948" cy="4401205"/>
          </a:xfrm>
          <a:prstGeom prst="rect">
            <a:avLst/>
          </a:prstGeom>
          <a:noFill/>
        </p:spPr>
        <p:txBody>
          <a:bodyPr wrap="none" rtlCol="0">
            <a:spAutoFit/>
          </a:bodyPr>
          <a:lstStyle/>
          <a:p>
            <a:r>
              <a:rPr lang="en-US" sz="4000" b="1" dirty="0">
                <a:solidFill>
                  <a:srgbClr val="011D5E"/>
                </a:solidFill>
              </a:rPr>
              <a:t>Clutter Map </a:t>
            </a:r>
          </a:p>
          <a:p>
            <a:r>
              <a:rPr lang="en-US" sz="4000" b="1" dirty="0">
                <a:solidFill>
                  <a:srgbClr val="011D5E"/>
                </a:solidFill>
              </a:rPr>
              <a:t>with Beam Pattern</a:t>
            </a:r>
          </a:p>
          <a:p>
            <a:endParaRPr lang="en-US" sz="4000" b="1" dirty="0">
              <a:solidFill>
                <a:srgbClr val="011D5E"/>
              </a:solidFill>
            </a:endParaRPr>
          </a:p>
          <a:p>
            <a:r>
              <a:rPr lang="en-US" sz="4000" b="1" dirty="0">
                <a:solidFill>
                  <a:srgbClr val="011D5E"/>
                </a:solidFill>
              </a:rPr>
              <a:t>Huge peak on the first island hides part</a:t>
            </a:r>
          </a:p>
          <a:p>
            <a:r>
              <a:rPr lang="en-US" sz="4000" b="1" dirty="0">
                <a:solidFill>
                  <a:srgbClr val="011D5E"/>
                </a:solidFill>
              </a:rPr>
              <a:t>of its coastline and the ocean from </a:t>
            </a:r>
          </a:p>
          <a:p>
            <a:r>
              <a:rPr lang="en-US" sz="4000" b="1" dirty="0">
                <a:solidFill>
                  <a:srgbClr val="011D5E"/>
                </a:solidFill>
              </a:rPr>
              <a:t>the radar</a:t>
            </a:r>
          </a:p>
          <a:p>
            <a:endParaRPr lang="en-US" sz="4000" b="1" dirty="0">
              <a:solidFill>
                <a:srgbClr val="011D5E"/>
              </a:solidFill>
            </a:endParaRPr>
          </a:p>
        </p:txBody>
      </p:sp>
      <p:pic>
        <p:nvPicPr>
          <p:cNvPr id="6" name="Picture 5">
            <a:extLst>
              <a:ext uri="{FF2B5EF4-FFF2-40B4-BE49-F238E27FC236}">
                <a16:creationId xmlns:a16="http://schemas.microsoft.com/office/drawing/2014/main" id="{A5E715DF-DAEE-4238-AC44-3382FE4A41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606344"/>
            <a:ext cx="7681452" cy="7681452"/>
          </a:xfrm>
          <a:prstGeom prst="rect">
            <a:avLst/>
          </a:prstGeom>
        </p:spPr>
      </p:pic>
      <p:pic>
        <p:nvPicPr>
          <p:cNvPr id="3" name="Picture 2">
            <a:extLst>
              <a:ext uri="{FF2B5EF4-FFF2-40B4-BE49-F238E27FC236}">
                <a16:creationId xmlns:a16="http://schemas.microsoft.com/office/drawing/2014/main" id="{327ACAE0-4A07-F675-46B4-AC42F1F12A7F}"/>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5" name="Picture 21">
            <a:extLst>
              <a:ext uri="{FF2B5EF4-FFF2-40B4-BE49-F238E27FC236}">
                <a16:creationId xmlns:a16="http://schemas.microsoft.com/office/drawing/2014/main" id="{681056B1-C5EB-D23F-2DA9-C19AEAEE0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758048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Scenario 2: Results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25</a:t>
            </a:fld>
            <a:endParaRPr lang="en-US" dirty="0"/>
          </a:p>
        </p:txBody>
      </p:sp>
      <p:sp>
        <p:nvSpPr>
          <p:cNvPr id="7" name="TextBox 6">
            <a:extLst>
              <a:ext uri="{FF2B5EF4-FFF2-40B4-BE49-F238E27FC236}">
                <a16:creationId xmlns:a16="http://schemas.microsoft.com/office/drawing/2014/main" id="{AD80C850-1F67-40BC-894C-348068E588B1}"/>
              </a:ext>
            </a:extLst>
          </p:cNvPr>
          <p:cNvSpPr txBox="1"/>
          <p:nvPr/>
        </p:nvSpPr>
        <p:spPr>
          <a:xfrm>
            <a:off x="4778043" y="8648699"/>
            <a:ext cx="10278384" cy="707886"/>
          </a:xfrm>
          <a:prstGeom prst="rect">
            <a:avLst/>
          </a:prstGeom>
          <a:noFill/>
        </p:spPr>
        <p:txBody>
          <a:bodyPr wrap="square">
            <a:spAutoFit/>
          </a:bodyPr>
          <a:lstStyle/>
          <a:p>
            <a:r>
              <a:rPr lang="en-US" sz="4000" b="1" dirty="0">
                <a:solidFill>
                  <a:srgbClr val="011D5E"/>
                </a:solidFill>
              </a:rPr>
              <a:t>Cover map with the different terrain types</a:t>
            </a:r>
          </a:p>
        </p:txBody>
      </p:sp>
      <p:pic>
        <p:nvPicPr>
          <p:cNvPr id="6" name="Picture 5">
            <a:extLst>
              <a:ext uri="{FF2B5EF4-FFF2-40B4-BE49-F238E27FC236}">
                <a16:creationId xmlns:a16="http://schemas.microsoft.com/office/drawing/2014/main" id="{BA46D16A-B198-44B6-9BC2-443DE803B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122" y="1638301"/>
            <a:ext cx="6685134" cy="6685134"/>
          </a:xfrm>
          <a:prstGeom prst="rect">
            <a:avLst/>
          </a:prstGeom>
        </p:spPr>
      </p:pic>
      <p:pic>
        <p:nvPicPr>
          <p:cNvPr id="3" name="Picture 2">
            <a:extLst>
              <a:ext uri="{FF2B5EF4-FFF2-40B4-BE49-F238E27FC236}">
                <a16:creationId xmlns:a16="http://schemas.microsoft.com/office/drawing/2014/main" id="{86706444-A902-6998-3482-238191E6AF02}"/>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5" name="Picture 21">
            <a:extLst>
              <a:ext uri="{FF2B5EF4-FFF2-40B4-BE49-F238E27FC236}">
                <a16:creationId xmlns:a16="http://schemas.microsoft.com/office/drawing/2014/main" id="{7FDEBFD5-9AE7-855B-8043-4ADB5D3F8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595748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p:txBody>
          <a:bodyPr>
            <a:normAutofit/>
          </a:bodyPr>
          <a:lstStyle/>
          <a:p>
            <a:r>
              <a:rPr lang="en-US" sz="4400" dirty="0"/>
              <a:t>Scenario 2: Results</a:t>
            </a: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26</a:t>
            </a:fld>
            <a:endParaRPr lang="en-US" dirty="0"/>
          </a:p>
        </p:txBody>
      </p:sp>
      <p:sp>
        <p:nvSpPr>
          <p:cNvPr id="12" name="TextBox 11">
            <a:extLst>
              <a:ext uri="{FF2B5EF4-FFF2-40B4-BE49-F238E27FC236}">
                <a16:creationId xmlns:a16="http://schemas.microsoft.com/office/drawing/2014/main" id="{53A798D4-87A1-4D58-92E8-C327A7941788}"/>
              </a:ext>
            </a:extLst>
          </p:cNvPr>
          <p:cNvSpPr txBox="1"/>
          <p:nvPr/>
        </p:nvSpPr>
        <p:spPr>
          <a:xfrm>
            <a:off x="2693477" y="7802302"/>
            <a:ext cx="5880649" cy="707886"/>
          </a:xfrm>
          <a:prstGeom prst="rect">
            <a:avLst/>
          </a:prstGeom>
          <a:noFill/>
        </p:spPr>
        <p:txBody>
          <a:bodyPr wrap="none" rtlCol="0">
            <a:spAutoFit/>
          </a:bodyPr>
          <a:lstStyle/>
          <a:p>
            <a:r>
              <a:rPr lang="en-US" sz="4000" b="1" dirty="0">
                <a:solidFill>
                  <a:srgbClr val="011D5E"/>
                </a:solidFill>
              </a:rPr>
              <a:t>Channel Impulse Response</a:t>
            </a:r>
          </a:p>
        </p:txBody>
      </p:sp>
      <p:sp>
        <p:nvSpPr>
          <p:cNvPr id="14" name="TextBox 13">
            <a:extLst>
              <a:ext uri="{FF2B5EF4-FFF2-40B4-BE49-F238E27FC236}">
                <a16:creationId xmlns:a16="http://schemas.microsoft.com/office/drawing/2014/main" id="{A8D260C2-615F-4D62-974A-C805F22AC971}"/>
              </a:ext>
            </a:extLst>
          </p:cNvPr>
          <p:cNvSpPr txBox="1"/>
          <p:nvPr/>
        </p:nvSpPr>
        <p:spPr>
          <a:xfrm>
            <a:off x="11364258" y="7789903"/>
            <a:ext cx="4300473" cy="707886"/>
          </a:xfrm>
          <a:prstGeom prst="rect">
            <a:avLst/>
          </a:prstGeom>
          <a:noFill/>
        </p:spPr>
        <p:txBody>
          <a:bodyPr wrap="none" rtlCol="0">
            <a:spAutoFit/>
          </a:bodyPr>
          <a:lstStyle/>
          <a:p>
            <a:r>
              <a:rPr lang="en-US" sz="4000" b="1" dirty="0">
                <a:solidFill>
                  <a:srgbClr val="011D5E"/>
                </a:solidFill>
              </a:rPr>
              <a:t>Range Doppler Plot</a:t>
            </a:r>
          </a:p>
        </p:txBody>
      </p:sp>
      <p:pic>
        <p:nvPicPr>
          <p:cNvPr id="8" name="Picture 7" descr="A close up of a map&#10;&#10;Description automatically generated">
            <a:extLst>
              <a:ext uri="{FF2B5EF4-FFF2-40B4-BE49-F238E27FC236}">
                <a16:creationId xmlns:a16="http://schemas.microsoft.com/office/drawing/2014/main" id="{92133DEE-23DA-4205-97CC-C43F8FAB6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259" y="1789211"/>
            <a:ext cx="7816243" cy="586218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AC3FA2F-A4C4-4357-BCB1-65EAC558F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499" y="1786448"/>
            <a:ext cx="7816243" cy="5862181"/>
          </a:xfrm>
          <a:prstGeom prst="rect">
            <a:avLst/>
          </a:prstGeom>
        </p:spPr>
      </p:pic>
      <p:pic>
        <p:nvPicPr>
          <p:cNvPr id="3" name="Picture 2">
            <a:extLst>
              <a:ext uri="{FF2B5EF4-FFF2-40B4-BE49-F238E27FC236}">
                <a16:creationId xmlns:a16="http://schemas.microsoft.com/office/drawing/2014/main" id="{3FE2EE2A-AEB6-B545-EC04-707F57B65456}"/>
              </a:ext>
            </a:extLst>
          </p:cNvPr>
          <p:cNvPicPr>
            <a:picLocks noChangeAspect="1"/>
          </p:cNvPicPr>
          <p:nvPr/>
        </p:nvPicPr>
        <p:blipFill>
          <a:blip r:embed="rId4"/>
          <a:stretch>
            <a:fillRect/>
          </a:stretch>
        </p:blipFill>
        <p:spPr>
          <a:xfrm>
            <a:off x="16401219" y="8145789"/>
            <a:ext cx="1429581" cy="1388736"/>
          </a:xfrm>
          <a:prstGeom prst="rect">
            <a:avLst/>
          </a:prstGeom>
        </p:spPr>
      </p:pic>
      <p:pic>
        <p:nvPicPr>
          <p:cNvPr id="5" name="Picture 21">
            <a:extLst>
              <a:ext uri="{FF2B5EF4-FFF2-40B4-BE49-F238E27FC236}">
                <a16:creationId xmlns:a16="http://schemas.microsoft.com/office/drawing/2014/main" id="{4021A5F5-7789-2599-F4C7-774AC58B0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1902256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7EFFEED-F758-492F-88C6-A64F2BCA8F19}" type="slidenum">
              <a:rPr lang="en-US" smtClean="0"/>
              <a:pPr>
                <a:defRPr/>
              </a:pPr>
              <a:t>27</a:t>
            </a:fld>
            <a:endParaRPr lang="en-US"/>
          </a:p>
        </p:txBody>
      </p:sp>
      <p:pic>
        <p:nvPicPr>
          <p:cNvPr id="6" name="Picture 4" descr="E:\paul\clutpred\briefs\mono_clut_mapsp.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44" y="1714500"/>
            <a:ext cx="7569615" cy="624346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1C74E22-3253-4D76-B450-BBECA5D161E9}"/>
              </a:ext>
            </a:extLst>
          </p:cNvPr>
          <p:cNvSpPr>
            <a:spLocks noGrp="1"/>
          </p:cNvSpPr>
          <p:nvPr>
            <p:ph type="title"/>
          </p:nvPr>
        </p:nvSpPr>
        <p:spPr/>
        <p:txBody>
          <a:bodyPr>
            <a:normAutofit/>
          </a:bodyPr>
          <a:lstStyle/>
          <a:p>
            <a:r>
              <a:rPr lang="en-US" sz="4400" dirty="0"/>
              <a:t>Validation with Measured Data</a:t>
            </a:r>
          </a:p>
        </p:txBody>
      </p:sp>
      <p:pic>
        <p:nvPicPr>
          <p:cNvPr id="2" name="object 8">
            <a:extLst>
              <a:ext uri="{FF2B5EF4-FFF2-40B4-BE49-F238E27FC236}">
                <a16:creationId xmlns:a16="http://schemas.microsoft.com/office/drawing/2014/main" id="{9CE81C44-92B7-6A2F-5925-C7203356D93B}"/>
              </a:ext>
            </a:extLst>
          </p:cNvPr>
          <p:cNvPicPr/>
          <p:nvPr/>
        </p:nvPicPr>
        <p:blipFill>
          <a:blip r:embed="rId4" cstate="print"/>
          <a:stretch>
            <a:fillRect/>
          </a:stretch>
        </p:blipFill>
        <p:spPr>
          <a:xfrm>
            <a:off x="8454064" y="3076473"/>
            <a:ext cx="4571888" cy="3362427"/>
          </a:xfrm>
          <a:prstGeom prst="rect">
            <a:avLst/>
          </a:prstGeom>
        </p:spPr>
      </p:pic>
      <p:sp>
        <p:nvSpPr>
          <p:cNvPr id="5" name="object 9">
            <a:extLst>
              <a:ext uri="{FF2B5EF4-FFF2-40B4-BE49-F238E27FC236}">
                <a16:creationId xmlns:a16="http://schemas.microsoft.com/office/drawing/2014/main" id="{8CC97EC9-EDAE-03DE-1B99-892BE7363364}"/>
              </a:ext>
            </a:extLst>
          </p:cNvPr>
          <p:cNvSpPr txBox="1"/>
          <p:nvPr/>
        </p:nvSpPr>
        <p:spPr>
          <a:xfrm>
            <a:off x="8888098" y="2199350"/>
            <a:ext cx="3923348" cy="850233"/>
          </a:xfrm>
          <a:prstGeom prst="rect">
            <a:avLst/>
          </a:prstGeom>
        </p:spPr>
        <p:txBody>
          <a:bodyPr vert="horz" wrap="square" lIns="0" tIns="19050" rIns="0" bIns="0" rtlCol="0">
            <a:spAutoFit/>
          </a:bodyPr>
          <a:lstStyle/>
          <a:p>
            <a:pPr algn="ctr">
              <a:spcBef>
                <a:spcPts val="150"/>
              </a:spcBef>
            </a:pPr>
            <a:r>
              <a:rPr sz="2700" b="1" spc="-15" dirty="0">
                <a:solidFill>
                  <a:srgbClr val="1F4D85"/>
                </a:solidFill>
                <a:latin typeface="Arial"/>
                <a:cs typeface="Arial"/>
              </a:rPr>
              <a:t>Traditional</a:t>
            </a:r>
            <a:r>
              <a:rPr sz="2700" b="1" spc="-68" dirty="0">
                <a:solidFill>
                  <a:srgbClr val="1F4D85"/>
                </a:solidFill>
                <a:latin typeface="Arial"/>
                <a:cs typeface="Arial"/>
              </a:rPr>
              <a:t> </a:t>
            </a:r>
            <a:r>
              <a:rPr sz="2700" b="1" spc="-8" dirty="0">
                <a:solidFill>
                  <a:srgbClr val="1F4D85"/>
                </a:solidFill>
                <a:latin typeface="Arial"/>
                <a:cs typeface="Arial"/>
              </a:rPr>
              <a:t>“Bald</a:t>
            </a:r>
            <a:r>
              <a:rPr sz="2700" b="1" spc="-23" dirty="0">
                <a:solidFill>
                  <a:srgbClr val="1F4D85"/>
                </a:solidFill>
                <a:latin typeface="Arial"/>
                <a:cs typeface="Arial"/>
              </a:rPr>
              <a:t> </a:t>
            </a:r>
            <a:r>
              <a:rPr sz="2700" b="1" spc="-8" dirty="0">
                <a:solidFill>
                  <a:srgbClr val="1F4D85"/>
                </a:solidFill>
                <a:latin typeface="Arial"/>
                <a:cs typeface="Arial"/>
              </a:rPr>
              <a:t>Earth”</a:t>
            </a:r>
            <a:endParaRPr sz="2700">
              <a:latin typeface="Arial"/>
              <a:cs typeface="Arial"/>
            </a:endParaRPr>
          </a:p>
          <a:p>
            <a:pPr marL="95250" algn="ctr"/>
            <a:r>
              <a:rPr sz="2700" b="1" spc="-8" dirty="0">
                <a:solidFill>
                  <a:srgbClr val="1F4D85"/>
                </a:solidFill>
                <a:latin typeface="Arial"/>
                <a:cs typeface="Arial"/>
              </a:rPr>
              <a:t>Clutter</a:t>
            </a:r>
            <a:r>
              <a:rPr sz="2700" b="1" spc="-60" dirty="0">
                <a:solidFill>
                  <a:srgbClr val="1F4D85"/>
                </a:solidFill>
                <a:latin typeface="Arial"/>
                <a:cs typeface="Arial"/>
              </a:rPr>
              <a:t> </a:t>
            </a:r>
            <a:r>
              <a:rPr sz="2700" b="1" dirty="0">
                <a:solidFill>
                  <a:srgbClr val="1F4D85"/>
                </a:solidFill>
                <a:latin typeface="Arial"/>
                <a:cs typeface="Arial"/>
              </a:rPr>
              <a:t>Model</a:t>
            </a:r>
            <a:endParaRPr sz="2700">
              <a:latin typeface="Arial"/>
              <a:cs typeface="Arial"/>
            </a:endParaRPr>
          </a:p>
        </p:txBody>
      </p:sp>
      <p:pic>
        <p:nvPicPr>
          <p:cNvPr id="10" name="object 10">
            <a:extLst>
              <a:ext uri="{FF2B5EF4-FFF2-40B4-BE49-F238E27FC236}">
                <a16:creationId xmlns:a16="http://schemas.microsoft.com/office/drawing/2014/main" id="{525CD3F9-69D4-DA2F-AAE0-83E851009027}"/>
              </a:ext>
            </a:extLst>
          </p:cNvPr>
          <p:cNvPicPr/>
          <p:nvPr/>
        </p:nvPicPr>
        <p:blipFill>
          <a:blip r:embed="rId5" cstate="print"/>
          <a:stretch>
            <a:fillRect/>
          </a:stretch>
        </p:blipFill>
        <p:spPr>
          <a:xfrm>
            <a:off x="12911764" y="3089418"/>
            <a:ext cx="4457636" cy="3273282"/>
          </a:xfrm>
          <a:prstGeom prst="rect">
            <a:avLst/>
          </a:prstGeom>
        </p:spPr>
      </p:pic>
      <p:sp>
        <p:nvSpPr>
          <p:cNvPr id="11" name="object 11">
            <a:extLst>
              <a:ext uri="{FF2B5EF4-FFF2-40B4-BE49-F238E27FC236}">
                <a16:creationId xmlns:a16="http://schemas.microsoft.com/office/drawing/2014/main" id="{C6C72895-725E-8724-7ACF-88F263965D39}"/>
              </a:ext>
            </a:extLst>
          </p:cNvPr>
          <p:cNvSpPr txBox="1"/>
          <p:nvPr/>
        </p:nvSpPr>
        <p:spPr>
          <a:xfrm>
            <a:off x="13735866" y="2215847"/>
            <a:ext cx="3581400" cy="850233"/>
          </a:xfrm>
          <a:prstGeom prst="rect">
            <a:avLst/>
          </a:prstGeom>
        </p:spPr>
        <p:txBody>
          <a:bodyPr vert="horz" wrap="square" lIns="0" tIns="19050" rIns="0" bIns="0" rtlCol="0">
            <a:spAutoFit/>
          </a:bodyPr>
          <a:lstStyle/>
          <a:p>
            <a:pPr algn="ctr">
              <a:spcBef>
                <a:spcPts val="150"/>
              </a:spcBef>
            </a:pPr>
            <a:r>
              <a:rPr sz="2700" b="1" spc="-53" dirty="0">
                <a:solidFill>
                  <a:srgbClr val="1F4D85"/>
                </a:solidFill>
                <a:latin typeface="Arial"/>
                <a:cs typeface="Arial"/>
              </a:rPr>
              <a:t>ISL’s</a:t>
            </a:r>
            <a:r>
              <a:rPr sz="2700" b="1" spc="-45" dirty="0">
                <a:solidFill>
                  <a:srgbClr val="1F4D85"/>
                </a:solidFill>
                <a:latin typeface="Arial"/>
                <a:cs typeface="Arial"/>
              </a:rPr>
              <a:t> </a:t>
            </a:r>
            <a:r>
              <a:rPr sz="2700" b="1" spc="-8" dirty="0">
                <a:solidFill>
                  <a:srgbClr val="1F4D85"/>
                </a:solidFill>
                <a:latin typeface="Arial"/>
                <a:cs typeface="Arial"/>
              </a:rPr>
              <a:t>Hi-Fi</a:t>
            </a:r>
            <a:r>
              <a:rPr sz="2700" b="1" spc="-23" dirty="0">
                <a:solidFill>
                  <a:srgbClr val="1F4D85"/>
                </a:solidFill>
                <a:latin typeface="Arial"/>
                <a:cs typeface="Arial"/>
              </a:rPr>
              <a:t> </a:t>
            </a:r>
            <a:r>
              <a:rPr sz="2700" b="1" spc="-15" dirty="0">
                <a:solidFill>
                  <a:srgbClr val="1F4D85"/>
                </a:solidFill>
                <a:latin typeface="Arial"/>
                <a:cs typeface="Arial"/>
              </a:rPr>
              <a:t>Real-World</a:t>
            </a:r>
            <a:endParaRPr sz="2700">
              <a:latin typeface="Arial"/>
              <a:cs typeface="Arial"/>
            </a:endParaRPr>
          </a:p>
          <a:p>
            <a:pPr algn="ctr">
              <a:spcBef>
                <a:spcPts val="8"/>
              </a:spcBef>
            </a:pPr>
            <a:r>
              <a:rPr sz="2700" b="1" spc="-8" dirty="0">
                <a:solidFill>
                  <a:srgbClr val="1F4D85"/>
                </a:solidFill>
                <a:latin typeface="Arial"/>
                <a:cs typeface="Arial"/>
              </a:rPr>
              <a:t>Clutter</a:t>
            </a:r>
            <a:r>
              <a:rPr sz="2700" b="1" spc="-75" dirty="0">
                <a:solidFill>
                  <a:srgbClr val="1F4D85"/>
                </a:solidFill>
                <a:latin typeface="Arial"/>
                <a:cs typeface="Arial"/>
              </a:rPr>
              <a:t> </a:t>
            </a:r>
            <a:r>
              <a:rPr sz="2700" b="1" dirty="0">
                <a:solidFill>
                  <a:srgbClr val="1F4D85"/>
                </a:solidFill>
                <a:latin typeface="Arial"/>
                <a:cs typeface="Arial"/>
              </a:rPr>
              <a:t>Models</a:t>
            </a:r>
            <a:endParaRPr sz="2700">
              <a:latin typeface="Arial"/>
              <a:cs typeface="Arial"/>
            </a:endParaRPr>
          </a:p>
        </p:txBody>
      </p:sp>
      <p:pic>
        <p:nvPicPr>
          <p:cNvPr id="3" name="Picture 2">
            <a:extLst>
              <a:ext uri="{FF2B5EF4-FFF2-40B4-BE49-F238E27FC236}">
                <a16:creationId xmlns:a16="http://schemas.microsoft.com/office/drawing/2014/main" id="{3A1C418E-E1B2-F812-58E1-EE2FD89CF54D}"/>
              </a:ext>
            </a:extLst>
          </p:cNvPr>
          <p:cNvPicPr>
            <a:picLocks noChangeAspect="1"/>
          </p:cNvPicPr>
          <p:nvPr/>
        </p:nvPicPr>
        <p:blipFill>
          <a:blip r:embed="rId6"/>
          <a:stretch>
            <a:fillRect/>
          </a:stretch>
        </p:blipFill>
        <p:spPr>
          <a:xfrm>
            <a:off x="16401219" y="8145789"/>
            <a:ext cx="1429581" cy="1388736"/>
          </a:xfrm>
          <a:prstGeom prst="rect">
            <a:avLst/>
          </a:prstGeom>
        </p:spPr>
      </p:pic>
      <p:pic>
        <p:nvPicPr>
          <p:cNvPr id="8" name="Picture 21">
            <a:extLst>
              <a:ext uri="{FF2B5EF4-FFF2-40B4-BE49-F238E27FC236}">
                <a16:creationId xmlns:a16="http://schemas.microsoft.com/office/drawing/2014/main" id="{AD085854-3DD7-5733-5EB7-F78995988E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
        <p:nvSpPr>
          <p:cNvPr id="12" name="TextBox 11">
            <a:extLst>
              <a:ext uri="{FF2B5EF4-FFF2-40B4-BE49-F238E27FC236}">
                <a16:creationId xmlns:a16="http://schemas.microsoft.com/office/drawing/2014/main" id="{ABC48E94-7385-29C1-CCA0-725AA251AEF5}"/>
              </a:ext>
            </a:extLst>
          </p:cNvPr>
          <p:cNvSpPr txBox="1"/>
          <p:nvPr/>
        </p:nvSpPr>
        <p:spPr>
          <a:xfrm>
            <a:off x="1672657" y="8178172"/>
            <a:ext cx="13562813" cy="1477328"/>
          </a:xfrm>
          <a:prstGeom prst="rect">
            <a:avLst/>
          </a:prstGeom>
          <a:noFill/>
        </p:spPr>
        <p:txBody>
          <a:bodyPr wrap="square">
            <a:spAutoFit/>
          </a:bodyPr>
          <a:lstStyle/>
          <a:p>
            <a:pPr marR="0" lvl="0"/>
            <a:r>
              <a:rPr lang="en-US" sz="3000" dirty="0">
                <a:effectLst/>
                <a:latin typeface="Times New Roman" panose="02020603050405020304" pitchFamily="18" charset="0"/>
                <a:ea typeface="Times New Roman" panose="02020603050405020304" pitchFamily="18" charset="0"/>
              </a:rPr>
              <a:t>S. Gogineni, J. R. Guerci, H. K. Nguyen, J. S. Bergin, D. R. Kirk, B. C. Watson, and M. Rangaswamy, “High fidelity RF clutter modeling and simulation,” </a:t>
            </a:r>
            <a:r>
              <a:rPr lang="en-US" sz="3000" i="1" dirty="0">
                <a:effectLst/>
                <a:latin typeface="Times New Roman" panose="02020603050405020304" pitchFamily="18" charset="0"/>
                <a:ea typeface="Times New Roman" panose="02020603050405020304" pitchFamily="18" charset="0"/>
              </a:rPr>
              <a:t>IEEE Aerospace and Electronic Systems Magazine, Vol. 37, pp. 24-43, Nov 2022</a:t>
            </a:r>
            <a:r>
              <a:rPr lang="en-US" sz="30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576007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0A88-1A03-4CDE-B1A2-CF998C034404}"/>
              </a:ext>
            </a:extLst>
          </p:cNvPr>
          <p:cNvSpPr>
            <a:spLocks noGrp="1"/>
          </p:cNvSpPr>
          <p:nvPr>
            <p:ph type="title"/>
          </p:nvPr>
        </p:nvSpPr>
        <p:spPr/>
        <p:txBody>
          <a:bodyPr>
            <a:normAutofit/>
          </a:bodyPr>
          <a:lstStyle/>
          <a:p>
            <a:r>
              <a:rPr lang="en-US" sz="4400" b="1" dirty="0"/>
              <a:t>Cognitive Fully Adaptive Radar (CoFAR) Framework</a:t>
            </a:r>
          </a:p>
        </p:txBody>
      </p:sp>
      <p:sp>
        <p:nvSpPr>
          <p:cNvPr id="3" name="Slide Number Placeholder 2">
            <a:extLst>
              <a:ext uri="{FF2B5EF4-FFF2-40B4-BE49-F238E27FC236}">
                <a16:creationId xmlns:a16="http://schemas.microsoft.com/office/drawing/2014/main" id="{024F79A0-A5C4-4043-9ADB-335DE0A8D4F8}"/>
              </a:ext>
            </a:extLst>
          </p:cNvPr>
          <p:cNvSpPr>
            <a:spLocks noGrp="1"/>
          </p:cNvSpPr>
          <p:nvPr>
            <p:ph type="sldNum" sz="quarter" idx="10"/>
          </p:nvPr>
        </p:nvSpPr>
        <p:spPr/>
        <p:txBody>
          <a:bodyPr/>
          <a:lstStyle/>
          <a:p>
            <a:pPr>
              <a:defRPr/>
            </a:pPr>
            <a:fld id="{AAEBB8AB-BB52-4D52-9288-101CD6451B78}" type="slidenum">
              <a:rPr lang="en-US" smtClean="0"/>
              <a:pPr>
                <a:defRPr/>
              </a:pPr>
              <a:t>28</a:t>
            </a:fld>
            <a:endParaRPr lang="en-US"/>
          </a:p>
        </p:txBody>
      </p:sp>
      <p:pic>
        <p:nvPicPr>
          <p:cNvPr id="7" name="Picture 6" descr="A picture containing text&#10;&#10;Description automatically generated">
            <a:extLst>
              <a:ext uri="{FF2B5EF4-FFF2-40B4-BE49-F238E27FC236}">
                <a16:creationId xmlns:a16="http://schemas.microsoft.com/office/drawing/2014/main" id="{1EB8BBF1-E9DB-4DEC-9591-F1AD16DC1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997883"/>
            <a:ext cx="10744199" cy="6117418"/>
          </a:xfrm>
          <a:prstGeom prst="rect">
            <a:avLst/>
          </a:prstGeom>
        </p:spPr>
      </p:pic>
      <p:sp>
        <p:nvSpPr>
          <p:cNvPr id="8" name="TextBox 7">
            <a:extLst>
              <a:ext uri="{FF2B5EF4-FFF2-40B4-BE49-F238E27FC236}">
                <a16:creationId xmlns:a16="http://schemas.microsoft.com/office/drawing/2014/main" id="{6E6E1D83-82D7-4DC2-A097-1279FD34E154}"/>
              </a:ext>
            </a:extLst>
          </p:cNvPr>
          <p:cNvSpPr txBox="1"/>
          <p:nvPr/>
        </p:nvSpPr>
        <p:spPr>
          <a:xfrm>
            <a:off x="7010400" y="8320291"/>
            <a:ext cx="9144000" cy="646331"/>
          </a:xfrm>
          <a:prstGeom prst="rect">
            <a:avLst/>
          </a:prstGeom>
          <a:noFill/>
        </p:spPr>
        <p:txBody>
          <a:bodyPr wrap="square" rtlCol="0">
            <a:spAutoFit/>
          </a:bodyPr>
          <a:lstStyle/>
          <a:p>
            <a:r>
              <a:rPr lang="en-US" sz="3600" i="1" dirty="0">
                <a:solidFill>
                  <a:srgbClr val="C00000"/>
                </a:solidFill>
              </a:rPr>
              <a:t>SENSE – LEARN - ADAPT</a:t>
            </a:r>
          </a:p>
        </p:txBody>
      </p:sp>
      <p:pic>
        <p:nvPicPr>
          <p:cNvPr id="4" name="Picture 3">
            <a:extLst>
              <a:ext uri="{FF2B5EF4-FFF2-40B4-BE49-F238E27FC236}">
                <a16:creationId xmlns:a16="http://schemas.microsoft.com/office/drawing/2014/main" id="{C33EB76E-FC63-0A5C-AD53-99F4D9AAD258}"/>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9" name="Picture 21">
            <a:extLst>
              <a:ext uri="{FF2B5EF4-FFF2-40B4-BE49-F238E27FC236}">
                <a16:creationId xmlns:a16="http://schemas.microsoft.com/office/drawing/2014/main" id="{51E021BE-C9A8-3A9C-A6B8-724565043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4026310405"/>
      </p:ext>
    </p:extLst>
  </p:cSld>
  <p:clrMapOvr>
    <a:masterClrMapping/>
  </p:clrMapOvr>
  <mc:AlternateContent xmlns:mc="http://schemas.openxmlformats.org/markup-compatibility/2006">
    <mc:Choice xmlns:p14="http://schemas.microsoft.com/office/powerpoint/2010/main" Requires="p14">
      <p:transition spd="slow" p14:dur="2000" advTm="138052"/>
    </mc:Choice>
    <mc:Fallback>
      <p:transition spd="slow" advTm="13805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28C-2321-4AC8-AE5C-9946E80C80F0}"/>
              </a:ext>
            </a:extLst>
          </p:cNvPr>
          <p:cNvSpPr>
            <a:spLocks noGrp="1"/>
          </p:cNvSpPr>
          <p:nvPr>
            <p:ph type="title"/>
          </p:nvPr>
        </p:nvSpPr>
        <p:spPr/>
        <p:txBody>
          <a:bodyPr>
            <a:normAutofit/>
          </a:bodyPr>
          <a:lstStyle/>
          <a:p>
            <a:r>
              <a:rPr lang="en-US" sz="4400" b="1" dirty="0"/>
              <a:t>CoFAR Solution</a:t>
            </a:r>
          </a:p>
        </p:txBody>
      </p:sp>
      <p:sp>
        <p:nvSpPr>
          <p:cNvPr id="3" name="Content Placeholder 2">
            <a:extLst>
              <a:ext uri="{FF2B5EF4-FFF2-40B4-BE49-F238E27FC236}">
                <a16:creationId xmlns:a16="http://schemas.microsoft.com/office/drawing/2014/main" id="{212E5C24-63FE-47D8-A8FE-406CA1826448}"/>
              </a:ext>
            </a:extLst>
          </p:cNvPr>
          <p:cNvSpPr>
            <a:spLocks noGrp="1"/>
          </p:cNvSpPr>
          <p:nvPr>
            <p:ph idx="1"/>
          </p:nvPr>
        </p:nvSpPr>
        <p:spPr>
          <a:xfrm>
            <a:off x="1257300" y="1714500"/>
            <a:ext cx="15773400" cy="7399338"/>
          </a:xfrm>
        </p:spPr>
        <p:txBody>
          <a:bodyPr>
            <a:normAutofit/>
          </a:bodyPr>
          <a:lstStyle/>
          <a:p>
            <a:pPr marL="0" indent="0">
              <a:buNone/>
            </a:pPr>
            <a:r>
              <a:rPr lang="en-US" sz="4000" dirty="0"/>
              <a:t>The solution to the CoFAR optimization problem can be obtained by solving:</a:t>
            </a:r>
          </a:p>
        </p:txBody>
      </p:sp>
      <p:sp>
        <p:nvSpPr>
          <p:cNvPr id="4" name="Slide Number Placeholder 3">
            <a:extLst>
              <a:ext uri="{FF2B5EF4-FFF2-40B4-BE49-F238E27FC236}">
                <a16:creationId xmlns:a16="http://schemas.microsoft.com/office/drawing/2014/main" id="{78E6C938-8E7E-400E-9C9F-BACFFECEA4CE}"/>
              </a:ext>
            </a:extLst>
          </p:cNvPr>
          <p:cNvSpPr>
            <a:spLocks noGrp="1"/>
          </p:cNvSpPr>
          <p:nvPr>
            <p:ph type="sldNum" sz="quarter" idx="10"/>
          </p:nvPr>
        </p:nvSpPr>
        <p:spPr/>
        <p:txBody>
          <a:bodyPr/>
          <a:lstStyle/>
          <a:p>
            <a:pPr>
              <a:defRPr/>
            </a:pPr>
            <a:fld id="{87EFFEED-F758-492F-88C6-A64F2BCA8F19}" type="slidenum">
              <a:rPr lang="en-US" smtClean="0"/>
              <a:pPr>
                <a:defRPr/>
              </a:pPr>
              <a:t>29</a:t>
            </a:fld>
            <a:endParaRPr lang="en-US"/>
          </a:p>
        </p:txBody>
      </p:sp>
      <p:sp>
        <p:nvSpPr>
          <p:cNvPr id="6" name="Arrow: Right 5">
            <a:extLst>
              <a:ext uri="{FF2B5EF4-FFF2-40B4-BE49-F238E27FC236}">
                <a16:creationId xmlns:a16="http://schemas.microsoft.com/office/drawing/2014/main" id="{A9FB031A-E142-4BC7-BAA9-A6681DEAB5F2}"/>
              </a:ext>
            </a:extLst>
          </p:cNvPr>
          <p:cNvSpPr/>
          <p:nvPr/>
        </p:nvSpPr>
        <p:spPr bwMode="auto">
          <a:xfrm>
            <a:off x="8458200" y="4572000"/>
            <a:ext cx="1714500" cy="914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defTabSz="1371600" fontAlgn="base">
              <a:spcBef>
                <a:spcPct val="0"/>
              </a:spcBef>
              <a:spcAft>
                <a:spcPct val="0"/>
              </a:spcAft>
            </a:pPr>
            <a:endParaRPr lang="en-US" sz="2700" b="1">
              <a:latin typeface="Arial" charset="0"/>
            </a:endParaRPr>
          </a:p>
        </p:txBody>
      </p:sp>
      <p:sp>
        <p:nvSpPr>
          <p:cNvPr id="10" name="TextBox 9">
            <a:extLst>
              <a:ext uri="{FF2B5EF4-FFF2-40B4-BE49-F238E27FC236}">
                <a16:creationId xmlns:a16="http://schemas.microsoft.com/office/drawing/2014/main" id="{305BF225-81A0-499D-AFF7-9A0E2A1B0006}"/>
              </a:ext>
            </a:extLst>
          </p:cNvPr>
          <p:cNvSpPr txBox="1"/>
          <p:nvPr/>
        </p:nvSpPr>
        <p:spPr>
          <a:xfrm>
            <a:off x="10591800" y="5524500"/>
            <a:ext cx="5543550" cy="923330"/>
          </a:xfrm>
          <a:prstGeom prst="rect">
            <a:avLst/>
          </a:prstGeom>
          <a:noFill/>
        </p:spPr>
        <p:txBody>
          <a:bodyPr wrap="square" rtlCol="0">
            <a:spAutoFit/>
          </a:bodyPr>
          <a:lstStyle/>
          <a:p>
            <a:r>
              <a:rPr lang="en-US" sz="2700" b="1" dirty="0"/>
              <a:t>Optimization Reduces to Computing an Eigenvector!!</a:t>
            </a:r>
          </a:p>
        </p:txBody>
      </p:sp>
      <p:pic>
        <p:nvPicPr>
          <p:cNvPr id="7" name="Picture 6">
            <a:extLst>
              <a:ext uri="{FF2B5EF4-FFF2-40B4-BE49-F238E27FC236}">
                <a16:creationId xmlns:a16="http://schemas.microsoft.com/office/drawing/2014/main" id="{7B2FF806-3938-4D06-ADE7-95854A5DA120}"/>
              </a:ext>
            </a:extLst>
          </p:cNvPr>
          <p:cNvPicPr>
            <a:picLocks noChangeAspect="1"/>
          </p:cNvPicPr>
          <p:nvPr/>
        </p:nvPicPr>
        <p:blipFill>
          <a:blip r:embed="rId2"/>
          <a:stretch>
            <a:fillRect/>
          </a:stretch>
        </p:blipFill>
        <p:spPr>
          <a:xfrm>
            <a:off x="3276600" y="2476500"/>
            <a:ext cx="4314825" cy="4672013"/>
          </a:xfrm>
          <a:prstGeom prst="rect">
            <a:avLst/>
          </a:prstGeom>
        </p:spPr>
      </p:pic>
      <p:pic>
        <p:nvPicPr>
          <p:cNvPr id="13" name="Picture 12">
            <a:extLst>
              <a:ext uri="{FF2B5EF4-FFF2-40B4-BE49-F238E27FC236}">
                <a16:creationId xmlns:a16="http://schemas.microsoft.com/office/drawing/2014/main" id="{30DDB298-0DEA-4948-A003-89609C172AD8}"/>
              </a:ext>
            </a:extLst>
          </p:cNvPr>
          <p:cNvPicPr>
            <a:picLocks noChangeAspect="1"/>
          </p:cNvPicPr>
          <p:nvPr/>
        </p:nvPicPr>
        <p:blipFill>
          <a:blip r:embed="rId3"/>
          <a:stretch>
            <a:fillRect/>
          </a:stretch>
        </p:blipFill>
        <p:spPr>
          <a:xfrm>
            <a:off x="10634179" y="3048889"/>
            <a:ext cx="4471988" cy="1028700"/>
          </a:xfrm>
          <a:prstGeom prst="rect">
            <a:avLst/>
          </a:prstGeom>
        </p:spPr>
      </p:pic>
      <p:pic>
        <p:nvPicPr>
          <p:cNvPr id="14" name="Picture 13">
            <a:extLst>
              <a:ext uri="{FF2B5EF4-FFF2-40B4-BE49-F238E27FC236}">
                <a16:creationId xmlns:a16="http://schemas.microsoft.com/office/drawing/2014/main" id="{8F62BF43-DB9A-46A9-84E0-40FC44D37ECE}"/>
              </a:ext>
            </a:extLst>
          </p:cNvPr>
          <p:cNvPicPr>
            <a:picLocks noChangeAspect="1"/>
          </p:cNvPicPr>
          <p:nvPr/>
        </p:nvPicPr>
        <p:blipFill>
          <a:blip r:embed="rId4"/>
          <a:stretch>
            <a:fillRect/>
          </a:stretch>
        </p:blipFill>
        <p:spPr>
          <a:xfrm>
            <a:off x="10691328" y="4220464"/>
            <a:ext cx="4743450" cy="885825"/>
          </a:xfrm>
          <a:prstGeom prst="rect">
            <a:avLst/>
          </a:prstGeom>
        </p:spPr>
      </p:pic>
      <p:pic>
        <p:nvPicPr>
          <p:cNvPr id="5" name="Picture 4">
            <a:extLst>
              <a:ext uri="{FF2B5EF4-FFF2-40B4-BE49-F238E27FC236}">
                <a16:creationId xmlns:a16="http://schemas.microsoft.com/office/drawing/2014/main" id="{14C0454E-492B-4D1B-B399-FAA336CBB8BE}"/>
              </a:ext>
            </a:extLst>
          </p:cNvPr>
          <p:cNvPicPr/>
          <p:nvPr/>
        </p:nvPicPr>
        <p:blipFill>
          <a:blip r:embed="rId5"/>
          <a:stretch>
            <a:fillRect/>
          </a:stretch>
        </p:blipFill>
        <p:spPr>
          <a:xfrm>
            <a:off x="6172200" y="6972300"/>
            <a:ext cx="7086600" cy="3194285"/>
          </a:xfrm>
          <a:prstGeom prst="rect">
            <a:avLst/>
          </a:prstGeom>
        </p:spPr>
      </p:pic>
      <p:pic>
        <p:nvPicPr>
          <p:cNvPr id="8" name="Picture 7">
            <a:extLst>
              <a:ext uri="{FF2B5EF4-FFF2-40B4-BE49-F238E27FC236}">
                <a16:creationId xmlns:a16="http://schemas.microsoft.com/office/drawing/2014/main" id="{7451C7D1-8AF8-CC11-4207-F43E58001D3F}"/>
              </a:ext>
            </a:extLst>
          </p:cNvPr>
          <p:cNvPicPr>
            <a:picLocks noChangeAspect="1"/>
          </p:cNvPicPr>
          <p:nvPr/>
        </p:nvPicPr>
        <p:blipFill>
          <a:blip r:embed="rId6"/>
          <a:stretch>
            <a:fillRect/>
          </a:stretch>
        </p:blipFill>
        <p:spPr>
          <a:xfrm>
            <a:off x="16401219" y="8145789"/>
            <a:ext cx="1429581" cy="1388736"/>
          </a:xfrm>
          <a:prstGeom prst="rect">
            <a:avLst/>
          </a:prstGeom>
        </p:spPr>
      </p:pic>
      <p:pic>
        <p:nvPicPr>
          <p:cNvPr id="9" name="Picture 21">
            <a:extLst>
              <a:ext uri="{FF2B5EF4-FFF2-40B4-BE49-F238E27FC236}">
                <a16:creationId xmlns:a16="http://schemas.microsoft.com/office/drawing/2014/main" id="{A442412A-E1D9-917B-F187-509C81623A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792741883"/>
      </p:ext>
    </p:extLst>
  </p:cSld>
  <p:clrMapOvr>
    <a:masterClrMapping/>
  </p:clrMapOvr>
  <mc:AlternateContent xmlns:mc="http://schemas.openxmlformats.org/markup-compatibility/2006">
    <mc:Choice xmlns:p14="http://schemas.microsoft.com/office/powerpoint/2010/main" Requires="p14">
      <p:transition spd="slow" p14:dur="2000" advTm="101527"/>
    </mc:Choice>
    <mc:Fallback>
      <p:transition spd="slow" advTm="10152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3D246ECA-7628-0050-C987-B9F6C42459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728145" y="7585438"/>
            <a:ext cx="7541127" cy="1389224"/>
          </a:xfrm>
          <a:prstGeom prst="rect">
            <a:avLst/>
          </a:prstGeom>
        </p:spPr>
      </p:pic>
      <p:pic>
        <p:nvPicPr>
          <p:cNvPr id="86" name="Picture 85">
            <a:extLst>
              <a:ext uri="{FF2B5EF4-FFF2-40B4-BE49-F238E27FC236}">
                <a16:creationId xmlns:a16="http://schemas.microsoft.com/office/drawing/2014/main" id="{711ABB7D-B0D8-E77C-9312-45364FD7EE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5874349"/>
            <a:ext cx="7541127" cy="1389224"/>
          </a:xfrm>
          <a:prstGeom prst="rect">
            <a:avLst/>
          </a:prstGeom>
        </p:spPr>
      </p:pic>
      <p:pic>
        <p:nvPicPr>
          <p:cNvPr id="85" name="Picture 84">
            <a:extLst>
              <a:ext uri="{FF2B5EF4-FFF2-40B4-BE49-F238E27FC236}">
                <a16:creationId xmlns:a16="http://schemas.microsoft.com/office/drawing/2014/main" id="{FC9998AA-4B6B-F6AF-FBFE-7229389E92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4153963"/>
            <a:ext cx="7541127" cy="1389224"/>
          </a:xfrm>
          <a:prstGeom prst="rect">
            <a:avLst/>
          </a:prstGeom>
        </p:spPr>
      </p:pic>
      <p:pic>
        <p:nvPicPr>
          <p:cNvPr id="2" name="Picture 2"/>
          <p:cNvPicPr>
            <a:picLocks noChangeAspect="1"/>
          </p:cNvPicPr>
          <p:nvPr/>
        </p:nvPicPr>
        <p:blipFill rotWithShape="1">
          <a:blip r:embed="rId4" cstate="email">
            <a:alphaModFix amt="29000"/>
            <a:extLst>
              <a:ext uri="{28A0092B-C50C-407E-A947-70E740481C1C}">
                <a14:useLocalDpi xmlns:a14="http://schemas.microsoft.com/office/drawing/2010/main"/>
              </a:ext>
              <a:ext uri="{96DAC541-7B7A-43D3-8B79-37D633B846F1}">
                <asvg:svgBlip xmlns:asvg="http://schemas.microsoft.com/office/drawing/2016/SVG/main" r:embed="rId5"/>
              </a:ext>
            </a:extLst>
          </a:blip>
          <a:srcRect l="10642" b="18163"/>
          <a:stretch/>
        </p:blipFill>
        <p:spPr>
          <a:xfrm rot="5400000" flipH="1">
            <a:off x="-245003" y="4709727"/>
            <a:ext cx="5822276" cy="5332270"/>
          </a:xfrm>
          <a:prstGeom prst="rect">
            <a:avLst/>
          </a:prstGeom>
        </p:spPr>
      </p:pic>
      <p:pic>
        <p:nvPicPr>
          <p:cNvPr id="82" name="Picture 81">
            <a:extLst>
              <a:ext uri="{FF2B5EF4-FFF2-40B4-BE49-F238E27FC236}">
                <a16:creationId xmlns:a16="http://schemas.microsoft.com/office/drawing/2014/main" id="{0AFC1E01-671B-0BC0-00AE-CF9DF2A606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04843" y="7505700"/>
            <a:ext cx="7541127" cy="1389224"/>
          </a:xfrm>
          <a:prstGeom prst="rect">
            <a:avLst/>
          </a:prstGeom>
        </p:spPr>
      </p:pic>
      <p:pic>
        <p:nvPicPr>
          <p:cNvPr id="81" name="Picture 80">
            <a:extLst>
              <a:ext uri="{FF2B5EF4-FFF2-40B4-BE49-F238E27FC236}">
                <a16:creationId xmlns:a16="http://schemas.microsoft.com/office/drawing/2014/main" id="{B637669A-9D9F-4313-6777-DC5874554A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66676" y="5753100"/>
            <a:ext cx="7541127" cy="1389224"/>
          </a:xfrm>
          <a:prstGeom prst="rect">
            <a:avLst/>
          </a:prstGeom>
        </p:spPr>
      </p:pic>
      <p:pic>
        <p:nvPicPr>
          <p:cNvPr id="78" name="Picture 77">
            <a:extLst>
              <a:ext uri="{FF2B5EF4-FFF2-40B4-BE49-F238E27FC236}">
                <a16:creationId xmlns:a16="http://schemas.microsoft.com/office/drawing/2014/main" id="{13A04A28-1FF1-6559-8FC2-FF9AF73E3E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9" name="Group 9"/>
          <p:cNvGrpSpPr/>
          <p:nvPr/>
        </p:nvGrpSpPr>
        <p:grpSpPr>
          <a:xfrm>
            <a:off x="1028700" y="5711450"/>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28700" y="7459945"/>
            <a:ext cx="1519244" cy="1519244"/>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1" name="TextBox 21"/>
          <p:cNvSpPr txBox="1"/>
          <p:nvPr/>
        </p:nvSpPr>
        <p:spPr>
          <a:xfrm>
            <a:off x="1154623" y="4015103"/>
            <a:ext cx="2650740" cy="1449623"/>
          </a:xfrm>
          <a:prstGeom prst="rect">
            <a:avLst/>
          </a:prstGeom>
        </p:spPr>
        <p:txBody>
          <a:bodyPr lIns="50800" tIns="50800" rIns="50800" bIns="50800" rtlCol="0" anchor="ctr"/>
          <a:lstStyle/>
          <a:p>
            <a:pPr algn="ctr">
              <a:lnSpc>
                <a:spcPts val="2659"/>
              </a:lnSpc>
            </a:pPr>
            <a:endParaRPr/>
          </a:p>
        </p:txBody>
      </p:sp>
      <p:grpSp>
        <p:nvGrpSpPr>
          <p:cNvPr id="22" name="Group 22"/>
          <p:cNvGrpSpPr/>
          <p:nvPr/>
        </p:nvGrpSpPr>
        <p:grpSpPr>
          <a:xfrm>
            <a:off x="1028700" y="4063252"/>
            <a:ext cx="1519244" cy="151924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5" name="Picture 25"/>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423993" y="4389168"/>
            <a:ext cx="728659" cy="761997"/>
          </a:xfrm>
          <a:prstGeom prst="rect">
            <a:avLst/>
          </a:prstGeom>
        </p:spPr>
      </p:pic>
      <p:sp>
        <p:nvSpPr>
          <p:cNvPr id="26" name="TextBox 26"/>
          <p:cNvSpPr txBox="1"/>
          <p:nvPr/>
        </p:nvSpPr>
        <p:spPr>
          <a:xfrm>
            <a:off x="2841560" y="4527947"/>
            <a:ext cx="5514824" cy="615553"/>
          </a:xfrm>
          <a:prstGeom prst="rect">
            <a:avLst/>
          </a:prstGeom>
        </p:spPr>
        <p:txBody>
          <a:bodyPr lIns="0" tIns="0" rIns="0" bIns="0" rtlCol="0" anchor="t">
            <a:spAutoFit/>
          </a:bodyPr>
          <a:lstStyle/>
          <a:p>
            <a:r>
              <a:rPr lang="en-US" sz="4000" spc="-25" dirty="0">
                <a:solidFill>
                  <a:schemeClr val="bg1"/>
                </a:solidFill>
                <a:latin typeface="Poppins"/>
              </a:rPr>
              <a:t>Conferences</a:t>
            </a:r>
          </a:p>
        </p:txBody>
      </p:sp>
      <p:grpSp>
        <p:nvGrpSpPr>
          <p:cNvPr id="28" name="Group 28"/>
          <p:cNvGrpSpPr/>
          <p:nvPr/>
        </p:nvGrpSpPr>
        <p:grpSpPr>
          <a:xfrm>
            <a:off x="9565248" y="4035935"/>
            <a:ext cx="7211290" cy="1546561"/>
            <a:chOff x="0" y="-36424"/>
            <a:chExt cx="9615054" cy="2062082"/>
          </a:xfrm>
        </p:grpSpPr>
        <p:sp>
          <p:nvSpPr>
            <p:cNvPr id="31" name="TextBox 31"/>
            <p:cNvSpPr txBox="1"/>
            <p:nvPr/>
          </p:nvSpPr>
          <p:spPr>
            <a:xfrm>
              <a:off x="340748" y="-36424"/>
              <a:ext cx="3534320" cy="1932833"/>
            </a:xfrm>
            <a:prstGeom prst="rect">
              <a:avLst/>
            </a:prstGeom>
          </p:spPr>
          <p:txBody>
            <a:bodyPr lIns="50800" tIns="50800" rIns="50800" bIns="50800" rtlCol="0" anchor="ctr"/>
            <a:lstStyle/>
            <a:p>
              <a:pPr algn="ctr">
                <a:lnSpc>
                  <a:spcPts val="2659"/>
                </a:lnSpc>
              </a:pPr>
              <a:endParaRPr/>
            </a:p>
          </p:txBody>
        </p:sp>
        <p:grpSp>
          <p:nvGrpSpPr>
            <p:cNvPr id="32" name="Group 32"/>
            <p:cNvGrpSpPr/>
            <p:nvPr/>
          </p:nvGrpSpPr>
          <p:grpSpPr>
            <a:xfrm>
              <a:off x="0" y="-1"/>
              <a:ext cx="2025659" cy="2025659"/>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txBody>
              <a:bodyPr/>
              <a:lstStyle/>
              <a:p>
                <a:endParaRPr lang="en-US"/>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261955" y="856227"/>
              <a:ext cx="7353099" cy="258960"/>
            </a:xfrm>
            <a:prstGeom prst="rect">
              <a:avLst/>
            </a:prstGeom>
          </p:spPr>
          <p:txBody>
            <a:bodyPr lIns="0" tIns="0" rIns="0" bIns="0" rtlCol="0" anchor="t">
              <a:spAutoFit/>
            </a:bodyPr>
            <a:lstStyle/>
            <a:p>
              <a:pPr algn="just">
                <a:lnSpc>
                  <a:spcPts val="1546"/>
                </a:lnSpc>
              </a:pPr>
              <a:endParaRPr lang="en-US" sz="1299" spc="-25" dirty="0">
                <a:solidFill>
                  <a:srgbClr val="FFFFFF"/>
                </a:solidFill>
                <a:latin typeface="Poppins"/>
              </a:endParaRPr>
            </a:p>
          </p:txBody>
        </p:sp>
      </p:grpSp>
      <p:grpSp>
        <p:nvGrpSpPr>
          <p:cNvPr id="41" name="Group 41"/>
          <p:cNvGrpSpPr/>
          <p:nvPr/>
        </p:nvGrpSpPr>
        <p:grpSpPr>
          <a:xfrm>
            <a:off x="9565248" y="5792467"/>
            <a:ext cx="1519244" cy="1519244"/>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txBody>
            <a:bodyPr/>
            <a:lstStyle/>
            <a:p>
              <a:endParaRPr lang="en-US"/>
            </a:p>
          </p:txBody>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9565248" y="7521261"/>
            <a:ext cx="1519244" cy="1519244"/>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txBody>
            <a:bodyPr/>
            <a:lstStyle/>
            <a:p>
              <a:endParaRPr lang="en-US"/>
            </a:p>
          </p:txBody>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5" name="Picture 5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9951192" y="7915969"/>
            <a:ext cx="788454" cy="729828"/>
          </a:xfrm>
          <a:prstGeom prst="rect">
            <a:avLst/>
          </a:prstGeom>
        </p:spPr>
      </p:pic>
      <p:pic>
        <p:nvPicPr>
          <p:cNvPr id="56" name="Picture 56"/>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9847633" y="6186964"/>
            <a:ext cx="892012" cy="729828"/>
          </a:xfrm>
          <a:prstGeom prst="rect">
            <a:avLst/>
          </a:prstGeom>
        </p:spPr>
      </p:pic>
      <p:pic>
        <p:nvPicPr>
          <p:cNvPr id="57" name="Picture 57"/>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9847633" y="4376868"/>
            <a:ext cx="892012" cy="892012"/>
          </a:xfrm>
          <a:prstGeom prst="rect">
            <a:avLst/>
          </a:prstGeom>
        </p:spPr>
      </p:pic>
      <p:sp>
        <p:nvSpPr>
          <p:cNvPr id="58" name="TextBox 58"/>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dirty="0">
                <a:solidFill>
                  <a:srgbClr val="000000"/>
                </a:solidFill>
                <a:latin typeface="Poppins ExtraBold"/>
              </a:rPr>
              <a:t>About AESS</a:t>
            </a:r>
          </a:p>
        </p:txBody>
      </p:sp>
      <p:sp>
        <p:nvSpPr>
          <p:cNvPr id="59" name="TextBox 59"/>
          <p:cNvSpPr txBox="1"/>
          <p:nvPr/>
        </p:nvSpPr>
        <p:spPr>
          <a:xfrm>
            <a:off x="1028699" y="2304128"/>
            <a:ext cx="16189827" cy="1354217"/>
          </a:xfrm>
          <a:prstGeom prst="rect">
            <a:avLst/>
          </a:prstGeom>
        </p:spPr>
        <p:txBody>
          <a:bodyPr wrap="square" lIns="0" tIns="0" rIns="0" bIns="0" rtlCol="0" anchor="t">
            <a:spAutoFit/>
          </a:bodyPr>
          <a:lstStyle/>
          <a:p>
            <a:pPr algn="just"/>
            <a:r>
              <a:rPr lang="en-US" sz="2200" dirty="0">
                <a:solidFill>
                  <a:srgbClr val="000000"/>
                </a:solidFill>
                <a:latin typeface="Poppins"/>
              </a:rPr>
              <a:t>Comprised of professionals who share your technical interests, joining AESS allows you to deepen ties to your technical community and take advantage of specialized opportunities. AESS has over 6,275 members and more than 170 chapters and student branch chapters worldwide with programs like our Mentoring, Students, and Young Professionals to increase engagement and membership.</a:t>
            </a:r>
          </a:p>
        </p:txBody>
      </p:sp>
      <p:sp>
        <p:nvSpPr>
          <p:cNvPr id="60" name="TextBox 60"/>
          <p:cNvSpPr txBox="1"/>
          <p:nvPr/>
        </p:nvSpPr>
        <p:spPr>
          <a:xfrm>
            <a:off x="2713898" y="6372873"/>
            <a:ext cx="5514824" cy="194220"/>
          </a:xfrm>
          <a:prstGeom prst="rect">
            <a:avLst/>
          </a:prstGeom>
        </p:spPr>
        <p:txBody>
          <a:bodyPr lIns="0" tIns="0" rIns="0" bIns="0" rtlCol="0" anchor="t">
            <a:spAutoFit/>
          </a:bodyPr>
          <a:lstStyle/>
          <a:p>
            <a:pPr algn="just">
              <a:lnSpc>
                <a:spcPts val="1546"/>
              </a:lnSpc>
            </a:pPr>
            <a:endParaRPr lang="en-US" sz="1299" dirty="0">
              <a:solidFill>
                <a:srgbClr val="FFFFFF"/>
              </a:solidFill>
              <a:latin typeface="Poppins"/>
            </a:endParaRPr>
          </a:p>
        </p:txBody>
      </p:sp>
      <p:pic>
        <p:nvPicPr>
          <p:cNvPr id="20" name="Graphic 19" descr="Document">
            <a:extLst>
              <a:ext uri="{FF2B5EF4-FFF2-40B4-BE49-F238E27FC236}">
                <a16:creationId xmlns:a16="http://schemas.microsoft.com/office/drawing/2014/main" id="{36F50EB6-53ED-E836-06DA-B37B45FF2E38}"/>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335619" y="6000114"/>
            <a:ext cx="914400" cy="914400"/>
          </a:xfrm>
          <a:prstGeom prst="rect">
            <a:avLst/>
          </a:prstGeom>
        </p:spPr>
      </p:pic>
      <p:sp>
        <p:nvSpPr>
          <p:cNvPr id="29" name="TextBox 26">
            <a:extLst>
              <a:ext uri="{FF2B5EF4-FFF2-40B4-BE49-F238E27FC236}">
                <a16:creationId xmlns:a16="http://schemas.microsoft.com/office/drawing/2014/main" id="{BEB85492-40A9-A606-5BCB-EDC56A3351D7}"/>
              </a:ext>
            </a:extLst>
          </p:cNvPr>
          <p:cNvSpPr txBox="1"/>
          <p:nvPr/>
        </p:nvSpPr>
        <p:spPr>
          <a:xfrm>
            <a:off x="2846463" y="6092608"/>
            <a:ext cx="5514824" cy="615553"/>
          </a:xfrm>
          <a:prstGeom prst="rect">
            <a:avLst/>
          </a:prstGeom>
        </p:spPr>
        <p:txBody>
          <a:bodyPr lIns="0" tIns="0" rIns="0" bIns="0" rtlCol="0" anchor="t">
            <a:spAutoFit/>
          </a:bodyPr>
          <a:lstStyle/>
          <a:p>
            <a:r>
              <a:rPr lang="en-US" sz="4000" spc="-25" dirty="0">
                <a:solidFill>
                  <a:schemeClr val="bg1"/>
                </a:solidFill>
                <a:latin typeface="Poppins"/>
              </a:rPr>
              <a:t>Publications</a:t>
            </a:r>
          </a:p>
        </p:txBody>
      </p:sp>
      <p:sp>
        <p:nvSpPr>
          <p:cNvPr id="30" name="TextBox 26">
            <a:extLst>
              <a:ext uri="{FF2B5EF4-FFF2-40B4-BE49-F238E27FC236}">
                <a16:creationId xmlns:a16="http://schemas.microsoft.com/office/drawing/2014/main" id="{53F05954-7800-5437-30D4-01AE57780DFA}"/>
              </a:ext>
            </a:extLst>
          </p:cNvPr>
          <p:cNvSpPr txBox="1"/>
          <p:nvPr/>
        </p:nvSpPr>
        <p:spPr>
          <a:xfrm>
            <a:off x="2865743" y="7849818"/>
            <a:ext cx="5514824" cy="615553"/>
          </a:xfrm>
          <a:prstGeom prst="rect">
            <a:avLst/>
          </a:prstGeom>
        </p:spPr>
        <p:txBody>
          <a:bodyPr lIns="0" tIns="0" rIns="0" bIns="0" rtlCol="0" anchor="t">
            <a:spAutoFit/>
          </a:bodyPr>
          <a:lstStyle/>
          <a:p>
            <a:r>
              <a:rPr lang="en-US" sz="4000" spc="-25" dirty="0">
                <a:solidFill>
                  <a:schemeClr val="bg1"/>
                </a:solidFill>
                <a:latin typeface="Poppins"/>
              </a:rPr>
              <a:t>Technical Panels</a:t>
            </a:r>
          </a:p>
        </p:txBody>
      </p:sp>
      <p:sp>
        <p:nvSpPr>
          <p:cNvPr id="37" name="TextBox 26">
            <a:extLst>
              <a:ext uri="{FF2B5EF4-FFF2-40B4-BE49-F238E27FC236}">
                <a16:creationId xmlns:a16="http://schemas.microsoft.com/office/drawing/2014/main" id="{CD5B150E-CD0B-8BFE-ED73-AECFCD7ECDE8}"/>
              </a:ext>
            </a:extLst>
          </p:cNvPr>
          <p:cNvSpPr txBox="1"/>
          <p:nvPr/>
        </p:nvSpPr>
        <p:spPr>
          <a:xfrm>
            <a:off x="11392402" y="4513951"/>
            <a:ext cx="5514824" cy="615553"/>
          </a:xfrm>
          <a:prstGeom prst="rect">
            <a:avLst/>
          </a:prstGeom>
        </p:spPr>
        <p:txBody>
          <a:bodyPr lIns="0" tIns="0" rIns="0" bIns="0" rtlCol="0" anchor="t">
            <a:spAutoFit/>
          </a:bodyPr>
          <a:lstStyle/>
          <a:p>
            <a:r>
              <a:rPr lang="en-US" sz="4000" spc="-25" dirty="0">
                <a:solidFill>
                  <a:schemeClr val="bg1"/>
                </a:solidFill>
                <a:latin typeface="Poppins"/>
              </a:rPr>
              <a:t>Member Services</a:t>
            </a:r>
          </a:p>
        </p:txBody>
      </p:sp>
      <p:sp>
        <p:nvSpPr>
          <p:cNvPr id="38" name="TextBox 26">
            <a:extLst>
              <a:ext uri="{FF2B5EF4-FFF2-40B4-BE49-F238E27FC236}">
                <a16:creationId xmlns:a16="http://schemas.microsoft.com/office/drawing/2014/main" id="{33C6C0E1-CC79-BE65-4CCD-63A05BA4D3D1}"/>
              </a:ext>
            </a:extLst>
          </p:cNvPr>
          <p:cNvSpPr txBox="1"/>
          <p:nvPr/>
        </p:nvSpPr>
        <p:spPr>
          <a:xfrm>
            <a:off x="11437557" y="6259316"/>
            <a:ext cx="5514824" cy="615553"/>
          </a:xfrm>
          <a:prstGeom prst="rect">
            <a:avLst/>
          </a:prstGeom>
        </p:spPr>
        <p:txBody>
          <a:bodyPr lIns="0" tIns="0" rIns="0" bIns="0" rtlCol="0" anchor="t">
            <a:spAutoFit/>
          </a:bodyPr>
          <a:lstStyle/>
          <a:p>
            <a:r>
              <a:rPr lang="en-US" sz="4000" spc="-25" dirty="0">
                <a:solidFill>
                  <a:schemeClr val="bg1"/>
                </a:solidFill>
                <a:latin typeface="Poppins"/>
              </a:rPr>
              <a:t>Education</a:t>
            </a:r>
          </a:p>
        </p:txBody>
      </p:sp>
      <p:sp>
        <p:nvSpPr>
          <p:cNvPr id="39" name="TextBox 26">
            <a:extLst>
              <a:ext uri="{FF2B5EF4-FFF2-40B4-BE49-F238E27FC236}">
                <a16:creationId xmlns:a16="http://schemas.microsoft.com/office/drawing/2014/main" id="{8A3E1214-BD63-D667-F63B-02AF60309C6D}"/>
              </a:ext>
            </a:extLst>
          </p:cNvPr>
          <p:cNvSpPr txBox="1"/>
          <p:nvPr/>
        </p:nvSpPr>
        <p:spPr>
          <a:xfrm>
            <a:off x="11437557" y="7937499"/>
            <a:ext cx="5514824" cy="615553"/>
          </a:xfrm>
          <a:prstGeom prst="rect">
            <a:avLst/>
          </a:prstGeom>
        </p:spPr>
        <p:txBody>
          <a:bodyPr lIns="0" tIns="0" rIns="0" bIns="0" rtlCol="0" anchor="t">
            <a:spAutoFit/>
          </a:bodyPr>
          <a:lstStyle/>
          <a:p>
            <a:r>
              <a:rPr lang="en-US" sz="4000" spc="-25" dirty="0">
                <a:solidFill>
                  <a:schemeClr val="bg1"/>
                </a:solidFill>
                <a:latin typeface="Poppins"/>
              </a:rPr>
              <a:t>Awards</a:t>
            </a:r>
          </a:p>
        </p:txBody>
      </p:sp>
      <p:pic>
        <p:nvPicPr>
          <p:cNvPr id="47" name="Picture 21">
            <a:extLst>
              <a:ext uri="{FF2B5EF4-FFF2-40B4-BE49-F238E27FC236}">
                <a16:creationId xmlns:a16="http://schemas.microsoft.com/office/drawing/2014/main" id="{0B04B507-2748-3745-BE43-A7CD2E722D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857030" y="684719"/>
            <a:ext cx="1839016" cy="914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61B6-2E56-4A96-B256-C853AF01C61A}"/>
              </a:ext>
            </a:extLst>
          </p:cNvPr>
          <p:cNvSpPr>
            <a:spLocks noGrp="1"/>
          </p:cNvSpPr>
          <p:nvPr>
            <p:ph type="title"/>
          </p:nvPr>
        </p:nvSpPr>
        <p:spPr/>
        <p:txBody>
          <a:bodyPr>
            <a:normAutofit/>
          </a:bodyPr>
          <a:lstStyle/>
          <a:p>
            <a:r>
              <a:rPr lang="en-US" sz="4400" b="1" dirty="0"/>
              <a:t>CoFAR Challenge Dataset</a:t>
            </a:r>
          </a:p>
        </p:txBody>
      </p:sp>
      <p:sp>
        <p:nvSpPr>
          <p:cNvPr id="4" name="Slide Number Placeholder 3">
            <a:extLst>
              <a:ext uri="{FF2B5EF4-FFF2-40B4-BE49-F238E27FC236}">
                <a16:creationId xmlns:a16="http://schemas.microsoft.com/office/drawing/2014/main" id="{75B37611-7FC5-4061-8BD1-8515D18ECBC0}"/>
              </a:ext>
            </a:extLst>
          </p:cNvPr>
          <p:cNvSpPr>
            <a:spLocks noGrp="1"/>
          </p:cNvSpPr>
          <p:nvPr>
            <p:ph type="sldNum" sz="quarter" idx="10"/>
          </p:nvPr>
        </p:nvSpPr>
        <p:spPr/>
        <p:txBody>
          <a:bodyPr/>
          <a:lstStyle/>
          <a:p>
            <a:pPr>
              <a:defRPr/>
            </a:pPr>
            <a:fld id="{87EFFEED-F758-492F-88C6-A64F2BCA8F19}" type="slidenum">
              <a:rPr lang="en-US" smtClean="0"/>
              <a:pPr>
                <a:defRPr/>
              </a:pPr>
              <a:t>30</a:t>
            </a:fld>
            <a:endParaRPr lang="en-US"/>
          </a:p>
        </p:txBody>
      </p:sp>
      <p:sp>
        <p:nvSpPr>
          <p:cNvPr id="8" name="Content Placeholder 7">
            <a:extLst>
              <a:ext uri="{FF2B5EF4-FFF2-40B4-BE49-F238E27FC236}">
                <a16:creationId xmlns:a16="http://schemas.microsoft.com/office/drawing/2014/main" id="{206C7DD6-5CBE-4F13-923C-74C24268B558}"/>
              </a:ext>
            </a:extLst>
          </p:cNvPr>
          <p:cNvSpPr>
            <a:spLocks noGrp="1"/>
          </p:cNvSpPr>
          <p:nvPr>
            <p:ph idx="1"/>
          </p:nvPr>
        </p:nvSpPr>
        <p:spPr/>
        <p:txBody>
          <a:bodyPr>
            <a:normAutofit/>
          </a:bodyPr>
          <a:lstStyle/>
          <a:p>
            <a:r>
              <a:rPr lang="en-US" sz="4000" b="1" dirty="0"/>
              <a:t>Scenario 1</a:t>
            </a:r>
          </a:p>
        </p:txBody>
      </p:sp>
      <p:pic>
        <p:nvPicPr>
          <p:cNvPr id="9" name="Picture 8">
            <a:extLst>
              <a:ext uri="{FF2B5EF4-FFF2-40B4-BE49-F238E27FC236}">
                <a16:creationId xmlns:a16="http://schemas.microsoft.com/office/drawing/2014/main" id="{3BDF9D8A-AA32-4C06-AF6F-F42F5851990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70313"/>
            <a:ext cx="9372599" cy="7399337"/>
          </a:xfrm>
          <a:prstGeom prst="rect">
            <a:avLst/>
          </a:prstGeom>
          <a:noFill/>
          <a:ln>
            <a:noFill/>
          </a:ln>
        </p:spPr>
      </p:pic>
      <p:pic>
        <p:nvPicPr>
          <p:cNvPr id="3" name="Picture 2">
            <a:extLst>
              <a:ext uri="{FF2B5EF4-FFF2-40B4-BE49-F238E27FC236}">
                <a16:creationId xmlns:a16="http://schemas.microsoft.com/office/drawing/2014/main" id="{7D2CC2EE-ACB4-95EC-772F-C92736ECC671}"/>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7" name="Picture 21">
            <a:extLst>
              <a:ext uri="{FF2B5EF4-FFF2-40B4-BE49-F238E27FC236}">
                <a16:creationId xmlns:a16="http://schemas.microsoft.com/office/drawing/2014/main" id="{399C289E-607E-5BB0-F924-572F616399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55583913"/>
      </p:ext>
    </p:extLst>
  </p:cSld>
  <p:clrMapOvr>
    <a:masterClrMapping/>
  </p:clrMapOvr>
  <mc:AlternateContent xmlns:mc="http://schemas.openxmlformats.org/markup-compatibility/2006">
    <mc:Choice xmlns:p14="http://schemas.microsoft.com/office/powerpoint/2010/main" Requires="p14">
      <p:transition spd="slow" p14:dur="2000" advTm="64308"/>
    </mc:Choice>
    <mc:Fallback>
      <p:transition spd="slow" advTm="6430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61B6-2E56-4A96-B256-C853AF01C61A}"/>
              </a:ext>
            </a:extLst>
          </p:cNvPr>
          <p:cNvSpPr>
            <a:spLocks noGrp="1"/>
          </p:cNvSpPr>
          <p:nvPr>
            <p:ph type="title"/>
          </p:nvPr>
        </p:nvSpPr>
        <p:spPr/>
        <p:txBody>
          <a:bodyPr>
            <a:normAutofit/>
          </a:bodyPr>
          <a:lstStyle/>
          <a:p>
            <a:r>
              <a:rPr lang="en-US" sz="4400" b="1" dirty="0"/>
              <a:t>CoFAR Challenge Dataset</a:t>
            </a:r>
          </a:p>
        </p:txBody>
      </p:sp>
      <p:sp>
        <p:nvSpPr>
          <p:cNvPr id="4" name="Slide Number Placeholder 3">
            <a:extLst>
              <a:ext uri="{FF2B5EF4-FFF2-40B4-BE49-F238E27FC236}">
                <a16:creationId xmlns:a16="http://schemas.microsoft.com/office/drawing/2014/main" id="{75B37611-7FC5-4061-8BD1-8515D18ECBC0}"/>
              </a:ext>
            </a:extLst>
          </p:cNvPr>
          <p:cNvSpPr>
            <a:spLocks noGrp="1"/>
          </p:cNvSpPr>
          <p:nvPr>
            <p:ph type="sldNum" sz="quarter" idx="10"/>
          </p:nvPr>
        </p:nvSpPr>
        <p:spPr/>
        <p:txBody>
          <a:bodyPr/>
          <a:lstStyle/>
          <a:p>
            <a:pPr>
              <a:defRPr/>
            </a:pPr>
            <a:fld id="{87EFFEED-F758-492F-88C6-A64F2BCA8F19}" type="slidenum">
              <a:rPr lang="en-US" smtClean="0"/>
              <a:pPr>
                <a:defRPr/>
              </a:pPr>
              <a:t>31</a:t>
            </a:fld>
            <a:endParaRPr lang="en-US"/>
          </a:p>
        </p:txBody>
      </p:sp>
      <p:sp>
        <p:nvSpPr>
          <p:cNvPr id="8" name="Content Placeholder 7">
            <a:extLst>
              <a:ext uri="{FF2B5EF4-FFF2-40B4-BE49-F238E27FC236}">
                <a16:creationId xmlns:a16="http://schemas.microsoft.com/office/drawing/2014/main" id="{206C7DD6-5CBE-4F13-923C-74C24268B558}"/>
              </a:ext>
            </a:extLst>
          </p:cNvPr>
          <p:cNvSpPr>
            <a:spLocks noGrp="1"/>
          </p:cNvSpPr>
          <p:nvPr>
            <p:ph idx="1"/>
          </p:nvPr>
        </p:nvSpPr>
        <p:spPr/>
        <p:txBody>
          <a:bodyPr>
            <a:normAutofit/>
          </a:bodyPr>
          <a:lstStyle/>
          <a:p>
            <a:r>
              <a:rPr lang="en-US" sz="4000" b="1" dirty="0"/>
              <a:t>Scenario 1</a:t>
            </a:r>
          </a:p>
        </p:txBody>
      </p:sp>
      <p:pic>
        <p:nvPicPr>
          <p:cNvPr id="3" name="delay_Doppler_video_san_diego_scenario1">
            <a:hlinkClick r:id="" action="ppaction://media"/>
            <a:extLst>
              <a:ext uri="{FF2B5EF4-FFF2-40B4-BE49-F238E27FC236}">
                <a16:creationId xmlns:a16="http://schemas.microsoft.com/office/drawing/2014/main" id="{DAD6D5D0-3039-44E7-8E5D-42E5D5AF584C}"/>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4343400" y="2171700"/>
            <a:ext cx="10001250" cy="7498557"/>
          </a:xfrm>
          <a:prstGeom prst="rect">
            <a:avLst/>
          </a:prstGeom>
        </p:spPr>
      </p:pic>
      <p:pic>
        <p:nvPicPr>
          <p:cNvPr id="7" name="Picture 6">
            <a:extLst>
              <a:ext uri="{FF2B5EF4-FFF2-40B4-BE49-F238E27FC236}">
                <a16:creationId xmlns:a16="http://schemas.microsoft.com/office/drawing/2014/main" id="{DBD8BB9E-749D-724B-91CA-B6C24AE7A7CE}"/>
              </a:ext>
            </a:extLst>
          </p:cNvPr>
          <p:cNvPicPr>
            <a:picLocks noChangeAspect="1"/>
          </p:cNvPicPr>
          <p:nvPr/>
        </p:nvPicPr>
        <p:blipFill>
          <a:blip r:embed="rId6"/>
          <a:stretch>
            <a:fillRect/>
          </a:stretch>
        </p:blipFill>
        <p:spPr>
          <a:xfrm>
            <a:off x="16401219" y="8145789"/>
            <a:ext cx="1429581" cy="1388736"/>
          </a:xfrm>
          <a:prstGeom prst="rect">
            <a:avLst/>
          </a:prstGeom>
        </p:spPr>
      </p:pic>
      <p:pic>
        <p:nvPicPr>
          <p:cNvPr id="9" name="Picture 21">
            <a:extLst>
              <a:ext uri="{FF2B5EF4-FFF2-40B4-BE49-F238E27FC236}">
                <a16:creationId xmlns:a16="http://schemas.microsoft.com/office/drawing/2014/main" id="{EF7D20E2-49C2-5202-84F2-27D3145292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custDataLst>
      <p:tags r:id="rId1"/>
    </p:custDataLst>
    <p:extLst>
      <p:ext uri="{BB962C8B-B14F-4D97-AF65-F5344CB8AC3E}">
        <p14:creationId xmlns:p14="http://schemas.microsoft.com/office/powerpoint/2010/main" val="2568446713"/>
      </p:ext>
    </p:extLst>
  </p:cSld>
  <p:clrMapOvr>
    <a:masterClrMapping/>
  </p:clrMapOvr>
  <mc:AlternateContent xmlns:mc="http://schemas.openxmlformats.org/markup-compatibility/2006">
    <mc:Choice xmlns:p14="http://schemas.microsoft.com/office/powerpoint/2010/main" Requires="p14">
      <p:transition spd="slow" p14:dur="2000" advTm="43268"/>
    </mc:Choice>
    <mc:Fallback>
      <p:transition spd="slow" advTm="432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37173" objId="3"/>
        <p14:stopEvt time="42485" objId="3"/>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61B6-2E56-4A96-B256-C853AF01C61A}"/>
              </a:ext>
            </a:extLst>
          </p:cNvPr>
          <p:cNvSpPr>
            <a:spLocks noGrp="1"/>
          </p:cNvSpPr>
          <p:nvPr>
            <p:ph type="title"/>
          </p:nvPr>
        </p:nvSpPr>
        <p:spPr/>
        <p:txBody>
          <a:bodyPr>
            <a:normAutofit/>
          </a:bodyPr>
          <a:lstStyle/>
          <a:p>
            <a:r>
              <a:rPr lang="en-US" sz="4400" b="1" dirty="0"/>
              <a:t>CoFAR Challenge Dataset</a:t>
            </a:r>
          </a:p>
        </p:txBody>
      </p:sp>
      <p:sp>
        <p:nvSpPr>
          <p:cNvPr id="4" name="Slide Number Placeholder 3">
            <a:extLst>
              <a:ext uri="{FF2B5EF4-FFF2-40B4-BE49-F238E27FC236}">
                <a16:creationId xmlns:a16="http://schemas.microsoft.com/office/drawing/2014/main" id="{75B37611-7FC5-4061-8BD1-8515D18ECBC0}"/>
              </a:ext>
            </a:extLst>
          </p:cNvPr>
          <p:cNvSpPr>
            <a:spLocks noGrp="1"/>
          </p:cNvSpPr>
          <p:nvPr>
            <p:ph type="sldNum" sz="quarter" idx="10"/>
          </p:nvPr>
        </p:nvSpPr>
        <p:spPr/>
        <p:txBody>
          <a:bodyPr/>
          <a:lstStyle/>
          <a:p>
            <a:pPr>
              <a:defRPr/>
            </a:pPr>
            <a:fld id="{87EFFEED-F758-492F-88C6-A64F2BCA8F19}" type="slidenum">
              <a:rPr lang="en-US" smtClean="0"/>
              <a:pPr>
                <a:defRPr/>
              </a:pPr>
              <a:t>32</a:t>
            </a:fld>
            <a:endParaRPr lang="en-US"/>
          </a:p>
        </p:txBody>
      </p:sp>
      <p:sp>
        <p:nvSpPr>
          <p:cNvPr id="8" name="Content Placeholder 7">
            <a:extLst>
              <a:ext uri="{FF2B5EF4-FFF2-40B4-BE49-F238E27FC236}">
                <a16:creationId xmlns:a16="http://schemas.microsoft.com/office/drawing/2014/main" id="{206C7DD6-5CBE-4F13-923C-74C24268B558}"/>
              </a:ext>
            </a:extLst>
          </p:cNvPr>
          <p:cNvSpPr>
            <a:spLocks noGrp="1"/>
          </p:cNvSpPr>
          <p:nvPr>
            <p:ph idx="1"/>
          </p:nvPr>
        </p:nvSpPr>
        <p:spPr/>
        <p:txBody>
          <a:bodyPr>
            <a:normAutofit/>
          </a:bodyPr>
          <a:lstStyle/>
          <a:p>
            <a:r>
              <a:rPr lang="en-US" sz="4000" b="1" dirty="0"/>
              <a:t>Scenario 2</a:t>
            </a:r>
          </a:p>
        </p:txBody>
      </p:sp>
      <p:pic>
        <p:nvPicPr>
          <p:cNvPr id="10" name="Picture 9">
            <a:extLst>
              <a:ext uri="{FF2B5EF4-FFF2-40B4-BE49-F238E27FC236}">
                <a16:creationId xmlns:a16="http://schemas.microsoft.com/office/drawing/2014/main" id="{52A2F5D8-0B0F-4D6B-AF43-0B53C77B41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57700" y="2400300"/>
            <a:ext cx="9996141" cy="6972300"/>
          </a:xfrm>
          <a:prstGeom prst="rect">
            <a:avLst/>
          </a:prstGeom>
          <a:noFill/>
          <a:ln>
            <a:noFill/>
          </a:ln>
        </p:spPr>
      </p:pic>
      <p:pic>
        <p:nvPicPr>
          <p:cNvPr id="3" name="Picture 2">
            <a:extLst>
              <a:ext uri="{FF2B5EF4-FFF2-40B4-BE49-F238E27FC236}">
                <a16:creationId xmlns:a16="http://schemas.microsoft.com/office/drawing/2014/main" id="{EB03D30B-4DDF-02D4-6753-FB988032F011}"/>
              </a:ext>
            </a:extLst>
          </p:cNvPr>
          <p:cNvPicPr>
            <a:picLocks noChangeAspect="1"/>
          </p:cNvPicPr>
          <p:nvPr/>
        </p:nvPicPr>
        <p:blipFill>
          <a:blip r:embed="rId3"/>
          <a:stretch>
            <a:fillRect/>
          </a:stretch>
        </p:blipFill>
        <p:spPr>
          <a:xfrm>
            <a:off x="16401219" y="8145789"/>
            <a:ext cx="1429581" cy="1388736"/>
          </a:xfrm>
          <a:prstGeom prst="rect">
            <a:avLst/>
          </a:prstGeom>
        </p:spPr>
      </p:pic>
      <p:pic>
        <p:nvPicPr>
          <p:cNvPr id="7" name="Picture 21">
            <a:extLst>
              <a:ext uri="{FF2B5EF4-FFF2-40B4-BE49-F238E27FC236}">
                <a16:creationId xmlns:a16="http://schemas.microsoft.com/office/drawing/2014/main" id="{7B3C6AB4-0362-61BA-3883-7EA8C02F9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459960319"/>
      </p:ext>
    </p:extLst>
  </p:cSld>
  <p:clrMapOvr>
    <a:masterClrMapping/>
  </p:clrMapOvr>
  <mc:AlternateContent xmlns:mc="http://schemas.openxmlformats.org/markup-compatibility/2006">
    <mc:Choice xmlns:p14="http://schemas.microsoft.com/office/powerpoint/2010/main" Requires="p14">
      <p:transition spd="slow" p14:dur="2000" advTm="21650"/>
    </mc:Choice>
    <mc:Fallback>
      <p:transition spd="slow" advTm="2165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61B6-2E56-4A96-B256-C853AF01C61A}"/>
              </a:ext>
            </a:extLst>
          </p:cNvPr>
          <p:cNvSpPr>
            <a:spLocks noGrp="1"/>
          </p:cNvSpPr>
          <p:nvPr>
            <p:ph type="title"/>
          </p:nvPr>
        </p:nvSpPr>
        <p:spPr/>
        <p:txBody>
          <a:bodyPr>
            <a:normAutofit/>
          </a:bodyPr>
          <a:lstStyle/>
          <a:p>
            <a:r>
              <a:rPr lang="en-US" sz="4400" b="1" dirty="0"/>
              <a:t>CoFAR Challenge Dataset</a:t>
            </a:r>
          </a:p>
        </p:txBody>
      </p:sp>
      <p:sp>
        <p:nvSpPr>
          <p:cNvPr id="4" name="Slide Number Placeholder 3">
            <a:extLst>
              <a:ext uri="{FF2B5EF4-FFF2-40B4-BE49-F238E27FC236}">
                <a16:creationId xmlns:a16="http://schemas.microsoft.com/office/drawing/2014/main" id="{75B37611-7FC5-4061-8BD1-8515D18ECBC0}"/>
              </a:ext>
            </a:extLst>
          </p:cNvPr>
          <p:cNvSpPr>
            <a:spLocks noGrp="1"/>
          </p:cNvSpPr>
          <p:nvPr>
            <p:ph type="sldNum" sz="quarter" idx="10"/>
          </p:nvPr>
        </p:nvSpPr>
        <p:spPr/>
        <p:txBody>
          <a:bodyPr/>
          <a:lstStyle/>
          <a:p>
            <a:pPr>
              <a:defRPr/>
            </a:pPr>
            <a:fld id="{87EFFEED-F758-492F-88C6-A64F2BCA8F19}" type="slidenum">
              <a:rPr lang="en-US" smtClean="0"/>
              <a:pPr>
                <a:defRPr/>
              </a:pPr>
              <a:t>33</a:t>
            </a:fld>
            <a:endParaRPr lang="en-US"/>
          </a:p>
        </p:txBody>
      </p:sp>
      <p:sp>
        <p:nvSpPr>
          <p:cNvPr id="8" name="Content Placeholder 7">
            <a:extLst>
              <a:ext uri="{FF2B5EF4-FFF2-40B4-BE49-F238E27FC236}">
                <a16:creationId xmlns:a16="http://schemas.microsoft.com/office/drawing/2014/main" id="{206C7DD6-5CBE-4F13-923C-74C24268B558}"/>
              </a:ext>
            </a:extLst>
          </p:cNvPr>
          <p:cNvSpPr>
            <a:spLocks noGrp="1"/>
          </p:cNvSpPr>
          <p:nvPr>
            <p:ph idx="1"/>
          </p:nvPr>
        </p:nvSpPr>
        <p:spPr/>
        <p:txBody>
          <a:bodyPr>
            <a:normAutofit/>
          </a:bodyPr>
          <a:lstStyle/>
          <a:p>
            <a:r>
              <a:rPr lang="en-US" sz="4000" b="1" dirty="0"/>
              <a:t>Scenario 2</a:t>
            </a:r>
          </a:p>
        </p:txBody>
      </p:sp>
      <p:pic>
        <p:nvPicPr>
          <p:cNvPr id="7" name="delay_Doppler_video_san_diego_scenario2">
            <a:hlinkClick r:id="" action="ppaction://media"/>
            <a:extLst>
              <a:ext uri="{FF2B5EF4-FFF2-40B4-BE49-F238E27FC236}">
                <a16:creationId xmlns:a16="http://schemas.microsoft.com/office/drawing/2014/main" id="{6FECAF09-821A-4B49-AC98-C79D09740737}"/>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4286250" y="2171700"/>
            <a:ext cx="10001250" cy="7498557"/>
          </a:xfrm>
          <a:prstGeom prst="rect">
            <a:avLst/>
          </a:prstGeom>
        </p:spPr>
      </p:pic>
      <p:pic>
        <p:nvPicPr>
          <p:cNvPr id="3" name="Picture 2">
            <a:extLst>
              <a:ext uri="{FF2B5EF4-FFF2-40B4-BE49-F238E27FC236}">
                <a16:creationId xmlns:a16="http://schemas.microsoft.com/office/drawing/2014/main" id="{6B206DFA-6015-5B66-6807-A5C4E1252E16}"/>
              </a:ext>
            </a:extLst>
          </p:cNvPr>
          <p:cNvPicPr>
            <a:picLocks noChangeAspect="1"/>
          </p:cNvPicPr>
          <p:nvPr/>
        </p:nvPicPr>
        <p:blipFill>
          <a:blip r:embed="rId6"/>
          <a:stretch>
            <a:fillRect/>
          </a:stretch>
        </p:blipFill>
        <p:spPr>
          <a:xfrm>
            <a:off x="16401219" y="8145789"/>
            <a:ext cx="1429581" cy="1388736"/>
          </a:xfrm>
          <a:prstGeom prst="rect">
            <a:avLst/>
          </a:prstGeom>
        </p:spPr>
      </p:pic>
      <p:pic>
        <p:nvPicPr>
          <p:cNvPr id="9" name="Picture 21">
            <a:extLst>
              <a:ext uri="{FF2B5EF4-FFF2-40B4-BE49-F238E27FC236}">
                <a16:creationId xmlns:a16="http://schemas.microsoft.com/office/drawing/2014/main" id="{F9C83513-5F44-7F71-A73A-0A7E81BAC0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custDataLst>
      <p:tags r:id="rId1"/>
    </p:custDataLst>
    <p:extLst>
      <p:ext uri="{BB962C8B-B14F-4D97-AF65-F5344CB8AC3E}">
        <p14:creationId xmlns:p14="http://schemas.microsoft.com/office/powerpoint/2010/main" val="205952946"/>
      </p:ext>
    </p:extLst>
  </p:cSld>
  <p:clrMapOvr>
    <a:masterClrMapping/>
  </p:clrMapOvr>
  <mc:AlternateContent xmlns:mc="http://schemas.openxmlformats.org/markup-compatibility/2006">
    <mc:Choice xmlns:p14="http://schemas.microsoft.com/office/powerpoint/2010/main" Requires="p14">
      <p:transition spd="slow" p14:dur="2000" advTm="171280"/>
    </mc:Choice>
    <mc:Fallback>
      <p:transition spd="slow" advTm="171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E180D4A7-C9FB-4DFB-919C-405C955672EB}">
      <p14:showEvtLst xmlns:p14="http://schemas.microsoft.com/office/powerpoint/2010/main">
        <p14:playEvt time="125165" objId="7"/>
        <p14:stopEvt time="155199" objId="7"/>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99FC4-091C-5EAC-4625-9A03C4217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9788C-E9C8-A4FA-88FF-525073B9B777}"/>
              </a:ext>
            </a:extLst>
          </p:cNvPr>
          <p:cNvSpPr>
            <a:spLocks noGrp="1"/>
          </p:cNvSpPr>
          <p:nvPr>
            <p:ph type="title"/>
          </p:nvPr>
        </p:nvSpPr>
        <p:spPr>
          <a:xfrm>
            <a:off x="743383" y="551528"/>
            <a:ext cx="15773400" cy="1090612"/>
          </a:xfrm>
        </p:spPr>
        <p:txBody>
          <a:bodyPr>
            <a:normAutofit/>
          </a:bodyPr>
          <a:lstStyle/>
          <a:p>
            <a:r>
              <a:rPr lang="en-US" sz="4400" dirty="0"/>
              <a:t>Summary</a:t>
            </a:r>
          </a:p>
        </p:txBody>
      </p:sp>
      <p:sp>
        <p:nvSpPr>
          <p:cNvPr id="3" name="Content Placeholder 2">
            <a:extLst>
              <a:ext uri="{FF2B5EF4-FFF2-40B4-BE49-F238E27FC236}">
                <a16:creationId xmlns:a16="http://schemas.microsoft.com/office/drawing/2014/main" id="{1F699414-5DC9-8047-E382-2535AE2EB5B7}"/>
              </a:ext>
            </a:extLst>
          </p:cNvPr>
          <p:cNvSpPr>
            <a:spLocks noGrp="1"/>
          </p:cNvSpPr>
          <p:nvPr>
            <p:ph idx="1"/>
          </p:nvPr>
        </p:nvSpPr>
        <p:spPr>
          <a:xfrm>
            <a:off x="757238" y="1802675"/>
            <a:ext cx="16802099" cy="8143385"/>
          </a:xfrm>
        </p:spPr>
        <p:txBody>
          <a:bodyPr>
            <a:normAutofit/>
          </a:bodyPr>
          <a:lstStyle/>
          <a:p>
            <a:pPr>
              <a:lnSpc>
                <a:spcPct val="110000"/>
              </a:lnSpc>
              <a:spcBef>
                <a:spcPts val="0"/>
              </a:spcBef>
              <a:spcAft>
                <a:spcPts val="600"/>
              </a:spcAft>
            </a:pPr>
            <a:r>
              <a:rPr lang="en-US" sz="4000" dirty="0">
                <a:latin typeface="Arial" panose="020B0604020202020204" pitchFamily="34" charset="0"/>
                <a:cs typeface="Arial" panose="020B0604020202020204" pitchFamily="34" charset="0"/>
              </a:rPr>
              <a:t>Reviewed state-of-the-art approaches for high-fidelity site-specific physics-based RF clutter modeling and simulation. </a:t>
            </a:r>
          </a:p>
          <a:p>
            <a:pPr>
              <a:lnSpc>
                <a:spcPct val="110000"/>
              </a:lnSpc>
              <a:spcBef>
                <a:spcPts val="0"/>
              </a:spcBef>
              <a:spcAft>
                <a:spcPts val="600"/>
              </a:spcAft>
            </a:pPr>
            <a:r>
              <a:rPr lang="en-US" sz="4000" dirty="0">
                <a:latin typeface="Arial" panose="020B0604020202020204" pitchFamily="34" charset="0"/>
                <a:cs typeface="Arial" panose="020B0604020202020204" pitchFamily="34" charset="0"/>
              </a:rPr>
              <a:t>Accurate models are essential to develop advanced signal processing algorithms as well as testing and evaluation.</a:t>
            </a:r>
          </a:p>
          <a:p>
            <a:pPr>
              <a:lnSpc>
                <a:spcPct val="110000"/>
              </a:lnSpc>
              <a:spcBef>
                <a:spcPts val="0"/>
              </a:spcBef>
              <a:spcAft>
                <a:spcPts val="600"/>
              </a:spcAft>
            </a:pPr>
            <a:r>
              <a:rPr lang="en-US" sz="4000" dirty="0">
                <a:latin typeface="Arial" panose="020B0604020202020204" pitchFamily="34" charset="0"/>
                <a:cs typeface="Arial" panose="020B0604020202020204" pitchFamily="34" charset="0"/>
              </a:rPr>
              <a:t>Modern AI/ML techniques require large quantities of annotated training data which can be provided by high quality synthetic data generation capability.</a:t>
            </a:r>
          </a:p>
          <a:p>
            <a:pPr>
              <a:lnSpc>
                <a:spcPct val="110000"/>
              </a:lnSpc>
              <a:spcBef>
                <a:spcPts val="0"/>
              </a:spcBef>
              <a:spcAft>
                <a:spcPts val="600"/>
              </a:spcAft>
            </a:pPr>
            <a:r>
              <a:rPr lang="en-US" sz="4000" dirty="0">
                <a:latin typeface="Arial" panose="020B0604020202020204" pitchFamily="34" charset="0"/>
                <a:cs typeface="Arial" panose="020B0604020202020204" pitchFamily="34" charset="0"/>
              </a:rPr>
              <a:t>Introduced cognitive radar challenge datasets </a:t>
            </a:r>
          </a:p>
          <a:p>
            <a:pPr>
              <a:lnSpc>
                <a:spcPct val="110000"/>
              </a:lnSpc>
              <a:spcBef>
                <a:spcPts val="0"/>
              </a:spcBef>
              <a:spcAft>
                <a:spcPts val="600"/>
              </a:spcAft>
            </a:pPr>
            <a:r>
              <a:rPr lang="en-US" sz="4000" dirty="0">
                <a:latin typeface="Arial" panose="020B0604020202020204" pitchFamily="34" charset="0"/>
                <a:cs typeface="Arial" panose="020B0604020202020204" pitchFamily="34" charset="0"/>
              </a:rPr>
              <a:t>Airborne radar examples followed by a comparison of measured data with simulated data.</a:t>
            </a:r>
            <a:endParaRPr lang="en-US" sz="4000" dirty="0">
              <a:solidFill>
                <a:srgbClr val="C00000"/>
              </a:solidFill>
              <a:latin typeface="Arial" panose="020B0604020202020204" pitchFamily="34" charset="0"/>
              <a:cs typeface="Arial" panose="020B0604020202020204" pitchFamily="34" charset="0"/>
            </a:endParaRPr>
          </a:p>
          <a:p>
            <a:pPr>
              <a:lnSpc>
                <a:spcPct val="110000"/>
              </a:lnSpc>
              <a:spcBef>
                <a:spcPts val="0"/>
              </a:spcBef>
              <a:spcAft>
                <a:spcPts val="600"/>
              </a:spcAft>
            </a:pPr>
            <a:endParaRPr lang="en-US" sz="4000" dirty="0">
              <a:latin typeface="Arial" panose="020B0604020202020204" pitchFamily="34" charset="0"/>
              <a:cs typeface="Arial" panose="020B0604020202020204" pitchFamily="34" charset="0"/>
            </a:endParaRPr>
          </a:p>
          <a:p>
            <a:pPr>
              <a:lnSpc>
                <a:spcPct val="110000"/>
              </a:lnSpc>
              <a:spcBef>
                <a:spcPts val="0"/>
              </a:spcBef>
              <a:spcAft>
                <a:spcPts val="600"/>
              </a:spcAft>
            </a:pPr>
            <a:endParaRPr lang="en-US" sz="4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1621AE7-BF81-CE46-FAA3-77BDDCA6313D}"/>
              </a:ext>
            </a:extLst>
          </p:cNvPr>
          <p:cNvSpPr>
            <a:spLocks noGrp="1"/>
          </p:cNvSpPr>
          <p:nvPr>
            <p:ph type="sldNum" sz="quarter" idx="12"/>
          </p:nvPr>
        </p:nvSpPr>
        <p:spPr/>
        <p:txBody>
          <a:bodyPr>
            <a:normAutofit/>
          </a:bodyPr>
          <a:lstStyle/>
          <a:p>
            <a:fld id="{949C1A61-7DEF-49B4-9A2F-FDF894EC1793}" type="slidenum">
              <a:rPr lang="en-US" smtClean="0"/>
              <a:pPr/>
              <a:t>34</a:t>
            </a:fld>
            <a:endParaRPr lang="en-US" dirty="0"/>
          </a:p>
        </p:txBody>
      </p:sp>
      <p:pic>
        <p:nvPicPr>
          <p:cNvPr id="5" name="Picture 21">
            <a:extLst>
              <a:ext uri="{FF2B5EF4-FFF2-40B4-BE49-F238E27FC236}">
                <a16:creationId xmlns:a16="http://schemas.microsoft.com/office/drawing/2014/main" id="{DE373D5E-6379-9533-8023-FBD7FA921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7" name="Picture 6">
            <a:extLst>
              <a:ext uri="{FF2B5EF4-FFF2-40B4-BE49-F238E27FC236}">
                <a16:creationId xmlns:a16="http://schemas.microsoft.com/office/drawing/2014/main" id="{1C921E26-27D9-1C3C-39D9-78AE23B3E60E}"/>
              </a:ext>
            </a:extLst>
          </p:cNvPr>
          <p:cNvPicPr>
            <a:picLocks noChangeAspect="1"/>
          </p:cNvPicPr>
          <p:nvPr/>
        </p:nvPicPr>
        <p:blipFill>
          <a:blip r:embed="rId3"/>
          <a:stretch>
            <a:fillRect/>
          </a:stretch>
        </p:blipFill>
        <p:spPr>
          <a:xfrm>
            <a:off x="16030435" y="8005200"/>
            <a:ext cx="1429581" cy="1388736"/>
          </a:xfrm>
          <a:prstGeom prst="rect">
            <a:avLst/>
          </a:prstGeom>
        </p:spPr>
      </p:pic>
    </p:spTree>
    <p:extLst>
      <p:ext uri="{BB962C8B-B14F-4D97-AF65-F5344CB8AC3E}">
        <p14:creationId xmlns:p14="http://schemas.microsoft.com/office/powerpoint/2010/main" val="2245933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35</a:t>
            </a:fld>
            <a:endParaRPr lang="en-US" dirty="0"/>
          </a:p>
        </p:txBody>
      </p:sp>
      <p:sp>
        <p:nvSpPr>
          <p:cNvPr id="8" name="TextBox 7">
            <a:extLst>
              <a:ext uri="{FF2B5EF4-FFF2-40B4-BE49-F238E27FC236}">
                <a16:creationId xmlns:a16="http://schemas.microsoft.com/office/drawing/2014/main" id="{7C67F237-14FD-423A-8D41-4E32D8FC3746}"/>
              </a:ext>
            </a:extLst>
          </p:cNvPr>
          <p:cNvSpPr txBox="1"/>
          <p:nvPr/>
        </p:nvSpPr>
        <p:spPr>
          <a:xfrm>
            <a:off x="2592334" y="3185185"/>
            <a:ext cx="12359609" cy="2585323"/>
          </a:xfrm>
          <a:prstGeom prst="rect">
            <a:avLst/>
          </a:prstGeom>
          <a:noFill/>
        </p:spPr>
        <p:txBody>
          <a:bodyPr wrap="square" rtlCol="0">
            <a:spAutoFit/>
          </a:bodyPr>
          <a:lstStyle/>
          <a:p>
            <a:pPr algn="ctr"/>
            <a:r>
              <a:rPr lang="en-US" sz="5400" b="1" dirty="0">
                <a:solidFill>
                  <a:srgbClr val="C00000"/>
                </a:solidFill>
              </a:rPr>
              <a:t>Thank You!!</a:t>
            </a:r>
          </a:p>
          <a:p>
            <a:pPr algn="ctr"/>
            <a:endParaRPr lang="en-US" sz="5400" b="1" dirty="0">
              <a:solidFill>
                <a:srgbClr val="C00000"/>
              </a:solidFill>
            </a:endParaRPr>
          </a:p>
          <a:p>
            <a:pPr algn="ctr"/>
            <a:r>
              <a:rPr lang="en-US" sz="5400" b="1" dirty="0">
                <a:solidFill>
                  <a:srgbClr val="C00000"/>
                </a:solidFill>
              </a:rPr>
              <a:t>Questions?</a:t>
            </a:r>
          </a:p>
        </p:txBody>
      </p:sp>
      <p:pic>
        <p:nvPicPr>
          <p:cNvPr id="2" name="Picture 1">
            <a:extLst>
              <a:ext uri="{FF2B5EF4-FFF2-40B4-BE49-F238E27FC236}">
                <a16:creationId xmlns:a16="http://schemas.microsoft.com/office/drawing/2014/main" id="{A5CF0673-6B9A-A9BD-CD3F-AB4969CDB689}"/>
              </a:ext>
            </a:extLst>
          </p:cNvPr>
          <p:cNvPicPr>
            <a:picLocks noChangeAspect="1"/>
          </p:cNvPicPr>
          <p:nvPr/>
        </p:nvPicPr>
        <p:blipFill>
          <a:blip r:embed="rId2"/>
          <a:stretch>
            <a:fillRect/>
          </a:stretch>
        </p:blipFill>
        <p:spPr>
          <a:xfrm>
            <a:off x="16401219" y="8145789"/>
            <a:ext cx="1429581" cy="1388736"/>
          </a:xfrm>
          <a:prstGeom prst="rect">
            <a:avLst/>
          </a:prstGeom>
        </p:spPr>
      </p:pic>
      <p:pic>
        <p:nvPicPr>
          <p:cNvPr id="3" name="Picture 21">
            <a:extLst>
              <a:ext uri="{FF2B5EF4-FFF2-40B4-BE49-F238E27FC236}">
                <a16:creationId xmlns:a16="http://schemas.microsoft.com/office/drawing/2014/main" id="{E4B6F798-6C86-2D52-44C3-8CF0ED0FA1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790040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l="22399" t="13214" r="-1338" b="3789"/>
          <a:stretch/>
        </p:blipFill>
        <p:spPr>
          <a:xfrm flipH="1">
            <a:off x="13144484" y="4879370"/>
            <a:ext cx="5143516" cy="5407630"/>
          </a:xfrm>
          <a:prstGeom prst="rect">
            <a:avLst/>
          </a:prstGeom>
          <a:noFill/>
          <a:ln>
            <a:noFill/>
          </a:ln>
        </p:spPr>
      </p:pic>
      <p:pic>
        <p:nvPicPr>
          <p:cNvPr id="137" name="Google Shape;137;p4"/>
          <p:cNvPicPr preferRelativeResize="0"/>
          <p:nvPr/>
        </p:nvPicPr>
        <p:blipFill rotWithShape="1">
          <a:blip r:embed="rId4">
            <a:alphaModFix amt="31999"/>
          </a:blip>
          <a:srcRect l="3335" t="22951" r="6507" b="12256"/>
          <a:stretch/>
        </p:blipFill>
        <p:spPr>
          <a:xfrm>
            <a:off x="0" y="2400300"/>
            <a:ext cx="18288000" cy="7885571"/>
          </a:xfrm>
          <a:prstGeom prst="rect">
            <a:avLst/>
          </a:prstGeom>
          <a:noFill/>
          <a:ln>
            <a:noFill/>
          </a:ln>
        </p:spPr>
      </p:pic>
      <p:grpSp>
        <p:nvGrpSpPr>
          <p:cNvPr id="138" name="Google Shape;138;p4"/>
          <p:cNvGrpSpPr/>
          <p:nvPr/>
        </p:nvGrpSpPr>
        <p:grpSpPr>
          <a:xfrm>
            <a:off x="771525" y="4454203"/>
            <a:ext cx="3941501" cy="4127822"/>
            <a:chOff x="0" y="0"/>
            <a:chExt cx="1827501" cy="1913890"/>
          </a:xfrm>
        </p:grpSpPr>
        <p:sp>
          <p:nvSpPr>
            <p:cNvPr id="139" name="Google Shape;139;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txBody>
            <a:bodyPr/>
            <a:lstStyle/>
            <a:p>
              <a:endParaRPr lang="en-US"/>
            </a:p>
          </p:txBody>
        </p:sp>
        <p:sp>
          <p:nvSpPr>
            <p:cNvPr id="140" name="Google Shape;140;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txBody>
            <a:bodyPr/>
            <a:lstStyle/>
            <a:p>
              <a:endParaRPr lang="en-US"/>
            </a:p>
          </p:txBody>
        </p:sp>
      </p:grpSp>
      <p:grpSp>
        <p:nvGrpSpPr>
          <p:cNvPr id="141" name="Google Shape;141;p4"/>
          <p:cNvGrpSpPr/>
          <p:nvPr/>
        </p:nvGrpSpPr>
        <p:grpSpPr>
          <a:xfrm>
            <a:off x="5038725" y="4454203"/>
            <a:ext cx="3941501" cy="4127822"/>
            <a:chOff x="0" y="0"/>
            <a:chExt cx="1827501" cy="1913890"/>
          </a:xfrm>
        </p:grpSpPr>
        <p:sp>
          <p:nvSpPr>
            <p:cNvPr id="142" name="Google Shape;142;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txBody>
            <a:bodyPr/>
            <a:lstStyle/>
            <a:p>
              <a:endParaRPr lang="en-US"/>
            </a:p>
          </p:txBody>
        </p:sp>
        <p:sp>
          <p:nvSpPr>
            <p:cNvPr id="143" name="Google Shape;143;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txBody>
            <a:bodyPr/>
            <a:lstStyle/>
            <a:p>
              <a:endParaRPr lang="en-US"/>
            </a:p>
          </p:txBody>
        </p:sp>
      </p:grpSp>
      <p:grpSp>
        <p:nvGrpSpPr>
          <p:cNvPr id="144" name="Google Shape;144;p4"/>
          <p:cNvGrpSpPr/>
          <p:nvPr/>
        </p:nvGrpSpPr>
        <p:grpSpPr>
          <a:xfrm>
            <a:off x="9307774" y="4454203"/>
            <a:ext cx="3941501" cy="4127822"/>
            <a:chOff x="0" y="0"/>
            <a:chExt cx="1827501" cy="1913890"/>
          </a:xfrm>
        </p:grpSpPr>
        <p:sp>
          <p:nvSpPr>
            <p:cNvPr id="145" name="Google Shape;145;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txBody>
            <a:bodyPr/>
            <a:lstStyle/>
            <a:p>
              <a:endParaRPr lang="en-US"/>
            </a:p>
          </p:txBody>
        </p:sp>
        <p:sp>
          <p:nvSpPr>
            <p:cNvPr id="146" name="Google Shape;146;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txBody>
            <a:bodyPr/>
            <a:lstStyle/>
            <a:p>
              <a:endParaRPr lang="en-US"/>
            </a:p>
          </p:txBody>
        </p:sp>
      </p:grpSp>
      <p:grpSp>
        <p:nvGrpSpPr>
          <p:cNvPr id="147" name="Google Shape;147;p4"/>
          <p:cNvGrpSpPr/>
          <p:nvPr/>
        </p:nvGrpSpPr>
        <p:grpSpPr>
          <a:xfrm>
            <a:off x="13574974" y="4454203"/>
            <a:ext cx="3941501" cy="4127822"/>
            <a:chOff x="0" y="0"/>
            <a:chExt cx="1827501" cy="1913890"/>
          </a:xfrm>
        </p:grpSpPr>
        <p:sp>
          <p:nvSpPr>
            <p:cNvPr id="148" name="Google Shape;148;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txBody>
            <a:bodyPr/>
            <a:lstStyle/>
            <a:p>
              <a:endParaRPr lang="en-US"/>
            </a:p>
          </p:txBody>
        </p:sp>
        <p:sp>
          <p:nvSpPr>
            <p:cNvPr id="149" name="Google Shape;149;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txBody>
            <a:bodyPr/>
            <a:lstStyle/>
            <a:p>
              <a:endParaRPr lang="en-US"/>
            </a:p>
          </p:txBody>
        </p:sp>
      </p:grpSp>
      <p:sp>
        <p:nvSpPr>
          <p:cNvPr id="150" name="Google Shape;150;p4"/>
          <p:cNvSpPr/>
          <p:nvPr/>
        </p:nvSpPr>
        <p:spPr>
          <a:xfrm>
            <a:off x="7715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p:nvPr/>
        </p:nvSpPr>
        <p:spPr>
          <a:xfrm>
            <a:off x="50387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4"/>
          <p:cNvSpPr/>
          <p:nvPr/>
        </p:nvSpPr>
        <p:spPr>
          <a:xfrm>
            <a:off x="93059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4"/>
          <p:cNvSpPr/>
          <p:nvPr/>
        </p:nvSpPr>
        <p:spPr>
          <a:xfrm>
            <a:off x="135731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4"/>
          <p:cNvSpPr/>
          <p:nvPr/>
        </p:nvSpPr>
        <p:spPr>
          <a:xfrm>
            <a:off x="0" y="-304800"/>
            <a:ext cx="18288000" cy="27241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4"/>
          <p:cNvSpPr txBox="1"/>
          <p:nvPr/>
        </p:nvSpPr>
        <p:spPr>
          <a:xfrm>
            <a:off x="1201325"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radar engineering and hosts technical sessions, tutorials, and student challenges.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4"/>
          <p:cNvSpPr txBox="1"/>
          <p:nvPr/>
        </p:nvSpPr>
        <p:spPr>
          <a:xfrm>
            <a:off x="5468525" y="5346626"/>
            <a:ext cx="3083750" cy="212365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interdisciplinary understanding of aerospace systems and applications for gov/commercial.</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4"/>
          <p:cNvSpPr txBox="1"/>
          <p:nvPr/>
        </p:nvSpPr>
        <p:spPr>
          <a:xfrm>
            <a:off x="485596" y="38100"/>
            <a:ext cx="5030148" cy="6381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5"/>
              </a:lnSpc>
              <a:spcBef>
                <a:spcPts val="0"/>
              </a:spcBef>
              <a:spcAft>
                <a:spcPts val="0"/>
              </a:spcAft>
              <a:buClr>
                <a:srgbClr val="000000"/>
              </a:buClr>
              <a:buSzPts val="3999"/>
              <a:buFont typeface="Poppins"/>
              <a:buNone/>
              <a:tabLst/>
              <a:defRPr/>
            </a:pPr>
            <a:r>
              <a:rPr kumimoji="0" lang="en-US" sz="3999" b="1" i="0" u="none" strike="noStrike" kern="0" cap="none" spc="0" normalizeH="0" baseline="0" noProof="0">
                <a:ln>
                  <a:noFill/>
                </a:ln>
                <a:solidFill>
                  <a:srgbClr val="000000"/>
                </a:solidFill>
                <a:effectLst/>
                <a:uLnTx/>
                <a:uFillTx/>
                <a:latin typeface="Poppins"/>
                <a:ea typeface="Poppins"/>
                <a:cs typeface="Poppins"/>
                <a:sym typeface="Poppins"/>
              </a:rPr>
              <a:t>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4"/>
          <p:cNvSpPr txBox="1"/>
          <p:nvPr/>
        </p:nvSpPr>
        <p:spPr>
          <a:xfrm>
            <a:off x="485595" y="707115"/>
            <a:ext cx="12388679" cy="120032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0" u="none" strike="noStrike" kern="0" cap="none" spc="0" normalizeH="0" baseline="0" noProof="0">
                <a:ln>
                  <a:noFill/>
                </a:ln>
                <a:solidFill>
                  <a:srgbClr val="000000"/>
                </a:solidFill>
                <a:effectLst/>
                <a:uLnTx/>
                <a:uFillTx/>
                <a:latin typeface="Poppins"/>
                <a:ea typeface="Poppins"/>
                <a:cs typeface="Poppins"/>
                <a:sym typeface="Poppins"/>
              </a:rPr>
              <a:t>AESS Financially and Technically Sponsors 30+ Conferences Annually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t>AESS Members receive discounts to sponsored conferences.</a:t>
            </a:r>
            <a:b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br>
            <a: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t>Visit the AESS website for a full listing of sponsored 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4"/>
          <p:cNvSpPr txBox="1"/>
          <p:nvPr/>
        </p:nvSpPr>
        <p:spPr>
          <a:xfrm>
            <a:off x="14003849" y="5346626"/>
            <a:ext cx="3083750" cy="128240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200" b="0" i="0" u="none" strike="noStrike" kern="0" cap="none" spc="0" normalizeH="0" baseline="0" noProof="0">
                <a:ln>
                  <a:noFill/>
                </a:ln>
                <a:solidFill>
                  <a:srgbClr val="FFFFFF"/>
                </a:solidFill>
                <a:effectLst/>
                <a:uLnTx/>
                <a:uFillTx/>
                <a:latin typeface="Poppins"/>
                <a:ea typeface="Poppins"/>
                <a:cs typeface="Poppins"/>
                <a:sym typeface="Poppins"/>
              </a:rPr>
              <a:t>The preeminent R&amp;D conference in the field of digital avionics offered.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4"/>
          <p:cNvSpPr txBox="1"/>
          <p:nvPr/>
        </p:nvSpPr>
        <p:spPr>
          <a:xfrm>
            <a:off x="9736649"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Brings together around 800 aerospace automatic test industry and gov/military attendees.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1" name="Google Shape;161;p4"/>
          <p:cNvGrpSpPr/>
          <p:nvPr/>
        </p:nvGrpSpPr>
        <p:grpSpPr>
          <a:xfrm>
            <a:off x="1230931" y="7477467"/>
            <a:ext cx="3350619" cy="786010"/>
            <a:chOff x="0" y="-57150"/>
            <a:chExt cx="4467492" cy="1048012"/>
          </a:xfrm>
        </p:grpSpPr>
        <p:pic>
          <p:nvPicPr>
            <p:cNvPr id="162" name="Google Shape;162;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3" name="Google Shape;163;p4"/>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Krakow, Poland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4"/>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4-10 October 2025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 name="Google Shape;165;p4"/>
          <p:cNvGrpSpPr/>
          <p:nvPr/>
        </p:nvGrpSpPr>
        <p:grpSpPr>
          <a:xfrm>
            <a:off x="5499979" y="7477467"/>
            <a:ext cx="3102944" cy="786010"/>
            <a:chOff x="0" y="-57149"/>
            <a:chExt cx="4137259" cy="1048012"/>
          </a:xfrm>
        </p:grpSpPr>
        <p:pic>
          <p:nvPicPr>
            <p:cNvPr id="166" name="Google Shape;166;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7" name="Google Shape;167;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Montana, USA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4"/>
            <p:cNvSpPr txBox="1"/>
            <p:nvPr/>
          </p:nvSpPr>
          <p:spPr>
            <a:xfrm>
              <a:off x="727473" y="444645"/>
              <a:ext cx="3409786"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1-8 March 2025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 name="Google Shape;169;p4"/>
          <p:cNvGrpSpPr/>
          <p:nvPr/>
        </p:nvGrpSpPr>
        <p:grpSpPr>
          <a:xfrm>
            <a:off x="9771331" y="7477467"/>
            <a:ext cx="3241678" cy="786010"/>
            <a:chOff x="0" y="-57149"/>
            <a:chExt cx="4322238" cy="1048012"/>
          </a:xfrm>
        </p:grpSpPr>
        <p:pic>
          <p:nvPicPr>
            <p:cNvPr id="170" name="Google Shape;170;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71" name="Google Shape;171;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Maryland, USA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4"/>
            <p:cNvSpPr txBox="1"/>
            <p:nvPr/>
          </p:nvSpPr>
          <p:spPr>
            <a:xfrm>
              <a:off x="727473" y="444645"/>
              <a:ext cx="359476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15-18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73" name="Google Shape;173;p4"/>
          <p:cNvGrpSpPr/>
          <p:nvPr/>
        </p:nvGrpSpPr>
        <p:grpSpPr>
          <a:xfrm>
            <a:off x="13846106" y="7477467"/>
            <a:ext cx="3488036" cy="786010"/>
            <a:chOff x="-348351" y="-57149"/>
            <a:chExt cx="4650714" cy="1048012"/>
          </a:xfrm>
        </p:grpSpPr>
        <p:pic>
          <p:nvPicPr>
            <p:cNvPr id="174" name="Google Shape;174;p4"/>
            <p:cNvPicPr preferRelativeResize="0"/>
            <p:nvPr/>
          </p:nvPicPr>
          <p:blipFill rotWithShape="1">
            <a:blip r:embed="rId5">
              <a:alphaModFix/>
            </a:blip>
            <a:srcRect/>
            <a:stretch/>
          </p:blipFill>
          <p:spPr>
            <a:xfrm>
              <a:off x="-348351" y="126517"/>
              <a:ext cx="436405" cy="623437"/>
            </a:xfrm>
            <a:prstGeom prst="rect">
              <a:avLst/>
            </a:prstGeom>
            <a:noFill/>
            <a:ln>
              <a:noFill/>
            </a:ln>
          </p:spPr>
        </p:pic>
        <p:sp>
          <p:nvSpPr>
            <p:cNvPr id="175" name="Google Shape;175;p4"/>
            <p:cNvSpPr txBox="1"/>
            <p:nvPr/>
          </p:nvSpPr>
          <p:spPr>
            <a:xfrm>
              <a:off x="326826" y="-57149"/>
              <a:ext cx="357585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Montreal, Canada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76;p4"/>
            <p:cNvSpPr txBox="1"/>
            <p:nvPr/>
          </p:nvSpPr>
          <p:spPr>
            <a:xfrm>
              <a:off x="270265" y="444645"/>
              <a:ext cx="4032098"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14-18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177" name="Google Shape;177;p4"/>
          <p:cNvPicPr preferRelativeResize="0"/>
          <p:nvPr/>
        </p:nvPicPr>
        <p:blipFill rotWithShape="1">
          <a:blip r:embed="rId6">
            <a:alphaModFix/>
          </a:blip>
          <a:srcRect/>
          <a:stretch/>
        </p:blipFill>
        <p:spPr>
          <a:xfrm>
            <a:off x="5270130" y="3843618"/>
            <a:ext cx="3370893" cy="645376"/>
          </a:xfrm>
          <a:prstGeom prst="rect">
            <a:avLst/>
          </a:prstGeom>
          <a:noFill/>
          <a:ln>
            <a:noFill/>
          </a:ln>
        </p:spPr>
      </p:pic>
      <p:pic>
        <p:nvPicPr>
          <p:cNvPr id="178" name="Google Shape;178;p4"/>
          <p:cNvPicPr preferRelativeResize="0"/>
          <p:nvPr/>
        </p:nvPicPr>
        <p:blipFill>
          <a:blip r:embed="rId7" cstate="print">
            <a:extLst>
              <a:ext uri="{28A0092B-C50C-407E-A947-70E740481C1C}">
                <a14:useLocalDpi xmlns:a14="http://schemas.microsoft.com/office/drawing/2010/main" val="0"/>
              </a:ext>
            </a:extLst>
          </a:blip>
          <a:stretch>
            <a:fillRect/>
          </a:stretch>
        </p:blipFill>
        <p:spPr>
          <a:xfrm>
            <a:off x="9700954" y="3492238"/>
            <a:ext cx="3100646" cy="1311538"/>
          </a:xfrm>
          <a:prstGeom prst="rect">
            <a:avLst/>
          </a:prstGeom>
          <a:noFill/>
          <a:ln>
            <a:noFill/>
          </a:ln>
        </p:spPr>
      </p:pic>
      <p:pic>
        <p:nvPicPr>
          <p:cNvPr id="180" name="Google Shape;180;p4"/>
          <p:cNvPicPr preferRelativeResize="0"/>
          <p:nvPr/>
        </p:nvPicPr>
        <p:blipFill rotWithShape="1">
          <a:blip r:embed="rId8">
            <a:alphaModFix/>
          </a:blip>
          <a:srcRect/>
          <a:stretch/>
        </p:blipFill>
        <p:spPr>
          <a:xfrm>
            <a:off x="973025" y="3801185"/>
            <a:ext cx="3422913" cy="798679"/>
          </a:xfrm>
          <a:prstGeom prst="rect">
            <a:avLst/>
          </a:prstGeom>
          <a:noFill/>
          <a:ln>
            <a:noFill/>
          </a:ln>
        </p:spPr>
      </p:pic>
      <p:pic>
        <p:nvPicPr>
          <p:cNvPr id="181" name="Google Shape;181;p4"/>
          <p:cNvPicPr preferRelativeResize="0"/>
          <p:nvPr/>
        </p:nvPicPr>
        <p:blipFill rotWithShape="1">
          <a:blip r:embed="rId9">
            <a:alphaModFix/>
          </a:blip>
          <a:srcRect/>
          <a:stretch/>
        </p:blipFill>
        <p:spPr>
          <a:xfrm>
            <a:off x="14861788" y="416308"/>
            <a:ext cx="2619446" cy="1371600"/>
          </a:xfrm>
          <a:prstGeom prst="rect">
            <a:avLst/>
          </a:prstGeom>
          <a:noFill/>
          <a:ln>
            <a:noFill/>
          </a:ln>
        </p:spPr>
      </p:pic>
      <p:pic>
        <p:nvPicPr>
          <p:cNvPr id="2" name="Picture 1">
            <a:extLst>
              <a:ext uri="{FF2B5EF4-FFF2-40B4-BE49-F238E27FC236}">
                <a16:creationId xmlns:a16="http://schemas.microsoft.com/office/drawing/2014/main" id="{60B6D41B-A5B5-FD48-AD6A-CA1D657B68BB}"/>
              </a:ext>
            </a:extLst>
          </p:cNvPr>
          <p:cNvPicPr>
            <a:picLocks noChangeAspect="1"/>
          </p:cNvPicPr>
          <p:nvPr/>
        </p:nvPicPr>
        <p:blipFill rotWithShape="1">
          <a:blip r:embed="rId10"/>
          <a:srcRect b="18092"/>
          <a:stretch/>
        </p:blipFill>
        <p:spPr>
          <a:xfrm>
            <a:off x="13979707" y="3711112"/>
            <a:ext cx="3241493" cy="1051388"/>
          </a:xfrm>
          <a:prstGeom prst="rect">
            <a:avLst/>
          </a:prstGeom>
        </p:spPr>
      </p:pic>
    </p:spTree>
    <p:extLst>
      <p:ext uri="{BB962C8B-B14F-4D97-AF65-F5344CB8AC3E}">
        <p14:creationId xmlns:p14="http://schemas.microsoft.com/office/powerpoint/2010/main" val="167731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20688"/>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txBody>
            <a:bodyPr/>
            <a:lstStyle/>
            <a:p>
              <a:endParaRPr lang="en-US"/>
            </a:p>
          </p:txBody>
        </p:sp>
        <p:sp>
          <p:nvSpPr>
            <p:cNvPr id="4" name="TextBox 4"/>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txBody>
            <a:bodyPr/>
            <a:lstStyle/>
            <a:p>
              <a:endParaRPr lang="en-US"/>
            </a:p>
          </p:txBody>
        </p:sp>
        <p:sp>
          <p:nvSpPr>
            <p:cNvPr id="7" name="TextBox 7"/>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txBody>
            <a:bodyPr/>
            <a:lstStyle/>
            <a:p>
              <a:endParaRPr lang="en-US"/>
            </a:p>
          </p:txBody>
        </p:sp>
        <p:sp>
          <p:nvSpPr>
            <p:cNvPr id="10" name="TextBox 10"/>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Distinguished Lecturers Program</a:t>
            </a:r>
          </a:p>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F8C44F"/>
                </a:solidFill>
                <a:effectLst/>
                <a:uLnTx/>
                <a:uFillTx/>
                <a:latin typeface="Poppins Italics"/>
                <a:ea typeface="+mn-ea"/>
                <a:cs typeface="+mn-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marR="0" lvl="0" indent="0" algn="just" defTabSz="914400" rtl="0" eaLnBrk="1" fontAlgn="auto" latinLnBrk="0" hangingPunct="1">
              <a:lnSpc>
                <a:spcPts val="2887"/>
              </a:lnSpc>
              <a:spcBef>
                <a:spcPct val="0"/>
              </a:spcBef>
              <a:spcAft>
                <a:spcPts val="0"/>
              </a:spcAft>
              <a:buClrTx/>
              <a:buSzTx/>
              <a:buFontTx/>
              <a:buNone/>
              <a:tabLst/>
              <a:defRPr/>
            </a:pPr>
            <a:r>
              <a:rPr kumimoji="0" lang="en-US" sz="1804" b="0" i="0" u="none" strike="noStrike" kern="1200" cap="none" spc="-18" normalizeH="0" baseline="0" noProof="0">
                <a:ln>
                  <a:noFill/>
                </a:ln>
                <a:solidFill>
                  <a:srgbClr val="FFFFFF"/>
                </a:solidFill>
                <a:effectLst/>
                <a:uLnTx/>
                <a:uFillTx/>
                <a:latin typeface="Mont"/>
                <a:ea typeface="+mn-ea"/>
                <a:cs typeface="+mn-cs"/>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marL="0" marR="0" lvl="0" indent="0" algn="l" defTabSz="914400" rtl="0" eaLnBrk="1" fontAlgn="auto" latinLnBrk="0" hangingPunct="1">
              <a:lnSpc>
                <a:spcPts val="4799"/>
              </a:lnSpc>
              <a:spcBef>
                <a:spcPts val="0"/>
              </a:spcBef>
              <a:spcAft>
                <a:spcPts val="0"/>
              </a:spcAft>
              <a:buClrTx/>
              <a:buSzTx/>
              <a:buFontTx/>
              <a:buNone/>
              <a:tabLst/>
              <a:defRPr/>
            </a:pPr>
            <a:r>
              <a:rPr kumimoji="0" lang="en-US" sz="3999" b="0" i="0" u="none" strike="noStrike" kern="1200" cap="none" spc="-39" normalizeH="0" baseline="0" noProof="0">
                <a:ln>
                  <a:noFill/>
                </a:ln>
                <a:solidFill>
                  <a:srgbClr val="191919"/>
                </a:solidFill>
                <a:effectLst/>
                <a:uLnTx/>
                <a:uFillTx/>
                <a:latin typeface="Poppins ExtraBold"/>
                <a:ea typeface="+mn-ea"/>
                <a:cs typeface="+mn-cs"/>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a:ln>
                  <a:noFill/>
                </a:ln>
                <a:solidFill>
                  <a:srgbClr val="191919"/>
                </a:solidFill>
                <a:effectLst/>
                <a:uLnTx/>
                <a:uFillTx/>
                <a:latin typeface="Poppins"/>
                <a:ea typeface="+mn-ea"/>
                <a:cs typeface="+mn-c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marR="0" lvl="0" indent="0" algn="just"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a:ln>
                  <a:noFill/>
                </a:ln>
                <a:solidFill>
                  <a:srgbClr val="FFFFFF"/>
                </a:solidFill>
                <a:effectLst/>
                <a:uLnTx/>
                <a:uFillTx/>
                <a:latin typeface="Mont"/>
                <a:ea typeface="+mn-ea"/>
                <a:cs typeface="+mn-cs"/>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dirty="0">
                <a:ln>
                  <a:noFill/>
                </a:ln>
                <a:solidFill>
                  <a:srgbClr val="FFFFFF"/>
                </a:solidFill>
                <a:effectLst/>
                <a:uLnTx/>
                <a:uFillTx/>
                <a:latin typeface="Mont"/>
                <a:ea typeface="+mn-ea"/>
                <a:cs typeface="+mn-cs"/>
              </a:rPr>
              <a:t>165+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a:ln>
                  <a:noFill/>
                </a:ln>
                <a:solidFill>
                  <a:srgbClr val="F8C44F"/>
                </a:solidFill>
                <a:effectLst/>
                <a:uLnTx/>
                <a:uFillTx/>
                <a:latin typeface="Poppins ExtraBold"/>
                <a:ea typeface="+mn-ea"/>
                <a:cs typeface="+mn-cs"/>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dirty="0">
                <a:ln>
                  <a:noFill/>
                </a:ln>
                <a:solidFill>
                  <a:srgbClr val="F8C44F"/>
                </a:solidFill>
                <a:effectLst/>
                <a:uLnTx/>
                <a:uFillTx/>
                <a:latin typeface="Poppins ExtraBold"/>
                <a:ea typeface="+mn-ea"/>
                <a:cs typeface="+mn-cs"/>
              </a:rPr>
              <a:t>40</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extLst>
      <p:ext uri="{BB962C8B-B14F-4D97-AF65-F5344CB8AC3E}">
        <p14:creationId xmlns:p14="http://schemas.microsoft.com/office/powerpoint/2010/main" val="2520310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txBody>
          <a:bodyPr/>
          <a:lstStyle/>
          <a:p>
            <a:endParaRPr lang="en-US"/>
          </a:p>
        </p:txBody>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txBody>
          <a:bodyPr/>
          <a:lstStyle/>
          <a:p>
            <a:endParaRPr lang="en-US"/>
          </a:p>
        </p:txBody>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txBody>
            <a:bodyPr/>
            <a:lstStyle/>
            <a:p>
              <a:endParaRPr lang="en-US"/>
            </a:p>
          </p:txBody>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txBody>
            <a:bodyPr/>
            <a:lstStyle/>
            <a:p>
              <a:endParaRPr lang="en-US"/>
            </a:p>
          </p:txBody>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txBody>
            <a:bodyPr/>
            <a:lstStyle/>
            <a:p>
              <a:endParaRPr lang="en-US"/>
            </a:p>
          </p:txBody>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dirty="0">
                <a:ln>
                  <a:noFill/>
                </a:ln>
                <a:solidFill>
                  <a:srgbClr val="FBFDFE"/>
                </a:solidFill>
                <a:effectLst/>
                <a:uLnTx/>
                <a:uFillTx/>
                <a:latin typeface="Poppins Bold"/>
                <a:ea typeface="+mn-ea"/>
                <a:cs typeface="+mn-cs"/>
              </a:rPr>
              <a:t>2025 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Braha</a:t>
            </a:r>
            <a:r>
              <a:rPr kumimoji="0" lang="en-US" sz="2508" b="0" i="0" u="none" strike="noStrike" kern="1200" cap="none" spc="0" normalizeH="0" baseline="0" noProof="0" dirty="0">
                <a:ln>
                  <a:noFill/>
                </a:ln>
                <a:solidFill>
                  <a:srgbClr val="FBFDFE"/>
                </a:solidFill>
                <a:effectLst/>
                <a:uLnTx/>
                <a:uFillTx/>
                <a:latin typeface="Poppins"/>
                <a:ea typeface="+mn-ea"/>
                <a:cs typeface="+mn-cs"/>
              </a:rPr>
              <a:t>m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Puneet Kumar Mishra</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Michael Noble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Scott Goldstein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Barry Tilton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Fulvio Gini</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1811784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rotWithShape="1">
          <a:blip r:embed="rId3" cstate="email">
            <a:alphaModFix amt="54000"/>
            <a:extLst>
              <a:ext uri="{28A0092B-C50C-407E-A947-70E740481C1C}">
                <a14:useLocalDpi xmlns:a14="http://schemas.microsoft.com/office/drawing/2010/main"/>
              </a:ext>
              <a:ext uri="{96DAC541-7B7A-43D3-8B79-37D633B846F1}">
                <asvg:svgBlip xmlns:asvg="http://schemas.microsoft.com/office/drawing/2016/SVG/main" r:embed="rId4"/>
              </a:ext>
            </a:extLst>
          </a:blip>
          <a:srcRect l="11204" b="13281"/>
          <a:stretch/>
        </p:blipFill>
        <p:spPr>
          <a:xfrm rot="-10800000" flipH="1">
            <a:off x="-6626" y="0"/>
            <a:ext cx="7403747" cy="7230636"/>
          </a:xfrm>
          <a:prstGeom prst="rect">
            <a:avLst/>
          </a:prstGeom>
        </p:spPr>
      </p:pic>
      <p:sp>
        <p:nvSpPr>
          <p:cNvPr id="14" name="TextBox 14"/>
          <p:cNvSpPr txBox="1"/>
          <p:nvPr/>
        </p:nvSpPr>
        <p:spPr>
          <a:xfrm>
            <a:off x="9588852" y="3605247"/>
            <a:ext cx="5401047" cy="1078821"/>
          </a:xfrm>
          <a:prstGeom prst="rect">
            <a:avLst/>
          </a:prstGeom>
          <a:solidFill>
            <a:srgbClr val="0066A5"/>
          </a:solidFill>
        </p:spPr>
        <p:txBody>
          <a:bodyPr wrap="square" lIns="0" tIns="0" rIns="0" bIns="0" rtlCol="0" anchor="ctr" anchorCtr="1">
            <a:spAutoFit/>
          </a:bodyPr>
          <a:lstStyle/>
          <a:p>
            <a:pPr algn="ctr">
              <a:lnSpc>
                <a:spcPts val="9208"/>
              </a:lnSpc>
              <a:spcBef>
                <a:spcPct val="0"/>
              </a:spcBef>
            </a:pPr>
            <a:endParaRPr lang="en-US" sz="6577" dirty="0">
              <a:solidFill>
                <a:schemeClr val="bg1"/>
              </a:solidFill>
              <a:latin typeface="Aileron Regular Bold"/>
            </a:endParaRPr>
          </a:p>
        </p:txBody>
      </p:sp>
      <p:grpSp>
        <p:nvGrpSpPr>
          <p:cNvPr id="21" name="Group 20">
            <a:extLst>
              <a:ext uri="{FF2B5EF4-FFF2-40B4-BE49-F238E27FC236}">
                <a16:creationId xmlns:a16="http://schemas.microsoft.com/office/drawing/2014/main" id="{25CAD24B-C3F0-07EA-4DDB-F872FA745CBA}"/>
              </a:ext>
            </a:extLst>
          </p:cNvPr>
          <p:cNvGrpSpPr/>
          <p:nvPr/>
        </p:nvGrpSpPr>
        <p:grpSpPr>
          <a:xfrm>
            <a:off x="9588852" y="4969023"/>
            <a:ext cx="5401047" cy="682099"/>
            <a:chOff x="1567568" y="5689479"/>
            <a:chExt cx="5401047" cy="682099"/>
          </a:xfrm>
        </p:grpSpPr>
        <p:sp>
          <p:nvSpPr>
            <p:cNvPr id="20" name="Rectangle 19">
              <a:extLst>
                <a:ext uri="{FF2B5EF4-FFF2-40B4-BE49-F238E27FC236}">
                  <a16:creationId xmlns:a16="http://schemas.microsoft.com/office/drawing/2014/main" id="{6E3E9DDD-0A68-3E4B-2154-4FD9EE82E9D5}"/>
                </a:ext>
              </a:extLst>
            </p:cNvPr>
            <p:cNvSpPr/>
            <p:nvPr/>
          </p:nvSpPr>
          <p:spPr>
            <a:xfrm>
              <a:off x="1567568" y="5689479"/>
              <a:ext cx="5401047" cy="682099"/>
            </a:xfrm>
            <a:prstGeom prst="rect">
              <a:avLst/>
            </a:prstGeom>
            <a:solidFill>
              <a:srgbClr val="80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2638652" y="5828570"/>
              <a:ext cx="3258905" cy="369332"/>
            </a:xfrm>
            <a:prstGeom prst="rect">
              <a:avLst/>
            </a:prstGeom>
            <a:noFill/>
          </p:spPr>
          <p:txBody>
            <a:bodyPr wrap="none" lIns="0" tIns="0" rIns="0" bIns="0" rtlCol="0" anchor="ctr">
              <a:spAutoFit/>
            </a:bodyPr>
            <a:lstStyle/>
            <a:p>
              <a:pPr algn="ctr">
                <a:spcBef>
                  <a:spcPct val="0"/>
                </a:spcBef>
              </a:pPr>
              <a:r>
                <a:rPr lang="en-US" sz="2400" dirty="0">
                  <a:solidFill>
                    <a:srgbClr val="FFFFFF"/>
                  </a:solidFill>
                  <a:latin typeface="Aileron Regular"/>
                </a:rPr>
                <a:t>Senior Scientist, ISL Inc.</a:t>
              </a:r>
            </a:p>
          </p:txBody>
        </p:sp>
      </p:grpSp>
      <p:sp>
        <p:nvSpPr>
          <p:cNvPr id="16" name="TextBox 16"/>
          <p:cNvSpPr txBox="1"/>
          <p:nvPr/>
        </p:nvSpPr>
        <p:spPr>
          <a:xfrm>
            <a:off x="9611213" y="2964032"/>
            <a:ext cx="6111475" cy="495328"/>
          </a:xfrm>
          <a:prstGeom prst="rect">
            <a:avLst/>
          </a:prstGeom>
        </p:spPr>
        <p:txBody>
          <a:bodyPr wrap="square" lIns="0" tIns="0" rIns="0" bIns="0" rtlCol="0" anchor="t">
            <a:spAutoFit/>
          </a:bodyPr>
          <a:lstStyle/>
          <a:p>
            <a:pPr>
              <a:lnSpc>
                <a:spcPts val="4024"/>
              </a:lnSpc>
              <a:spcBef>
                <a:spcPct val="0"/>
              </a:spcBef>
            </a:pPr>
            <a:r>
              <a:rPr lang="en-US" sz="2874" dirty="0">
                <a:solidFill>
                  <a:srgbClr val="000000"/>
                </a:solidFill>
                <a:latin typeface="Poppins Light"/>
              </a:rPr>
              <a:t>AESS Distinguished Lecturer</a:t>
            </a:r>
          </a:p>
        </p:txBody>
      </p:sp>
      <p:sp>
        <p:nvSpPr>
          <p:cNvPr id="17" name="TextBox 17"/>
          <p:cNvSpPr txBox="1"/>
          <p:nvPr/>
        </p:nvSpPr>
        <p:spPr>
          <a:xfrm>
            <a:off x="9588852" y="6105031"/>
            <a:ext cx="7403748" cy="583942"/>
          </a:xfrm>
          <a:prstGeom prst="rect">
            <a:avLst/>
          </a:prstGeom>
        </p:spPr>
        <p:txBody>
          <a:bodyPr wrap="square" lIns="0" tIns="0" rIns="0" bIns="0" rtlCol="0" anchor="t">
            <a:spAutoFit/>
          </a:bodyPr>
          <a:lstStyle/>
          <a:p>
            <a:pPr>
              <a:lnSpc>
                <a:spcPct val="150000"/>
              </a:lnSpc>
              <a:spcBef>
                <a:spcPct val="0"/>
              </a:spcBef>
            </a:pPr>
            <a:r>
              <a:rPr lang="en-US" sz="2800" b="1" dirty="0">
                <a:latin typeface="+mn-lt"/>
              </a:rPr>
              <a:t>High Fidelity RF Clutter Modeling and Simulation </a:t>
            </a:r>
            <a:endParaRPr lang="en-US" sz="2800" b="1" dirty="0">
              <a:solidFill>
                <a:srgbClr val="000000"/>
              </a:solidFill>
              <a:latin typeface="Poppins Medium"/>
            </a:endParaRPr>
          </a:p>
        </p:txBody>
      </p:sp>
      <p:sp>
        <p:nvSpPr>
          <p:cNvPr id="24" name="TextBox 14">
            <a:extLst>
              <a:ext uri="{FF2B5EF4-FFF2-40B4-BE49-F238E27FC236}">
                <a16:creationId xmlns:a16="http://schemas.microsoft.com/office/drawing/2014/main" id="{3EF051D4-39C4-A119-5F48-C992062664F3}"/>
              </a:ext>
            </a:extLst>
          </p:cNvPr>
          <p:cNvSpPr txBox="1"/>
          <p:nvPr/>
        </p:nvSpPr>
        <p:spPr>
          <a:xfrm>
            <a:off x="9555324" y="3887331"/>
            <a:ext cx="5401047" cy="553998"/>
          </a:xfrm>
          <a:prstGeom prst="rect">
            <a:avLst/>
          </a:prstGeom>
          <a:noFill/>
        </p:spPr>
        <p:txBody>
          <a:bodyPr wrap="square" lIns="0" tIns="0" rIns="0" bIns="0" rtlCol="0" anchor="ctr" anchorCtr="1">
            <a:spAutoFit/>
          </a:bodyPr>
          <a:lstStyle/>
          <a:p>
            <a:pPr algn="ctr">
              <a:spcBef>
                <a:spcPct val="0"/>
              </a:spcBef>
            </a:pPr>
            <a:r>
              <a:rPr lang="en-US" sz="3600" dirty="0">
                <a:solidFill>
                  <a:schemeClr val="bg1"/>
                </a:solidFill>
                <a:latin typeface="Aileron Regular Bold"/>
              </a:rPr>
              <a:t>Sandeep Gogineni</a:t>
            </a:r>
          </a:p>
        </p:txBody>
      </p:sp>
      <p:pic>
        <p:nvPicPr>
          <p:cNvPr id="19" name="Picture 21">
            <a:extLst>
              <a:ext uri="{FF2B5EF4-FFF2-40B4-BE49-F238E27FC236}">
                <a16:creationId xmlns:a16="http://schemas.microsoft.com/office/drawing/2014/main" id="{C232F996-2CB8-7245-BBD9-00802C4B79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688" y="650714"/>
            <a:ext cx="1839016" cy="914400"/>
          </a:xfrm>
          <a:prstGeom prst="rect">
            <a:avLst/>
          </a:prstGeom>
        </p:spPr>
      </p:pic>
      <p:pic>
        <p:nvPicPr>
          <p:cNvPr id="3" name="Picture 2" descr="A person holding a glass award&#10;&#10;AI-generated content may be incorrect.">
            <a:extLst>
              <a:ext uri="{FF2B5EF4-FFF2-40B4-BE49-F238E27FC236}">
                <a16:creationId xmlns:a16="http://schemas.microsoft.com/office/drawing/2014/main" id="{C0438CCA-A4A5-8E38-8349-A5D93C427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732" y="1614837"/>
            <a:ext cx="6391668" cy="6391668"/>
          </a:xfrm>
          <a:prstGeom prst="rect">
            <a:avLst/>
          </a:prstGeom>
        </p:spPr>
      </p:pic>
      <p:sp>
        <p:nvSpPr>
          <p:cNvPr id="4" name="TextBox 3">
            <a:extLst>
              <a:ext uri="{FF2B5EF4-FFF2-40B4-BE49-F238E27FC236}">
                <a16:creationId xmlns:a16="http://schemas.microsoft.com/office/drawing/2014/main" id="{E41A336E-3CCB-D2BB-C532-83AFF58BA440}"/>
              </a:ext>
            </a:extLst>
          </p:cNvPr>
          <p:cNvSpPr txBox="1"/>
          <p:nvPr/>
        </p:nvSpPr>
        <p:spPr>
          <a:xfrm>
            <a:off x="2829806" y="8300257"/>
            <a:ext cx="13562813" cy="1477328"/>
          </a:xfrm>
          <a:prstGeom prst="rect">
            <a:avLst/>
          </a:prstGeom>
          <a:noFill/>
        </p:spPr>
        <p:txBody>
          <a:bodyPr wrap="square">
            <a:spAutoFit/>
          </a:bodyPr>
          <a:lstStyle/>
          <a:p>
            <a:pPr marR="0" lvl="0"/>
            <a:r>
              <a:rPr lang="en-US" sz="3000" dirty="0">
                <a:effectLst/>
                <a:latin typeface="Times New Roman" panose="02020603050405020304" pitchFamily="18" charset="0"/>
                <a:ea typeface="Times New Roman" panose="02020603050405020304" pitchFamily="18" charset="0"/>
              </a:rPr>
              <a:t>S. Gogineni, J. R. Guerci, H. K. Nguyen, J. S. Bergin, D. R. Kirk, B. C. Watson, and M. Rangaswamy, “High fidelity RF clutter modeling and simulation,” </a:t>
            </a:r>
            <a:r>
              <a:rPr lang="en-US" sz="3000" i="1" dirty="0">
                <a:effectLst/>
                <a:latin typeface="Times New Roman" panose="02020603050405020304" pitchFamily="18" charset="0"/>
                <a:ea typeface="Times New Roman" panose="02020603050405020304" pitchFamily="18" charset="0"/>
              </a:rPr>
              <a:t>IEEE Aerospace and Electronic Systems Magazine, Vol. 37, pp. 24-43, Nov 2022</a:t>
            </a:r>
            <a:r>
              <a:rPr lang="en-US" sz="30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65706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9770-98FA-B202-C940-21603D36C511}"/>
              </a:ext>
            </a:extLst>
          </p:cNvPr>
          <p:cNvSpPr>
            <a:spLocks noGrp="1"/>
          </p:cNvSpPr>
          <p:nvPr>
            <p:ph type="title"/>
          </p:nvPr>
        </p:nvSpPr>
        <p:spPr/>
        <p:txBody>
          <a:bodyPr/>
          <a:lstStyle/>
          <a:p>
            <a:r>
              <a:rPr lang="en-US" dirty="0"/>
              <a:t>Biography</a:t>
            </a:r>
          </a:p>
        </p:txBody>
      </p:sp>
      <p:sp>
        <p:nvSpPr>
          <p:cNvPr id="3" name="Content Placeholder 2">
            <a:extLst>
              <a:ext uri="{FF2B5EF4-FFF2-40B4-BE49-F238E27FC236}">
                <a16:creationId xmlns:a16="http://schemas.microsoft.com/office/drawing/2014/main" id="{A47D9BB4-4507-6448-6A20-D2B521FB9A5D}"/>
              </a:ext>
            </a:extLst>
          </p:cNvPr>
          <p:cNvSpPr>
            <a:spLocks noGrp="1"/>
          </p:cNvSpPr>
          <p:nvPr>
            <p:ph idx="1"/>
          </p:nvPr>
        </p:nvSpPr>
        <p:spPr>
          <a:xfrm>
            <a:off x="1257300" y="1734017"/>
            <a:ext cx="15773400" cy="7643811"/>
          </a:xfrm>
        </p:spPr>
        <p:txBody>
          <a:bodyPr>
            <a:normAutofit lnSpcReduction="10000"/>
          </a:bodyPr>
          <a:lstStyle/>
          <a:p>
            <a:pPr marL="0" indent="0" algn="just">
              <a:buNone/>
            </a:pPr>
            <a:r>
              <a:rPr lang="en-US" b="0" i="0" dirty="0">
                <a:solidFill>
                  <a:srgbClr val="4B5563"/>
                </a:solidFill>
                <a:effectLst/>
                <a:latin typeface="Roboto Slab" pitchFamily="2" charset="0"/>
              </a:rPr>
              <a:t>Dr. Sandeep Gogineni has over 18 years of experience working on radar and wireless communications systems. He worked for 6 years as an on-site contractor for Air Force Research Laboratory (AFRL), developing novel signal processing algorithms and performance analysis for passive radar systems. He received the 2018 IEEE Dayton Section Aerospace and Electronics Systems Society Award for these contributions to passive radar signal processing. Prior to his time at AFRL, during his graduate studies at Washington University in St. Louis, Dr. Gogineni developed optimal waveform design techniques for adaptive MIMO radar systems and demonstrated improved target detection and estimation performance. This work was recognized with the Best Student Paper Award at the 2012 International Waveform Diversity &amp; Design Conference (WDD). At Information Systems Laboratories Inc., Dr. Gogineni has been working as a senior scientist on developing state-of-the-art high-fidelity RF modeling and simulation tools, channel estimation algorithms and optimal probing strategies for MIMO radar systems in the context of Cognitive Fully Adaptive Radar (CoFAR). He has also developed AI/ML based solutions for complex RF applications and implemented them on low C-SWaP neuromorphic hardware. Dr. Gogineni is currently serving as an IEEE AESS Distinguished Lecturer along with serving as an Associate Editor for IEEE Transactions on Aerospace and Electronic Systems. He is a recipient of the 2025 IEEE AESS Industrial Innovation Award. His expertise includes statistical signal processing, modeling and simulation, detection and estimation theory, machine learning, artificial intelligence, performance analysis, and optimization techniques with applications to active and passive radar systems. </a:t>
            </a:r>
            <a:endParaRPr lang="en-US" dirty="0"/>
          </a:p>
        </p:txBody>
      </p:sp>
      <p:sp>
        <p:nvSpPr>
          <p:cNvPr id="4" name="Date Placeholder 3">
            <a:extLst>
              <a:ext uri="{FF2B5EF4-FFF2-40B4-BE49-F238E27FC236}">
                <a16:creationId xmlns:a16="http://schemas.microsoft.com/office/drawing/2014/main" id="{A2A74B8A-C167-FA38-01C6-2807D3763CB9}"/>
              </a:ext>
            </a:extLst>
          </p:cNvPr>
          <p:cNvSpPr>
            <a:spLocks noGrp="1"/>
          </p:cNvSpPr>
          <p:nvPr>
            <p:ph type="dt" sz="half" idx="10"/>
          </p:nvPr>
        </p:nvSpPr>
        <p:spPr/>
        <p:txBody>
          <a:bodyPr/>
          <a:lstStyle/>
          <a:p>
            <a:fld id="{5CBC3F62-06C3-2A41-809C-11A5699928A9}" type="datetime1">
              <a:rPr lang="en-US" smtClean="0"/>
              <a:t>3/21/2025</a:t>
            </a:fld>
            <a:endParaRPr lang="en-US"/>
          </a:p>
        </p:txBody>
      </p:sp>
      <p:sp>
        <p:nvSpPr>
          <p:cNvPr id="5" name="Footer Placeholder 4">
            <a:extLst>
              <a:ext uri="{FF2B5EF4-FFF2-40B4-BE49-F238E27FC236}">
                <a16:creationId xmlns:a16="http://schemas.microsoft.com/office/drawing/2014/main" id="{625E74C9-2E36-170B-7BB8-AFB4EC0A55B0}"/>
              </a:ext>
            </a:extLst>
          </p:cNvPr>
          <p:cNvSpPr>
            <a:spLocks noGrp="1"/>
          </p:cNvSpPr>
          <p:nvPr>
            <p:ph type="ftr" sz="quarter" idx="11"/>
          </p:nvPr>
        </p:nvSpPr>
        <p:spPr/>
        <p:txBody>
          <a:body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E613115B-E50B-EE12-984A-08136A070174}"/>
              </a:ext>
            </a:extLst>
          </p:cNvPr>
          <p:cNvSpPr>
            <a:spLocks noGrp="1"/>
          </p:cNvSpPr>
          <p:nvPr>
            <p:ph type="sldNum" sz="quarter" idx="12"/>
          </p:nvPr>
        </p:nvSpPr>
        <p:spPr/>
        <p:txBody>
          <a:bodyPr/>
          <a:lstStyle/>
          <a:p>
            <a:fld id="{6AB79DEA-974F-7845-9F03-CDCA612305EF}" type="slidenum">
              <a:rPr lang="en-US" smtClean="0"/>
              <a:t>8</a:t>
            </a:fld>
            <a:endParaRPr lang="en-US"/>
          </a:p>
        </p:txBody>
      </p:sp>
      <p:pic>
        <p:nvPicPr>
          <p:cNvPr id="7" name="Picture 21">
            <a:extLst>
              <a:ext uri="{FF2B5EF4-FFF2-40B4-BE49-F238E27FC236}">
                <a16:creationId xmlns:a16="http://schemas.microsoft.com/office/drawing/2014/main" id="{E4BB31B8-A0AD-CE4B-BC14-A5EBB7662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04600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E305-AD1F-489F-9EE6-083F5A5667CA}"/>
              </a:ext>
            </a:extLst>
          </p:cNvPr>
          <p:cNvSpPr>
            <a:spLocks noGrp="1"/>
          </p:cNvSpPr>
          <p:nvPr>
            <p:ph type="title"/>
          </p:nvPr>
        </p:nvSpPr>
        <p:spPr>
          <a:xfrm>
            <a:off x="743383" y="551528"/>
            <a:ext cx="15773400" cy="1090612"/>
          </a:xfrm>
        </p:spPr>
        <p:txBody>
          <a:bodyPr>
            <a:normAutofit/>
          </a:bodyPr>
          <a:lstStyle/>
          <a:p>
            <a:r>
              <a:rPr lang="en-US" sz="4400" dirty="0"/>
              <a:t>Background</a:t>
            </a:r>
          </a:p>
        </p:txBody>
      </p:sp>
      <p:sp>
        <p:nvSpPr>
          <p:cNvPr id="3" name="Content Placeholder 2">
            <a:extLst>
              <a:ext uri="{FF2B5EF4-FFF2-40B4-BE49-F238E27FC236}">
                <a16:creationId xmlns:a16="http://schemas.microsoft.com/office/drawing/2014/main" id="{9E75FB0F-3FA7-450C-A43D-1E8579085611}"/>
              </a:ext>
            </a:extLst>
          </p:cNvPr>
          <p:cNvSpPr>
            <a:spLocks noGrp="1"/>
          </p:cNvSpPr>
          <p:nvPr>
            <p:ph idx="1"/>
          </p:nvPr>
        </p:nvSpPr>
        <p:spPr>
          <a:xfrm>
            <a:off x="757238" y="1802675"/>
            <a:ext cx="16802099" cy="8143385"/>
          </a:xfrm>
        </p:spPr>
        <p:txBody>
          <a:bodyPr>
            <a:normAutofit/>
          </a:bodyPr>
          <a:lstStyle/>
          <a:p>
            <a:pPr>
              <a:lnSpc>
                <a:spcPct val="110000"/>
              </a:lnSpc>
              <a:spcBef>
                <a:spcPts val="0"/>
              </a:spcBef>
            </a:pPr>
            <a:r>
              <a:rPr lang="en-US" sz="4000" dirty="0">
                <a:latin typeface="Arial" panose="020B0604020202020204" pitchFamily="34" charset="0"/>
                <a:cs typeface="Arial" panose="020B0604020202020204" pitchFamily="34" charset="0"/>
              </a:rPr>
              <a:t>RF signals at the receiver are almost always corrupted by interfering signals (intentional and unintentional). </a:t>
            </a:r>
          </a:p>
          <a:p>
            <a:pPr>
              <a:lnSpc>
                <a:spcPct val="110000"/>
              </a:lnSpc>
              <a:spcBef>
                <a:spcPts val="0"/>
              </a:spcBef>
            </a:pPr>
            <a:r>
              <a:rPr lang="en-US" sz="4000" dirty="0">
                <a:latin typeface="Arial" panose="020B0604020202020204" pitchFamily="34" charset="0"/>
                <a:cs typeface="Arial" panose="020B0604020202020204" pitchFamily="34" charset="0"/>
              </a:rPr>
              <a:t>A major source of interference is reflections off ground clutter which are highly dependent on the terrain present in the illuminated scene. </a:t>
            </a:r>
          </a:p>
          <a:p>
            <a:pPr>
              <a:lnSpc>
                <a:spcPct val="110000"/>
              </a:lnSpc>
              <a:spcBef>
                <a:spcPts val="0"/>
              </a:spcBef>
            </a:pPr>
            <a:r>
              <a:rPr lang="en-US" sz="4000" dirty="0">
                <a:latin typeface="Arial" panose="020B0604020202020204" pitchFamily="34" charset="0"/>
                <a:cs typeface="Arial" panose="020B0604020202020204" pitchFamily="34" charset="0"/>
              </a:rPr>
              <a:t>Targets of interest can be obscured by these ground clutter reflections.</a:t>
            </a:r>
          </a:p>
          <a:p>
            <a:pPr>
              <a:lnSpc>
                <a:spcPct val="110000"/>
              </a:lnSpc>
              <a:spcBef>
                <a:spcPts val="0"/>
              </a:spcBef>
            </a:pPr>
            <a:r>
              <a:rPr lang="en-US" sz="4000" dirty="0">
                <a:latin typeface="Arial" panose="020B0604020202020204" pitchFamily="34" charset="0"/>
                <a:cs typeface="Arial" panose="020B0604020202020204" pitchFamily="34" charset="0"/>
              </a:rPr>
              <a:t>Therefore, the development of any new RF technique (including AI/ML) is heavily dependent on accurately modeling these ground clutter reflections.</a:t>
            </a:r>
          </a:p>
          <a:p>
            <a:pPr>
              <a:lnSpc>
                <a:spcPct val="110000"/>
              </a:lnSpc>
              <a:spcBef>
                <a:spcPts val="0"/>
              </a:spcBef>
            </a:pPr>
            <a:r>
              <a:rPr lang="en-US" sz="4000" dirty="0">
                <a:latin typeface="Arial" panose="020B0604020202020204" pitchFamily="34" charset="0"/>
                <a:cs typeface="Arial" panose="020B0604020202020204" pitchFamily="34" charset="0"/>
              </a:rPr>
              <a:t>Clutter returns can be modeled using two different techniques:</a:t>
            </a:r>
          </a:p>
          <a:p>
            <a:pPr marL="0" indent="0">
              <a:lnSpc>
                <a:spcPct val="110000"/>
              </a:lnSpc>
              <a:spcBef>
                <a:spcPts val="0"/>
              </a:spcBef>
              <a:buNone/>
            </a:pPr>
            <a:r>
              <a:rPr lang="en-US" sz="4000" dirty="0">
                <a:latin typeface="Arial" panose="020B0604020202020204" pitchFamily="34" charset="0"/>
                <a:cs typeface="Arial" panose="020B0604020202020204" pitchFamily="34" charset="0"/>
              </a:rPr>
              <a:t>	</a:t>
            </a:r>
            <a:r>
              <a:rPr lang="en-US" sz="4000" dirty="0">
                <a:solidFill>
                  <a:srgbClr val="C00000"/>
                </a:solidFill>
                <a:latin typeface="Arial" panose="020B0604020202020204" pitchFamily="34" charset="0"/>
                <a:cs typeface="Arial" panose="020B0604020202020204" pitchFamily="34" charset="0"/>
              </a:rPr>
              <a:t>--Traditional Covariance based Statistical Modeling</a:t>
            </a:r>
          </a:p>
          <a:p>
            <a:pPr marL="0" indent="0">
              <a:lnSpc>
                <a:spcPct val="110000"/>
              </a:lnSpc>
              <a:spcBef>
                <a:spcPts val="0"/>
              </a:spcBef>
              <a:buNone/>
            </a:pPr>
            <a:r>
              <a:rPr lang="en-US" sz="4000" dirty="0">
                <a:solidFill>
                  <a:srgbClr val="C00000"/>
                </a:solidFill>
                <a:latin typeface="Arial" panose="020B0604020202020204" pitchFamily="34" charset="0"/>
                <a:cs typeface="Arial" panose="020B0604020202020204" pitchFamily="34" charset="0"/>
              </a:rPr>
              <a:t>	-- Physics based Green’s Function Modeling</a:t>
            </a:r>
          </a:p>
          <a:p>
            <a:pPr>
              <a:lnSpc>
                <a:spcPct val="110000"/>
              </a:lnSpc>
              <a:spcBef>
                <a:spcPts val="0"/>
              </a:spcBef>
            </a:pPr>
            <a:endParaRPr lang="en-US" sz="4000" dirty="0">
              <a:latin typeface="Arial" panose="020B0604020202020204" pitchFamily="34" charset="0"/>
              <a:cs typeface="Arial" panose="020B0604020202020204" pitchFamily="34" charset="0"/>
            </a:endParaRPr>
          </a:p>
          <a:p>
            <a:pPr>
              <a:lnSpc>
                <a:spcPct val="110000"/>
              </a:lnSpc>
              <a:spcBef>
                <a:spcPts val="0"/>
              </a:spcBef>
            </a:pPr>
            <a:endParaRPr lang="en-US" sz="4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58E3DB5-A8F4-44FE-BFA4-12C34F4A1FDA}"/>
              </a:ext>
            </a:extLst>
          </p:cNvPr>
          <p:cNvSpPr>
            <a:spLocks noGrp="1"/>
          </p:cNvSpPr>
          <p:nvPr>
            <p:ph type="sldNum" sz="quarter" idx="12"/>
          </p:nvPr>
        </p:nvSpPr>
        <p:spPr/>
        <p:txBody>
          <a:bodyPr>
            <a:normAutofit/>
          </a:bodyPr>
          <a:lstStyle/>
          <a:p>
            <a:fld id="{949C1A61-7DEF-49B4-9A2F-FDF894EC1793}" type="slidenum">
              <a:rPr lang="en-US" smtClean="0"/>
              <a:pPr/>
              <a:t>9</a:t>
            </a:fld>
            <a:endParaRPr lang="en-US" dirty="0"/>
          </a:p>
        </p:txBody>
      </p:sp>
      <p:pic>
        <p:nvPicPr>
          <p:cNvPr id="5" name="Picture 21">
            <a:extLst>
              <a:ext uri="{FF2B5EF4-FFF2-40B4-BE49-F238E27FC236}">
                <a16:creationId xmlns:a16="http://schemas.microsoft.com/office/drawing/2014/main" id="{D9B9A767-D23F-F001-D5A8-C163D1966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pic>
        <p:nvPicPr>
          <p:cNvPr id="7" name="Picture 6">
            <a:extLst>
              <a:ext uri="{FF2B5EF4-FFF2-40B4-BE49-F238E27FC236}">
                <a16:creationId xmlns:a16="http://schemas.microsoft.com/office/drawing/2014/main" id="{01555332-6A56-1C1D-8089-C6C9520B4736}"/>
              </a:ext>
            </a:extLst>
          </p:cNvPr>
          <p:cNvPicPr>
            <a:picLocks noChangeAspect="1"/>
          </p:cNvPicPr>
          <p:nvPr/>
        </p:nvPicPr>
        <p:blipFill>
          <a:blip r:embed="rId3"/>
          <a:stretch>
            <a:fillRect/>
          </a:stretch>
        </p:blipFill>
        <p:spPr>
          <a:xfrm>
            <a:off x="16030435" y="8005200"/>
            <a:ext cx="1429581" cy="1388736"/>
          </a:xfrm>
          <a:prstGeom prst="rect">
            <a:avLst/>
          </a:prstGeom>
        </p:spPr>
      </p:pic>
    </p:spTree>
    <p:extLst>
      <p:ext uri="{BB962C8B-B14F-4D97-AF65-F5344CB8AC3E}">
        <p14:creationId xmlns:p14="http://schemas.microsoft.com/office/powerpoint/2010/main" val="3990116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1"/>
</p:tagLst>
</file>

<file path=ppt/tags/tag2.xml><?xml version="1.0" encoding="utf-8"?>
<p:tagLst xmlns:a="http://schemas.openxmlformats.org/drawingml/2006/main" xmlns:r="http://schemas.openxmlformats.org/officeDocument/2006/relationships" xmlns:p="http://schemas.openxmlformats.org/presentationml/2006/main">
  <p:tag name="TIMING" val="|125"/>
</p:tagLst>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247BAE"/>
      </a:accent1>
      <a:accent2>
        <a:srgbClr val="74787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TotalTime>
  <Words>1802</Words>
  <Application>Microsoft Office PowerPoint</Application>
  <PresentationFormat>Custom</PresentationFormat>
  <Paragraphs>221</Paragraphs>
  <Slides>35</Slides>
  <Notes>5</Notes>
  <HiddenSlides>0</HiddenSlides>
  <MMClips>2</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35</vt:i4>
      </vt:variant>
    </vt:vector>
  </HeadingPairs>
  <TitlesOfParts>
    <vt:vector size="58" baseType="lpstr">
      <vt:lpstr>Mont Bold</vt:lpstr>
      <vt:lpstr>Poppins Bold</vt:lpstr>
      <vt:lpstr>Aileron Regular</vt:lpstr>
      <vt:lpstr>Calibri</vt:lpstr>
      <vt:lpstr>Poppins Medium Bold</vt:lpstr>
      <vt:lpstr>Roboto Slab</vt:lpstr>
      <vt:lpstr>Poppins Medium</vt:lpstr>
      <vt:lpstr>Arial</vt:lpstr>
      <vt:lpstr>Tahoma</vt:lpstr>
      <vt:lpstr>Poppins Light</vt:lpstr>
      <vt:lpstr>Poppins</vt:lpstr>
      <vt:lpstr>Calibri Light</vt:lpstr>
      <vt:lpstr>Poppins Italics</vt:lpstr>
      <vt:lpstr>Times New Roman</vt:lpstr>
      <vt:lpstr>Poppins ExtraBold</vt:lpstr>
      <vt:lpstr>Mont</vt:lpstr>
      <vt:lpstr>Wingdings</vt:lpstr>
      <vt:lpstr>Cambria Math</vt:lpstr>
      <vt:lpstr>Symbol</vt:lpstr>
      <vt:lpstr>Aileron Regular Bold</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Biography</vt:lpstr>
      <vt:lpstr>Background</vt:lpstr>
      <vt:lpstr>Covariance Based Modeling</vt:lpstr>
      <vt:lpstr>Covariance Based Modeling</vt:lpstr>
      <vt:lpstr>Stochastic Transfer Function Approach</vt:lpstr>
      <vt:lpstr>Stochastic Transfer Function Approach</vt:lpstr>
      <vt:lpstr>How Does One Generate the Transfer Functions?</vt:lpstr>
      <vt:lpstr>Landcover Types</vt:lpstr>
      <vt:lpstr>Ocean Surface Models</vt:lpstr>
      <vt:lpstr>RF Component Modeling</vt:lpstr>
      <vt:lpstr>Examples: Scenario 1</vt:lpstr>
      <vt:lpstr>Scenario 1: Results</vt:lpstr>
      <vt:lpstr>Scenario 1: Results</vt:lpstr>
      <vt:lpstr>Scenario 1: Results</vt:lpstr>
      <vt:lpstr>Scenario 1: Results</vt:lpstr>
      <vt:lpstr>Examples: Scenario 2</vt:lpstr>
      <vt:lpstr>Scenario 2: Results</vt:lpstr>
      <vt:lpstr>Scenario 2: Results</vt:lpstr>
      <vt:lpstr>Scenario 2: Results</vt:lpstr>
      <vt:lpstr>Validation with Measured Data</vt:lpstr>
      <vt:lpstr>Cognitive Fully Adaptive Radar (CoFAR) Framework</vt:lpstr>
      <vt:lpstr>CoFAR Solution</vt:lpstr>
      <vt:lpstr>CoFAR Challenge Dataset</vt:lpstr>
      <vt:lpstr>CoFAR Challenge Dataset</vt:lpstr>
      <vt:lpstr>CoFAR Challenge Dataset</vt:lpstr>
      <vt:lpstr>CoFAR Challenge Dataset</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PowerPoint - DL Version</dc:title>
  <dc:creator>Amanda Osborn</dc:creator>
  <cp:lastModifiedBy>Sandeep Gogineni</cp:lastModifiedBy>
  <cp:revision>65</cp:revision>
  <dcterms:created xsi:type="dcterms:W3CDTF">2006-08-16T00:00:00Z</dcterms:created>
  <dcterms:modified xsi:type="dcterms:W3CDTF">2025-03-21T18:42:53Z</dcterms:modified>
  <dc:identifier>DAFXTtRbqn8</dc:identifier>
</cp:coreProperties>
</file>