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9.xml" ContentType="application/vnd.openxmlformats-officedocument.presentationml.notesSlide+xml"/>
  <Override PartName="/ppt/tags/tag6.xml" ContentType="application/vnd.openxmlformats-officedocument.presentationml.tags+xml"/>
  <Override PartName="/ppt/notesSlides/notesSlide5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3" r:id="rId1"/>
  </p:sldMasterIdLst>
  <p:notesMasterIdLst>
    <p:notesMasterId r:id="rId63"/>
  </p:notesMasterIdLst>
  <p:handoutMasterIdLst>
    <p:handoutMasterId r:id="rId64"/>
  </p:handoutMasterIdLst>
  <p:sldIdLst>
    <p:sldId id="300" r:id="rId2"/>
    <p:sldId id="1429" r:id="rId3"/>
    <p:sldId id="1435" r:id="rId4"/>
    <p:sldId id="2147470851" r:id="rId5"/>
    <p:sldId id="2147470859" r:id="rId6"/>
    <p:sldId id="492" r:id="rId7"/>
    <p:sldId id="1014" r:id="rId8"/>
    <p:sldId id="393" r:id="rId9"/>
    <p:sldId id="1023" r:id="rId10"/>
    <p:sldId id="1025" r:id="rId11"/>
    <p:sldId id="351" r:id="rId12"/>
    <p:sldId id="1306" r:id="rId13"/>
    <p:sldId id="1478" r:id="rId14"/>
    <p:sldId id="2147470854" r:id="rId15"/>
    <p:sldId id="1480" r:id="rId16"/>
    <p:sldId id="2147470860" r:id="rId17"/>
    <p:sldId id="1322" r:id="rId18"/>
    <p:sldId id="1323" r:id="rId19"/>
    <p:sldId id="1451" r:id="rId20"/>
    <p:sldId id="2147470844" r:id="rId21"/>
    <p:sldId id="2147470845" r:id="rId22"/>
    <p:sldId id="1475" r:id="rId23"/>
    <p:sldId id="1470" r:id="rId24"/>
    <p:sldId id="1179" r:id="rId25"/>
    <p:sldId id="2147470861" r:id="rId26"/>
    <p:sldId id="1310" r:id="rId27"/>
    <p:sldId id="1311" r:id="rId28"/>
    <p:sldId id="1312" r:id="rId29"/>
    <p:sldId id="1313" r:id="rId30"/>
    <p:sldId id="1314" r:id="rId31"/>
    <p:sldId id="316" r:id="rId32"/>
    <p:sldId id="2147470862" r:id="rId33"/>
    <p:sldId id="2147470846" r:id="rId34"/>
    <p:sldId id="2147470863" r:id="rId35"/>
    <p:sldId id="2147470864" r:id="rId36"/>
    <p:sldId id="323" r:id="rId37"/>
    <p:sldId id="321" r:id="rId38"/>
    <p:sldId id="332" r:id="rId39"/>
    <p:sldId id="335" r:id="rId40"/>
    <p:sldId id="333" r:id="rId41"/>
    <p:sldId id="336" r:id="rId42"/>
    <p:sldId id="2147470865" r:id="rId43"/>
    <p:sldId id="2147470866" r:id="rId44"/>
    <p:sldId id="2147470856" r:id="rId45"/>
    <p:sldId id="2147470867" r:id="rId46"/>
    <p:sldId id="2147470868" r:id="rId47"/>
    <p:sldId id="2147470869" r:id="rId48"/>
    <p:sldId id="2147470870" r:id="rId49"/>
    <p:sldId id="2147470871" r:id="rId50"/>
    <p:sldId id="2147470872" r:id="rId51"/>
    <p:sldId id="2147470873" r:id="rId52"/>
    <p:sldId id="2147470874" r:id="rId53"/>
    <p:sldId id="2147470875" r:id="rId54"/>
    <p:sldId id="2147470876" r:id="rId55"/>
    <p:sldId id="2147470877" r:id="rId56"/>
    <p:sldId id="2147470878" r:id="rId57"/>
    <p:sldId id="2147470879" r:id="rId58"/>
    <p:sldId id="2147470880" r:id="rId59"/>
    <p:sldId id="2147470881" r:id="rId60"/>
    <p:sldId id="2147470882" r:id="rId61"/>
    <p:sldId id="2147470883" r:id="rId6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25"/>
    <a:srgbClr val="D60093"/>
    <a:srgbClr val="FF2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4" autoAdjust="0"/>
    <p:restoredTop sz="81874" autoAdjust="0"/>
  </p:normalViewPr>
  <p:slideViewPr>
    <p:cSldViewPr snapToGrid="0">
      <p:cViewPr>
        <p:scale>
          <a:sx n="125" d="100"/>
          <a:sy n="125" d="100"/>
        </p:scale>
        <p:origin x="1452" y="22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5324" y="6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8CAF6C-068A-435C-828E-22F6A0CF8DB6}"/>
              </a:ext>
            </a:extLst>
          </p:cNvPr>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n-AU"/>
          </a:p>
          <a:p>
            <a:endParaRPr lang="en-AU"/>
          </a:p>
          <a:p>
            <a:endParaRPr lang="en-AU"/>
          </a:p>
          <a:p>
            <a:r>
              <a:rPr lang="en-AU"/>
              <a:t>Radar 2022</a:t>
            </a:r>
          </a:p>
        </p:txBody>
      </p:sp>
      <p:sp>
        <p:nvSpPr>
          <p:cNvPr id="3" name="Date Placeholder 2">
            <a:extLst>
              <a:ext uri="{FF2B5EF4-FFF2-40B4-BE49-F238E27FC236}">
                <a16:creationId xmlns:a16="http://schemas.microsoft.com/office/drawing/2014/main" id="{1160B685-D9F8-4261-B831-628816991975}"/>
              </a:ext>
            </a:extLst>
          </p:cNvPr>
          <p:cNvSpPr>
            <a:spLocks noGrp="1"/>
          </p:cNvSpPr>
          <p:nvPr>
            <p:ph type="dt" sz="quarter" idx="1"/>
          </p:nvPr>
        </p:nvSpPr>
        <p:spPr>
          <a:xfrm>
            <a:off x="4143588" y="0"/>
            <a:ext cx="3169920" cy="481727"/>
          </a:xfrm>
          <a:prstGeom prst="rect">
            <a:avLst/>
          </a:prstGeom>
        </p:spPr>
        <p:txBody>
          <a:bodyPr vert="horz" lIns="99048" tIns="49524" rIns="99048" bIns="49524" rtlCol="0"/>
          <a:lstStyle>
            <a:lvl1pPr algn="r">
              <a:defRPr sz="1300"/>
            </a:lvl1pPr>
          </a:lstStyle>
          <a:p>
            <a:fld id="{9B5E351D-857A-4827-8AC3-0C1DEFE9552A}" type="datetimeFigureOut">
              <a:rPr lang="en-AU" smtClean="0"/>
              <a:t>11/08/2024</a:t>
            </a:fld>
            <a:endParaRPr lang="en-AU"/>
          </a:p>
        </p:txBody>
      </p:sp>
      <p:sp>
        <p:nvSpPr>
          <p:cNvPr id="4" name="Footer Placeholder 3">
            <a:extLst>
              <a:ext uri="{FF2B5EF4-FFF2-40B4-BE49-F238E27FC236}">
                <a16:creationId xmlns:a16="http://schemas.microsoft.com/office/drawing/2014/main" id="{EF78CB1D-92A6-4F69-A414-64DEF9E39E68}"/>
              </a:ext>
            </a:extLst>
          </p:cNvPr>
          <p:cNvSpPr>
            <a:spLocks noGrp="1"/>
          </p:cNvSpPr>
          <p:nvPr>
            <p:ph type="ftr" sz="quarter" idx="2"/>
          </p:nvPr>
        </p:nvSpPr>
        <p:spPr>
          <a:xfrm>
            <a:off x="0" y="9119475"/>
            <a:ext cx="3169920" cy="481726"/>
          </a:xfrm>
          <a:prstGeom prst="rect">
            <a:avLst/>
          </a:prstGeom>
        </p:spPr>
        <p:txBody>
          <a:bodyPr vert="horz" lIns="99048" tIns="49524" rIns="99048" bIns="49524" rtlCol="0" anchor="b"/>
          <a:lstStyle>
            <a:lvl1pPr algn="l">
              <a:defRPr sz="1300"/>
            </a:lvl1pPr>
          </a:lstStyle>
          <a:p>
            <a:r>
              <a:rPr lang="en-AU"/>
              <a:t>L.Rosenberg, S.Watts, 2022</a:t>
            </a:r>
          </a:p>
          <a:p>
            <a:endParaRPr lang="en-AU"/>
          </a:p>
        </p:txBody>
      </p:sp>
      <p:sp>
        <p:nvSpPr>
          <p:cNvPr id="5" name="Slide Number Placeholder 4">
            <a:extLst>
              <a:ext uri="{FF2B5EF4-FFF2-40B4-BE49-F238E27FC236}">
                <a16:creationId xmlns:a16="http://schemas.microsoft.com/office/drawing/2014/main" id="{7B0D1607-FC9E-436C-A159-59AD5DCFB1DD}"/>
              </a:ext>
            </a:extLst>
          </p:cNvPr>
          <p:cNvSpPr>
            <a:spLocks noGrp="1"/>
          </p:cNvSpPr>
          <p:nvPr>
            <p:ph type="sldNum" sz="quarter" idx="3"/>
          </p:nvPr>
        </p:nvSpPr>
        <p:spPr>
          <a:xfrm>
            <a:off x="4143588" y="9119475"/>
            <a:ext cx="3169920" cy="481726"/>
          </a:xfrm>
          <a:prstGeom prst="rect">
            <a:avLst/>
          </a:prstGeom>
        </p:spPr>
        <p:txBody>
          <a:bodyPr vert="horz" lIns="99048" tIns="49524" rIns="99048" bIns="49524" rtlCol="0" anchor="b"/>
          <a:lstStyle>
            <a:lvl1pPr algn="r">
              <a:defRPr sz="1300"/>
            </a:lvl1pPr>
          </a:lstStyle>
          <a:p>
            <a:fld id="{839619D4-35AA-48EA-9A69-4E010D3CEB89}" type="slidenum">
              <a:rPr lang="en-AU" smtClean="0"/>
              <a:t>‹#›</a:t>
            </a:fld>
            <a:endParaRPr lang="en-AU"/>
          </a:p>
        </p:txBody>
      </p:sp>
    </p:spTree>
    <p:extLst>
      <p:ext uri="{BB962C8B-B14F-4D97-AF65-F5344CB8AC3E}">
        <p14:creationId xmlns:p14="http://schemas.microsoft.com/office/powerpoint/2010/main" val="139128634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n-AU"/>
          </a:p>
          <a:p>
            <a:endParaRPr lang="en-AU"/>
          </a:p>
          <a:p>
            <a:endParaRPr lang="en-AU"/>
          </a:p>
          <a:p>
            <a:r>
              <a:rPr lang="en-AU"/>
              <a:t>Radar 2022</a:t>
            </a:r>
          </a:p>
        </p:txBody>
      </p:sp>
      <p:sp>
        <p:nvSpPr>
          <p:cNvPr id="3" name="Date Placeholder 2"/>
          <p:cNvSpPr>
            <a:spLocks noGrp="1"/>
          </p:cNvSpPr>
          <p:nvPr>
            <p:ph type="dt" idx="1"/>
          </p:nvPr>
        </p:nvSpPr>
        <p:spPr>
          <a:xfrm>
            <a:off x="4143588" y="0"/>
            <a:ext cx="3169920" cy="481727"/>
          </a:xfrm>
          <a:prstGeom prst="rect">
            <a:avLst/>
          </a:prstGeom>
        </p:spPr>
        <p:txBody>
          <a:bodyPr vert="horz" lIns="99048" tIns="49524" rIns="99048" bIns="49524" rtlCol="0"/>
          <a:lstStyle>
            <a:lvl1pPr algn="r">
              <a:defRPr sz="1300"/>
            </a:lvl1pPr>
          </a:lstStyle>
          <a:p>
            <a:fld id="{FB7A493D-FB83-4F36-9610-9FE1F4C1A123}" type="datetimeFigureOut">
              <a:rPr lang="en-AU" smtClean="0"/>
              <a:t>11/08/2024</a:t>
            </a:fld>
            <a:endParaRPr lang="en-AU"/>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9048" tIns="49524" rIns="99048" bIns="49524"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5"/>
            <a:ext cx="3169920" cy="481726"/>
          </a:xfrm>
          <a:prstGeom prst="rect">
            <a:avLst/>
          </a:prstGeom>
        </p:spPr>
        <p:txBody>
          <a:bodyPr vert="horz" lIns="99048" tIns="49524" rIns="99048" bIns="49524" rtlCol="0" anchor="b"/>
          <a:lstStyle>
            <a:lvl1pPr algn="l">
              <a:defRPr sz="1300"/>
            </a:lvl1pPr>
          </a:lstStyle>
          <a:p>
            <a:r>
              <a:rPr lang="en-AU"/>
              <a:t>L.Rosenberg, S.Watts, 2022</a:t>
            </a:r>
          </a:p>
          <a:p>
            <a:endParaRPr lang="en-AU"/>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9048" tIns="49524" rIns="99048" bIns="49524" rtlCol="0" anchor="b"/>
          <a:lstStyle>
            <a:lvl1pPr algn="r">
              <a:defRPr sz="1300"/>
            </a:lvl1pPr>
          </a:lstStyle>
          <a:p>
            <a:fld id="{1A82132E-E9F1-4187-AD03-23B0E9F7F318}" type="slidenum">
              <a:rPr lang="en-AU" smtClean="0"/>
              <a:t>‹#›</a:t>
            </a:fld>
            <a:endParaRPr lang="en-AU"/>
          </a:p>
        </p:txBody>
      </p:sp>
    </p:spTree>
    <p:extLst>
      <p:ext uri="{BB962C8B-B14F-4D97-AF65-F5344CB8AC3E}">
        <p14:creationId xmlns:p14="http://schemas.microsoft.com/office/powerpoint/2010/main" val="31973787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AU"/>
          </a:p>
          <a:p>
            <a:endParaRPr lang="en-AU"/>
          </a:p>
          <a:p>
            <a:endParaRPr lang="en-AU"/>
          </a:p>
          <a:p>
            <a:r>
              <a:rPr lang="en-AU"/>
              <a:t>Radar 2022</a:t>
            </a:r>
          </a:p>
        </p:txBody>
      </p:sp>
      <p:sp>
        <p:nvSpPr>
          <p:cNvPr id="5" name="Footer Placeholder 4"/>
          <p:cNvSpPr>
            <a:spLocks noGrp="1"/>
          </p:cNvSpPr>
          <p:nvPr>
            <p:ph type="ftr" sz="quarter" idx="4"/>
          </p:nvPr>
        </p:nvSpPr>
        <p:spPr/>
        <p:txBody>
          <a:bodyPr/>
          <a:lstStyle/>
          <a:p>
            <a:r>
              <a:rPr lang="en-AU"/>
              <a:t>L.Rosenberg, S.Watts, 2022</a:t>
            </a:r>
          </a:p>
          <a:p>
            <a:endParaRPr lang="en-AU"/>
          </a:p>
        </p:txBody>
      </p:sp>
      <p:sp>
        <p:nvSpPr>
          <p:cNvPr id="6" name="Slide Number Placeholder 5"/>
          <p:cNvSpPr>
            <a:spLocks noGrp="1"/>
          </p:cNvSpPr>
          <p:nvPr>
            <p:ph type="sldNum" sz="quarter" idx="5"/>
          </p:nvPr>
        </p:nvSpPr>
        <p:spPr/>
        <p:txBody>
          <a:bodyPr/>
          <a:lstStyle/>
          <a:p>
            <a:fld id="{1A82132E-E9F1-4187-AD03-23B0E9F7F318}" type="slidenum">
              <a:rPr lang="en-AU" smtClean="0"/>
              <a:t>1</a:t>
            </a:fld>
            <a:endParaRPr lang="en-AU"/>
          </a:p>
        </p:txBody>
      </p:sp>
    </p:spTree>
    <p:extLst>
      <p:ext uri="{BB962C8B-B14F-4D97-AF65-F5344CB8AC3E}">
        <p14:creationId xmlns:p14="http://schemas.microsoft.com/office/powerpoint/2010/main" val="1491564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382711" algn="l"/>
                <a:tab pos="688878" algn="l"/>
              </a:tabLst>
            </a:pPr>
            <a:r>
              <a:rPr lang="en-AU" dirty="0"/>
              <a:t>[Ros10] L. Rosenberg, D. J. Crisp, and N. J. Stacy, "Analysis of the KK-Distribution with Medium Grazing Angle Sea-clutter," </a:t>
            </a:r>
            <a:r>
              <a:rPr lang="en-AU" i="1" dirty="0"/>
              <a:t>IET - Radar Sonar and Navigation</a:t>
            </a:r>
            <a:r>
              <a:rPr lang="en-AU" dirty="0"/>
              <a:t>, vol. 4, pp. 209-222, April 2010.</a:t>
            </a:r>
          </a:p>
          <a:p>
            <a:pPr>
              <a:tabLst>
                <a:tab pos="382711" algn="l"/>
                <a:tab pos="688878" algn="l"/>
              </a:tabLst>
            </a:pPr>
            <a:r>
              <a:rPr lang="en-AU" dirty="0"/>
              <a:t>[Ros15] L. Rosenberg and S. Bocquet, "Application of the Pareto plus Noise Distribution to Medium Grazing Angle Sea-clutter," </a:t>
            </a:r>
            <a:r>
              <a:rPr lang="en-AU" i="1" dirty="0"/>
              <a:t>IEEE Journal of Selected Topics in Applied Earth Observations and Remote Sensing</a:t>
            </a:r>
            <a:r>
              <a:rPr lang="en-AU" dirty="0"/>
              <a:t>, vol. 8, pp. 255-261, Jan. 2015.</a:t>
            </a:r>
          </a:p>
          <a:p>
            <a:endParaRPr lang="en-AU" sz="1900" dirty="0"/>
          </a:p>
          <a:p>
            <a:endParaRPr lang="en-AU" dirty="0"/>
          </a:p>
        </p:txBody>
      </p:sp>
      <p:sp>
        <p:nvSpPr>
          <p:cNvPr id="6" name="Footer Placeholder 5"/>
          <p:cNvSpPr>
            <a:spLocks noGrp="1"/>
          </p:cNvSpPr>
          <p:nvPr>
            <p:ph type="ftr" sz="quarter" idx="10"/>
          </p:nvPr>
        </p:nvSpPr>
        <p:spPr/>
        <p:txBody>
          <a:bodyPr/>
          <a:lstStyle/>
          <a:p>
            <a:pPr>
              <a:defRPr/>
            </a:pPr>
            <a:r>
              <a:rPr lang="en-GB" altLang="en-US"/>
              <a:t>S. Watts, L. Rosenberg, 2018</a:t>
            </a:r>
            <a:endParaRPr lang="en-GB" altLang="en-US" dirty="0"/>
          </a:p>
        </p:txBody>
      </p:sp>
      <p:sp>
        <p:nvSpPr>
          <p:cNvPr id="7" name="Header Placeholder 6"/>
          <p:cNvSpPr>
            <a:spLocks noGrp="1"/>
          </p:cNvSpPr>
          <p:nvPr>
            <p:ph type="hdr" sz="quarter" idx="11"/>
          </p:nvPr>
        </p:nvSpPr>
        <p:spPr/>
        <p:txBody>
          <a:bodyPr/>
          <a:lstStyle/>
          <a:p>
            <a:pPr>
              <a:defRPr/>
            </a:pPr>
            <a:r>
              <a:rPr lang="en-US" altLang="en-US"/>
              <a:t>2018 IEEE Radar Conference</a:t>
            </a:r>
            <a:endParaRPr lang="en-US" altLang="en-US" dirty="0"/>
          </a:p>
        </p:txBody>
      </p:sp>
    </p:spTree>
    <p:extLst>
      <p:ext uri="{BB962C8B-B14F-4D97-AF65-F5344CB8AC3E}">
        <p14:creationId xmlns:p14="http://schemas.microsoft.com/office/powerpoint/2010/main" val="152114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519B26BC-1C56-43BC-9CD5-47D1DFA3082D}" type="slidenum">
              <a:rPr lang="en-US" smtClean="0"/>
              <a:pPr>
                <a:defRPr/>
              </a:pPr>
              <a:t>11</a:t>
            </a:fld>
            <a:endParaRPr lang="en-US"/>
          </a:p>
        </p:txBody>
      </p:sp>
    </p:spTree>
    <p:extLst>
      <p:ext uri="{BB962C8B-B14F-4D97-AF65-F5344CB8AC3E}">
        <p14:creationId xmlns:p14="http://schemas.microsoft.com/office/powerpoint/2010/main" val="4101259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Cambria" panose="02040503050406030204" pitchFamily="18" charset="0"/>
              </a:rPr>
              <a:t>[Ros14] Rosenberg L., </a:t>
            </a:r>
            <a:r>
              <a:rPr lang="en-US" dirty="0" err="1">
                <a:latin typeface="Cambria" panose="02040503050406030204" pitchFamily="18" charset="0"/>
              </a:rPr>
              <a:t>Characterisation</a:t>
            </a:r>
            <a:r>
              <a:rPr lang="en-US" dirty="0">
                <a:latin typeface="Cambria" panose="02040503050406030204" pitchFamily="18" charset="0"/>
              </a:rPr>
              <a:t> of high grazing angle X-band sea-clutter Doppler spectra</a:t>
            </a:r>
            <a:r>
              <a:rPr lang="en-US" i="1" dirty="0">
                <a:latin typeface="Cambria" panose="02040503050406030204" pitchFamily="18" charset="0"/>
              </a:rPr>
              <a:t>,</a:t>
            </a:r>
            <a:r>
              <a:rPr lang="en-US" dirty="0">
                <a:latin typeface="Cambria" panose="02040503050406030204" pitchFamily="18" charset="0"/>
              </a:rPr>
              <a:t> </a:t>
            </a:r>
            <a:r>
              <a:rPr lang="en-US" i="1" dirty="0">
                <a:latin typeface="Cambria" panose="02040503050406030204" pitchFamily="18" charset="0"/>
              </a:rPr>
              <a:t>IEEE Transactions on Aerospace and Electronic Systems</a:t>
            </a:r>
            <a:r>
              <a:rPr lang="en-US" dirty="0">
                <a:latin typeface="Cambria" panose="02040503050406030204" pitchFamily="18" charset="0"/>
              </a:rPr>
              <a:t>, 2014, </a:t>
            </a:r>
            <a:r>
              <a:rPr lang="en-US" b="1" dirty="0">
                <a:latin typeface="Cambria" panose="02040503050406030204" pitchFamily="18" charset="0"/>
              </a:rPr>
              <a:t>50</a:t>
            </a:r>
            <a:r>
              <a:rPr lang="en-US" dirty="0">
                <a:latin typeface="Cambria" panose="02040503050406030204" pitchFamily="18" charset="0"/>
              </a:rPr>
              <a:t>(1), pp. 406-417.</a:t>
            </a:r>
            <a:endParaRPr lang="en-AU" dirty="0">
              <a:latin typeface="Cambria" panose="02040503050406030204" pitchFamily="18" charset="0"/>
            </a:endParaRPr>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275294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3425"/>
            <a:ext cx="7354888" cy="4138613"/>
          </a:xfrm>
        </p:spPr>
      </p:sp>
      <p:sp>
        <p:nvSpPr>
          <p:cNvPr id="3" name="Notes Placeholder 2"/>
          <p:cNvSpPr>
            <a:spLocks noGrp="1"/>
          </p:cNvSpPr>
          <p:nvPr>
            <p:ph type="body" idx="1"/>
          </p:nvPr>
        </p:nvSpPr>
        <p:spPr/>
        <p:txBody>
          <a:bodyPr/>
          <a:lstStyle/>
          <a:p>
            <a:pPr>
              <a:lnSpc>
                <a:spcPct val="120000"/>
              </a:lnSpc>
              <a:spcBef>
                <a:spcPts val="0"/>
              </a:spcBef>
              <a:tabLst>
                <a:tab pos="382654" algn="l"/>
                <a:tab pos="688777" algn="l"/>
              </a:tabLst>
            </a:pPr>
            <a:endParaRPr lang="en-AU" dirty="0"/>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6" name="Footer Placeholder 5"/>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4192736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6" name="Footer Placeholder 5"/>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178842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1026620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pPr eaLnBrk="1" hangingPunct="1"/>
            <a:r>
              <a:rPr lang="en-AU"/>
              <a:t>Model by Hau and Morinaga</a:t>
            </a:r>
          </a:p>
        </p:txBody>
      </p:sp>
      <p:sp>
        <p:nvSpPr>
          <p:cNvPr id="33796" name="Slide Number Placeholder 3"/>
          <p:cNvSpPr>
            <a:spLocks noGrp="1"/>
          </p:cNvSpPr>
          <p:nvPr>
            <p:ph type="sldNum" sz="quarter" idx="5"/>
          </p:nvPr>
        </p:nvSpPr>
        <p:spPr>
          <a:xfrm>
            <a:off x="4074405" y="10701829"/>
            <a:ext cx="3118117" cy="563761"/>
          </a:xfrm>
          <a:prstGeom prst="rect">
            <a:avLst/>
          </a:prstGeom>
          <a:noFill/>
        </p:spPr>
        <p:txBody>
          <a:bodyPr lIns="103335" tIns="51667" rIns="103335" bIns="51667"/>
          <a:lstStyle>
            <a:lvl1pPr>
              <a:defRPr sz="2800">
                <a:solidFill>
                  <a:schemeClr val="tx1"/>
                </a:solidFill>
                <a:latin typeface="Arial" charset="0"/>
                <a:ea typeface="ＭＳ Ｐゴシック" pitchFamily="34" charset="-128"/>
              </a:defRPr>
            </a:lvl1pPr>
            <a:lvl2pPr marL="855541" indent="-329054">
              <a:defRPr sz="2800">
                <a:solidFill>
                  <a:schemeClr val="tx1"/>
                </a:solidFill>
                <a:latin typeface="Arial" charset="0"/>
                <a:ea typeface="ＭＳ Ｐゴシック" pitchFamily="34" charset="-128"/>
              </a:defRPr>
            </a:lvl2pPr>
            <a:lvl3pPr marL="1316218" indent="-263243">
              <a:defRPr sz="2800">
                <a:solidFill>
                  <a:schemeClr val="tx1"/>
                </a:solidFill>
                <a:latin typeface="Arial" charset="0"/>
                <a:ea typeface="ＭＳ Ｐゴシック" pitchFamily="34" charset="-128"/>
              </a:defRPr>
            </a:lvl3pPr>
            <a:lvl4pPr marL="1842705" indent="-263243">
              <a:defRPr sz="2800">
                <a:solidFill>
                  <a:schemeClr val="tx1"/>
                </a:solidFill>
                <a:latin typeface="Arial" charset="0"/>
                <a:ea typeface="ＭＳ Ｐゴシック" pitchFamily="34" charset="-128"/>
              </a:defRPr>
            </a:lvl4pPr>
            <a:lvl5pPr marL="2369192" indent="-263243">
              <a:defRPr sz="2800">
                <a:solidFill>
                  <a:schemeClr val="tx1"/>
                </a:solidFill>
                <a:latin typeface="Arial" charset="0"/>
                <a:ea typeface="ＭＳ Ｐゴシック" pitchFamily="34" charset="-128"/>
              </a:defRPr>
            </a:lvl5pPr>
            <a:lvl6pPr marL="2895679" indent="-263243" eaLnBrk="0" fontAlgn="base" hangingPunct="0">
              <a:spcBef>
                <a:spcPct val="0"/>
              </a:spcBef>
              <a:spcAft>
                <a:spcPct val="0"/>
              </a:spcAft>
              <a:defRPr sz="2800">
                <a:solidFill>
                  <a:schemeClr val="tx1"/>
                </a:solidFill>
                <a:latin typeface="Arial" charset="0"/>
                <a:ea typeface="ＭＳ Ｐゴシック" pitchFamily="34" charset="-128"/>
              </a:defRPr>
            </a:lvl6pPr>
            <a:lvl7pPr marL="3422166" indent="-263243" eaLnBrk="0" fontAlgn="base" hangingPunct="0">
              <a:spcBef>
                <a:spcPct val="0"/>
              </a:spcBef>
              <a:spcAft>
                <a:spcPct val="0"/>
              </a:spcAft>
              <a:defRPr sz="2800">
                <a:solidFill>
                  <a:schemeClr val="tx1"/>
                </a:solidFill>
                <a:latin typeface="Arial" charset="0"/>
                <a:ea typeface="ＭＳ Ｐゴシック" pitchFamily="34" charset="-128"/>
              </a:defRPr>
            </a:lvl7pPr>
            <a:lvl8pPr marL="3948654" indent="-263243" eaLnBrk="0" fontAlgn="base" hangingPunct="0">
              <a:spcBef>
                <a:spcPct val="0"/>
              </a:spcBef>
              <a:spcAft>
                <a:spcPct val="0"/>
              </a:spcAft>
              <a:defRPr sz="2800">
                <a:solidFill>
                  <a:schemeClr val="tx1"/>
                </a:solidFill>
                <a:latin typeface="Arial" charset="0"/>
                <a:ea typeface="ＭＳ Ｐゴシック" pitchFamily="34" charset="-128"/>
              </a:defRPr>
            </a:lvl8pPr>
            <a:lvl9pPr marL="4475141" indent="-263243" eaLnBrk="0" fontAlgn="base" hangingPunct="0">
              <a:spcBef>
                <a:spcPct val="0"/>
              </a:spcBef>
              <a:spcAft>
                <a:spcPct val="0"/>
              </a:spcAft>
              <a:defRPr sz="2800">
                <a:solidFill>
                  <a:schemeClr val="tx1"/>
                </a:solidFill>
                <a:latin typeface="Arial" charset="0"/>
                <a:ea typeface="ＭＳ Ｐゴシック" pitchFamily="34" charset="-128"/>
              </a:defRPr>
            </a:lvl9pPr>
          </a:lstStyle>
          <a:p>
            <a:fld id="{484A33AB-CF36-4AC1-AA7E-3B107B50CB0B}" type="slidenum">
              <a:rPr lang="en-US" sz="1400"/>
              <a:pPr/>
              <a:t>16</a:t>
            </a:fld>
            <a:endParaRPr lang="en-US" sz="1400"/>
          </a:p>
        </p:txBody>
      </p:sp>
      <p:sp>
        <p:nvSpPr>
          <p:cNvPr id="2" name="Header Placeholder 1"/>
          <p:cNvSpPr>
            <a:spLocks noGrp="1"/>
          </p:cNvSpPr>
          <p:nvPr>
            <p:ph type="hdr" sz="quarter" idx="10"/>
          </p:nvPr>
        </p:nvSpPr>
        <p:spPr/>
        <p:txBody>
          <a:bodyPr/>
          <a:lstStyle/>
          <a:p>
            <a:pPr>
              <a:defRPr/>
            </a:pPr>
            <a:r>
              <a:rPr lang="en-US" altLang="en-US"/>
              <a:t>2018 IEEE Radar Conference</a:t>
            </a:r>
            <a:endParaRPr lang="en-US" altLang="en-US" dirty="0"/>
          </a:p>
        </p:txBody>
      </p:sp>
      <p:sp>
        <p:nvSpPr>
          <p:cNvPr id="3" name="Footer Placeholder 2"/>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100215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xfrm>
            <a:off x="960402" y="5322374"/>
            <a:ext cx="5271742" cy="4961588"/>
          </a:xfrm>
          <a:noFill/>
        </p:spPr>
        <p:txBody>
          <a:bodyPr/>
          <a:lstStyle/>
          <a:p>
            <a:r>
              <a:rPr lang="en-GB" altLang="en-US" dirty="0"/>
              <a:t>It is generally not practical to model the detailed EM scattering properties of targets and so statistical methods are often employed. The most widely used statistical target models were introduced by </a:t>
            </a:r>
            <a:r>
              <a:rPr lang="en-GB" altLang="en-US" dirty="0" err="1"/>
              <a:t>Swerling</a:t>
            </a:r>
            <a:r>
              <a:rPr lang="en-GB" altLang="en-US" dirty="0"/>
              <a:t>, who along with Marcum, provided methods to calculate detection performance in noise. Later it became clear that the constant target model (often referred to as </a:t>
            </a:r>
            <a:r>
              <a:rPr lang="en-GB" altLang="en-US" dirty="0" err="1"/>
              <a:t>Swerling</a:t>
            </a:r>
            <a:r>
              <a:rPr lang="en-GB" altLang="en-US" dirty="0"/>
              <a:t> 0) and the four </a:t>
            </a:r>
            <a:r>
              <a:rPr lang="en-GB" altLang="en-US" dirty="0" err="1"/>
              <a:t>Swerling</a:t>
            </a:r>
            <a:r>
              <a:rPr lang="en-GB" altLang="en-US" dirty="0"/>
              <a:t> models (1 to 4) were not sufficient to describe the range of target behaviours observed in practice. Thus </a:t>
            </a:r>
            <a:r>
              <a:rPr lang="en-GB" altLang="en-US" dirty="0" err="1"/>
              <a:t>Swerling</a:t>
            </a:r>
            <a:r>
              <a:rPr lang="en-GB" altLang="en-US" dirty="0"/>
              <a:t> generalised his models to the ‘Generalised Chi-Squared’ or ‘Gamma’ distribution model..</a:t>
            </a:r>
          </a:p>
          <a:p>
            <a:r>
              <a:rPr lang="en-GB" altLang="en-US" dirty="0"/>
              <a:t>We are interested in the detection of targets in K distributed clutter and noise. For the case where the speckle has identical correlation properties to the noise, this may be calculated from detection results in noise by adding the speckle to noise and integrating over the Gamma distribution for the clutter modulation.</a:t>
            </a:r>
          </a:p>
          <a:p>
            <a:endParaRPr lang="en-GB" altLang="en-US" dirty="0"/>
          </a:p>
          <a:p>
            <a:pPr algn="just" defTabSz="810158">
              <a:defRPr/>
            </a:pPr>
            <a:r>
              <a:rPr lang="en-GB" altLang="en-US" dirty="0"/>
              <a:t>The importance of separating the clutter power </a:t>
            </a:r>
            <a:r>
              <a:rPr lang="en-GB" altLang="en-US" i="1" dirty="0"/>
              <a:t>z</a:t>
            </a:r>
            <a:r>
              <a:rPr lang="en-GB" altLang="en-US" dirty="0"/>
              <a:t> into the two components (the speckle and the modulation) lies in their different correlation properties. Speckle de-correlates in a few milliseconds at I-band, samples separated spatially by more than the radar resolution are independent. The modulation carries all the correlation associated with the sea wave structure, and can therefore be correlated for over a second and over distances of many tens of metres. Furthermore, the speckle tends to be de-correlated by radar frequency agility whilst the modulation is unaffected. Thus for a scanning radar, with pulse to pulse frequency agility,  the modulation </a:t>
            </a:r>
            <a:r>
              <a:rPr lang="en-GB" altLang="en-US" i="1" dirty="0"/>
              <a:t>x </a:t>
            </a:r>
            <a:r>
              <a:rPr lang="en-GB" altLang="en-US" dirty="0"/>
              <a:t>remains approximately constant over a beam dwell time while independent samples speckle of are obtained from pulse to pulse.  If we assume that frequency agility provides independent samples of speckle, system noise may be added by offsetting </a:t>
            </a:r>
            <a:r>
              <a:rPr lang="en-GB" altLang="en-US" i="1" dirty="0"/>
              <a:t>x</a:t>
            </a:r>
            <a:r>
              <a:rPr lang="en-GB" altLang="en-US" dirty="0"/>
              <a:t> by the noise power.  </a:t>
            </a:r>
          </a:p>
          <a:p>
            <a:endParaRPr lang="en-GB" altLang="en-US" dirty="0"/>
          </a:p>
        </p:txBody>
      </p:sp>
      <p:sp>
        <p:nvSpPr>
          <p:cNvPr id="33796" name="Slide Number Placeholder 3"/>
          <p:cNvSpPr>
            <a:spLocks noGrp="1"/>
          </p:cNvSpPr>
          <p:nvPr>
            <p:ph type="sldNum" sz="quarter" idx="5"/>
          </p:nvPr>
        </p:nvSpPr>
        <p:spPr>
          <a:xfrm>
            <a:off x="4074405" y="10701829"/>
            <a:ext cx="3118117" cy="563761"/>
          </a:xfrm>
          <a:prstGeom prst="rect">
            <a:avLst/>
          </a:prstGeom>
          <a:noFill/>
        </p:spPr>
        <p:txBody>
          <a:bodyPr lIns="103335" tIns="51667" rIns="103335" bIns="51667"/>
          <a:lstStyle>
            <a:lvl1pPr>
              <a:defRPr sz="2800">
                <a:solidFill>
                  <a:schemeClr val="tx1"/>
                </a:solidFill>
                <a:latin typeface="Arial" charset="0"/>
                <a:ea typeface="ＭＳ Ｐゴシック" pitchFamily="34" charset="-128"/>
              </a:defRPr>
            </a:lvl1pPr>
            <a:lvl2pPr marL="855541" indent="-329054">
              <a:defRPr sz="2800">
                <a:solidFill>
                  <a:schemeClr val="tx1"/>
                </a:solidFill>
                <a:latin typeface="Arial" charset="0"/>
                <a:ea typeface="ＭＳ Ｐゴシック" pitchFamily="34" charset="-128"/>
              </a:defRPr>
            </a:lvl2pPr>
            <a:lvl3pPr marL="1316218" indent="-263243">
              <a:defRPr sz="2800">
                <a:solidFill>
                  <a:schemeClr val="tx1"/>
                </a:solidFill>
                <a:latin typeface="Arial" charset="0"/>
                <a:ea typeface="ＭＳ Ｐゴシック" pitchFamily="34" charset="-128"/>
              </a:defRPr>
            </a:lvl3pPr>
            <a:lvl4pPr marL="1842705" indent="-263243">
              <a:defRPr sz="2800">
                <a:solidFill>
                  <a:schemeClr val="tx1"/>
                </a:solidFill>
                <a:latin typeface="Arial" charset="0"/>
                <a:ea typeface="ＭＳ Ｐゴシック" pitchFamily="34" charset="-128"/>
              </a:defRPr>
            </a:lvl4pPr>
            <a:lvl5pPr marL="2369192" indent="-263243">
              <a:defRPr sz="2800">
                <a:solidFill>
                  <a:schemeClr val="tx1"/>
                </a:solidFill>
                <a:latin typeface="Arial" charset="0"/>
                <a:ea typeface="ＭＳ Ｐゴシック" pitchFamily="34" charset="-128"/>
              </a:defRPr>
            </a:lvl5pPr>
            <a:lvl6pPr marL="2895679" indent="-263243" eaLnBrk="0" fontAlgn="base" hangingPunct="0">
              <a:spcBef>
                <a:spcPct val="0"/>
              </a:spcBef>
              <a:spcAft>
                <a:spcPct val="0"/>
              </a:spcAft>
              <a:defRPr sz="2800">
                <a:solidFill>
                  <a:schemeClr val="tx1"/>
                </a:solidFill>
                <a:latin typeface="Arial" charset="0"/>
                <a:ea typeface="ＭＳ Ｐゴシック" pitchFamily="34" charset="-128"/>
              </a:defRPr>
            </a:lvl6pPr>
            <a:lvl7pPr marL="3422166" indent="-263243" eaLnBrk="0" fontAlgn="base" hangingPunct="0">
              <a:spcBef>
                <a:spcPct val="0"/>
              </a:spcBef>
              <a:spcAft>
                <a:spcPct val="0"/>
              </a:spcAft>
              <a:defRPr sz="2800">
                <a:solidFill>
                  <a:schemeClr val="tx1"/>
                </a:solidFill>
                <a:latin typeface="Arial" charset="0"/>
                <a:ea typeface="ＭＳ Ｐゴシック" pitchFamily="34" charset="-128"/>
              </a:defRPr>
            </a:lvl7pPr>
            <a:lvl8pPr marL="3948654" indent="-263243" eaLnBrk="0" fontAlgn="base" hangingPunct="0">
              <a:spcBef>
                <a:spcPct val="0"/>
              </a:spcBef>
              <a:spcAft>
                <a:spcPct val="0"/>
              </a:spcAft>
              <a:defRPr sz="2800">
                <a:solidFill>
                  <a:schemeClr val="tx1"/>
                </a:solidFill>
                <a:latin typeface="Arial" charset="0"/>
                <a:ea typeface="ＭＳ Ｐゴシック" pitchFamily="34" charset="-128"/>
              </a:defRPr>
            </a:lvl8pPr>
            <a:lvl9pPr marL="4475141" indent="-263243" eaLnBrk="0" fontAlgn="base" hangingPunct="0">
              <a:spcBef>
                <a:spcPct val="0"/>
              </a:spcBef>
              <a:spcAft>
                <a:spcPct val="0"/>
              </a:spcAft>
              <a:defRPr sz="2800">
                <a:solidFill>
                  <a:schemeClr val="tx1"/>
                </a:solidFill>
                <a:latin typeface="Arial" charset="0"/>
                <a:ea typeface="ＭＳ Ｐゴシック" pitchFamily="34" charset="-128"/>
              </a:defRPr>
            </a:lvl9pPr>
          </a:lstStyle>
          <a:p>
            <a:fld id="{484A33AB-CF36-4AC1-AA7E-3B107B50CB0B}" type="slidenum">
              <a:rPr lang="en-US" sz="1400"/>
              <a:pPr/>
              <a:t>17</a:t>
            </a:fld>
            <a:endParaRPr lang="en-US" sz="1400"/>
          </a:p>
        </p:txBody>
      </p:sp>
      <p:sp>
        <p:nvSpPr>
          <p:cNvPr id="2" name="Header Placeholder 1"/>
          <p:cNvSpPr>
            <a:spLocks noGrp="1"/>
          </p:cNvSpPr>
          <p:nvPr>
            <p:ph type="hdr" sz="quarter" idx="10"/>
          </p:nvPr>
        </p:nvSpPr>
        <p:spPr/>
        <p:txBody>
          <a:bodyPr/>
          <a:lstStyle/>
          <a:p>
            <a:pPr>
              <a:defRPr/>
            </a:pPr>
            <a:r>
              <a:rPr lang="en-US" altLang="en-US"/>
              <a:t>2018 IEEE Radar Conference</a:t>
            </a:r>
            <a:endParaRPr lang="en-US" altLang="en-US" dirty="0"/>
          </a:p>
        </p:txBody>
      </p:sp>
      <p:sp>
        <p:nvSpPr>
          <p:cNvPr id="3" name="Footer Placeholder 2"/>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407143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80065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pPr eaLnBrk="1" hangingPunct="1"/>
            <a:r>
              <a:rPr lang="en-AU"/>
              <a:t>Model by Hau and Morinaga</a:t>
            </a:r>
          </a:p>
        </p:txBody>
      </p:sp>
      <p:sp>
        <p:nvSpPr>
          <p:cNvPr id="33796" name="Slide Number Placeholder 3"/>
          <p:cNvSpPr>
            <a:spLocks noGrp="1"/>
          </p:cNvSpPr>
          <p:nvPr>
            <p:ph type="sldNum" sz="quarter" idx="5"/>
          </p:nvPr>
        </p:nvSpPr>
        <p:spPr>
          <a:xfrm>
            <a:off x="4074405" y="10701829"/>
            <a:ext cx="3118117" cy="563761"/>
          </a:xfrm>
          <a:prstGeom prst="rect">
            <a:avLst/>
          </a:prstGeom>
          <a:noFill/>
        </p:spPr>
        <p:txBody>
          <a:bodyPr lIns="103335" tIns="51667" rIns="103335" bIns="51667"/>
          <a:lstStyle>
            <a:lvl1pPr>
              <a:defRPr sz="2800">
                <a:solidFill>
                  <a:schemeClr val="tx1"/>
                </a:solidFill>
                <a:latin typeface="Arial" charset="0"/>
                <a:ea typeface="ＭＳ Ｐゴシック" pitchFamily="34" charset="-128"/>
              </a:defRPr>
            </a:lvl1pPr>
            <a:lvl2pPr marL="855541" indent="-329054">
              <a:defRPr sz="2800">
                <a:solidFill>
                  <a:schemeClr val="tx1"/>
                </a:solidFill>
                <a:latin typeface="Arial" charset="0"/>
                <a:ea typeface="ＭＳ Ｐゴシック" pitchFamily="34" charset="-128"/>
              </a:defRPr>
            </a:lvl2pPr>
            <a:lvl3pPr marL="1316218" indent="-263243">
              <a:defRPr sz="2800">
                <a:solidFill>
                  <a:schemeClr val="tx1"/>
                </a:solidFill>
                <a:latin typeface="Arial" charset="0"/>
                <a:ea typeface="ＭＳ Ｐゴシック" pitchFamily="34" charset="-128"/>
              </a:defRPr>
            </a:lvl3pPr>
            <a:lvl4pPr marL="1842705" indent="-263243">
              <a:defRPr sz="2800">
                <a:solidFill>
                  <a:schemeClr val="tx1"/>
                </a:solidFill>
                <a:latin typeface="Arial" charset="0"/>
                <a:ea typeface="ＭＳ Ｐゴシック" pitchFamily="34" charset="-128"/>
              </a:defRPr>
            </a:lvl4pPr>
            <a:lvl5pPr marL="2369192" indent="-263243">
              <a:defRPr sz="2800">
                <a:solidFill>
                  <a:schemeClr val="tx1"/>
                </a:solidFill>
                <a:latin typeface="Arial" charset="0"/>
                <a:ea typeface="ＭＳ Ｐゴシック" pitchFamily="34" charset="-128"/>
              </a:defRPr>
            </a:lvl5pPr>
            <a:lvl6pPr marL="2895679" indent="-263243" eaLnBrk="0" fontAlgn="base" hangingPunct="0">
              <a:spcBef>
                <a:spcPct val="0"/>
              </a:spcBef>
              <a:spcAft>
                <a:spcPct val="0"/>
              </a:spcAft>
              <a:defRPr sz="2800">
                <a:solidFill>
                  <a:schemeClr val="tx1"/>
                </a:solidFill>
                <a:latin typeface="Arial" charset="0"/>
                <a:ea typeface="ＭＳ Ｐゴシック" pitchFamily="34" charset="-128"/>
              </a:defRPr>
            </a:lvl6pPr>
            <a:lvl7pPr marL="3422166" indent="-263243" eaLnBrk="0" fontAlgn="base" hangingPunct="0">
              <a:spcBef>
                <a:spcPct val="0"/>
              </a:spcBef>
              <a:spcAft>
                <a:spcPct val="0"/>
              </a:spcAft>
              <a:defRPr sz="2800">
                <a:solidFill>
                  <a:schemeClr val="tx1"/>
                </a:solidFill>
                <a:latin typeface="Arial" charset="0"/>
                <a:ea typeface="ＭＳ Ｐゴシック" pitchFamily="34" charset="-128"/>
              </a:defRPr>
            </a:lvl7pPr>
            <a:lvl8pPr marL="3948654" indent="-263243" eaLnBrk="0" fontAlgn="base" hangingPunct="0">
              <a:spcBef>
                <a:spcPct val="0"/>
              </a:spcBef>
              <a:spcAft>
                <a:spcPct val="0"/>
              </a:spcAft>
              <a:defRPr sz="2800">
                <a:solidFill>
                  <a:schemeClr val="tx1"/>
                </a:solidFill>
                <a:latin typeface="Arial" charset="0"/>
                <a:ea typeface="ＭＳ Ｐゴシック" pitchFamily="34" charset="-128"/>
              </a:defRPr>
            </a:lvl8pPr>
            <a:lvl9pPr marL="4475141" indent="-263243" eaLnBrk="0" fontAlgn="base" hangingPunct="0">
              <a:spcBef>
                <a:spcPct val="0"/>
              </a:spcBef>
              <a:spcAft>
                <a:spcPct val="0"/>
              </a:spcAft>
              <a:defRPr sz="2800">
                <a:solidFill>
                  <a:schemeClr val="tx1"/>
                </a:solidFill>
                <a:latin typeface="Arial" charset="0"/>
                <a:ea typeface="ＭＳ Ｐゴシック" pitchFamily="34" charset="-128"/>
              </a:defRPr>
            </a:lvl9pPr>
          </a:lstStyle>
          <a:p>
            <a:fld id="{484A33AB-CF36-4AC1-AA7E-3B107B50CB0B}" type="slidenum">
              <a:rPr lang="en-US" sz="1400"/>
              <a:pPr/>
              <a:t>19</a:t>
            </a:fld>
            <a:endParaRPr lang="en-US" sz="1400"/>
          </a:p>
        </p:txBody>
      </p:sp>
      <p:sp>
        <p:nvSpPr>
          <p:cNvPr id="2" name="Header Placeholder 1"/>
          <p:cNvSpPr>
            <a:spLocks noGrp="1"/>
          </p:cNvSpPr>
          <p:nvPr>
            <p:ph type="hdr" sz="quarter" idx="10"/>
          </p:nvPr>
        </p:nvSpPr>
        <p:spPr/>
        <p:txBody>
          <a:bodyPr/>
          <a:lstStyle/>
          <a:p>
            <a:pPr>
              <a:defRPr/>
            </a:pPr>
            <a:r>
              <a:rPr lang="en-US" altLang="en-US"/>
              <a:t>2018 IEEE Radar Conference</a:t>
            </a:r>
            <a:endParaRPr lang="en-US" altLang="en-US" dirty="0"/>
          </a:p>
        </p:txBody>
      </p:sp>
      <p:sp>
        <p:nvSpPr>
          <p:cNvPr id="3" name="Footer Placeholder 2"/>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61982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ftr" sz="quarter" idx="4"/>
          </p:nvPr>
        </p:nvSpPr>
        <p:spPr>
          <a:noFill/>
        </p:spPr>
        <p:txBody>
          <a:bodyPr/>
          <a:lstStyle>
            <a:lvl1pPr defTabSz="1016074" eaLnBrk="0" hangingPunct="0">
              <a:defRPr sz="1600">
                <a:solidFill>
                  <a:schemeClr val="tx1"/>
                </a:solidFill>
                <a:latin typeface="Arial" panose="020B0604020202020204" pitchFamily="34" charset="0"/>
                <a:cs typeface="Arial" panose="020B0604020202020204" pitchFamily="34" charset="0"/>
              </a:defRPr>
            </a:lvl1pPr>
            <a:lvl2pPr marL="789904" indent="-303809" defTabSz="1016074" eaLnBrk="0" hangingPunct="0">
              <a:defRPr sz="1600">
                <a:solidFill>
                  <a:schemeClr val="tx1"/>
                </a:solidFill>
                <a:latin typeface="Arial" panose="020B0604020202020204" pitchFamily="34" charset="0"/>
                <a:cs typeface="Arial" panose="020B0604020202020204" pitchFamily="34" charset="0"/>
              </a:defRPr>
            </a:lvl2pPr>
            <a:lvl3pPr marL="1215238" indent="-243048" defTabSz="1016074" eaLnBrk="0" hangingPunct="0">
              <a:defRPr sz="1600">
                <a:solidFill>
                  <a:schemeClr val="tx1"/>
                </a:solidFill>
                <a:latin typeface="Arial" panose="020B0604020202020204" pitchFamily="34" charset="0"/>
                <a:cs typeface="Arial" panose="020B0604020202020204" pitchFamily="34" charset="0"/>
              </a:defRPr>
            </a:lvl3pPr>
            <a:lvl4pPr marL="1701333" indent="-243048" defTabSz="1016074" eaLnBrk="0" hangingPunct="0">
              <a:defRPr sz="1600">
                <a:solidFill>
                  <a:schemeClr val="tx1"/>
                </a:solidFill>
                <a:latin typeface="Arial" panose="020B0604020202020204" pitchFamily="34" charset="0"/>
                <a:cs typeface="Arial" panose="020B0604020202020204" pitchFamily="34" charset="0"/>
              </a:defRPr>
            </a:lvl4pPr>
            <a:lvl5pPr marL="2187428" indent="-243048" defTabSz="1016074" eaLnBrk="0" hangingPunct="0">
              <a:defRPr sz="1600">
                <a:solidFill>
                  <a:schemeClr val="tx1"/>
                </a:solidFill>
                <a:latin typeface="Arial" panose="020B0604020202020204" pitchFamily="34" charset="0"/>
                <a:cs typeface="Arial" panose="020B0604020202020204" pitchFamily="34" charset="0"/>
              </a:defRPr>
            </a:lvl5pPr>
            <a:lvl6pPr marL="2673523"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3159618"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645713"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4131808"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400"/>
              <a:t>S. Watts, L. Rosenberg, 2018</a:t>
            </a: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r>
              <a:rPr lang="en-GB" altLang="en-US" sz="1700"/>
              <a:t>This diagram shows some of the key stages in the life-cycle of a radar.  We will find that clutter models are used in various ways at each stage of such a life-cycle:</a:t>
            </a:r>
          </a:p>
          <a:p>
            <a:pPr>
              <a:buFontTx/>
              <a:buChar char="•"/>
            </a:pPr>
            <a:r>
              <a:rPr lang="en-GB" altLang="en-US" sz="1700"/>
              <a:t>Requirements definition and specification</a:t>
            </a:r>
          </a:p>
          <a:p>
            <a:pPr lvl="1">
              <a:buFontTx/>
              <a:buChar char="•"/>
            </a:pPr>
            <a:r>
              <a:rPr lang="en-GB" altLang="en-US" sz="1700"/>
              <a:t>What the customer wants</a:t>
            </a:r>
          </a:p>
          <a:p>
            <a:pPr>
              <a:buFontTx/>
              <a:buChar char="•"/>
            </a:pPr>
            <a:r>
              <a:rPr lang="en-GB" altLang="en-US" sz="1700"/>
              <a:t>Modelling of predicted performance</a:t>
            </a:r>
          </a:p>
          <a:p>
            <a:pPr lvl="1">
              <a:buFontTx/>
              <a:buChar char="•"/>
            </a:pPr>
            <a:r>
              <a:rPr lang="en-GB" altLang="en-US" sz="1700"/>
              <a:t>Possibly as part of a procurement competition</a:t>
            </a:r>
          </a:p>
          <a:p>
            <a:pPr>
              <a:buFontTx/>
              <a:buChar char="•"/>
            </a:pPr>
            <a:r>
              <a:rPr lang="en-GB" altLang="en-US" sz="1700"/>
              <a:t>Design of radar waveforms and signal/data processing</a:t>
            </a:r>
          </a:p>
          <a:p>
            <a:pPr>
              <a:buFontTx/>
              <a:buChar char="•"/>
            </a:pPr>
            <a:r>
              <a:rPr lang="en-GB" altLang="en-US" sz="1700"/>
              <a:t>Demonstration of performance and acceptance into service by a customer and/or user.</a:t>
            </a:r>
          </a:p>
          <a:p>
            <a:pPr>
              <a:buFontTx/>
              <a:buChar char="•"/>
            </a:pPr>
            <a:r>
              <a:rPr lang="en-GB" altLang="en-US" sz="1700"/>
              <a:t>Training of personnel</a:t>
            </a:r>
          </a:p>
          <a:p>
            <a:pPr>
              <a:buFontTx/>
              <a:buChar char="•"/>
            </a:pPr>
            <a:r>
              <a:rPr lang="en-GB" altLang="en-US" sz="1700"/>
              <a:t>In-service upgrades of equipment</a:t>
            </a:r>
          </a:p>
          <a:p>
            <a:pPr lvl="1">
              <a:buFontTx/>
              <a:buChar char="•"/>
            </a:pPr>
            <a:r>
              <a:rPr lang="en-GB" altLang="en-US" sz="1700"/>
              <a:t>New user requirements</a:t>
            </a:r>
          </a:p>
          <a:p>
            <a:pPr lvl="1">
              <a:buFontTx/>
              <a:buChar char="•"/>
            </a:pPr>
            <a:r>
              <a:rPr lang="en-GB" altLang="en-US" sz="1700"/>
              <a:t>Technology upgrades</a:t>
            </a:r>
          </a:p>
        </p:txBody>
      </p:sp>
      <p:sp>
        <p:nvSpPr>
          <p:cNvPr id="2" name="Header Placeholder 1"/>
          <p:cNvSpPr>
            <a:spLocks noGrp="1"/>
          </p:cNvSpPr>
          <p:nvPr>
            <p:ph type="hdr" sz="quarter" idx="10"/>
          </p:nvPr>
        </p:nvSpPr>
        <p:spPr/>
        <p:txBody>
          <a:bodyPr/>
          <a:lstStyle/>
          <a:p>
            <a:pPr>
              <a:defRPr/>
            </a:pPr>
            <a:r>
              <a:rPr lang="en-US" altLang="en-US"/>
              <a:t>2018 IEEE Radar Conference</a:t>
            </a:r>
            <a:endParaRPr lang="en-US" altLang="en-US" dirty="0"/>
          </a:p>
        </p:txBody>
      </p:sp>
    </p:spTree>
    <p:extLst>
      <p:ext uri="{BB962C8B-B14F-4D97-AF65-F5344CB8AC3E}">
        <p14:creationId xmlns:p14="http://schemas.microsoft.com/office/powerpoint/2010/main" val="931590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2"/>
          <p:cNvSpPr>
            <a:spLocks noGrp="1" noRot="1" noChangeAspect="1" noChangeArrowheads="1" noTextEdit="1"/>
          </p:cNvSpPr>
          <p:nvPr>
            <p:ph type="sldImg"/>
          </p:nvPr>
        </p:nvSpPr>
        <p:spPr>
          <a:xfrm>
            <a:off x="141288" y="766763"/>
            <a:ext cx="6821487" cy="3838575"/>
          </a:xfrm>
          <a:ln/>
        </p:spPr>
      </p:sp>
      <p:sp>
        <p:nvSpPr>
          <p:cNvPr id="295940" name="Rectangle 3"/>
          <p:cNvSpPr>
            <a:spLocks noGrp="1" noChangeArrowheads="1"/>
          </p:cNvSpPr>
          <p:nvPr>
            <p:ph type="body" idx="1"/>
          </p:nvPr>
        </p:nvSpPr>
        <p:spPr>
          <a:xfrm>
            <a:off x="960402" y="5386457"/>
            <a:ext cx="5271742" cy="4682125"/>
          </a:xfrm>
          <a:noFill/>
          <a:extLst>
            <a:ext uri="{91240B29-F687-4F45-9708-019B960494DF}">
              <a14:hiddenLine xmlns:a14="http://schemas.microsoft.com/office/drawing/2010/main" w="9525">
                <a:solidFill>
                  <a:schemeClr val="tx1"/>
                </a:solidFill>
                <a:miter lim="800000"/>
                <a:headEnd/>
                <a:tailEnd/>
              </a14:hiddenLine>
            </a:ext>
          </a:extLst>
        </p:spPr>
        <p:txBody>
          <a:bodyPr lIns="100383" tIns="49310" rIns="100383" bIns="49310"/>
          <a:lstStyle/>
          <a:p>
            <a:r>
              <a:rPr lang="en-GB" altLang="en-US" i="1" dirty="0"/>
              <a:t>Probability of false alarm (log to the base 10) versus threshold (in dB relative to mean clutter power) for a single pulse of K distributed clutter. The lines correspond to difference values of shape parameter </a:t>
            </a:r>
            <a:r>
              <a:rPr lang="en-GB" altLang="en-US" i="1" dirty="0">
                <a:sym typeface="Symbol" panose="05050102010706020507" pitchFamily="18" charset="2"/>
              </a:rPr>
              <a:t></a:t>
            </a:r>
            <a:r>
              <a:rPr lang="en-GB" altLang="en-US" i="1" dirty="0"/>
              <a:t> (black: 100, pink: 30, orange:10, blue: 3, red:1, green: 0.3, black:0.1) </a:t>
            </a:r>
          </a:p>
          <a:p>
            <a:r>
              <a:rPr lang="en-GB" altLang="en-US" dirty="0"/>
              <a:t>The figures on this and subsequent pages show the probability of false alarm versus threshold, calculated using the equations above. As </a:t>
            </a:r>
            <a:r>
              <a:rPr lang="en-GB" altLang="en-US" i="1" dirty="0">
                <a:sym typeface="Symbol" panose="05050102010706020507" pitchFamily="18" charset="2"/>
              </a:rPr>
              <a:t></a:t>
            </a:r>
            <a:r>
              <a:rPr lang="en-GB" altLang="en-US" dirty="0"/>
              <a:t> decreases, the threshold required for any particular </a:t>
            </a:r>
            <a:r>
              <a:rPr lang="en-GB" altLang="en-US" i="1" dirty="0"/>
              <a:t>PFA</a:t>
            </a:r>
            <a:r>
              <a:rPr lang="en-GB" altLang="en-US" dirty="0"/>
              <a:t> (below about 10</a:t>
            </a:r>
            <a:r>
              <a:rPr lang="en-GB" altLang="en-US" baseline="30000" dirty="0"/>
              <a:t>-1</a:t>
            </a:r>
            <a:r>
              <a:rPr lang="en-GB" altLang="en-US" dirty="0"/>
              <a:t>) increases. This means that the ‘spikier’ clutter tends to obscure targets and thus tends to reduce detection performance.</a:t>
            </a:r>
          </a:p>
        </p:txBody>
      </p:sp>
      <p:sp>
        <p:nvSpPr>
          <p:cNvPr id="3" name="Slide Number Placeholder 2"/>
          <p:cNvSpPr>
            <a:spLocks noGrp="1"/>
          </p:cNvSpPr>
          <p:nvPr>
            <p:ph type="sldNum" sz="quarter" idx="13"/>
          </p:nvPr>
        </p:nvSpPr>
        <p:spPr/>
        <p:txBody>
          <a:bodyPr/>
          <a:lstStyle/>
          <a:p>
            <a:pPr>
              <a:defRPr/>
            </a:pPr>
            <a:fld id="{9E2A34EC-3C4F-8D46-B504-0C1FC2237583}" type="slidenum">
              <a:rPr lang="en-US" smtClean="0"/>
              <a:pPr>
                <a:defRPr/>
              </a:pPr>
              <a:t>20</a:t>
            </a:fld>
            <a:endParaRPr lang="en-US"/>
          </a:p>
        </p:txBody>
      </p:sp>
    </p:spTree>
    <p:extLst>
      <p:ext uri="{BB962C8B-B14F-4D97-AF65-F5344CB8AC3E}">
        <p14:creationId xmlns:p14="http://schemas.microsoft.com/office/powerpoint/2010/main" val="1648225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2"/>
          <p:cNvSpPr>
            <a:spLocks noGrp="1" noRot="1" noChangeAspect="1" noChangeArrowheads="1" noTextEdit="1"/>
          </p:cNvSpPr>
          <p:nvPr>
            <p:ph type="sldImg"/>
          </p:nvPr>
        </p:nvSpPr>
        <p:spPr>
          <a:xfrm>
            <a:off x="141288" y="766763"/>
            <a:ext cx="6821487" cy="3838575"/>
          </a:xfrm>
          <a:ln/>
        </p:spPr>
      </p:sp>
      <p:sp>
        <p:nvSpPr>
          <p:cNvPr id="295940" name="Rectangle 3"/>
          <p:cNvSpPr>
            <a:spLocks noGrp="1" noChangeArrowheads="1"/>
          </p:cNvSpPr>
          <p:nvPr>
            <p:ph type="body" idx="1"/>
          </p:nvPr>
        </p:nvSpPr>
        <p:spPr>
          <a:xfrm>
            <a:off x="960402" y="5386457"/>
            <a:ext cx="5271742" cy="4682125"/>
          </a:xfrm>
          <a:noFill/>
          <a:extLst>
            <a:ext uri="{91240B29-F687-4F45-9708-019B960494DF}">
              <a14:hiddenLine xmlns:a14="http://schemas.microsoft.com/office/drawing/2010/main" w="9525">
                <a:solidFill>
                  <a:schemeClr val="tx1"/>
                </a:solidFill>
                <a:miter lim="800000"/>
                <a:headEnd/>
                <a:tailEnd/>
              </a14:hiddenLine>
            </a:ext>
          </a:extLst>
        </p:spPr>
        <p:txBody>
          <a:bodyPr lIns="100383" tIns="49310" rIns="100383" bIns="49310"/>
          <a:lstStyle/>
          <a:p>
            <a:endParaRPr lang="en-GB" altLang="en-US" dirty="0"/>
          </a:p>
        </p:txBody>
      </p:sp>
      <p:sp>
        <p:nvSpPr>
          <p:cNvPr id="3" name="Slide Number Placeholder 2"/>
          <p:cNvSpPr>
            <a:spLocks noGrp="1"/>
          </p:cNvSpPr>
          <p:nvPr>
            <p:ph type="sldNum" sz="quarter" idx="13"/>
          </p:nvPr>
        </p:nvSpPr>
        <p:spPr/>
        <p:txBody>
          <a:bodyPr/>
          <a:lstStyle/>
          <a:p>
            <a:pPr>
              <a:defRPr/>
            </a:pPr>
            <a:fld id="{9E2A34EC-3C4F-8D46-B504-0C1FC2237583}" type="slidenum">
              <a:rPr lang="en-US" smtClean="0"/>
              <a:pPr>
                <a:defRPr/>
              </a:pPr>
              <a:t>21</a:t>
            </a:fld>
            <a:endParaRPr lang="en-US"/>
          </a:p>
        </p:txBody>
      </p:sp>
    </p:spTree>
    <p:extLst>
      <p:ext uri="{BB962C8B-B14F-4D97-AF65-F5344CB8AC3E}">
        <p14:creationId xmlns:p14="http://schemas.microsoft.com/office/powerpoint/2010/main" val="2464163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xfrm>
            <a:off x="960402" y="5386457"/>
            <a:ext cx="5271742" cy="4682125"/>
          </a:xfrm>
          <a:noFill/>
          <a:extLst>
            <a:ext uri="{91240B29-F687-4F45-9708-019B960494DF}">
              <a14:hiddenLine xmlns:a14="http://schemas.microsoft.com/office/drawing/2010/main" w="9525">
                <a:solidFill>
                  <a:schemeClr val="tx1"/>
                </a:solidFill>
                <a:miter lim="800000"/>
                <a:headEnd/>
                <a:tailEnd/>
              </a14:hiddenLine>
            </a:ext>
          </a:extLst>
        </p:spPr>
        <p:txBody>
          <a:bodyPr lIns="100383" tIns="49310" rIns="100383" bIns="49310"/>
          <a:lstStyle/>
          <a:p>
            <a:r>
              <a:rPr lang="en-GB" altLang="en-US" i="1"/>
              <a:t>Probability of false alarm (log to the base 10) versus threshold (in dB relative to mean clutter power) for a single pulse of K distributed clutter. The lines correspond to difference values of shape parameter </a:t>
            </a:r>
            <a:r>
              <a:rPr lang="en-GB" altLang="en-US" i="1">
                <a:sym typeface="Symbol" panose="05050102010706020507" pitchFamily="18" charset="2"/>
              </a:rPr>
              <a:t></a:t>
            </a:r>
            <a:r>
              <a:rPr lang="en-GB" altLang="en-US" i="1"/>
              <a:t> (black: 100, pink: 30, orange:10, blue: 3, red:1, green: 0.3, black:0.1) </a:t>
            </a:r>
          </a:p>
          <a:p>
            <a:r>
              <a:rPr lang="en-GB" altLang="en-US"/>
              <a:t>The figures on this and subsequent pages show the probability of false alarm versus threshold, calculated using the equations above. This Figure is for a single pulse of K distributed clutter with no (radar system) noise. As </a:t>
            </a:r>
            <a:r>
              <a:rPr lang="en-GB" altLang="en-US" i="1">
                <a:sym typeface="Symbol" panose="05050102010706020507" pitchFamily="18" charset="2"/>
              </a:rPr>
              <a:t></a:t>
            </a:r>
            <a:r>
              <a:rPr lang="en-GB" altLang="en-US"/>
              <a:t> decreases, the threshold required for any particular </a:t>
            </a:r>
            <a:r>
              <a:rPr lang="en-GB" altLang="en-US" i="1"/>
              <a:t>PFA</a:t>
            </a:r>
            <a:r>
              <a:rPr lang="en-GB" altLang="en-US"/>
              <a:t> (below about 10</a:t>
            </a:r>
            <a:r>
              <a:rPr lang="en-GB" altLang="en-US" baseline="30000"/>
              <a:t>-1</a:t>
            </a:r>
            <a:r>
              <a:rPr lang="en-GB" altLang="en-US"/>
              <a:t>) increases. This means that the ‘spikier’ clutter tends to obscure targets and thus tends to reduce detection performance.</a:t>
            </a:r>
          </a:p>
        </p:txBody>
      </p:sp>
      <p:sp>
        <p:nvSpPr>
          <p:cNvPr id="4" name="Header Placeholder 3"/>
          <p:cNvSpPr>
            <a:spLocks noGrp="1"/>
          </p:cNvSpPr>
          <p:nvPr>
            <p:ph type="hdr" sz="quarter" idx="12"/>
          </p:nvPr>
        </p:nvSpPr>
        <p:spPr/>
        <p:txBody>
          <a:bodyPr/>
          <a:lstStyle/>
          <a:p>
            <a:pPr>
              <a:defRPr/>
            </a:pPr>
            <a:r>
              <a:rPr lang="en-US" altLang="en-US"/>
              <a:t>2018 IEEE Radar Conference</a:t>
            </a:r>
            <a:endParaRPr lang="en-US" altLang="en-US" dirty="0"/>
          </a:p>
        </p:txBody>
      </p:sp>
      <p:sp>
        <p:nvSpPr>
          <p:cNvPr id="2" name="Footer Placeholder 1"/>
          <p:cNvSpPr>
            <a:spLocks noGrp="1"/>
          </p:cNvSpPr>
          <p:nvPr>
            <p:ph type="ftr" sz="quarter" idx="13"/>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742151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pPr eaLnBrk="1" hangingPunct="1"/>
            <a:r>
              <a:rPr lang="en-AU"/>
              <a:t>Model by Hau and Morinaga</a:t>
            </a:r>
          </a:p>
        </p:txBody>
      </p:sp>
      <p:sp>
        <p:nvSpPr>
          <p:cNvPr id="33796" name="Slide Number Placeholder 3"/>
          <p:cNvSpPr>
            <a:spLocks noGrp="1"/>
          </p:cNvSpPr>
          <p:nvPr>
            <p:ph type="sldNum" sz="quarter" idx="5"/>
          </p:nvPr>
        </p:nvSpPr>
        <p:spPr>
          <a:xfrm>
            <a:off x="4074405" y="10701829"/>
            <a:ext cx="3118117" cy="563761"/>
          </a:xfrm>
          <a:prstGeom prst="rect">
            <a:avLst/>
          </a:prstGeom>
          <a:noFill/>
        </p:spPr>
        <p:txBody>
          <a:bodyPr lIns="103335" tIns="51667" rIns="103335" bIns="51667"/>
          <a:lstStyle>
            <a:lvl1pPr>
              <a:defRPr sz="2800">
                <a:solidFill>
                  <a:schemeClr val="tx1"/>
                </a:solidFill>
                <a:latin typeface="Arial" charset="0"/>
                <a:ea typeface="ＭＳ Ｐゴシック" pitchFamily="34" charset="-128"/>
              </a:defRPr>
            </a:lvl1pPr>
            <a:lvl2pPr marL="855541" indent="-329054">
              <a:defRPr sz="2800">
                <a:solidFill>
                  <a:schemeClr val="tx1"/>
                </a:solidFill>
                <a:latin typeface="Arial" charset="0"/>
                <a:ea typeface="ＭＳ Ｐゴシック" pitchFamily="34" charset="-128"/>
              </a:defRPr>
            </a:lvl2pPr>
            <a:lvl3pPr marL="1316218" indent="-263243">
              <a:defRPr sz="2800">
                <a:solidFill>
                  <a:schemeClr val="tx1"/>
                </a:solidFill>
                <a:latin typeface="Arial" charset="0"/>
                <a:ea typeface="ＭＳ Ｐゴシック" pitchFamily="34" charset="-128"/>
              </a:defRPr>
            </a:lvl3pPr>
            <a:lvl4pPr marL="1842705" indent="-263243">
              <a:defRPr sz="2800">
                <a:solidFill>
                  <a:schemeClr val="tx1"/>
                </a:solidFill>
                <a:latin typeface="Arial" charset="0"/>
                <a:ea typeface="ＭＳ Ｐゴシック" pitchFamily="34" charset="-128"/>
              </a:defRPr>
            </a:lvl4pPr>
            <a:lvl5pPr marL="2369192" indent="-263243">
              <a:defRPr sz="2800">
                <a:solidFill>
                  <a:schemeClr val="tx1"/>
                </a:solidFill>
                <a:latin typeface="Arial" charset="0"/>
                <a:ea typeface="ＭＳ Ｐゴシック" pitchFamily="34" charset="-128"/>
              </a:defRPr>
            </a:lvl5pPr>
            <a:lvl6pPr marL="2895679" indent="-263243" eaLnBrk="0" fontAlgn="base" hangingPunct="0">
              <a:spcBef>
                <a:spcPct val="0"/>
              </a:spcBef>
              <a:spcAft>
                <a:spcPct val="0"/>
              </a:spcAft>
              <a:defRPr sz="2800">
                <a:solidFill>
                  <a:schemeClr val="tx1"/>
                </a:solidFill>
                <a:latin typeface="Arial" charset="0"/>
                <a:ea typeface="ＭＳ Ｐゴシック" pitchFamily="34" charset="-128"/>
              </a:defRPr>
            </a:lvl6pPr>
            <a:lvl7pPr marL="3422166" indent="-263243" eaLnBrk="0" fontAlgn="base" hangingPunct="0">
              <a:spcBef>
                <a:spcPct val="0"/>
              </a:spcBef>
              <a:spcAft>
                <a:spcPct val="0"/>
              </a:spcAft>
              <a:defRPr sz="2800">
                <a:solidFill>
                  <a:schemeClr val="tx1"/>
                </a:solidFill>
                <a:latin typeface="Arial" charset="0"/>
                <a:ea typeface="ＭＳ Ｐゴシック" pitchFamily="34" charset="-128"/>
              </a:defRPr>
            </a:lvl7pPr>
            <a:lvl8pPr marL="3948654" indent="-263243" eaLnBrk="0" fontAlgn="base" hangingPunct="0">
              <a:spcBef>
                <a:spcPct val="0"/>
              </a:spcBef>
              <a:spcAft>
                <a:spcPct val="0"/>
              </a:spcAft>
              <a:defRPr sz="2800">
                <a:solidFill>
                  <a:schemeClr val="tx1"/>
                </a:solidFill>
                <a:latin typeface="Arial" charset="0"/>
                <a:ea typeface="ＭＳ Ｐゴシック" pitchFamily="34" charset="-128"/>
              </a:defRPr>
            </a:lvl8pPr>
            <a:lvl9pPr marL="4475141" indent="-263243" eaLnBrk="0" fontAlgn="base" hangingPunct="0">
              <a:spcBef>
                <a:spcPct val="0"/>
              </a:spcBef>
              <a:spcAft>
                <a:spcPct val="0"/>
              </a:spcAft>
              <a:defRPr sz="2800">
                <a:solidFill>
                  <a:schemeClr val="tx1"/>
                </a:solidFill>
                <a:latin typeface="Arial" charset="0"/>
                <a:ea typeface="ＭＳ Ｐゴシック" pitchFamily="34" charset="-128"/>
              </a:defRPr>
            </a:lvl9pPr>
          </a:lstStyle>
          <a:p>
            <a:fld id="{484A33AB-CF36-4AC1-AA7E-3B107B50CB0B}" type="slidenum">
              <a:rPr lang="en-US" sz="1400"/>
              <a:pPr/>
              <a:t>23</a:t>
            </a:fld>
            <a:endParaRPr lang="en-US" sz="1400"/>
          </a:p>
        </p:txBody>
      </p:sp>
      <p:sp>
        <p:nvSpPr>
          <p:cNvPr id="2" name="Header Placeholder 1"/>
          <p:cNvSpPr>
            <a:spLocks noGrp="1"/>
          </p:cNvSpPr>
          <p:nvPr>
            <p:ph type="hdr" sz="quarter" idx="10"/>
          </p:nvPr>
        </p:nvSpPr>
        <p:spPr/>
        <p:txBody>
          <a:bodyPr/>
          <a:lstStyle/>
          <a:p>
            <a:pPr>
              <a:defRPr/>
            </a:pPr>
            <a:r>
              <a:rPr lang="en-US" altLang="en-US"/>
              <a:t>2018 IEEE Radar Conference</a:t>
            </a:r>
            <a:endParaRPr lang="en-US" altLang="en-US" dirty="0"/>
          </a:p>
        </p:txBody>
      </p:sp>
      <p:sp>
        <p:nvSpPr>
          <p:cNvPr id="3" name="Footer Placeholder 2"/>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571780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960402" y="5386457"/>
            <a:ext cx="5271742" cy="4682125"/>
          </a:xfrm>
          <a:noFill/>
          <a:extLst>
            <a:ext uri="{91240B29-F687-4F45-9708-019B960494DF}">
              <a14:hiddenLine xmlns:a14="http://schemas.microsoft.com/office/drawing/2010/main" w="9525">
                <a:solidFill>
                  <a:schemeClr val="tx1"/>
                </a:solidFill>
                <a:miter lim="800000"/>
                <a:headEnd/>
                <a:tailEnd/>
              </a14:hiddenLine>
            </a:ext>
          </a:extLst>
        </p:spPr>
        <p:txBody>
          <a:bodyPr lIns="100383" tIns="49310" rIns="100383" bIns="49310"/>
          <a:lstStyle/>
          <a:p>
            <a:r>
              <a:rPr lang="en-GB" altLang="en-US" dirty="0"/>
              <a:t> </a:t>
            </a:r>
          </a:p>
          <a:p>
            <a:endParaRPr lang="en-GB" altLang="en-US" dirty="0"/>
          </a:p>
          <a:p>
            <a:r>
              <a:rPr lang="en-GB" altLang="en-US" i="1" dirty="0"/>
              <a:t>The plot shows Minimum detectable target versus range for a radar with typical maritime surveillance parameters at 3000 feet altitude for sea states 1 to 5 (black=1, green=2, red=3, blue=4, orange=5). The plot uses the GIT </a:t>
            </a:r>
            <a:r>
              <a:rPr lang="en-GB" altLang="en-US" i="1" dirty="0">
                <a:sym typeface="Symbol" panose="05050102010706020507" pitchFamily="18" charset="2"/>
              </a:rPr>
              <a:t></a:t>
            </a:r>
            <a:r>
              <a:rPr lang="en-GB" altLang="en-US" i="1" baseline="30000" dirty="0"/>
              <a:t>0</a:t>
            </a:r>
            <a:r>
              <a:rPr lang="en-GB" altLang="en-US" i="1" dirty="0"/>
              <a:t> clutter model and the compound K distribution.</a:t>
            </a:r>
            <a:r>
              <a:rPr lang="en-GB" altLang="en-US" dirty="0"/>
              <a:t> </a:t>
            </a:r>
          </a:p>
        </p:txBody>
      </p:sp>
      <p:sp>
        <p:nvSpPr>
          <p:cNvPr id="4" name="Header Placeholder 3"/>
          <p:cNvSpPr>
            <a:spLocks noGrp="1"/>
          </p:cNvSpPr>
          <p:nvPr>
            <p:ph type="hdr" sz="quarter" idx="12"/>
          </p:nvPr>
        </p:nvSpPr>
        <p:spPr/>
        <p:txBody>
          <a:bodyPr/>
          <a:lstStyle/>
          <a:p>
            <a:pPr>
              <a:defRPr/>
            </a:pPr>
            <a:r>
              <a:rPr lang="en-US" altLang="en-US"/>
              <a:t>2018 IEEE Radar Conference</a:t>
            </a:r>
            <a:endParaRPr lang="en-US" altLang="en-US" dirty="0"/>
          </a:p>
        </p:txBody>
      </p:sp>
      <p:sp>
        <p:nvSpPr>
          <p:cNvPr id="2" name="Footer Placeholder 1"/>
          <p:cNvSpPr>
            <a:spLocks noGrp="1"/>
          </p:cNvSpPr>
          <p:nvPr>
            <p:ph type="ftr" sz="quarter" idx="13"/>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317736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1122847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1087513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479137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91860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838653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ftr" sz="quarter" idx="4"/>
          </p:nvPr>
        </p:nvSpPr>
        <p:spPr>
          <a:noFill/>
        </p:spPr>
        <p:txBody>
          <a:bodyPr/>
          <a:lstStyle>
            <a:lvl1pPr defTabSz="1016074" eaLnBrk="0" hangingPunct="0">
              <a:defRPr sz="1600">
                <a:solidFill>
                  <a:schemeClr val="tx1"/>
                </a:solidFill>
                <a:latin typeface="Arial" panose="020B0604020202020204" pitchFamily="34" charset="0"/>
                <a:cs typeface="Arial" panose="020B0604020202020204" pitchFamily="34" charset="0"/>
              </a:defRPr>
            </a:lvl1pPr>
            <a:lvl2pPr marL="789904" indent="-303809" defTabSz="1016074" eaLnBrk="0" hangingPunct="0">
              <a:defRPr sz="1600">
                <a:solidFill>
                  <a:schemeClr val="tx1"/>
                </a:solidFill>
                <a:latin typeface="Arial" panose="020B0604020202020204" pitchFamily="34" charset="0"/>
                <a:cs typeface="Arial" panose="020B0604020202020204" pitchFamily="34" charset="0"/>
              </a:defRPr>
            </a:lvl2pPr>
            <a:lvl3pPr marL="1215238" indent="-243048" defTabSz="1016074" eaLnBrk="0" hangingPunct="0">
              <a:defRPr sz="1600">
                <a:solidFill>
                  <a:schemeClr val="tx1"/>
                </a:solidFill>
                <a:latin typeface="Arial" panose="020B0604020202020204" pitchFamily="34" charset="0"/>
                <a:cs typeface="Arial" panose="020B0604020202020204" pitchFamily="34" charset="0"/>
              </a:defRPr>
            </a:lvl3pPr>
            <a:lvl4pPr marL="1701333" indent="-243048" defTabSz="1016074" eaLnBrk="0" hangingPunct="0">
              <a:defRPr sz="1600">
                <a:solidFill>
                  <a:schemeClr val="tx1"/>
                </a:solidFill>
                <a:latin typeface="Arial" panose="020B0604020202020204" pitchFamily="34" charset="0"/>
                <a:cs typeface="Arial" panose="020B0604020202020204" pitchFamily="34" charset="0"/>
              </a:defRPr>
            </a:lvl4pPr>
            <a:lvl5pPr marL="2187428" indent="-243048" defTabSz="1016074" eaLnBrk="0" hangingPunct="0">
              <a:defRPr sz="1600">
                <a:solidFill>
                  <a:schemeClr val="tx1"/>
                </a:solidFill>
                <a:latin typeface="Arial" panose="020B0604020202020204" pitchFamily="34" charset="0"/>
                <a:cs typeface="Arial" panose="020B0604020202020204" pitchFamily="34" charset="0"/>
              </a:defRPr>
            </a:lvl5pPr>
            <a:lvl6pPr marL="2673523"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3159618"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645713"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4131808"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400"/>
              <a:t>S. Watts, L. Rosenberg, 2018</a:t>
            </a: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r>
              <a:rPr lang="en-GB" altLang="en-US" sz="1700" dirty="0">
                <a:solidFill>
                  <a:srgbClr val="000000"/>
                </a:solidFill>
                <a:cs typeface="Times New Roman" panose="02020603050405020304" pitchFamily="18" charset="0"/>
              </a:rPr>
              <a:t>This plot shows an example of the predicted minimum target radar cross-section (RCS) that can be detected with a detection probability (Pd) of 0.9, as a function of range in sea state 2.  It  can be seen that a 3 dB target RCS is detectable at short range and out to a maximum detection range of 21 km, but is not detected between about 2 </a:t>
            </a:r>
            <a:r>
              <a:rPr lang="en-GB" altLang="en-US" sz="1800" dirty="0">
                <a:solidFill>
                  <a:srgbClr val="000000"/>
                </a:solidFill>
                <a:cs typeface="Times New Roman" panose="02020603050405020304" pitchFamily="18" charset="0"/>
              </a:rPr>
              <a:t>NM</a:t>
            </a:r>
            <a:r>
              <a:rPr lang="en-GB" altLang="en-US" sz="1700" dirty="0">
                <a:solidFill>
                  <a:srgbClr val="000000"/>
                </a:solidFill>
                <a:cs typeface="Times New Roman" panose="02020603050405020304" pitchFamily="18" charset="0"/>
              </a:rPr>
              <a:t> and 8 </a:t>
            </a:r>
            <a:r>
              <a:rPr lang="en-GB" altLang="en-US" sz="1800" dirty="0">
                <a:solidFill>
                  <a:srgbClr val="000000"/>
                </a:solidFill>
                <a:cs typeface="Times New Roman" panose="02020603050405020304" pitchFamily="18" charset="0"/>
              </a:rPr>
              <a:t>NM</a:t>
            </a:r>
            <a:r>
              <a:rPr lang="en-GB" altLang="en-US" sz="1700" dirty="0">
                <a:solidFill>
                  <a:srgbClr val="000000"/>
                </a:solidFill>
                <a:cs typeface="Times New Roman" panose="02020603050405020304" pitchFamily="18" charset="0"/>
              </a:rPr>
              <a:t>.  Thus the simple measure of detection range has no real meaning. </a:t>
            </a:r>
            <a:endParaRPr lang="en-GB" altLang="en-US" sz="1700" dirty="0"/>
          </a:p>
          <a:p>
            <a:r>
              <a:rPr lang="en-GB" altLang="en-US" sz="1700" dirty="0">
                <a:solidFill>
                  <a:srgbClr val="000000"/>
                </a:solidFill>
                <a:cs typeface="Times New Roman" panose="02020603050405020304" pitchFamily="18" charset="0"/>
              </a:rPr>
              <a:t>The availability of good models of clutter is essential to be able to understand the likely radar performance and to build a framework within which to specify and quantify performance (false alarms characteristics, detection ranges etc.).  </a:t>
            </a:r>
            <a:endParaRPr lang="en-GB" altLang="en-US" sz="1700" dirty="0"/>
          </a:p>
        </p:txBody>
      </p:sp>
      <p:sp>
        <p:nvSpPr>
          <p:cNvPr id="2" name="Header Placeholder 1"/>
          <p:cNvSpPr>
            <a:spLocks noGrp="1"/>
          </p:cNvSpPr>
          <p:nvPr>
            <p:ph type="hdr" sz="quarter" idx="10"/>
          </p:nvPr>
        </p:nvSpPr>
        <p:spPr/>
        <p:txBody>
          <a:bodyPr/>
          <a:lstStyle/>
          <a:p>
            <a:pPr>
              <a:defRPr/>
            </a:pPr>
            <a:r>
              <a:rPr lang="en-US" altLang="en-US"/>
              <a:t>2018 IEEE Radar Conference</a:t>
            </a:r>
            <a:endParaRPr lang="en-US" altLang="en-US" dirty="0"/>
          </a:p>
        </p:txBody>
      </p:sp>
    </p:spTree>
    <p:extLst>
      <p:ext uri="{BB962C8B-B14F-4D97-AF65-F5344CB8AC3E}">
        <p14:creationId xmlns:p14="http://schemas.microsoft.com/office/powerpoint/2010/main" val="2929754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522721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AU"/>
          </a:p>
          <a:p>
            <a:endParaRPr lang="en-AU"/>
          </a:p>
          <a:p>
            <a:endParaRPr lang="en-AU"/>
          </a:p>
          <a:p>
            <a:r>
              <a:rPr lang="en-AU"/>
              <a:t>Radar 2022</a:t>
            </a:r>
          </a:p>
        </p:txBody>
      </p:sp>
      <p:sp>
        <p:nvSpPr>
          <p:cNvPr id="5" name="Footer Placeholder 4"/>
          <p:cNvSpPr>
            <a:spLocks noGrp="1"/>
          </p:cNvSpPr>
          <p:nvPr>
            <p:ph type="ftr" sz="quarter" idx="4"/>
          </p:nvPr>
        </p:nvSpPr>
        <p:spPr/>
        <p:txBody>
          <a:bodyPr/>
          <a:lstStyle/>
          <a:p>
            <a:r>
              <a:rPr lang="en-AU"/>
              <a:t>L.Rosenberg, S.Watts, 2022</a:t>
            </a:r>
          </a:p>
          <a:p>
            <a:endParaRPr lang="en-AU"/>
          </a:p>
        </p:txBody>
      </p:sp>
      <p:sp>
        <p:nvSpPr>
          <p:cNvPr id="6" name="Slide Number Placeholder 5"/>
          <p:cNvSpPr>
            <a:spLocks noGrp="1"/>
          </p:cNvSpPr>
          <p:nvPr>
            <p:ph type="sldNum" sz="quarter" idx="5"/>
          </p:nvPr>
        </p:nvSpPr>
        <p:spPr/>
        <p:txBody>
          <a:bodyPr/>
          <a:lstStyle/>
          <a:p>
            <a:fld id="{1A82132E-E9F1-4187-AD03-23B0E9F7F318}" type="slidenum">
              <a:rPr lang="en-AU" smtClean="0"/>
              <a:t>32</a:t>
            </a:fld>
            <a:endParaRPr lang="en-AU"/>
          </a:p>
        </p:txBody>
      </p:sp>
    </p:spTree>
    <p:extLst>
      <p:ext uri="{BB962C8B-B14F-4D97-AF65-F5344CB8AC3E}">
        <p14:creationId xmlns:p14="http://schemas.microsoft.com/office/powerpoint/2010/main" val="839897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AU"/>
          </a:p>
          <a:p>
            <a:endParaRPr lang="en-AU"/>
          </a:p>
          <a:p>
            <a:endParaRPr lang="en-AU"/>
          </a:p>
          <a:p>
            <a:r>
              <a:rPr lang="en-AU"/>
              <a:t>Radar 2022</a:t>
            </a:r>
          </a:p>
        </p:txBody>
      </p:sp>
      <p:sp>
        <p:nvSpPr>
          <p:cNvPr id="5" name="Footer Placeholder 4"/>
          <p:cNvSpPr>
            <a:spLocks noGrp="1"/>
          </p:cNvSpPr>
          <p:nvPr>
            <p:ph type="ftr" sz="quarter" idx="4"/>
          </p:nvPr>
        </p:nvSpPr>
        <p:spPr/>
        <p:txBody>
          <a:bodyPr/>
          <a:lstStyle/>
          <a:p>
            <a:r>
              <a:rPr lang="en-AU"/>
              <a:t>L.Rosenberg, S.Watts, 2022</a:t>
            </a:r>
          </a:p>
          <a:p>
            <a:endParaRPr lang="en-AU"/>
          </a:p>
        </p:txBody>
      </p:sp>
      <p:sp>
        <p:nvSpPr>
          <p:cNvPr id="6" name="Slide Number Placeholder 5"/>
          <p:cNvSpPr>
            <a:spLocks noGrp="1"/>
          </p:cNvSpPr>
          <p:nvPr>
            <p:ph type="sldNum" sz="quarter" idx="5"/>
          </p:nvPr>
        </p:nvSpPr>
        <p:spPr/>
        <p:txBody>
          <a:bodyPr/>
          <a:lstStyle/>
          <a:p>
            <a:fld id="{1A82132E-E9F1-4187-AD03-23B0E9F7F318}" type="slidenum">
              <a:rPr lang="en-AU" smtClean="0"/>
              <a:t>33</a:t>
            </a:fld>
            <a:endParaRPr lang="en-AU"/>
          </a:p>
        </p:txBody>
      </p:sp>
    </p:spTree>
    <p:extLst>
      <p:ext uri="{BB962C8B-B14F-4D97-AF65-F5344CB8AC3E}">
        <p14:creationId xmlns:p14="http://schemas.microsoft.com/office/powerpoint/2010/main" val="417336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9E2A34EC-3C4F-8D46-B504-0C1FC2237583}" type="slidenum">
              <a:rPr lang="en-US" smtClean="0"/>
              <a:pPr>
                <a:defRPr/>
              </a:pPr>
              <a:t>34</a:t>
            </a:fld>
            <a:endParaRPr lang="en-US"/>
          </a:p>
        </p:txBody>
      </p:sp>
    </p:spTree>
    <p:extLst>
      <p:ext uri="{BB962C8B-B14F-4D97-AF65-F5344CB8AC3E}">
        <p14:creationId xmlns:p14="http://schemas.microsoft.com/office/powerpoint/2010/main" val="3385107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9E2A34EC-3C4F-8D46-B504-0C1FC2237583}" type="slidenum">
              <a:rPr lang="en-US" smtClean="0"/>
              <a:pPr>
                <a:defRPr/>
              </a:pPr>
              <a:t>36</a:t>
            </a:fld>
            <a:endParaRPr lang="en-US"/>
          </a:p>
        </p:txBody>
      </p:sp>
    </p:spTree>
    <p:extLst>
      <p:ext uri="{BB962C8B-B14F-4D97-AF65-F5344CB8AC3E}">
        <p14:creationId xmlns:p14="http://schemas.microsoft.com/office/powerpoint/2010/main" val="1293578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9E2A34EC-3C4F-8D46-B504-0C1FC2237583}" type="slidenum">
              <a:rPr lang="en-US" smtClean="0"/>
              <a:pPr>
                <a:defRPr/>
              </a:pPr>
              <a:t>38</a:t>
            </a:fld>
            <a:endParaRPr lang="en-US"/>
          </a:p>
        </p:txBody>
      </p:sp>
    </p:spTree>
    <p:extLst>
      <p:ext uri="{BB962C8B-B14F-4D97-AF65-F5344CB8AC3E}">
        <p14:creationId xmlns:p14="http://schemas.microsoft.com/office/powerpoint/2010/main" val="234390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Slightly better results for fast-scan</a:t>
            </a:r>
          </a:p>
        </p:txBody>
      </p:sp>
      <p:sp>
        <p:nvSpPr>
          <p:cNvPr id="4" name="Header Placeholder 3"/>
          <p:cNvSpPr>
            <a:spLocks noGrp="1"/>
          </p:cNvSpPr>
          <p:nvPr>
            <p:ph type="hdr" sz="quarter"/>
          </p:nvPr>
        </p:nvSpPr>
        <p:spPr/>
        <p:txBody>
          <a:bodyPr/>
          <a:lstStyle/>
          <a:p>
            <a:endParaRPr lang="en-AU"/>
          </a:p>
          <a:p>
            <a:endParaRPr lang="en-AU"/>
          </a:p>
          <a:p>
            <a:endParaRPr lang="en-AU"/>
          </a:p>
          <a:p>
            <a:r>
              <a:rPr lang="en-AU"/>
              <a:t>Radar 2022</a:t>
            </a:r>
          </a:p>
        </p:txBody>
      </p:sp>
      <p:sp>
        <p:nvSpPr>
          <p:cNvPr id="5" name="Footer Placeholder 4"/>
          <p:cNvSpPr>
            <a:spLocks noGrp="1"/>
          </p:cNvSpPr>
          <p:nvPr>
            <p:ph type="ftr" sz="quarter" idx="4"/>
          </p:nvPr>
        </p:nvSpPr>
        <p:spPr/>
        <p:txBody>
          <a:bodyPr/>
          <a:lstStyle/>
          <a:p>
            <a:r>
              <a:rPr lang="en-AU"/>
              <a:t>L.Rosenberg, S.Watts, 2022</a:t>
            </a:r>
          </a:p>
          <a:p>
            <a:endParaRPr lang="en-AU"/>
          </a:p>
        </p:txBody>
      </p:sp>
      <p:sp>
        <p:nvSpPr>
          <p:cNvPr id="6" name="Slide Number Placeholder 5"/>
          <p:cNvSpPr>
            <a:spLocks noGrp="1"/>
          </p:cNvSpPr>
          <p:nvPr>
            <p:ph type="sldNum" sz="quarter" idx="5"/>
          </p:nvPr>
        </p:nvSpPr>
        <p:spPr/>
        <p:txBody>
          <a:bodyPr/>
          <a:lstStyle/>
          <a:p>
            <a:fld id="{1A82132E-E9F1-4187-AD03-23B0E9F7F318}" type="slidenum">
              <a:rPr lang="en-AU" smtClean="0"/>
              <a:t>39</a:t>
            </a:fld>
            <a:endParaRPr lang="en-AU"/>
          </a:p>
        </p:txBody>
      </p:sp>
    </p:spTree>
    <p:extLst>
      <p:ext uri="{BB962C8B-B14F-4D97-AF65-F5344CB8AC3E}">
        <p14:creationId xmlns:p14="http://schemas.microsoft.com/office/powerpoint/2010/main" val="3424342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9E2A34EC-3C4F-8D46-B504-0C1FC2237583}" type="slidenum">
              <a:rPr lang="en-US" smtClean="0"/>
              <a:pPr>
                <a:defRPr/>
              </a:pPr>
              <a:t>40</a:t>
            </a:fld>
            <a:endParaRPr lang="en-US"/>
          </a:p>
        </p:txBody>
      </p:sp>
    </p:spTree>
    <p:extLst>
      <p:ext uri="{BB962C8B-B14F-4D97-AF65-F5344CB8AC3E}">
        <p14:creationId xmlns:p14="http://schemas.microsoft.com/office/powerpoint/2010/main" val="4185600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Low height result is due to numerical problem</a:t>
            </a:r>
          </a:p>
        </p:txBody>
      </p:sp>
      <p:sp>
        <p:nvSpPr>
          <p:cNvPr id="4" name="Header Placeholder 3"/>
          <p:cNvSpPr>
            <a:spLocks noGrp="1"/>
          </p:cNvSpPr>
          <p:nvPr>
            <p:ph type="hdr" sz="quarter"/>
          </p:nvPr>
        </p:nvSpPr>
        <p:spPr/>
        <p:txBody>
          <a:bodyPr/>
          <a:lstStyle/>
          <a:p>
            <a:endParaRPr lang="en-AU"/>
          </a:p>
          <a:p>
            <a:endParaRPr lang="en-AU"/>
          </a:p>
          <a:p>
            <a:endParaRPr lang="en-AU"/>
          </a:p>
          <a:p>
            <a:r>
              <a:rPr lang="en-AU"/>
              <a:t>Radar 2022</a:t>
            </a:r>
          </a:p>
        </p:txBody>
      </p:sp>
      <p:sp>
        <p:nvSpPr>
          <p:cNvPr id="5" name="Footer Placeholder 4"/>
          <p:cNvSpPr>
            <a:spLocks noGrp="1"/>
          </p:cNvSpPr>
          <p:nvPr>
            <p:ph type="ftr" sz="quarter" idx="4"/>
          </p:nvPr>
        </p:nvSpPr>
        <p:spPr/>
        <p:txBody>
          <a:bodyPr/>
          <a:lstStyle/>
          <a:p>
            <a:r>
              <a:rPr lang="en-AU"/>
              <a:t>L.Rosenberg, S.Watts, 2022</a:t>
            </a:r>
          </a:p>
          <a:p>
            <a:endParaRPr lang="en-AU"/>
          </a:p>
        </p:txBody>
      </p:sp>
      <p:sp>
        <p:nvSpPr>
          <p:cNvPr id="6" name="Slide Number Placeholder 5"/>
          <p:cNvSpPr>
            <a:spLocks noGrp="1"/>
          </p:cNvSpPr>
          <p:nvPr>
            <p:ph type="sldNum" sz="quarter" idx="5"/>
          </p:nvPr>
        </p:nvSpPr>
        <p:spPr/>
        <p:txBody>
          <a:bodyPr/>
          <a:lstStyle/>
          <a:p>
            <a:fld id="{1A82132E-E9F1-4187-AD03-23B0E9F7F318}" type="slidenum">
              <a:rPr lang="en-AU" smtClean="0"/>
              <a:t>43</a:t>
            </a:fld>
            <a:endParaRPr lang="en-AU"/>
          </a:p>
        </p:txBody>
      </p:sp>
    </p:spTree>
    <p:extLst>
      <p:ext uri="{BB962C8B-B14F-4D97-AF65-F5344CB8AC3E}">
        <p14:creationId xmlns:p14="http://schemas.microsoft.com/office/powerpoint/2010/main" val="4000380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6" name="Footer Placeholder 5"/>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2488255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6" name="Footer Placeholder 5"/>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4239562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methods discussed earlier can be used to predict the CNR and amplitude statistics in each Doppler bin.  The single-pulse non-coherent detection calculations can be undertaken on the modulus of the output of each Doppler bin.</a:t>
            </a:r>
          </a:p>
        </p:txBody>
      </p:sp>
      <p:sp>
        <p:nvSpPr>
          <p:cNvPr id="6" name="Header Placeholder 5"/>
          <p:cNvSpPr>
            <a:spLocks noGrp="1"/>
          </p:cNvSpPr>
          <p:nvPr>
            <p:ph type="hdr" sz="quarter" idx="12"/>
          </p:nvPr>
        </p:nvSpPr>
        <p:spPr/>
        <p:txBody>
          <a:bodyPr/>
          <a:lstStyle/>
          <a:p>
            <a:pPr>
              <a:defRPr/>
            </a:pPr>
            <a:r>
              <a:rPr lang="en-US" altLang="en-US"/>
              <a:t>2018 IEEE Radar Conference</a:t>
            </a:r>
            <a:endParaRPr lang="en-US" altLang="en-US" dirty="0"/>
          </a:p>
        </p:txBody>
      </p:sp>
      <p:sp>
        <p:nvSpPr>
          <p:cNvPr id="4" name="Footer Placeholder 3"/>
          <p:cNvSpPr>
            <a:spLocks noGrp="1"/>
          </p:cNvSpPr>
          <p:nvPr>
            <p:ph type="ftr" sz="quarter" idx="13"/>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1357563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3" name="Rectangle 1026"/>
          <p:cNvSpPr>
            <a:spLocks noGrp="1" noRot="1" noChangeAspect="1" noChangeArrowheads="1" noTextEdit="1"/>
          </p:cNvSpPr>
          <p:nvPr>
            <p:ph type="sldImg"/>
          </p:nvPr>
        </p:nvSpPr>
        <p:spPr>
          <a:xfrm>
            <a:off x="69850" y="733425"/>
            <a:ext cx="7354888" cy="4138613"/>
          </a:xfrm>
          <a:ln/>
        </p:spPr>
      </p:sp>
      <p:sp>
        <p:nvSpPr>
          <p:cNvPr id="271364" name="Rectangle 1027"/>
          <p:cNvSpPr>
            <a:spLocks noGrp="1" noChangeArrowheads="1"/>
          </p:cNvSpPr>
          <p:nvPr>
            <p:ph type="body" idx="1"/>
          </p:nvPr>
        </p:nvSpPr>
        <p:spPr>
          <a:noFill/>
        </p:spPr>
        <p:txBody>
          <a:bodyPr/>
          <a:lstStyle/>
          <a:p>
            <a:pPr marL="243020" indent="-243020"/>
            <a:endParaRPr lang="en-GB" altLang="en-US" dirty="0"/>
          </a:p>
        </p:txBody>
      </p:sp>
      <p:sp>
        <p:nvSpPr>
          <p:cNvPr id="4" name="Header Placeholder 3"/>
          <p:cNvSpPr>
            <a:spLocks noGrp="1"/>
          </p:cNvSpPr>
          <p:nvPr>
            <p:ph type="hdr" sz="quarter" idx="12"/>
          </p:nvPr>
        </p:nvSpPr>
        <p:spPr/>
        <p:txBody>
          <a:bodyPr/>
          <a:lstStyle/>
          <a:p>
            <a:pPr>
              <a:defRPr/>
            </a:pPr>
            <a:r>
              <a:rPr lang="en-US" altLang="en-US"/>
              <a:t>2018 IEEE Radar Conference</a:t>
            </a:r>
            <a:endParaRPr lang="en-US" altLang="en-US" dirty="0"/>
          </a:p>
        </p:txBody>
      </p:sp>
      <p:sp>
        <p:nvSpPr>
          <p:cNvPr id="2" name="Footer Placeholder 1"/>
          <p:cNvSpPr>
            <a:spLocks noGrp="1"/>
          </p:cNvSpPr>
          <p:nvPr>
            <p:ph type="ftr" sz="quarter" idx="13"/>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221447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endParaRPr lang="en-US" altLang="en-US" dirty="0"/>
          </a:p>
        </p:txBody>
      </p:sp>
      <p:sp>
        <p:nvSpPr>
          <p:cNvPr id="4" name="Header Placeholder 3"/>
          <p:cNvSpPr>
            <a:spLocks noGrp="1"/>
          </p:cNvSpPr>
          <p:nvPr>
            <p:ph type="hdr" sz="quarter" idx="12"/>
          </p:nvPr>
        </p:nvSpPr>
        <p:spPr/>
        <p:txBody>
          <a:bodyPr/>
          <a:lstStyle/>
          <a:p>
            <a:pPr>
              <a:defRPr/>
            </a:pPr>
            <a:r>
              <a:rPr lang="en-US" altLang="en-US"/>
              <a:t>2018 IEEE Radar Conference</a:t>
            </a:r>
            <a:endParaRPr lang="en-US" altLang="en-US" dirty="0"/>
          </a:p>
        </p:txBody>
      </p:sp>
      <p:sp>
        <p:nvSpPr>
          <p:cNvPr id="2" name="Footer Placeholder 1"/>
          <p:cNvSpPr>
            <a:spLocks noGrp="1"/>
          </p:cNvSpPr>
          <p:nvPr>
            <p:ph type="ftr" sz="quarter" idx="13"/>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2324183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pPr>
              <a:defRPr/>
            </a:pPr>
            <a:r>
              <a:rPr lang="en-GB" altLang="en-US"/>
              <a:t>S. Watts, L. Rosenberg, 2018</a:t>
            </a:r>
            <a:endParaRPr lang="en-GB" altLang="en-US" dirty="0"/>
          </a:p>
        </p:txBody>
      </p:sp>
      <p:sp>
        <p:nvSpPr>
          <p:cNvPr id="6" name="Header Placeholder 5"/>
          <p:cNvSpPr>
            <a:spLocks noGrp="1"/>
          </p:cNvSpPr>
          <p:nvPr>
            <p:ph type="hdr" sz="quarter" idx="12"/>
          </p:nvPr>
        </p:nvSpPr>
        <p:spPr/>
        <p:txBody>
          <a:bodyPr/>
          <a:lstStyle/>
          <a:p>
            <a:pPr>
              <a:defRPr/>
            </a:pPr>
            <a:r>
              <a:rPr lang="en-US" altLang="en-US"/>
              <a:t>2018 IEEE Radar Conference</a:t>
            </a:r>
            <a:endParaRPr lang="en-US" altLang="en-US" dirty="0"/>
          </a:p>
        </p:txBody>
      </p:sp>
    </p:spTree>
    <p:extLst>
      <p:ext uri="{BB962C8B-B14F-4D97-AF65-F5344CB8AC3E}">
        <p14:creationId xmlns:p14="http://schemas.microsoft.com/office/powerpoint/2010/main" val="2577263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Header Placeholder 5"/>
          <p:cNvSpPr>
            <a:spLocks noGrp="1"/>
          </p:cNvSpPr>
          <p:nvPr>
            <p:ph type="hdr" sz="quarter" idx="12"/>
          </p:nvPr>
        </p:nvSpPr>
        <p:spPr/>
        <p:txBody>
          <a:bodyPr/>
          <a:lstStyle/>
          <a:p>
            <a:pPr>
              <a:defRPr/>
            </a:pPr>
            <a:r>
              <a:rPr lang="en-US" altLang="en-US"/>
              <a:t>2018 IEEE Radar Conference</a:t>
            </a:r>
            <a:endParaRPr lang="en-US" altLang="en-US" dirty="0"/>
          </a:p>
        </p:txBody>
      </p:sp>
      <p:sp>
        <p:nvSpPr>
          <p:cNvPr id="4" name="Footer Placeholder 3"/>
          <p:cNvSpPr>
            <a:spLocks noGrp="1"/>
          </p:cNvSpPr>
          <p:nvPr>
            <p:ph type="ftr" sz="quarter" idx="13"/>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4238942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59187"/>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altLang="en-US"/>
              <a:t>Radar 2022</a:t>
            </a:r>
            <a:endParaRPr lang="en-US" altLang="en-US" dirty="0"/>
          </a:p>
        </p:txBody>
      </p:sp>
      <p:sp>
        <p:nvSpPr>
          <p:cNvPr id="6" name="Slide Number Placeholder 5"/>
          <p:cNvSpPr>
            <a:spLocks noGrp="1"/>
          </p:cNvSpPr>
          <p:nvPr>
            <p:ph type="sldNum" sz="quarter" idx="11"/>
          </p:nvPr>
        </p:nvSpPr>
        <p:spPr/>
        <p:txBody>
          <a:bodyPr/>
          <a:lstStyle/>
          <a:p>
            <a:pPr>
              <a:defRPr/>
            </a:pPr>
            <a:fld id="{9E2A34EC-3C4F-8D46-B504-0C1FC2237583}" type="slidenum">
              <a:rPr lang="en-US" smtClean="0"/>
              <a:pPr>
                <a:defRPr/>
              </a:pPr>
              <a:t>50</a:t>
            </a:fld>
            <a:endParaRPr lang="en-US"/>
          </a:p>
        </p:txBody>
      </p:sp>
      <p:sp>
        <p:nvSpPr>
          <p:cNvPr id="7" name="Footer Placeholder 6"/>
          <p:cNvSpPr>
            <a:spLocks noGrp="1"/>
          </p:cNvSpPr>
          <p:nvPr>
            <p:ph type="ftr" sz="quarter" idx="12"/>
          </p:nvPr>
        </p:nvSpPr>
        <p:spPr/>
        <p:txBody>
          <a:bodyPr/>
          <a:lstStyle/>
          <a:p>
            <a:pPr>
              <a:defRPr/>
            </a:pPr>
            <a:r>
              <a:rPr lang="en-AU"/>
              <a:t>L.Rosenberg, S.Watts, 2022</a:t>
            </a:r>
          </a:p>
        </p:txBody>
      </p:sp>
    </p:spTree>
    <p:extLst>
      <p:ext uri="{BB962C8B-B14F-4D97-AF65-F5344CB8AC3E}">
        <p14:creationId xmlns:p14="http://schemas.microsoft.com/office/powerpoint/2010/main" val="2012986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59187"/>
          </a:xfrm>
        </p:spPr>
      </p:sp>
      <p:sp>
        <p:nvSpPr>
          <p:cNvPr id="3" name="Notes Placeholder 2"/>
          <p:cNvSpPr>
            <a:spLocks noGrp="1"/>
          </p:cNvSpPr>
          <p:nvPr>
            <p:ph type="body" idx="1"/>
          </p:nvPr>
        </p:nvSpPr>
        <p:spPr/>
        <p:txBody>
          <a:bodyPr/>
          <a:lstStyle/>
          <a:p>
            <a:r>
              <a:rPr lang="en-GB" dirty="0"/>
              <a:t>The time-varying and range-varying nature of the spectra has been described earlier and explain why the coherent returns from sea clutter cannot be described as SIRP.</a:t>
            </a:r>
          </a:p>
          <a:p>
            <a:r>
              <a:rPr lang="en-GB" dirty="0"/>
              <a:t>See:</a:t>
            </a:r>
          </a:p>
          <a:p>
            <a:pPr algn="just" defTabSz="825398" eaLnBrk="0" fontAlgn="base" hangingPunct="0">
              <a:spcBef>
                <a:spcPct val="30000"/>
              </a:spcBef>
              <a:spcAft>
                <a:spcPct val="0"/>
              </a:spcAft>
              <a:defRPr/>
            </a:pPr>
            <a:r>
              <a:rPr lang="en-GB" sz="1600" dirty="0" err="1">
                <a:latin typeface="Arial" pitchFamily="34" charset="0"/>
                <a:ea typeface="ＭＳ Ｐゴシック" charset="0"/>
                <a:cs typeface="ＭＳ Ｐゴシック" charset="0"/>
              </a:rPr>
              <a:t>S.Watts</a:t>
            </a:r>
            <a:r>
              <a:rPr lang="en-GB" sz="1600" dirty="0">
                <a:latin typeface="Arial" pitchFamily="34" charset="0"/>
                <a:ea typeface="ＭＳ Ｐゴシック" charset="0"/>
                <a:cs typeface="ＭＳ Ｐゴシック" charset="0"/>
              </a:rPr>
              <a:t>, </a:t>
            </a:r>
            <a:r>
              <a:rPr lang="en-GB" sz="1600" dirty="0" err="1">
                <a:latin typeface="Arial" pitchFamily="34" charset="0"/>
                <a:ea typeface="ＭＳ Ｐゴシック" charset="0"/>
                <a:cs typeface="ＭＳ Ｐゴシック" charset="0"/>
              </a:rPr>
              <a:t>Modeling</a:t>
            </a:r>
            <a:r>
              <a:rPr lang="en-GB" sz="1600" dirty="0">
                <a:latin typeface="Arial" pitchFamily="34" charset="0"/>
                <a:ea typeface="ＭＳ Ｐゴシック" charset="0"/>
                <a:cs typeface="ＭＳ Ｐゴシック" charset="0"/>
              </a:rPr>
              <a:t> and simulation of coherent sea clutter, IEEE Trans AES Vol. 48, No.4, October 2012, pp. 3303-3317.</a:t>
            </a:r>
          </a:p>
          <a:p>
            <a:pPr algn="just" defTabSz="825398" eaLnBrk="0" fontAlgn="base" hangingPunct="0">
              <a:spcBef>
                <a:spcPct val="30000"/>
              </a:spcBef>
              <a:spcAft>
                <a:spcPct val="0"/>
              </a:spcAft>
              <a:defRPr/>
            </a:pPr>
            <a:endParaRPr lang="en-GB" sz="1600" dirty="0">
              <a:latin typeface="Arial" pitchFamily="34" charset="0"/>
              <a:ea typeface="ＭＳ Ｐゴシック" charset="0"/>
              <a:cs typeface="ＭＳ Ｐゴシック" charset="0"/>
            </a:endParaRPr>
          </a:p>
          <a:p>
            <a:r>
              <a:rPr lang="it-IT" dirty="0"/>
              <a:t>Greco, M., Stinco, P., Gini, F., and Rangaswamy, M.</a:t>
            </a:r>
          </a:p>
          <a:p>
            <a:r>
              <a:rPr lang="en-GB" dirty="0"/>
              <a:t>Impact of sea clutter </a:t>
            </a:r>
            <a:r>
              <a:rPr lang="en-GB" dirty="0" err="1"/>
              <a:t>nonstationarity</a:t>
            </a:r>
            <a:r>
              <a:rPr lang="en-GB" dirty="0"/>
              <a:t> on disturbance</a:t>
            </a:r>
          </a:p>
          <a:p>
            <a:r>
              <a:rPr lang="en-GB" dirty="0"/>
              <a:t>covariance matrix estimation and CFAR detector</a:t>
            </a:r>
          </a:p>
          <a:p>
            <a:r>
              <a:rPr lang="en-GB" dirty="0"/>
              <a:t>performance, IEEE Transactions on Aerospace and Electronic Systems, 47, 3 (July 2010), 1502—1513.</a:t>
            </a:r>
          </a:p>
          <a:p>
            <a:endParaRPr lang="en-GB" dirty="0"/>
          </a:p>
          <a:p>
            <a:r>
              <a:rPr lang="it-IT" dirty="0"/>
              <a:t>Greco, M., Bordoni, F., and Gini, F., </a:t>
            </a:r>
            <a:r>
              <a:rPr lang="en-GB" dirty="0"/>
              <a:t>X-band sea clutter non-stationarity: The influence of long waves, IEEE Journal on Ocean Engineering, 29, 2 (Apr. 2004), 269—283.</a:t>
            </a:r>
          </a:p>
          <a:p>
            <a:endParaRPr lang="en-GB" dirty="0"/>
          </a:p>
          <a:p>
            <a:endParaRPr lang="en-GB" dirty="0"/>
          </a:p>
        </p:txBody>
      </p:sp>
      <p:sp>
        <p:nvSpPr>
          <p:cNvPr id="6" name="Header Placeholder 5"/>
          <p:cNvSpPr>
            <a:spLocks noGrp="1"/>
          </p:cNvSpPr>
          <p:nvPr>
            <p:ph type="hdr" sz="quarter" idx="12"/>
          </p:nvPr>
        </p:nvSpPr>
        <p:spPr/>
        <p:txBody>
          <a:bodyPr/>
          <a:lstStyle/>
          <a:p>
            <a:pPr>
              <a:defRPr/>
            </a:pPr>
            <a:r>
              <a:rPr lang="en-US" altLang="en-US"/>
              <a:t>Radar 2022</a:t>
            </a:r>
            <a:endParaRPr lang="en-US" altLang="en-US" dirty="0"/>
          </a:p>
        </p:txBody>
      </p:sp>
      <p:sp>
        <p:nvSpPr>
          <p:cNvPr id="5" name="Slide Number Placeholder 4"/>
          <p:cNvSpPr>
            <a:spLocks noGrp="1"/>
          </p:cNvSpPr>
          <p:nvPr>
            <p:ph type="sldNum" sz="quarter" idx="13"/>
          </p:nvPr>
        </p:nvSpPr>
        <p:spPr/>
        <p:txBody>
          <a:bodyPr/>
          <a:lstStyle/>
          <a:p>
            <a:pPr>
              <a:defRPr/>
            </a:pPr>
            <a:fld id="{9E2A34EC-3C4F-8D46-B504-0C1FC2237583}" type="slidenum">
              <a:rPr lang="en-US" smtClean="0"/>
              <a:pPr>
                <a:defRPr/>
              </a:pPr>
              <a:t>51</a:t>
            </a:fld>
            <a:endParaRPr lang="en-US"/>
          </a:p>
        </p:txBody>
      </p:sp>
      <p:sp>
        <p:nvSpPr>
          <p:cNvPr id="7" name="Footer Placeholder 6"/>
          <p:cNvSpPr>
            <a:spLocks noGrp="1"/>
          </p:cNvSpPr>
          <p:nvPr>
            <p:ph type="ftr" sz="quarter" idx="14"/>
          </p:nvPr>
        </p:nvSpPr>
        <p:spPr/>
        <p:txBody>
          <a:bodyPr/>
          <a:lstStyle/>
          <a:p>
            <a:pPr>
              <a:defRPr/>
            </a:pPr>
            <a:r>
              <a:rPr lang="en-AU"/>
              <a:t>L.Rosenberg, S.Watts, 2022</a:t>
            </a:r>
          </a:p>
        </p:txBody>
      </p:sp>
    </p:spTree>
    <p:extLst>
      <p:ext uri="{BB962C8B-B14F-4D97-AF65-F5344CB8AC3E}">
        <p14:creationId xmlns:p14="http://schemas.microsoft.com/office/powerpoint/2010/main" val="583179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latin typeface="Altis UniSA Book" panose="020B0503030000000003" pitchFamily="34" charset="0"/>
              </a:rPr>
              <a:t>Frequency agility is not widely used in detecting slow moving targets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latin typeface="Altis UniSA Book" panose="020B05030300000000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latin typeface="Altis UniSA Book" panose="020B0503030000000003" pitchFamily="34" charset="0"/>
              </a:rPr>
              <a:t>Frequency agility - carrier frequency changed from pulse to pulse</a:t>
            </a:r>
          </a:p>
          <a:p>
            <a:r>
              <a:rPr lang="en-AU" dirty="0"/>
              <a:t>Clutter correlation between successive pulses reduces the integration gain</a:t>
            </a:r>
          </a:p>
        </p:txBody>
      </p:sp>
      <p:sp>
        <p:nvSpPr>
          <p:cNvPr id="4" name="Slide Number Placeholder 3"/>
          <p:cNvSpPr>
            <a:spLocks noGrp="1"/>
          </p:cNvSpPr>
          <p:nvPr>
            <p:ph type="sldNum" sz="quarter" idx="5"/>
          </p:nvPr>
        </p:nvSpPr>
        <p:spPr/>
        <p:txBody>
          <a:bodyPr/>
          <a:lstStyle/>
          <a:p>
            <a:pPr>
              <a:defRPr/>
            </a:pPr>
            <a:fld id="{1EDB437F-59FE-4A6C-A802-8DC82142699A}" type="slidenum">
              <a:rPr lang="en-US" smtClean="0"/>
              <a:pPr>
                <a:defRPr/>
              </a:pPr>
              <a:t>52</a:t>
            </a:fld>
            <a:endParaRPr lang="en-US"/>
          </a:p>
        </p:txBody>
      </p:sp>
    </p:spTree>
    <p:extLst>
      <p:ext uri="{BB962C8B-B14F-4D97-AF65-F5344CB8AC3E}">
        <p14:creationId xmlns:p14="http://schemas.microsoft.com/office/powerpoint/2010/main" val="3865617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800" b="0" i="0" u="none" strike="noStrike" baseline="0" dirty="0">
                <a:latin typeface="NimbusRomNo9L-Regu"/>
              </a:rPr>
              <a:t>The spatial correlation </a:t>
            </a:r>
            <a:r>
              <a:rPr lang="en-US" sz="1800" b="0" i="0" u="none" strike="noStrike" baseline="0" dirty="0">
                <a:latin typeface="NimbusRomNo9L-Regu"/>
              </a:rPr>
              <a:t>was modelled using a negative exponential with a spatial decorrelation length, </a:t>
            </a:r>
            <a:r>
              <a:rPr lang="en-US" sz="1800" b="0" i="0" u="none" strike="noStrike" baseline="0" dirty="0" err="1">
                <a:latin typeface="CMMI10"/>
              </a:rPr>
              <a:t>r</a:t>
            </a:r>
            <a:r>
              <a:rPr lang="en-US" sz="1800" b="0" i="0" u="none" strike="noStrike" baseline="0" dirty="0" err="1">
                <a:latin typeface="NimbusRomNo9L-Regu"/>
              </a:rPr>
              <a:t>d</a:t>
            </a:r>
            <a:r>
              <a:rPr lang="en-US" sz="1800" b="0" i="0" u="none" strike="noStrike" baseline="0" dirty="0">
                <a:latin typeface="NimbusRomNo9L-Regu"/>
              </a:rPr>
              <a:t> </a:t>
            </a:r>
            <a:r>
              <a:rPr lang="en-US" sz="1800" b="0" i="0" u="none" strike="noStrike" baseline="0" dirty="0">
                <a:latin typeface="CMR10"/>
              </a:rPr>
              <a:t>= 10</a:t>
            </a:r>
            <a:r>
              <a:rPr lang="en-US" sz="1800" b="0" i="0" u="none" strike="noStrike" baseline="0" dirty="0">
                <a:latin typeface="NimbusRomNo9L-Regu"/>
              </a:rPr>
              <a:t> m for a range resolution, r</a:t>
            </a:r>
          </a:p>
          <a:p>
            <a:pPr algn="l"/>
            <a:r>
              <a:rPr lang="en-US" sz="1800" b="0" i="0" u="none" strike="noStrike" baseline="0" dirty="0">
                <a:latin typeface="NimbusRomNo9L-Regu"/>
              </a:rPr>
              <a:t>and the temporal correlation is modelled assuming a fully</a:t>
            </a:r>
          </a:p>
          <a:p>
            <a:pPr algn="l"/>
            <a:r>
              <a:rPr lang="en-US" sz="1800" b="0" i="0" u="none" strike="noStrike" baseline="0" dirty="0">
                <a:latin typeface="NimbusRomNo9L-Regu"/>
              </a:rPr>
              <a:t>developed sea with the swell period, </a:t>
            </a:r>
            <a:r>
              <a:rPr lang="en-US" sz="1800" b="0" i="0" u="none" strike="noStrike" baseline="0" dirty="0" err="1">
                <a:latin typeface="CMMI10"/>
              </a:rPr>
              <a:t>t</a:t>
            </a:r>
            <a:r>
              <a:rPr lang="en-US" sz="1800" b="0" i="0" u="none" strike="noStrike" baseline="0" dirty="0" err="1">
                <a:latin typeface="NimbusRomNo9L-Regu"/>
              </a:rPr>
              <a:t>P</a:t>
            </a:r>
            <a:r>
              <a:rPr lang="en-US" sz="1800" b="0" i="0" u="none" strike="noStrike" baseline="0" dirty="0">
                <a:latin typeface="NimbusRomNo9L-Regu"/>
              </a:rPr>
              <a:t> </a:t>
            </a:r>
            <a:r>
              <a:rPr lang="en-US" sz="1800" b="0" i="0" u="none" strike="noStrike" baseline="0" dirty="0">
                <a:latin typeface="CMR10"/>
              </a:rPr>
              <a:t>= 12 </a:t>
            </a:r>
            <a:r>
              <a:rPr lang="en-US" sz="1800" b="0" i="0" u="none" strike="noStrike" baseline="0" dirty="0">
                <a:latin typeface="NimbusRomNo9L-Regu"/>
              </a:rPr>
              <a:t>seconds</a:t>
            </a:r>
            <a:endParaRPr lang="en-AU" dirty="0"/>
          </a:p>
        </p:txBody>
      </p:sp>
      <p:sp>
        <p:nvSpPr>
          <p:cNvPr id="4" name="Slide Number Placeholder 3"/>
          <p:cNvSpPr>
            <a:spLocks noGrp="1"/>
          </p:cNvSpPr>
          <p:nvPr>
            <p:ph type="sldNum" sz="quarter" idx="5"/>
          </p:nvPr>
        </p:nvSpPr>
        <p:spPr/>
        <p:txBody>
          <a:bodyPr/>
          <a:lstStyle/>
          <a:p>
            <a:pPr>
              <a:defRPr/>
            </a:pPr>
            <a:fld id="{1EDB437F-59FE-4A6C-A802-8DC82142699A}" type="slidenum">
              <a:rPr lang="en-US" smtClean="0"/>
              <a:pPr>
                <a:defRPr/>
              </a:pPr>
              <a:t>54</a:t>
            </a:fld>
            <a:endParaRPr lang="en-US"/>
          </a:p>
        </p:txBody>
      </p:sp>
    </p:spTree>
    <p:extLst>
      <p:ext uri="{BB962C8B-B14F-4D97-AF65-F5344CB8AC3E}">
        <p14:creationId xmlns:p14="http://schemas.microsoft.com/office/powerpoint/2010/main" val="24441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ltis UniSA Book" panose="020B0503030000000003" pitchFamily="34" charset="0"/>
              </a:rPr>
              <a:t>In strong Doppler region, NC detector performs better. i.e., ~6dB gain</a:t>
            </a:r>
          </a:p>
          <a:p>
            <a:endParaRPr lang="en-AU" dirty="0"/>
          </a:p>
        </p:txBody>
      </p:sp>
      <p:sp>
        <p:nvSpPr>
          <p:cNvPr id="4" name="Slide Number Placeholder 3"/>
          <p:cNvSpPr>
            <a:spLocks noGrp="1"/>
          </p:cNvSpPr>
          <p:nvPr>
            <p:ph type="sldNum" sz="quarter" idx="5"/>
          </p:nvPr>
        </p:nvSpPr>
        <p:spPr/>
        <p:txBody>
          <a:bodyPr/>
          <a:lstStyle/>
          <a:p>
            <a:pPr>
              <a:defRPr/>
            </a:pPr>
            <a:fld id="{1EDB437F-59FE-4A6C-A802-8DC82142699A}" type="slidenum">
              <a:rPr lang="en-US" smtClean="0"/>
              <a:pPr>
                <a:defRPr/>
              </a:pPr>
              <a:t>56</a:t>
            </a:fld>
            <a:endParaRPr lang="en-US"/>
          </a:p>
        </p:txBody>
      </p:sp>
    </p:spTree>
    <p:extLst>
      <p:ext uri="{BB962C8B-B14F-4D97-AF65-F5344CB8AC3E}">
        <p14:creationId xmlns:p14="http://schemas.microsoft.com/office/powerpoint/2010/main" val="404974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ftr" sz="quarter" idx="4"/>
          </p:nvPr>
        </p:nvSpPr>
        <p:spPr>
          <a:noFill/>
        </p:spPr>
        <p:txBody>
          <a:bodyPr/>
          <a:lstStyle>
            <a:lvl1pPr defTabSz="1016074" eaLnBrk="0" hangingPunct="0">
              <a:defRPr sz="1600">
                <a:solidFill>
                  <a:schemeClr val="tx1"/>
                </a:solidFill>
                <a:latin typeface="Arial" panose="020B0604020202020204" pitchFamily="34" charset="0"/>
                <a:cs typeface="Arial" panose="020B0604020202020204" pitchFamily="34" charset="0"/>
              </a:defRPr>
            </a:lvl1pPr>
            <a:lvl2pPr marL="789904" indent="-303809" defTabSz="1016074" eaLnBrk="0" hangingPunct="0">
              <a:defRPr sz="1600">
                <a:solidFill>
                  <a:schemeClr val="tx1"/>
                </a:solidFill>
                <a:latin typeface="Arial" panose="020B0604020202020204" pitchFamily="34" charset="0"/>
                <a:cs typeface="Arial" panose="020B0604020202020204" pitchFamily="34" charset="0"/>
              </a:defRPr>
            </a:lvl2pPr>
            <a:lvl3pPr marL="1215238" indent="-243048" defTabSz="1016074" eaLnBrk="0" hangingPunct="0">
              <a:defRPr sz="1600">
                <a:solidFill>
                  <a:schemeClr val="tx1"/>
                </a:solidFill>
                <a:latin typeface="Arial" panose="020B0604020202020204" pitchFamily="34" charset="0"/>
                <a:cs typeface="Arial" panose="020B0604020202020204" pitchFamily="34" charset="0"/>
              </a:defRPr>
            </a:lvl3pPr>
            <a:lvl4pPr marL="1701333" indent="-243048" defTabSz="1016074" eaLnBrk="0" hangingPunct="0">
              <a:defRPr sz="1600">
                <a:solidFill>
                  <a:schemeClr val="tx1"/>
                </a:solidFill>
                <a:latin typeface="Arial" panose="020B0604020202020204" pitchFamily="34" charset="0"/>
                <a:cs typeface="Arial" panose="020B0604020202020204" pitchFamily="34" charset="0"/>
              </a:defRPr>
            </a:lvl4pPr>
            <a:lvl5pPr marL="2187428" indent="-243048" defTabSz="1016074" eaLnBrk="0" hangingPunct="0">
              <a:defRPr sz="1600">
                <a:solidFill>
                  <a:schemeClr val="tx1"/>
                </a:solidFill>
                <a:latin typeface="Arial" panose="020B0604020202020204" pitchFamily="34" charset="0"/>
                <a:cs typeface="Arial" panose="020B0604020202020204" pitchFamily="34" charset="0"/>
              </a:defRPr>
            </a:lvl5pPr>
            <a:lvl6pPr marL="2673523"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3159618"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645713"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4131808" indent="-243048" defTabSz="1016074"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400"/>
              <a:t>S. Watts, L. Rosenberg, 2018</a:t>
            </a: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r>
              <a:rPr lang="en-GB" altLang="en-US" sz="1700">
                <a:solidFill>
                  <a:srgbClr val="000000"/>
                </a:solidFill>
                <a:cs typeface="Times New Roman" panose="02020603050405020304" pitchFamily="18" charset="0"/>
              </a:rPr>
              <a:t>Reliable prediction of radar performance over the sea depends upon accurate models of both the radar processing and of the sea clutter. At early stages of a radar design, the basic radar parameters (waveform design, antenna gain, transmitter power, receiver noise figure, signal and data processing algorithms) are defined.  As the radar design develops and is refined, the radar performance needs to be continuously assessed in the context of this initial modelling.</a:t>
            </a:r>
            <a:r>
              <a:rPr lang="en-GB" altLang="en-US" sz="1700"/>
              <a:t> </a:t>
            </a:r>
          </a:p>
        </p:txBody>
      </p:sp>
      <p:sp>
        <p:nvSpPr>
          <p:cNvPr id="2" name="Header Placeholder 1"/>
          <p:cNvSpPr>
            <a:spLocks noGrp="1"/>
          </p:cNvSpPr>
          <p:nvPr>
            <p:ph type="hdr" sz="quarter" idx="10"/>
          </p:nvPr>
        </p:nvSpPr>
        <p:spPr/>
        <p:txBody>
          <a:bodyPr/>
          <a:lstStyle/>
          <a:p>
            <a:pPr>
              <a:defRPr/>
            </a:pPr>
            <a:r>
              <a:rPr lang="en-US" altLang="en-US"/>
              <a:t>2018 IEEE Radar Conference</a:t>
            </a:r>
            <a:endParaRPr lang="en-US" altLang="en-US" dirty="0"/>
          </a:p>
        </p:txBody>
      </p:sp>
    </p:spTree>
    <p:extLst>
      <p:ext uri="{BB962C8B-B14F-4D97-AF65-F5344CB8AC3E}">
        <p14:creationId xmlns:p14="http://schemas.microsoft.com/office/powerpoint/2010/main" val="1013697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ltis UniSA Book" panose="020B0503030000000003" pitchFamily="34" charset="0"/>
              </a:rPr>
              <a:t>Required SIR reduces for all detectors with increasing Np</a:t>
            </a:r>
          </a:p>
          <a:p>
            <a:r>
              <a:rPr lang="en-US" dirty="0"/>
              <a:t>The poor performance of ALQ for smaller value of Np can be attributed to not having enough samples to whiten the correlated clutter. </a:t>
            </a:r>
          </a:p>
          <a:p>
            <a:pPr algn="l"/>
            <a:r>
              <a:rPr lang="en-AU" sz="1800" b="0" i="0" u="none" strike="noStrike" baseline="0" dirty="0">
                <a:latin typeface="NimbusRomNo9L-Regu"/>
              </a:rPr>
              <a:t>the slope of the </a:t>
            </a:r>
            <a:r>
              <a:rPr lang="en-US" sz="1800" b="0" i="0" u="none" strike="noStrike" baseline="0" dirty="0">
                <a:latin typeface="NimbusRomNo9L-Regu"/>
              </a:rPr>
              <a:t>NC detector SIR curve is steeper for lower values of </a:t>
            </a:r>
            <a:r>
              <a:rPr lang="en-US" sz="1800" b="0" i="0" u="none" strike="noStrike" baseline="0" dirty="0">
                <a:latin typeface="CMMI10"/>
              </a:rPr>
              <a:t>N</a:t>
            </a:r>
            <a:r>
              <a:rPr lang="en-US" sz="1800" b="0" i="0" u="none" strike="noStrike" baseline="0" dirty="0">
                <a:latin typeface="NimbusRomNo9L-Regu"/>
              </a:rPr>
              <a:t>p but becomes nearly constant as </a:t>
            </a:r>
            <a:r>
              <a:rPr lang="en-US" sz="1800" b="0" i="0" u="none" strike="noStrike" baseline="0" dirty="0">
                <a:latin typeface="CMMI10"/>
              </a:rPr>
              <a:t>N</a:t>
            </a:r>
            <a:r>
              <a:rPr lang="en-US" sz="1800" b="0" i="0" u="none" strike="noStrike" baseline="0" dirty="0">
                <a:latin typeface="NimbusRomNo9L-Regu"/>
              </a:rPr>
              <a:t>p increases.</a:t>
            </a:r>
            <a:endParaRPr lang="en-AU" dirty="0"/>
          </a:p>
        </p:txBody>
      </p:sp>
      <p:sp>
        <p:nvSpPr>
          <p:cNvPr id="4" name="Slide Number Placeholder 3"/>
          <p:cNvSpPr>
            <a:spLocks noGrp="1"/>
          </p:cNvSpPr>
          <p:nvPr>
            <p:ph type="sldNum" sz="quarter" idx="5"/>
          </p:nvPr>
        </p:nvSpPr>
        <p:spPr/>
        <p:txBody>
          <a:bodyPr/>
          <a:lstStyle/>
          <a:p>
            <a:pPr>
              <a:defRPr/>
            </a:pPr>
            <a:fld id="{1EDB437F-59FE-4A6C-A802-8DC82142699A}" type="slidenum">
              <a:rPr lang="en-US" smtClean="0"/>
              <a:pPr>
                <a:defRPr/>
              </a:pPr>
              <a:t>57</a:t>
            </a:fld>
            <a:endParaRPr lang="en-US"/>
          </a:p>
        </p:txBody>
      </p:sp>
    </p:spTree>
    <p:extLst>
      <p:ext uri="{BB962C8B-B14F-4D97-AF65-F5344CB8AC3E}">
        <p14:creationId xmlns:p14="http://schemas.microsoft.com/office/powerpoint/2010/main" val="355634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AU"/>
          </a:p>
          <a:p>
            <a:endParaRPr lang="en-AU"/>
          </a:p>
          <a:p>
            <a:endParaRPr lang="en-AU"/>
          </a:p>
          <a:p>
            <a:r>
              <a:rPr lang="en-AU"/>
              <a:t>Radar 2022</a:t>
            </a:r>
          </a:p>
        </p:txBody>
      </p:sp>
      <p:sp>
        <p:nvSpPr>
          <p:cNvPr id="5" name="Footer Placeholder 4"/>
          <p:cNvSpPr>
            <a:spLocks noGrp="1"/>
          </p:cNvSpPr>
          <p:nvPr>
            <p:ph type="ftr" sz="quarter" idx="4"/>
          </p:nvPr>
        </p:nvSpPr>
        <p:spPr/>
        <p:txBody>
          <a:bodyPr/>
          <a:lstStyle/>
          <a:p>
            <a:r>
              <a:rPr lang="en-AU"/>
              <a:t>L.Rosenberg, S.Watts, 2022</a:t>
            </a:r>
          </a:p>
          <a:p>
            <a:endParaRPr lang="en-AU"/>
          </a:p>
        </p:txBody>
      </p:sp>
      <p:sp>
        <p:nvSpPr>
          <p:cNvPr id="6" name="Slide Number Placeholder 5"/>
          <p:cNvSpPr>
            <a:spLocks noGrp="1"/>
          </p:cNvSpPr>
          <p:nvPr>
            <p:ph type="sldNum" sz="quarter" idx="5"/>
          </p:nvPr>
        </p:nvSpPr>
        <p:spPr/>
        <p:txBody>
          <a:bodyPr/>
          <a:lstStyle/>
          <a:p>
            <a:fld id="{1A82132E-E9F1-4187-AD03-23B0E9F7F318}" type="slidenum">
              <a:rPr lang="en-AU" smtClean="0"/>
              <a:t>6</a:t>
            </a:fld>
            <a:endParaRPr lang="en-AU"/>
          </a:p>
        </p:txBody>
      </p:sp>
    </p:spTree>
    <p:extLst>
      <p:ext uri="{BB962C8B-B14F-4D97-AF65-F5344CB8AC3E}">
        <p14:creationId xmlns:p14="http://schemas.microsoft.com/office/powerpoint/2010/main" val="3600844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pPr>
              <a:defRPr/>
            </a:pPr>
            <a:r>
              <a:rPr lang="en-US" altLang="en-US"/>
              <a:t>2018 IEEE Radar Conference</a:t>
            </a:r>
            <a:endParaRPr lang="en-US" altLang="en-US" dirty="0"/>
          </a:p>
        </p:txBody>
      </p:sp>
      <p:sp>
        <p:nvSpPr>
          <p:cNvPr id="6" name="Footer Placeholder 5"/>
          <p:cNvSpPr>
            <a:spLocks noGrp="1"/>
          </p:cNvSpPr>
          <p:nvPr>
            <p:ph type="ftr" sz="quarter" idx="11"/>
          </p:nvPr>
        </p:nvSpPr>
        <p:spPr/>
        <p:txBody>
          <a:bodyPr/>
          <a:lstStyle/>
          <a:p>
            <a:pPr>
              <a:defRPr/>
            </a:pPr>
            <a:r>
              <a:rPr lang="en-GB" altLang="en-US"/>
              <a:t>S. Watts, L. Rosenberg, 2018</a:t>
            </a:r>
            <a:endParaRPr lang="en-GB" altLang="en-US" dirty="0"/>
          </a:p>
        </p:txBody>
      </p:sp>
    </p:spTree>
    <p:extLst>
      <p:ext uri="{BB962C8B-B14F-4D97-AF65-F5344CB8AC3E}">
        <p14:creationId xmlns:p14="http://schemas.microsoft.com/office/powerpoint/2010/main" val="368734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AU"/>
          </a:p>
          <a:p>
            <a:endParaRPr lang="en-AU"/>
          </a:p>
          <a:p>
            <a:endParaRPr lang="en-AU"/>
          </a:p>
          <a:p>
            <a:r>
              <a:rPr lang="en-AU"/>
              <a:t>Radar 2022</a:t>
            </a:r>
          </a:p>
        </p:txBody>
      </p:sp>
      <p:sp>
        <p:nvSpPr>
          <p:cNvPr id="5" name="Footer Placeholder 4"/>
          <p:cNvSpPr>
            <a:spLocks noGrp="1"/>
          </p:cNvSpPr>
          <p:nvPr>
            <p:ph type="ftr" sz="quarter" idx="4"/>
          </p:nvPr>
        </p:nvSpPr>
        <p:spPr/>
        <p:txBody>
          <a:bodyPr/>
          <a:lstStyle/>
          <a:p>
            <a:r>
              <a:rPr lang="en-AU"/>
              <a:t>L.Rosenberg, S.Watts, 2022</a:t>
            </a:r>
          </a:p>
          <a:p>
            <a:endParaRPr lang="en-AU"/>
          </a:p>
        </p:txBody>
      </p:sp>
      <p:sp>
        <p:nvSpPr>
          <p:cNvPr id="6" name="Slide Number Placeholder 5"/>
          <p:cNvSpPr>
            <a:spLocks noGrp="1"/>
          </p:cNvSpPr>
          <p:nvPr>
            <p:ph type="sldNum" sz="quarter" idx="5"/>
          </p:nvPr>
        </p:nvSpPr>
        <p:spPr/>
        <p:txBody>
          <a:bodyPr/>
          <a:lstStyle/>
          <a:p>
            <a:fld id="{1A82132E-E9F1-4187-AD03-23B0E9F7F318}" type="slidenum">
              <a:rPr lang="en-AU" smtClean="0"/>
              <a:t>8</a:t>
            </a:fld>
            <a:endParaRPr lang="en-AU"/>
          </a:p>
        </p:txBody>
      </p:sp>
    </p:spTree>
    <p:extLst>
      <p:ext uri="{BB962C8B-B14F-4D97-AF65-F5344CB8AC3E}">
        <p14:creationId xmlns:p14="http://schemas.microsoft.com/office/powerpoint/2010/main" val="408179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6" name="Footer Placeholder 5"/>
          <p:cNvSpPr>
            <a:spLocks noGrp="1"/>
          </p:cNvSpPr>
          <p:nvPr>
            <p:ph type="ftr" sz="quarter" idx="10"/>
          </p:nvPr>
        </p:nvSpPr>
        <p:spPr/>
        <p:txBody>
          <a:bodyPr/>
          <a:lstStyle/>
          <a:p>
            <a:pPr>
              <a:defRPr/>
            </a:pPr>
            <a:r>
              <a:rPr lang="en-GB" altLang="en-US"/>
              <a:t>S. Watts, L. Rosenberg, 2018</a:t>
            </a:r>
            <a:endParaRPr lang="en-GB" altLang="en-US" dirty="0"/>
          </a:p>
        </p:txBody>
      </p:sp>
      <p:sp>
        <p:nvSpPr>
          <p:cNvPr id="7" name="Header Placeholder 6"/>
          <p:cNvSpPr>
            <a:spLocks noGrp="1"/>
          </p:cNvSpPr>
          <p:nvPr>
            <p:ph type="hdr" sz="quarter" idx="11"/>
          </p:nvPr>
        </p:nvSpPr>
        <p:spPr/>
        <p:txBody>
          <a:bodyPr/>
          <a:lstStyle/>
          <a:p>
            <a:pPr>
              <a:defRPr/>
            </a:pPr>
            <a:r>
              <a:rPr lang="en-US" altLang="en-US"/>
              <a:t>2018 IEEE Radar Conference</a:t>
            </a:r>
            <a:endParaRPr lang="en-US" altLang="en-US" dirty="0"/>
          </a:p>
        </p:txBody>
      </p:sp>
    </p:spTree>
    <p:extLst>
      <p:ext uri="{BB962C8B-B14F-4D97-AF65-F5344CB8AC3E}">
        <p14:creationId xmlns:p14="http://schemas.microsoft.com/office/powerpoint/2010/main" val="4233747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Blue Title Slide">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1FA71E-0212-4DBE-A395-9FE7E0C98054}"/>
              </a:ext>
            </a:extLst>
          </p:cNvPr>
          <p:cNvSpPr/>
          <p:nvPr userDrawn="1"/>
        </p:nvSpPr>
        <p:spPr>
          <a:xfrm>
            <a:off x="-1" y="-54243"/>
            <a:ext cx="12192001" cy="4803982"/>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Subtitle (Optional)</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Full Title</a:t>
            </a:r>
          </a:p>
        </p:txBody>
      </p:sp>
      <p:sp>
        <p:nvSpPr>
          <p:cNvPr id="6" name="Text Placeholder 22">
            <a:extLst>
              <a:ext uri="{FF2B5EF4-FFF2-40B4-BE49-F238E27FC236}">
                <a16:creationId xmlns:a16="http://schemas.microsoft.com/office/drawing/2014/main" id="{EC51FD09-7A7E-68BC-55B2-2AA99FDC3AB4}"/>
              </a:ext>
            </a:extLst>
          </p:cNvPr>
          <p:cNvSpPr>
            <a:spLocks noGrp="1"/>
          </p:cNvSpPr>
          <p:nvPr>
            <p:ph type="body" sz="quarter" idx="20" hasCustomPrompt="1"/>
          </p:nvPr>
        </p:nvSpPr>
        <p:spPr>
          <a:xfrm>
            <a:off x="640079" y="2743200"/>
            <a:ext cx="8937553" cy="881137"/>
          </a:xfrm>
          <a:prstGeom prst="rect">
            <a:avLst/>
          </a:prstGeom>
        </p:spPr>
        <p:txBody>
          <a:bodyPr/>
          <a:lstStyle>
            <a:lvl1pPr marL="0" indent="0" algn="l">
              <a:lnSpc>
                <a:spcPct val="100000"/>
              </a:lnSpc>
              <a:spcBef>
                <a:spcPts val="0"/>
              </a:spcBef>
              <a:buNone/>
              <a:defRPr lang="en-US" sz="4000" b="1" kern="1200" dirty="0" smtClean="0">
                <a:solidFill>
                  <a:schemeClr val="bg1"/>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 Slide</a:t>
            </a:r>
          </a:p>
        </p:txBody>
      </p:sp>
      <p:pic>
        <p:nvPicPr>
          <p:cNvPr id="4" name="Picture 3">
            <a:extLst>
              <a:ext uri="{FF2B5EF4-FFF2-40B4-BE49-F238E27FC236}">
                <a16:creationId xmlns:a16="http://schemas.microsoft.com/office/drawing/2014/main" id="{DD699788-944F-BA92-287F-8CB7AD3C3128}"/>
              </a:ext>
            </a:extLst>
          </p:cNvPr>
          <p:cNvPicPr>
            <a:picLocks noChangeAspect="1"/>
          </p:cNvPicPr>
          <p:nvPr userDrawn="1"/>
        </p:nvPicPr>
        <p:blipFill>
          <a:blip r:embed="rId2"/>
          <a:stretch>
            <a:fillRect/>
          </a:stretch>
        </p:blipFill>
        <p:spPr>
          <a:xfrm>
            <a:off x="8640000" y="5328000"/>
            <a:ext cx="3308957" cy="671718"/>
          </a:xfrm>
          <a:prstGeom prst="rect">
            <a:avLst/>
          </a:prstGeom>
        </p:spPr>
      </p:pic>
    </p:spTree>
    <p:extLst>
      <p:ext uri="{BB962C8B-B14F-4D97-AF65-F5344CB8AC3E}">
        <p14:creationId xmlns:p14="http://schemas.microsoft.com/office/powerpoint/2010/main" val="36192205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39350" y="523626"/>
            <a:ext cx="11319933" cy="648742"/>
          </a:xfrm>
        </p:spPr>
        <p:txBody>
          <a:bodyPr/>
          <a:lstStyle/>
          <a:p>
            <a:r>
              <a:rPr lang="en-US" dirty="0"/>
              <a:t>Click to edit Master title style</a:t>
            </a:r>
          </a:p>
        </p:txBody>
      </p:sp>
      <p:sp>
        <p:nvSpPr>
          <p:cNvPr id="6" name="Rectangle 5"/>
          <p:cNvSpPr>
            <a:spLocks noGrp="1" noChangeArrowheads="1"/>
          </p:cNvSpPr>
          <p:nvPr>
            <p:ph type="sldNum" sz="quarter" idx="10"/>
          </p:nvPr>
        </p:nvSpPr>
        <p:spPr/>
        <p:txBody>
          <a:bodyPr/>
          <a:lstStyle>
            <a:lvl1pPr>
              <a:defRPr>
                <a:latin typeface="Times New Roman" pitchFamily="18" charset="0"/>
                <a:ea typeface="ＭＳ Ｐゴシック" pitchFamily="-112" charset="-128"/>
              </a:defRPr>
            </a:lvl1pPr>
          </a:lstStyle>
          <a:p>
            <a:pPr>
              <a:defRPr/>
            </a:pPr>
            <a:fld id="{129109D4-574C-4739-A061-4EFCBADA02A8}" type="slidenum">
              <a:rPr lang="en-US"/>
              <a:pPr>
                <a:defRPr/>
              </a:pPr>
              <a:t>‹#›</a:t>
            </a:fld>
            <a:endParaRPr lang="en-US"/>
          </a:p>
        </p:txBody>
      </p:sp>
      <p:sp>
        <p:nvSpPr>
          <p:cNvPr id="8" name="Text Placeholder 7"/>
          <p:cNvSpPr>
            <a:spLocks noGrp="1"/>
          </p:cNvSpPr>
          <p:nvPr>
            <p:ph type="body" sz="quarter" idx="11"/>
          </p:nvPr>
        </p:nvSpPr>
        <p:spPr>
          <a:xfrm>
            <a:off x="239350" y="1412776"/>
            <a:ext cx="11319933" cy="4752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2"/>
          </p:nvPr>
        </p:nvSpPr>
        <p:spPr>
          <a:xfrm>
            <a:off x="1959766" y="6581002"/>
            <a:ext cx="898002" cy="276999"/>
          </a:xfrm>
          <a:ln/>
        </p:spPr>
        <p:txBody>
          <a:bodyPr/>
          <a:lstStyle>
            <a:lvl1pPr>
              <a:defRPr/>
            </a:lvl1pPr>
          </a:lstStyle>
          <a:p>
            <a:pPr>
              <a:defRPr/>
            </a:pPr>
            <a:r>
              <a:rPr lang="en-GB" altLang="en-US" dirty="0"/>
              <a:t>Radar 2018</a:t>
            </a:r>
          </a:p>
        </p:txBody>
      </p:sp>
    </p:spTree>
    <p:extLst>
      <p:ext uri="{BB962C8B-B14F-4D97-AF65-F5344CB8AC3E}">
        <p14:creationId xmlns:p14="http://schemas.microsoft.com/office/powerpoint/2010/main" val="209093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5885" y="55564"/>
            <a:ext cx="10661649" cy="593725"/>
          </a:xfrm>
        </p:spPr>
        <p:txBody>
          <a:bodyPr/>
          <a:lstStyle/>
          <a:p>
            <a:r>
              <a:rPr lang="en-US"/>
              <a:t>Click to edit Master title style</a:t>
            </a:r>
          </a:p>
        </p:txBody>
      </p:sp>
      <p:sp>
        <p:nvSpPr>
          <p:cNvPr id="3" name="Content Placeholder 2"/>
          <p:cNvSpPr>
            <a:spLocks noGrp="1"/>
          </p:cNvSpPr>
          <p:nvPr>
            <p:ph idx="1"/>
          </p:nvPr>
        </p:nvSpPr>
        <p:spPr>
          <a:xfrm>
            <a:off x="1130300" y="1350964"/>
            <a:ext cx="10035117" cy="5280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47E5532-1FAE-4911-BEEE-9B2D90988FEA}"/>
              </a:ext>
            </a:extLst>
          </p:cNvPr>
          <p:cNvSpPr>
            <a:spLocks noGrp="1" noChangeArrowheads="1"/>
          </p:cNvSpPr>
          <p:nvPr>
            <p:ph type="sldNum" sz="quarter" idx="10"/>
          </p:nvPr>
        </p:nvSpPr>
        <p:spPr>
          <a:xfrm>
            <a:off x="10661365" y="6200257"/>
            <a:ext cx="1344083" cy="476250"/>
          </a:xfrm>
          <a:prstGeom prst="rect">
            <a:avLst/>
          </a:prstGeom>
        </p:spPr>
        <p:txBody>
          <a:bodyPr/>
          <a:lstStyle>
            <a:lvl1pPr algn="r">
              <a:defRPr sz="1600">
                <a:latin typeface="+mn-lt"/>
                <a:ea typeface="ＭＳ Ｐゴシック" pitchFamily="-112" charset="-128"/>
              </a:defRPr>
            </a:lvl1pPr>
          </a:lstStyle>
          <a:p>
            <a:pPr>
              <a:defRPr/>
            </a:pPr>
            <a:fld id="{129109D4-574C-4739-A061-4EFCBADA02A8}" type="slidenum">
              <a:rPr lang="en-US" smtClean="0"/>
              <a:pPr>
                <a:defRPr/>
              </a:pPr>
              <a:t>‹#›</a:t>
            </a:fld>
            <a:r>
              <a:rPr lang="en-US"/>
              <a:t>/50</a:t>
            </a:r>
            <a:endParaRPr lang="en-US" dirty="0"/>
          </a:p>
        </p:txBody>
      </p:sp>
    </p:spTree>
    <p:extLst>
      <p:ext uri="{BB962C8B-B14F-4D97-AF65-F5344CB8AC3E}">
        <p14:creationId xmlns:p14="http://schemas.microsoft.com/office/powerpoint/2010/main" val="43046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oter:heading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438" y="6006075"/>
            <a:ext cx="1889101" cy="561524"/>
          </a:xfrm>
          <a:prstGeom prst="rect">
            <a:avLst/>
          </a:prstGeom>
        </p:spPr>
      </p:pic>
      <p:sp>
        <p:nvSpPr>
          <p:cNvPr id="11" name="Text Placeholder 3"/>
          <p:cNvSpPr>
            <a:spLocks noGrp="1"/>
          </p:cNvSpPr>
          <p:nvPr>
            <p:ph type="body" sz="quarter" idx="11" hasCustomPrompt="1"/>
          </p:nvPr>
        </p:nvSpPr>
        <p:spPr>
          <a:xfrm>
            <a:off x="554957" y="571503"/>
            <a:ext cx="11054537" cy="863600"/>
          </a:xfrm>
          <a:prstGeom prst="rect">
            <a:avLst/>
          </a:prstGeom>
        </p:spPr>
        <p:txBody>
          <a:bodyPr anchor="t"/>
          <a:lstStyle>
            <a:lvl1pPr marL="0" indent="0">
              <a:lnSpc>
                <a:spcPct val="90000"/>
              </a:lnSpc>
              <a:buNone/>
              <a:defRPr sz="4800" b="1" baseline="0">
                <a:solidFill>
                  <a:srgbClr val="054A89"/>
                </a:solidFill>
              </a:defRPr>
            </a:lvl1pPr>
          </a:lstStyle>
          <a:p>
            <a:pPr lvl="0"/>
            <a:r>
              <a:rPr lang="en-US" dirty="0"/>
              <a:t>Type heading here</a:t>
            </a:r>
            <a:endParaRPr lang="en-AU" dirty="0"/>
          </a:p>
        </p:txBody>
      </p:sp>
      <p:sp>
        <p:nvSpPr>
          <p:cNvPr id="12" name="Text Placeholder 3"/>
          <p:cNvSpPr>
            <a:spLocks noGrp="1"/>
          </p:cNvSpPr>
          <p:nvPr>
            <p:ph type="body" sz="quarter" idx="12" hasCustomPrompt="1"/>
          </p:nvPr>
        </p:nvSpPr>
        <p:spPr>
          <a:xfrm>
            <a:off x="554946" y="1727207"/>
            <a:ext cx="11041001" cy="3339247"/>
          </a:xfrm>
          <a:prstGeom prst="rect">
            <a:avLst/>
          </a:prstGeom>
        </p:spPr>
        <p:txBody>
          <a:bodyPr/>
          <a:lstStyle>
            <a:lvl1pPr marL="457189" indent="-457189">
              <a:lnSpc>
                <a:spcPct val="90000"/>
              </a:lnSpc>
              <a:spcBef>
                <a:spcPts val="0"/>
              </a:spcBef>
              <a:spcAft>
                <a:spcPts val="0"/>
              </a:spcAft>
              <a:buFont typeface="Arial" panose="020B0604020202020204" pitchFamily="34" charset="0"/>
              <a:buChar char="•"/>
              <a:defRPr sz="3200" b="0" baseline="0">
                <a:solidFill>
                  <a:schemeClr val="tx1"/>
                </a:solidFill>
              </a:defRPr>
            </a:lvl1pPr>
            <a:lvl2pPr>
              <a:defRPr sz="2667"/>
            </a:lvl2pPr>
            <a:lvl3pPr marL="1523962" indent="-304792">
              <a:buFont typeface="Arial" panose="020B0604020202020204" pitchFamily="34" charset="0"/>
              <a:buChar char="»"/>
              <a:defRPr sz="2667"/>
            </a:lvl3pPr>
          </a:lstStyle>
          <a:p>
            <a:pPr lvl="0"/>
            <a:r>
              <a:rPr lang="en-US" dirty="0"/>
              <a:t>Type text here</a:t>
            </a:r>
          </a:p>
          <a:p>
            <a:pPr lvl="1"/>
            <a:r>
              <a:rPr lang="en-US" dirty="0"/>
              <a:t>Second level if required</a:t>
            </a:r>
          </a:p>
          <a:p>
            <a:pPr lvl="2"/>
            <a:r>
              <a:rPr lang="en-US" dirty="0"/>
              <a:t>Third level if required</a:t>
            </a:r>
            <a:endParaRPr lang="en-AU" dirty="0"/>
          </a:p>
        </p:txBody>
      </p:sp>
      <p:pic>
        <p:nvPicPr>
          <p:cNvPr id="3" name="Picture 2">
            <a:extLst>
              <a:ext uri="{FF2B5EF4-FFF2-40B4-BE49-F238E27FC236}">
                <a16:creationId xmlns:a16="http://schemas.microsoft.com/office/drawing/2014/main" id="{1865B537-7036-2042-B50D-F890C1EE95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4907" b="16398"/>
          <a:stretch/>
        </p:blipFill>
        <p:spPr>
          <a:xfrm>
            <a:off x="9825300" y="5986073"/>
            <a:ext cx="2248285" cy="769495"/>
          </a:xfrm>
          <a:prstGeom prst="rect">
            <a:avLst/>
          </a:prstGeom>
        </p:spPr>
      </p:pic>
    </p:spTree>
    <p:extLst>
      <p:ext uri="{BB962C8B-B14F-4D97-AF65-F5344CB8AC3E}">
        <p14:creationId xmlns:p14="http://schemas.microsoft.com/office/powerpoint/2010/main" val="1423501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ull Page ">
    <p:spTree>
      <p:nvGrpSpPr>
        <p:cNvPr id="1" name=""/>
        <p:cNvGrpSpPr/>
        <p:nvPr/>
      </p:nvGrpSpPr>
      <p:grpSpPr>
        <a:xfrm>
          <a:off x="0" y="0"/>
          <a:ext cx="0" cy="0"/>
          <a:chOff x="0" y="0"/>
          <a:chExt cx="0" cy="0"/>
        </a:xfrm>
      </p:grpSpPr>
      <p:sp>
        <p:nvSpPr>
          <p:cNvPr id="5" name="Content Placeholder 12">
            <a:extLst>
              <a:ext uri="{FF2B5EF4-FFF2-40B4-BE49-F238E27FC236}">
                <a16:creationId xmlns:a16="http://schemas.microsoft.com/office/drawing/2014/main" id="{673C045F-876A-487E-9097-CF25663536C5}"/>
              </a:ext>
            </a:extLst>
          </p:cNvPr>
          <p:cNvSpPr>
            <a:spLocks noGrp="1"/>
          </p:cNvSpPr>
          <p:nvPr>
            <p:ph sz="quarter" idx="12" hasCustomPrompt="1"/>
          </p:nvPr>
        </p:nvSpPr>
        <p:spPr>
          <a:xfrm>
            <a:off x="612648" y="1331304"/>
            <a:ext cx="10962862" cy="3707836"/>
          </a:xfrm>
          <a:prstGeom prst="rect">
            <a:avLst/>
          </a:prstGeom>
        </p:spPr>
        <p:txBody>
          <a:bodyPr>
            <a:normAutofit/>
          </a:bodyPr>
          <a:lstStyle>
            <a:lvl1pPr marL="285750" indent="-285750">
              <a:spcBef>
                <a:spcPts val="600"/>
              </a:spcBef>
              <a:buClrTx/>
              <a:buFont typeface="Arial" panose="020B0604020202020204" pitchFamily="34" charset="0"/>
              <a:buChar char="•"/>
              <a:defRPr sz="2000" baseline="0">
                <a:solidFill>
                  <a:schemeClr val="tx1"/>
                </a:solidFill>
                <a:latin typeface="+mn-lt"/>
                <a:cs typeface="Arial" panose="020B0604020202020204" pitchFamily="34" charset="0"/>
              </a:defRPr>
            </a:lvl1pPr>
            <a:lvl2pPr>
              <a:spcBef>
                <a:spcPts val="600"/>
              </a:spcBef>
              <a:defRPr sz="2000">
                <a:solidFill>
                  <a:schemeClr val="tx1"/>
                </a:solidFill>
                <a:latin typeface="+mn-lt"/>
              </a:defRPr>
            </a:lvl2pPr>
            <a:lvl3pPr>
              <a:spcBef>
                <a:spcPts val="600"/>
              </a:spcBef>
              <a:defRPr sz="2000">
                <a:latin typeface="+mn-lt"/>
              </a:defRPr>
            </a:lvl3pPr>
            <a:lvl4pPr>
              <a:defRPr sz="1400"/>
            </a:lvl4pPr>
            <a:lvl5pPr>
              <a:defRPr sz="1400"/>
            </a:lvl5pPr>
            <a:lvl6pPr>
              <a:defRPr sz="1400"/>
            </a:lvl6pPr>
            <a:lvl7pPr>
              <a:defRPr sz="1400"/>
            </a:lvl7pPr>
            <a:lvl8pPr>
              <a:defRPr sz="1400"/>
            </a:lvl8pPr>
            <a:lvl9pPr marL="3657600" indent="0">
              <a:buNone/>
              <a:defRPr/>
            </a:lvl9pPr>
          </a:lstStyle>
          <a:p>
            <a:pPr lvl="0"/>
            <a:r>
              <a:rPr lang="en-US" dirty="0"/>
              <a:t>Click to edit text</a:t>
            </a:r>
          </a:p>
          <a:p>
            <a:pPr lvl="1"/>
            <a:r>
              <a:rPr lang="en-US" dirty="0"/>
              <a:t>F</a:t>
            </a:r>
          </a:p>
          <a:p>
            <a:pPr lvl="2"/>
            <a:r>
              <a:rPr lang="en-US" dirty="0"/>
              <a:t>F</a:t>
            </a:r>
          </a:p>
          <a:p>
            <a:pPr lvl="2"/>
            <a:endParaRPr lang="en-US" dirty="0"/>
          </a:p>
        </p:txBody>
      </p:sp>
      <p:sp>
        <p:nvSpPr>
          <p:cNvPr id="6" name="Title 1">
            <a:extLst>
              <a:ext uri="{FF2B5EF4-FFF2-40B4-BE49-F238E27FC236}">
                <a16:creationId xmlns:a16="http://schemas.microsoft.com/office/drawing/2014/main" id="{DE6E007D-4A49-4350-A5D2-296D7DED613E}"/>
              </a:ext>
            </a:extLst>
          </p:cNvPr>
          <p:cNvSpPr>
            <a:spLocks noGrp="1"/>
          </p:cNvSpPr>
          <p:nvPr>
            <p:ph type="title" hasCustomPrompt="1"/>
          </p:nvPr>
        </p:nvSpPr>
        <p:spPr>
          <a:xfrm>
            <a:off x="376807" y="241238"/>
            <a:ext cx="10984633" cy="684362"/>
          </a:xfrm>
          <a:prstGeom prst="rect">
            <a:avLst/>
          </a:prstGeom>
        </p:spPr>
        <p:txBody>
          <a:bodyPr/>
          <a:lstStyle>
            <a:lvl1pPr>
              <a:defRPr sz="2800" b="1" i="0">
                <a:solidFill>
                  <a:srgbClr val="003478"/>
                </a:solidFill>
                <a:latin typeface="Arial" panose="020B0604020202020204" pitchFamily="34" charset="0"/>
                <a:cs typeface="Arial" panose="020B0604020202020204" pitchFamily="34" charset="0"/>
              </a:defRPr>
            </a:lvl1pPr>
          </a:lstStyle>
          <a:p>
            <a:r>
              <a:rPr lang="en-US" dirty="0"/>
              <a:t>Click to Edit Title Style</a:t>
            </a:r>
          </a:p>
        </p:txBody>
      </p:sp>
      <p:sp>
        <p:nvSpPr>
          <p:cNvPr id="4" name="TextBox 3">
            <a:extLst>
              <a:ext uri="{FF2B5EF4-FFF2-40B4-BE49-F238E27FC236}">
                <a16:creationId xmlns:a16="http://schemas.microsoft.com/office/drawing/2014/main" id="{DB253AF9-EF5E-6A8C-1936-5C5C44F3A041}"/>
              </a:ext>
            </a:extLst>
          </p:cNvPr>
          <p:cNvSpPr txBox="1"/>
          <p:nvPr userDrawn="1"/>
        </p:nvSpPr>
        <p:spPr>
          <a:xfrm>
            <a:off x="10453" y="6534911"/>
            <a:ext cx="399801" cy="253916"/>
          </a:xfrm>
          <a:prstGeom prst="rect">
            <a:avLst/>
          </a:prstGeom>
          <a:noFill/>
        </p:spPr>
        <p:txBody>
          <a:bodyPr wrap="square" rtlCol="0">
            <a:spAutoFit/>
          </a:bodyPr>
          <a:lstStyle/>
          <a:p>
            <a:pPr algn="ctr"/>
            <a:fld id="{E5264778-C0F2-4A1D-870D-8751F1230773}" type="slidenum">
              <a:rPr lang="en-US" sz="1050" smtClean="0">
                <a:solidFill>
                  <a:srgbClr val="003478"/>
                </a:solidFill>
              </a:rPr>
              <a:pPr algn="ctr"/>
              <a:t>‹#›</a:t>
            </a:fld>
            <a:endParaRPr lang="en-US" sz="1050" dirty="0">
              <a:solidFill>
                <a:srgbClr val="003478"/>
              </a:solidFill>
            </a:endParaRPr>
          </a:p>
        </p:txBody>
      </p:sp>
      <p:pic>
        <p:nvPicPr>
          <p:cNvPr id="11" name="Picture 10">
            <a:extLst>
              <a:ext uri="{FF2B5EF4-FFF2-40B4-BE49-F238E27FC236}">
                <a16:creationId xmlns:a16="http://schemas.microsoft.com/office/drawing/2014/main" id="{B93327F8-CE74-766B-34BA-3C89A37673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2" name="Picture 1">
            <a:extLst>
              <a:ext uri="{FF2B5EF4-FFF2-40B4-BE49-F238E27FC236}">
                <a16:creationId xmlns:a16="http://schemas.microsoft.com/office/drawing/2014/main" id="{681AFB8C-C248-C2E9-F6DC-700AFAF7D6F4}"/>
              </a:ext>
            </a:extLst>
          </p:cNvPr>
          <p:cNvPicPr>
            <a:picLocks noChangeAspect="1"/>
          </p:cNvPicPr>
          <p:nvPr userDrawn="1"/>
        </p:nvPicPr>
        <p:blipFill>
          <a:blip r:embed="rId3"/>
          <a:stretch>
            <a:fillRect/>
          </a:stretch>
        </p:blipFill>
        <p:spPr>
          <a:xfrm>
            <a:off x="10108200" y="6425160"/>
            <a:ext cx="1707156" cy="346553"/>
          </a:xfrm>
          <a:prstGeom prst="rect">
            <a:avLst/>
          </a:prstGeom>
        </p:spPr>
      </p:pic>
    </p:spTree>
    <p:extLst>
      <p:ext uri="{BB962C8B-B14F-4D97-AF65-F5344CB8AC3E}">
        <p14:creationId xmlns:p14="http://schemas.microsoft.com/office/powerpoint/2010/main" val="6260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609600" y="6356351"/>
            <a:ext cx="28448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a:xfrm>
            <a:off x="9165262" y="6198476"/>
            <a:ext cx="2844800" cy="365125"/>
          </a:xfrm>
          <a:prstGeom prst="rect">
            <a:avLst/>
          </a:prstGeom>
        </p:spPr>
        <p:txBody>
          <a:bodyPr/>
          <a:lstStyle>
            <a:lvl1pPr algn="r">
              <a:defRPr sz="1600">
                <a:ea typeface="ＭＳ Ｐゴシック" pitchFamily="34" charset="-128"/>
                <a:cs typeface="+mn-cs"/>
              </a:defRPr>
            </a:lvl1pPr>
          </a:lstStyle>
          <a:p>
            <a:pPr>
              <a:defRPr/>
            </a:pPr>
            <a:fld id="{7388BAA6-01C9-7647-97B0-AE223CA13AE7}" type="slidenum">
              <a:rPr lang="en-US" smtClean="0">
                <a:solidFill>
                  <a:prstClr val="black"/>
                </a:solidFill>
              </a:rPr>
              <a:pPr>
                <a:defRPr/>
              </a:pPr>
              <a:t>‹#›</a:t>
            </a:fld>
            <a:r>
              <a:rPr lang="en-US" dirty="0">
                <a:solidFill>
                  <a:prstClr val="black"/>
                </a:solidFill>
              </a:rPr>
              <a:t>/50</a:t>
            </a:r>
          </a:p>
        </p:txBody>
      </p:sp>
      <p:sp>
        <p:nvSpPr>
          <p:cNvPr id="7" name="Title 1"/>
          <p:cNvSpPr>
            <a:spLocks noGrp="1"/>
          </p:cNvSpPr>
          <p:nvPr>
            <p:ph type="title"/>
          </p:nvPr>
        </p:nvSpPr>
        <p:spPr>
          <a:xfrm>
            <a:off x="609600" y="553924"/>
            <a:ext cx="10972800" cy="722757"/>
          </a:xfrm>
          <a:prstGeom prst="rect">
            <a:avLst/>
          </a:prstGeom>
          <a:ln>
            <a:noFill/>
          </a:ln>
        </p:spPr>
        <p:txBody>
          <a:bodyPr/>
          <a:lstStyle>
            <a:lvl1pPr algn="l">
              <a:defRPr sz="3200" b="1">
                <a:solidFill>
                  <a:srgbClr val="4F81BD"/>
                </a:solidFill>
              </a:defRPr>
            </a:lvl1pPr>
          </a:lstStyle>
          <a:p>
            <a:r>
              <a:rPr lang="en-US" dirty="0"/>
              <a:t>Click to edit Master title style</a:t>
            </a:r>
          </a:p>
        </p:txBody>
      </p:sp>
    </p:spTree>
    <p:extLst>
      <p:ext uri="{BB962C8B-B14F-4D97-AF65-F5344CB8AC3E}">
        <p14:creationId xmlns:p14="http://schemas.microsoft.com/office/powerpoint/2010/main" val="1462133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1 Offici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944042" y="1806682"/>
            <a:ext cx="10366156" cy="446568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p:cNvSpPr>
            <a:spLocks noGrp="1"/>
          </p:cNvSpPr>
          <p:nvPr>
            <p:ph type="body" sz="quarter" idx="13" hasCustomPrompt="1"/>
          </p:nvPr>
        </p:nvSpPr>
        <p:spPr>
          <a:xfrm>
            <a:off x="944033" y="1181100"/>
            <a:ext cx="10366165" cy="625582"/>
          </a:xfrm>
          <a:prstGeom prst="rect">
            <a:avLst/>
          </a:prstGeom>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kumimoji="0" lang="en-AU" altLang="en-US" sz="2400" b="0" i="0" u="none" strike="noStrike" kern="1200" cap="none" spc="0" normalizeH="0" baseline="0" noProof="0" smtClean="0">
                <a:ln>
                  <a:noFill/>
                </a:ln>
                <a:solidFill>
                  <a:srgbClr val="F58025"/>
                </a:solidFill>
                <a:effectLst/>
                <a:uLnTx/>
                <a:uFillTx/>
                <a:latin typeface="Georgia" pitchFamily="18" charset="0"/>
                <a:ea typeface="MS PGothic" pitchFamily="34" charset="-128"/>
              </a:defRPr>
            </a:lvl1pPr>
            <a:lvl5pPr>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AU" altLang="en-US" sz="3000" b="0" i="0" u="none" strike="noStrike" kern="1200" cap="none" spc="0" normalizeH="0" baseline="0" noProof="0" dirty="0">
                <a:ln>
                  <a:noFill/>
                </a:ln>
                <a:solidFill>
                  <a:srgbClr val="F58025"/>
                </a:solidFill>
                <a:effectLst/>
                <a:uLnTx/>
                <a:uFillTx/>
                <a:latin typeface="Georgia" pitchFamily="18" charset="0"/>
                <a:ea typeface="MS PGothic" pitchFamily="34" charset="-128"/>
                <a:cs typeface="+mn-cs"/>
              </a:rPr>
              <a:t>PowerPoint Section Heading</a:t>
            </a:r>
          </a:p>
          <a:p>
            <a:pPr lvl="0"/>
            <a:endParaRPr lang="en-AU" dirty="0"/>
          </a:p>
        </p:txBody>
      </p:sp>
      <p:sp>
        <p:nvSpPr>
          <p:cNvPr id="7" name="Slide Number Placeholder 5"/>
          <p:cNvSpPr>
            <a:spLocks noGrp="1"/>
          </p:cNvSpPr>
          <p:nvPr>
            <p:ph type="sldNum" sz="quarter" idx="12"/>
          </p:nvPr>
        </p:nvSpPr>
        <p:spPr>
          <a:xfrm>
            <a:off x="9165262" y="6198476"/>
            <a:ext cx="2844800" cy="365125"/>
          </a:xfrm>
          <a:prstGeom prst="rect">
            <a:avLst/>
          </a:prstGeom>
        </p:spPr>
        <p:txBody>
          <a:bodyPr/>
          <a:lstStyle>
            <a:lvl1pPr algn="r">
              <a:defRPr sz="1600">
                <a:ea typeface="ＭＳ Ｐゴシック" pitchFamily="34" charset="-128"/>
                <a:cs typeface="+mn-cs"/>
              </a:defRPr>
            </a:lvl1pPr>
          </a:lstStyle>
          <a:p>
            <a:pPr>
              <a:defRPr/>
            </a:pPr>
            <a:fld id="{7388BAA6-01C9-7647-97B0-AE223CA13AE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3508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018" y="1394070"/>
            <a:ext cx="11262783" cy="4525963"/>
          </a:xfrm>
          <a:prstGeom prst="rect">
            <a:avLst/>
          </a:prstGeom>
        </p:spPr>
        <p:txBody>
          <a:bodyPr/>
          <a:lstStyle>
            <a:lvl1pPr marL="342900" indent="-342900">
              <a:buClr>
                <a:schemeClr val="accent1"/>
              </a:buClr>
              <a:buFont typeface="Wingdings" charset="2"/>
              <a:buChar cha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472018" y="557347"/>
            <a:ext cx="11262783" cy="435429"/>
          </a:xfrm>
          <a:prstGeom prst="rect">
            <a:avLst/>
          </a:prstGeom>
          <a:ln>
            <a:noFill/>
          </a:ln>
        </p:spPr>
        <p:txBody>
          <a:bodyPr lIns="0" tIns="0" rIns="0" bIns="180000" anchor="t" anchorCtr="0"/>
          <a:lstStyle>
            <a:lvl1pPr algn="l">
              <a:defRPr sz="3200" b="1" baseline="0">
                <a:solidFill>
                  <a:schemeClr val="tx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3427106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0" y="152400"/>
            <a:ext cx="7924800" cy="381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261533" y="10858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544733" y="108585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544733" y="321945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7" name="Rectangle 5"/>
          <p:cNvSpPr>
            <a:spLocks noGrp="1" noChangeArrowheads="1"/>
          </p:cNvSpPr>
          <p:nvPr>
            <p:ph type="ftr" sz="quarter" idx="11"/>
          </p:nvPr>
        </p:nvSpPr>
        <p:spPr>
          <a:xfrm>
            <a:off x="5502375" y="6530201"/>
            <a:ext cx="1187249" cy="276999"/>
          </a:xfrm>
          <a:ln/>
        </p:spPr>
        <p:txBody>
          <a:bodyPr/>
          <a:lstStyle>
            <a:lvl1pPr>
              <a:defRPr/>
            </a:lvl1pPr>
          </a:lstStyle>
          <a:p>
            <a:pPr>
              <a:defRPr/>
            </a:pPr>
            <a:r>
              <a:rPr lang="en-GB" altLang="en-US"/>
              <a:t>RadarConf 2018</a:t>
            </a:r>
            <a:endParaRPr lang="en-GB" altLang="en-US" dirty="0"/>
          </a:p>
        </p:txBody>
      </p:sp>
      <p:sp>
        <p:nvSpPr>
          <p:cNvPr id="8" name="Rectangle 6"/>
          <p:cNvSpPr>
            <a:spLocks noGrp="1" noChangeArrowheads="1"/>
          </p:cNvSpPr>
          <p:nvPr>
            <p:ph type="sldNum" sz="quarter" idx="12"/>
          </p:nvPr>
        </p:nvSpPr>
        <p:spPr>
          <a:ln/>
        </p:spPr>
        <p:txBody>
          <a:bodyPr/>
          <a:lstStyle>
            <a:lvl1pPr>
              <a:defRPr/>
            </a:lvl1pPr>
          </a:lstStyle>
          <a:p>
            <a:fld id="{6E80FC91-5D57-4D27-9ADB-F1FE5A19E614}" type="slidenum">
              <a:rPr lang="en-GB" altLang="en-US"/>
              <a:pPr/>
              <a:t>‹#›</a:t>
            </a:fld>
            <a:endParaRPr lang="en-GB" altLang="en-US"/>
          </a:p>
        </p:txBody>
      </p:sp>
    </p:spTree>
    <p:extLst>
      <p:ext uri="{BB962C8B-B14F-4D97-AF65-F5344CB8AC3E}">
        <p14:creationId xmlns:p14="http://schemas.microsoft.com/office/powerpoint/2010/main" val="342989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0" y="152400"/>
            <a:ext cx="7924800" cy="381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261533" y="10858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44733" y="10858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xfrm>
            <a:off x="5502375" y="6530201"/>
            <a:ext cx="1187249" cy="276999"/>
          </a:xfrm>
          <a:ln/>
        </p:spPr>
        <p:txBody>
          <a:bodyPr/>
          <a:lstStyle>
            <a:lvl1pPr>
              <a:defRPr/>
            </a:lvl1pPr>
          </a:lstStyle>
          <a:p>
            <a:pPr>
              <a:defRPr/>
            </a:pPr>
            <a:r>
              <a:rPr lang="en-GB" altLang="en-US"/>
              <a:t>RadarConf 2018</a:t>
            </a: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31C81BD2-9ED1-420C-A9F7-300229D5C080}" type="slidenum">
              <a:rPr lang="en-GB" altLang="en-US"/>
              <a:pPr/>
              <a:t>‹#›</a:t>
            </a:fld>
            <a:endParaRPr lang="en-GB" altLang="en-US"/>
          </a:p>
        </p:txBody>
      </p:sp>
    </p:spTree>
    <p:extLst>
      <p:ext uri="{BB962C8B-B14F-4D97-AF65-F5344CB8AC3E}">
        <p14:creationId xmlns:p14="http://schemas.microsoft.com/office/powerpoint/2010/main" val="242649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56000" y="152400"/>
            <a:ext cx="7924800" cy="381000"/>
          </a:xfrm>
        </p:spPr>
        <p:txBody>
          <a:bodyPr/>
          <a:lstStyle/>
          <a:p>
            <a:r>
              <a:rPr lang="en-US"/>
              <a:t>Click to edit Master title style</a:t>
            </a:r>
            <a:endParaRPr lang="en-GB"/>
          </a:p>
        </p:txBody>
      </p:sp>
      <p:sp>
        <p:nvSpPr>
          <p:cNvPr id="3" name="Table Placeholder 2"/>
          <p:cNvSpPr>
            <a:spLocks noGrp="1"/>
          </p:cNvSpPr>
          <p:nvPr>
            <p:ph type="tbl" idx="1"/>
          </p:nvPr>
        </p:nvSpPr>
        <p:spPr>
          <a:xfrm>
            <a:off x="1261533" y="1085850"/>
            <a:ext cx="10363200" cy="41148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xfrm>
            <a:off x="5502375" y="6530201"/>
            <a:ext cx="1187249" cy="276999"/>
          </a:xfrm>
          <a:ln/>
        </p:spPr>
        <p:txBody>
          <a:bodyPr/>
          <a:lstStyle>
            <a:lvl1pPr>
              <a:defRPr/>
            </a:lvl1pPr>
          </a:lstStyle>
          <a:p>
            <a:pPr>
              <a:defRPr/>
            </a:pPr>
            <a:r>
              <a:rPr lang="en-GB" altLang="en-US"/>
              <a:t>RadarConf 2018</a:t>
            </a: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FCA58DDD-973C-4B87-B405-03132BC720B9}" type="slidenum">
              <a:rPr lang="en-GB" altLang="en-US"/>
              <a:pPr/>
              <a:t>‹#›</a:t>
            </a:fld>
            <a:endParaRPr lang="en-GB" altLang="en-US"/>
          </a:p>
        </p:txBody>
      </p:sp>
    </p:spTree>
    <p:extLst>
      <p:ext uri="{BB962C8B-B14F-4D97-AF65-F5344CB8AC3E}">
        <p14:creationId xmlns:p14="http://schemas.microsoft.com/office/powerpoint/2010/main" val="387243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sz="1800">
                <a:ea typeface="ＭＳ Ｐゴシック" pitchFamily="34" charset="-128"/>
                <a:cs typeface="+mn-cs"/>
              </a:defRPr>
            </a:lvl1pPr>
          </a:lstStyle>
          <a:p>
            <a:pPr>
              <a:defRPr/>
            </a:pPr>
            <a:fld id="{16E8B2AC-94BC-5E44-9E40-CEFDCE00B04D}" type="datetimeFigureOut">
              <a:rPr lang="en-US"/>
              <a:pPr>
                <a:defRPr/>
              </a:pPr>
              <a:t>8/11/2024</a:t>
            </a:fld>
            <a:endParaRPr lang="en-US"/>
          </a:p>
        </p:txBody>
      </p:sp>
      <p:sp>
        <p:nvSpPr>
          <p:cNvPr id="3" name="Footer Placeholder 4"/>
          <p:cNvSpPr>
            <a:spLocks noGrp="1"/>
          </p:cNvSpPr>
          <p:nvPr>
            <p:ph type="ftr" sz="quarter" idx="11"/>
          </p:nvPr>
        </p:nvSpPr>
        <p:spPr>
          <a:xfrm>
            <a:off x="6003634" y="6352144"/>
            <a:ext cx="184731" cy="369332"/>
          </a:xfrm>
          <a:prstGeom prst="rect">
            <a:avLst/>
          </a:prstGeom>
        </p:spPr>
        <p:txBody>
          <a:bodyPr/>
          <a:lstStyle>
            <a:lvl1pPr>
              <a:defRPr sz="1800">
                <a:ea typeface="ＭＳ Ｐゴシック" pitchFamily="34" charset="-128"/>
                <a:cs typeface="+mn-cs"/>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sz="1800">
                <a:ea typeface="ＭＳ Ｐゴシック" pitchFamily="34" charset="-128"/>
                <a:cs typeface="+mn-cs"/>
              </a:defRPr>
            </a:lvl1pPr>
          </a:lstStyle>
          <a:p>
            <a:pPr>
              <a:defRPr/>
            </a:pPr>
            <a:fld id="{EDF36622-8FF7-DD45-99CC-6BDD13B1BC93}" type="slidenum">
              <a:rPr lang="en-US"/>
              <a:pPr>
                <a:defRPr/>
              </a:pPr>
              <a:t>‹#›</a:t>
            </a:fld>
            <a:endParaRPr lang="en-US"/>
          </a:p>
        </p:txBody>
      </p:sp>
    </p:spTree>
    <p:extLst>
      <p:ext uri="{BB962C8B-B14F-4D97-AF65-F5344CB8AC3E}">
        <p14:creationId xmlns:p14="http://schemas.microsoft.com/office/powerpoint/2010/main" val="116008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EE0508-37FA-8CED-E7C7-5E197E76C1E8}"/>
              </a:ext>
            </a:extLst>
          </p:cNvPr>
          <p:cNvSpPr>
            <a:spLocks noGrp="1"/>
          </p:cNvSpPr>
          <p:nvPr>
            <p:ph type="ftr" sz="quarter" idx="3"/>
          </p:nvPr>
        </p:nvSpPr>
        <p:spPr>
          <a:xfrm>
            <a:off x="6003634" y="5976203"/>
            <a:ext cx="184731" cy="830997"/>
          </a:xfrm>
          <a:prstGeom prst="rect">
            <a:avLst/>
          </a:prstGeom>
        </p:spPr>
        <p:txBody>
          <a:bodyPr vert="horz" wrap="none" lIns="91440" tIns="45720" rIns="91440" bIns="45720" rtlCol="0" anchor="b" anchorCtr="1">
            <a:spAutoFit/>
          </a:bodyPr>
          <a:lstStyle>
            <a:lvl1pPr algn="ctr">
              <a:defRPr sz="1200">
                <a:solidFill>
                  <a:schemeClr val="tx1">
                    <a:tint val="75000"/>
                  </a:schemeClr>
                </a:solidFill>
              </a:defRPr>
            </a:lvl1pPr>
          </a:lstStyle>
          <a:p>
            <a:endParaRPr lang="en-AU"/>
          </a:p>
          <a:p>
            <a:endParaRPr lang="en-AU"/>
          </a:p>
          <a:p>
            <a:endParaRPr lang="en-AU"/>
          </a:p>
          <a:p>
            <a:endParaRPr lang="en-AU"/>
          </a:p>
        </p:txBody>
      </p:sp>
      <p:sp>
        <p:nvSpPr>
          <p:cNvPr id="2" name="Title Placeholder 1">
            <a:extLst>
              <a:ext uri="{FF2B5EF4-FFF2-40B4-BE49-F238E27FC236}">
                <a16:creationId xmlns:a16="http://schemas.microsoft.com/office/drawing/2014/main" id="{5ABD29AF-9B29-819C-39C4-D527888D7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82D0CDC-A208-0B82-9E71-5B6EE3FD18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1A38D01-1B42-B191-141F-AD76D5866C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8869EC-AD16-47B3-B037-DCF6C5ED00EE}" type="datetimeFigureOut">
              <a:rPr lang="en-AU" smtClean="0"/>
              <a:t>11/08/2024</a:t>
            </a:fld>
            <a:endParaRPr lang="en-AU"/>
          </a:p>
        </p:txBody>
      </p:sp>
      <p:sp>
        <p:nvSpPr>
          <p:cNvPr id="6" name="Slide Number Placeholder 5">
            <a:extLst>
              <a:ext uri="{FF2B5EF4-FFF2-40B4-BE49-F238E27FC236}">
                <a16:creationId xmlns:a16="http://schemas.microsoft.com/office/drawing/2014/main" id="{D56376B4-B1A1-D303-E87A-B99B60D41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4C5EB-31E7-49E7-8ACF-6157B2B6A537}" type="slidenum">
              <a:rPr lang="en-AU" smtClean="0"/>
              <a:t>‹#›</a:t>
            </a:fld>
            <a:endParaRPr lang="en-AU"/>
          </a:p>
        </p:txBody>
      </p:sp>
    </p:spTree>
    <p:extLst>
      <p:ext uri="{BB962C8B-B14F-4D97-AF65-F5344CB8AC3E}">
        <p14:creationId xmlns:p14="http://schemas.microsoft.com/office/powerpoint/2010/main" val="231309857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uke.Rosenberg@ieee.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6.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42.png"/><Relationship Id="rId7" Type="http://schemas.openxmlformats.org/officeDocument/2006/relationships/image" Target="../media/image2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43.png"/><Relationship Id="rId9" Type="http://schemas.openxmlformats.org/officeDocument/2006/relationships/image" Target="../media/image238.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6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80.png"/></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wmf"/><Relationship Id="rId4" Type="http://schemas.openxmlformats.org/officeDocument/2006/relationships/image" Target="../media/image81.wmf"/></Relationships>
</file>

<file path=ppt/slides/_rels/slide4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267.png"/><Relationship Id="rId4" Type="http://schemas.openxmlformats.org/officeDocument/2006/relationships/image" Target="../media/image266.png"/></Relationships>
</file>

<file path=ppt/slides/_rels/slide4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3.xml.rels><?xml version="1.0" encoding="UTF-8" standalone="yes"?>
<Relationships xmlns="http://schemas.openxmlformats.org/package/2006/relationships"><Relationship Id="rId3" Type="http://schemas.openxmlformats.org/officeDocument/2006/relationships/image" Target="../media/image91.gif"/><Relationship Id="rId7"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3.png"/><Relationship Id="rId5" Type="http://schemas.openxmlformats.org/officeDocument/2006/relationships/image" Target="../media/image250.png"/><Relationship Id="rId4" Type="http://schemas.openxmlformats.org/officeDocument/2006/relationships/image" Target="../media/image92.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26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61.png"/><Relationship Id="rId5" Type="http://schemas.openxmlformats.org/officeDocument/2006/relationships/image" Target="../media/image96.emf"/><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0.png"/><Relationship Id="rId5" Type="http://schemas.openxmlformats.org/officeDocument/2006/relationships/image" Target="../media/image99.emf"/><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2.png"/><Relationship Id="rId5" Type="http://schemas.openxmlformats.org/officeDocument/2006/relationships/image" Target="../media/image275.png"/><Relationship Id="rId4" Type="http://schemas.openxmlformats.org/officeDocument/2006/relationships/image" Target="../media/image101.emf"/></Relationships>
</file>

<file path=ppt/slides/_rels/slide5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289.png"/><Relationship Id="rId4" Type="http://schemas.openxmlformats.org/officeDocument/2006/relationships/image" Target="../media/image105.png"/><Relationship Id="rId9" Type="http://schemas.openxmlformats.org/officeDocument/2006/relationships/image" Target="../media/image288.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1BC57B-165A-30B8-7B66-FE91BE5EEA3C}"/>
              </a:ext>
            </a:extLst>
          </p:cNvPr>
          <p:cNvSpPr>
            <a:spLocks noGrp="1"/>
          </p:cNvSpPr>
          <p:nvPr>
            <p:ph type="body" sz="quarter" idx="15"/>
          </p:nvPr>
        </p:nvSpPr>
        <p:spPr>
          <a:xfrm>
            <a:off x="639968" y="5020420"/>
            <a:ext cx="5803900" cy="439737"/>
          </a:xfrm>
        </p:spPr>
        <p:txBody>
          <a:bodyPr>
            <a:normAutofit fontScale="92500" lnSpcReduction="20000"/>
          </a:bodyPr>
          <a:lstStyle/>
          <a:p>
            <a:r>
              <a:rPr lang="en-US" dirty="0"/>
              <a:t>Luke Rosenberg, FIEEE</a:t>
            </a:r>
          </a:p>
        </p:txBody>
      </p:sp>
      <p:sp>
        <p:nvSpPr>
          <p:cNvPr id="3" name="Text Placeholder 2">
            <a:extLst>
              <a:ext uri="{FF2B5EF4-FFF2-40B4-BE49-F238E27FC236}">
                <a16:creationId xmlns:a16="http://schemas.microsoft.com/office/drawing/2014/main" id="{5705AA8C-565A-A851-C5E9-A81881E14B51}"/>
              </a:ext>
            </a:extLst>
          </p:cNvPr>
          <p:cNvSpPr>
            <a:spLocks noGrp="1"/>
          </p:cNvSpPr>
          <p:nvPr>
            <p:ph type="body" sz="quarter" idx="16"/>
          </p:nvPr>
        </p:nvSpPr>
        <p:spPr>
          <a:xfrm>
            <a:off x="639968" y="5493495"/>
            <a:ext cx="6287774" cy="992546"/>
          </a:xfrm>
        </p:spPr>
        <p:txBody>
          <a:bodyPr>
            <a:normAutofit/>
          </a:bodyPr>
          <a:lstStyle/>
          <a:p>
            <a:r>
              <a:rPr lang="en-US" dirty="0"/>
              <a:t>Lockheed Martin Australia – Advanced Systems &amp; Technology</a:t>
            </a:r>
          </a:p>
          <a:p>
            <a:r>
              <a:rPr lang="en-US" dirty="0"/>
              <a:t>Senior Research Engineer</a:t>
            </a:r>
          </a:p>
          <a:p>
            <a:r>
              <a:rPr lang="en-US" dirty="0">
                <a:hlinkClick r:id="rId3"/>
              </a:rPr>
              <a:t>Luke.Rosenberg@ieee.org</a:t>
            </a:r>
            <a:endParaRPr lang="en-US" dirty="0"/>
          </a:p>
          <a:p>
            <a:endParaRPr lang="en-US" dirty="0"/>
          </a:p>
          <a:p>
            <a:endParaRPr lang="en-US" dirty="0"/>
          </a:p>
        </p:txBody>
      </p:sp>
      <p:sp>
        <p:nvSpPr>
          <p:cNvPr id="5" name="Text Placeholder 4">
            <a:extLst>
              <a:ext uri="{FF2B5EF4-FFF2-40B4-BE49-F238E27FC236}">
                <a16:creationId xmlns:a16="http://schemas.microsoft.com/office/drawing/2014/main" id="{F71E5F27-D4C1-FB49-DCE7-41ECA1462048}"/>
              </a:ext>
            </a:extLst>
          </p:cNvPr>
          <p:cNvSpPr>
            <a:spLocks noGrp="1"/>
          </p:cNvSpPr>
          <p:nvPr>
            <p:ph type="body" sz="quarter" idx="20"/>
          </p:nvPr>
        </p:nvSpPr>
        <p:spPr>
          <a:xfrm>
            <a:off x="423866" y="2626085"/>
            <a:ext cx="11161396" cy="881137"/>
          </a:xfrm>
        </p:spPr>
        <p:txBody>
          <a:bodyPr>
            <a:normAutofit fontScale="92500"/>
          </a:bodyPr>
          <a:lstStyle/>
          <a:p>
            <a:r>
              <a:rPr lang="en-GB" altLang="en-US" sz="4000" dirty="0"/>
              <a:t>Performance Prediction Modelling for Maritime Radar</a:t>
            </a:r>
            <a:endParaRPr lang="en-US" dirty="0"/>
          </a:p>
        </p:txBody>
      </p:sp>
    </p:spTree>
    <p:extLst>
      <p:ext uri="{BB962C8B-B14F-4D97-AF65-F5344CB8AC3E}">
        <p14:creationId xmlns:p14="http://schemas.microsoft.com/office/powerpoint/2010/main" val="2498576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2ECBC087-EA9C-BB18-5409-25D3F4397F0E}"/>
                  </a:ext>
                </a:extLst>
              </p:cNvPr>
              <p:cNvSpPr>
                <a:spLocks noGrp="1"/>
              </p:cNvSpPr>
              <p:nvPr>
                <p:ph sz="quarter" idx="12"/>
              </p:nvPr>
            </p:nvSpPr>
            <p:spPr>
              <a:xfrm>
                <a:off x="453717" y="1289666"/>
                <a:ext cx="11204883" cy="4815496"/>
              </a:xfrm>
            </p:spPr>
            <p:txBody>
              <a:bodyPr>
                <a:normAutofit/>
              </a:bodyPr>
              <a:lstStyle/>
              <a:p>
                <a:r>
                  <a:rPr lang="en-AU" sz="2000" dirty="0"/>
                  <a:t>KK+noise (KK+N) and </a:t>
                </a:r>
                <a:r>
                  <a:rPr lang="en-AU" sz="2000" dirty="0" err="1"/>
                  <a:t>Pareto+noise</a:t>
                </a:r>
                <a:r>
                  <a:rPr lang="en-AU" sz="2000" dirty="0"/>
                  <a:t> (P+N) distributions shown to be a good model for spiky sea-clutter.</a:t>
                </a:r>
              </a:p>
              <a:p>
                <a:pPr>
                  <a:spcAft>
                    <a:spcPts val="600"/>
                  </a:spcAft>
                </a:pPr>
                <a:r>
                  <a:rPr lang="en-AU" sz="2000" dirty="0"/>
                  <a:t>KK+N distribution has a texture which is the weighted sum of 2 gamma distributions:</a:t>
                </a:r>
              </a:p>
              <a:p>
                <a:pPr marL="0" indent="0">
                  <a:lnSpc>
                    <a:spcPct val="100000"/>
                  </a:lnSpc>
                  <a:spcBef>
                    <a:spcPts val="1200"/>
                  </a:spcBef>
                  <a:spcAft>
                    <a:spcPts val="1200"/>
                  </a:spcAft>
                  <a:buNone/>
                </a:pPr>
                <a14:m>
                  <m:oMathPara xmlns:m="http://schemas.openxmlformats.org/officeDocument/2006/math">
                    <m:oMathParaPr>
                      <m:jc m:val="centerGroup"/>
                    </m:oMathParaPr>
                    <m:oMath xmlns:m="http://schemas.openxmlformats.org/officeDocument/2006/math">
                      <m:sSub>
                        <m:sSubPr>
                          <m:ctrlPr>
                            <a:rPr lang="en-AU" i="1" smtClean="0">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𝑃</m:t>
                          </m:r>
                        </m:e>
                        <m:sub>
                          <m:r>
                            <a:rPr lang="en-AU" i="1">
                              <a:solidFill>
                                <a:srgbClr val="000000"/>
                              </a:solidFill>
                              <a:latin typeface="Cambria Math" panose="02040503050406030204" pitchFamily="18" charset="0"/>
                            </a:rPr>
                            <m:t>𝜏</m:t>
                          </m:r>
                        </m:sub>
                      </m:sSub>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𝜏</m:t>
                      </m:r>
                      <m:r>
                        <a:rPr lang="en-AU" i="1">
                          <a:solidFill>
                            <a:srgbClr val="000000"/>
                          </a:solidFill>
                          <a:latin typeface="Cambria Math" panose="02040503050406030204" pitchFamily="18" charset="0"/>
                        </a:rPr>
                        <m:t>|⋅)=(1−</m:t>
                      </m:r>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𝑘</m:t>
                          </m:r>
                        </m:e>
                        <m:sub>
                          <m:r>
                            <a:rPr lang="en-AU" i="1">
                              <a:solidFill>
                                <a:srgbClr val="000000"/>
                              </a:solidFill>
                              <a:latin typeface="Cambria Math" panose="02040503050406030204" pitchFamily="18" charset="0"/>
                            </a:rPr>
                            <m:t>𝑟</m:t>
                          </m:r>
                        </m:sub>
                      </m:sSub>
                      <m:r>
                        <a:rPr lang="en-AU" i="1">
                          <a:solidFill>
                            <a:srgbClr val="000000"/>
                          </a:solidFill>
                          <a:latin typeface="Cambria Math" panose="02040503050406030204" pitchFamily="18" charset="0"/>
                        </a:rPr>
                        <m:t>)</m:t>
                      </m:r>
                      <m:sSub>
                        <m:sSubPr>
                          <m:ctrlPr>
                            <a:rPr lang="en-AU" i="1">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𝑃</m:t>
                          </m:r>
                        </m:e>
                        <m:sub>
                          <m:r>
                            <a:rPr lang="en-AU" i="1">
                              <a:solidFill>
                                <a:srgbClr val="000000"/>
                              </a:solidFill>
                              <a:latin typeface="Cambria Math" panose="02040503050406030204" pitchFamily="18" charset="0"/>
                            </a:rPr>
                            <m:t>𝜏</m:t>
                          </m:r>
                        </m:sub>
                      </m:sSub>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𝜏</m:t>
                      </m:r>
                      <m:r>
                        <a:rPr lang="en-AU" i="1">
                          <a:solidFill>
                            <a:srgbClr val="000000"/>
                          </a:solidFill>
                          <a:latin typeface="Cambria Math" panose="02040503050406030204" pitchFamily="18" charset="0"/>
                        </a:rPr>
                        <m:t>|</m:t>
                      </m:r>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𝜈</m:t>
                          </m:r>
                        </m:e>
                        <m:sub>
                          <m:r>
                            <a:rPr lang="en-AU" i="1">
                              <a:solidFill>
                                <a:srgbClr val="000000"/>
                              </a:solidFill>
                              <a:latin typeface="Cambria Math" panose="02040503050406030204" pitchFamily="18" charset="0"/>
                            </a:rPr>
                            <m:t>1</m:t>
                          </m:r>
                        </m:sub>
                      </m:sSub>
                      <m:r>
                        <a:rPr lang="en-AU" i="1">
                          <a:solidFill>
                            <a:srgbClr val="000000"/>
                          </a:solidFill>
                          <a:latin typeface="Cambria Math" panose="02040503050406030204" pitchFamily="18" charset="0"/>
                        </a:rPr>
                        <m:t>,</m:t>
                      </m:r>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𝜇</m:t>
                          </m:r>
                        </m:e>
                        <m:sub>
                          <m:r>
                            <a:rPr lang="en-AU" i="1">
                              <a:solidFill>
                                <a:srgbClr val="000000"/>
                              </a:solidFill>
                              <a:latin typeface="Cambria Math" panose="02040503050406030204" pitchFamily="18" charset="0"/>
                            </a:rPr>
                            <m:t>1</m:t>
                          </m:r>
                        </m:sub>
                      </m:sSub>
                      <m:r>
                        <a:rPr lang="en-AU" i="1">
                          <a:solidFill>
                            <a:srgbClr val="000000"/>
                          </a:solidFill>
                          <a:latin typeface="Cambria Math" panose="02040503050406030204" pitchFamily="18" charset="0"/>
                        </a:rPr>
                        <m:t>)+</m:t>
                      </m:r>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𝑘</m:t>
                          </m:r>
                        </m:e>
                        <m:sub>
                          <m:r>
                            <a:rPr lang="en-AU" i="1">
                              <a:solidFill>
                                <a:srgbClr val="000000"/>
                              </a:solidFill>
                              <a:latin typeface="Cambria Math" panose="02040503050406030204" pitchFamily="18" charset="0"/>
                            </a:rPr>
                            <m:t>𝑟</m:t>
                          </m:r>
                        </m:sub>
                      </m:sSub>
                      <m:sSub>
                        <m:sSubPr>
                          <m:ctrlPr>
                            <a:rPr lang="en-AU" i="1">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𝑃</m:t>
                          </m:r>
                        </m:e>
                        <m:sub>
                          <m:r>
                            <a:rPr lang="en-AU" i="1">
                              <a:solidFill>
                                <a:srgbClr val="000000"/>
                              </a:solidFill>
                              <a:latin typeface="Cambria Math" panose="02040503050406030204" pitchFamily="18" charset="0"/>
                            </a:rPr>
                            <m:t>𝜏</m:t>
                          </m:r>
                        </m:sub>
                      </m:sSub>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𝜏</m:t>
                      </m:r>
                      <m:r>
                        <a:rPr lang="en-AU" i="1">
                          <a:solidFill>
                            <a:srgbClr val="000000"/>
                          </a:solidFill>
                          <a:latin typeface="Cambria Math" panose="02040503050406030204" pitchFamily="18" charset="0"/>
                        </a:rPr>
                        <m:t>|</m:t>
                      </m:r>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𝜈</m:t>
                          </m:r>
                        </m:e>
                        <m:sub>
                          <m:r>
                            <a:rPr lang="en-AU" i="1">
                              <a:solidFill>
                                <a:srgbClr val="000000"/>
                              </a:solidFill>
                              <a:latin typeface="Cambria Math" panose="02040503050406030204" pitchFamily="18" charset="0"/>
                            </a:rPr>
                            <m:t>2</m:t>
                          </m:r>
                        </m:sub>
                      </m:sSub>
                      <m:r>
                        <a:rPr lang="en-AU" i="1">
                          <a:solidFill>
                            <a:srgbClr val="000000"/>
                          </a:solidFill>
                          <a:latin typeface="Cambria Math" panose="02040503050406030204" pitchFamily="18" charset="0"/>
                        </a:rPr>
                        <m:t>,</m:t>
                      </m:r>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𝜇</m:t>
                          </m:r>
                        </m:e>
                        <m:sub>
                          <m:r>
                            <a:rPr lang="en-AU" i="1">
                              <a:solidFill>
                                <a:srgbClr val="000000"/>
                              </a:solidFill>
                              <a:latin typeface="Cambria Math" panose="02040503050406030204" pitchFamily="18" charset="0"/>
                            </a:rPr>
                            <m:t>2</m:t>
                          </m:r>
                        </m:sub>
                      </m:sSub>
                      <m:r>
                        <a:rPr lang="en-AU" i="1">
                          <a:solidFill>
                            <a:srgbClr val="000000"/>
                          </a:solidFill>
                          <a:latin typeface="Cambria Math" panose="02040503050406030204" pitchFamily="18" charset="0"/>
                        </a:rPr>
                        <m:t>)</m:t>
                      </m:r>
                    </m:oMath>
                  </m:oMathPara>
                </a14:m>
                <a:endParaRPr lang="en-AU" sz="2000" dirty="0"/>
              </a:p>
              <a:p>
                <a:r>
                  <a:rPr lang="en-AU" sz="2000" dirty="0"/>
                  <a:t>Results in 2 independent K+N components – no physical justification.</a:t>
                </a:r>
              </a:p>
              <a:p>
                <a:r>
                  <a:rPr lang="en-AU" sz="2000" dirty="0"/>
                  <a:t>Ratio of mean, </a:t>
                </a:r>
                <a14:m>
                  <m:oMath xmlns:m="http://schemas.openxmlformats.org/officeDocument/2006/math">
                    <m:r>
                      <a:rPr lang="en-AU" sz="2000" i="1" dirty="0" smtClean="0">
                        <a:latin typeface="Cambria Math" panose="02040503050406030204" pitchFamily="18" charset="0"/>
                      </a:rPr>
                      <m:t>𝜌</m:t>
                    </m:r>
                    <m:r>
                      <a:rPr lang="en-AU" sz="2000" i="1" baseline="-25000" dirty="0">
                        <a:latin typeface="Cambria Math" panose="02040503050406030204" pitchFamily="18" charset="0"/>
                      </a:rPr>
                      <m:t>𝑘𝑘</m:t>
                    </m:r>
                    <m:r>
                      <a:rPr lang="en-AU" sz="2000" i="1" dirty="0">
                        <a:latin typeface="Cambria Math" panose="02040503050406030204" pitchFamily="18" charset="0"/>
                      </a:rPr>
                      <m:t>=</m:t>
                    </m:r>
                    <m:r>
                      <a:rPr lang="en-AU" sz="2000" i="1" dirty="0">
                        <a:latin typeface="Cambria Math" panose="02040503050406030204" pitchFamily="18" charset="0"/>
                      </a:rPr>
                      <m:t>𝜇</m:t>
                    </m:r>
                    <m:r>
                      <a:rPr lang="en-AU" sz="2000" i="1" baseline="-25000" dirty="0">
                        <a:latin typeface="Cambria Math" panose="02040503050406030204" pitchFamily="18" charset="0"/>
                      </a:rPr>
                      <m:t>2</m:t>
                    </m:r>
                    <m:r>
                      <a:rPr lang="en-AU" sz="2000" i="1" dirty="0">
                        <a:latin typeface="Cambria Math" panose="02040503050406030204" pitchFamily="18" charset="0"/>
                      </a:rPr>
                      <m:t>/</m:t>
                    </m:r>
                    <m:r>
                      <a:rPr lang="en-AU" sz="2000" i="1" dirty="0">
                        <a:latin typeface="Cambria Math" panose="02040503050406030204" pitchFamily="18" charset="0"/>
                      </a:rPr>
                      <m:t>𝜇</m:t>
                    </m:r>
                    <m:r>
                      <a:rPr lang="en-AU" sz="2000" i="1" baseline="-25000" dirty="0">
                        <a:latin typeface="Cambria Math" panose="02040503050406030204" pitchFamily="18" charset="0"/>
                      </a:rPr>
                      <m:t>1</m:t>
                    </m:r>
                    <m:r>
                      <a:rPr lang="en-AU" sz="2000" i="1" dirty="0">
                        <a:latin typeface="Cambria Math" panose="02040503050406030204" pitchFamily="18" charset="0"/>
                      </a:rPr>
                      <m:t> </m:t>
                    </m:r>
                  </m:oMath>
                </a14:m>
                <a:r>
                  <a:rPr lang="en-AU" sz="2000" dirty="0"/>
                  <a:t>determines the degree of separation in the tail.</a:t>
                </a:r>
              </a:p>
              <a:p>
                <a:r>
                  <a:rPr lang="en-AU" sz="2000" dirty="0"/>
                  <a:t>𝑘</a:t>
                </a:r>
                <a:r>
                  <a:rPr lang="en-AU" sz="2000" baseline="-25000" dirty="0"/>
                  <a:t>𝑟</a:t>
                </a:r>
                <a:r>
                  <a:rPr lang="en-AU" sz="2000" dirty="0"/>
                  <a:t> determines the level at which they start to diverge:</a:t>
                </a:r>
              </a:p>
              <a:p>
                <a:endParaRPr lang="en-AU" sz="2000" dirty="0"/>
              </a:p>
              <a:p>
                <a:r>
                  <a:rPr lang="en-AU" sz="2000" dirty="0"/>
                  <a:t>P+N distribution is much simpler than KK+N. </a:t>
                </a:r>
              </a:p>
              <a:p>
                <a:pPr>
                  <a:lnSpc>
                    <a:spcPct val="100000"/>
                  </a:lnSpc>
                </a:pPr>
                <a:r>
                  <a:rPr lang="en-AU" sz="2000" dirty="0"/>
                  <a:t>Uses an inverse gamma texture model with scale, </a:t>
                </a:r>
                <a14:m>
                  <m:oMath xmlns:m="http://schemas.openxmlformats.org/officeDocument/2006/math">
                    <m:r>
                      <a:rPr lang="en-AU" sz="2000" i="1">
                        <a:latin typeface="Cambria Math"/>
                      </a:rPr>
                      <m:t>𝑑</m:t>
                    </m:r>
                    <m:r>
                      <a:rPr lang="en-AU" sz="2000" i="1">
                        <a:latin typeface="Cambria Math"/>
                      </a:rPr>
                      <m:t>=</m:t>
                    </m:r>
                    <m:d>
                      <m:dPr>
                        <m:begChr m:val="⟨"/>
                        <m:endChr m:val="⟩"/>
                        <m:ctrlPr>
                          <a:rPr lang="en-AU" i="1">
                            <a:latin typeface="Cambria Math" panose="02040503050406030204" pitchFamily="18" charset="0"/>
                          </a:rPr>
                        </m:ctrlPr>
                      </m:dPr>
                      <m:e>
                        <m:r>
                          <a:rPr lang="en-AU" i="1">
                            <a:latin typeface="Cambria Math" panose="02040503050406030204" pitchFamily="18" charset="0"/>
                          </a:rPr>
                          <m:t>𝑍</m:t>
                        </m:r>
                      </m:e>
                    </m:d>
                    <m:d>
                      <m:dPr>
                        <m:ctrlPr>
                          <a:rPr lang="en-AU" sz="2000" i="1">
                            <a:latin typeface="Cambria Math" panose="02040503050406030204" pitchFamily="18" charset="0"/>
                            <a:ea typeface="Cambria Math"/>
                          </a:rPr>
                        </m:ctrlPr>
                      </m:dPr>
                      <m:e>
                        <m:r>
                          <a:rPr lang="en-AU" sz="2000" i="1">
                            <a:latin typeface="Cambria Math"/>
                            <a:ea typeface="Cambria Math"/>
                          </a:rPr>
                          <m:t>𝑎</m:t>
                        </m:r>
                        <m:r>
                          <a:rPr lang="en-AU" sz="2000" i="1">
                            <a:latin typeface="Cambria Math"/>
                            <a:ea typeface="Cambria Math"/>
                          </a:rPr>
                          <m:t>−1</m:t>
                        </m:r>
                      </m:e>
                    </m:d>
                  </m:oMath>
                </a14:m>
                <a:r>
                  <a:rPr lang="en-AU" sz="2000" dirty="0"/>
                  <a:t> and shape, </a:t>
                </a:r>
                <a14:m>
                  <m:oMath xmlns:m="http://schemas.openxmlformats.org/officeDocument/2006/math">
                    <m:r>
                      <a:rPr lang="en-AU" sz="2000" i="1">
                        <a:latin typeface="Cambria Math"/>
                        <a:ea typeface="Cambria Math"/>
                      </a:rPr>
                      <m:t>𝑎</m:t>
                    </m:r>
                  </m:oMath>
                </a14:m>
                <a:r>
                  <a:rPr lang="en-AU" sz="2000" dirty="0"/>
                  <a:t>:</a:t>
                </a:r>
              </a:p>
              <a:p>
                <a:pPr marL="0" indent="0">
                  <a:lnSpc>
                    <a:spcPct val="100000"/>
                  </a:lnSpc>
                  <a:spcBef>
                    <a:spcPts val="1800"/>
                  </a:spcBef>
                  <a:buNone/>
                </a:pPr>
                <a14:m>
                  <m:oMathPara xmlns:m="http://schemas.openxmlformats.org/officeDocument/2006/math">
                    <m:oMathParaPr>
                      <m:jc m:val="centerGroup"/>
                    </m:oMathParaPr>
                    <m:oMath xmlns:m="http://schemas.openxmlformats.org/officeDocument/2006/math">
                      <m:sSub>
                        <m:sSubPr>
                          <m:ctrlPr>
                            <a:rPr lang="en-AU" i="1" smtClean="0">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𝑃</m:t>
                          </m:r>
                        </m:e>
                        <m:sub>
                          <m:r>
                            <a:rPr lang="en-AU" i="1">
                              <a:solidFill>
                                <a:srgbClr val="000000"/>
                              </a:solidFill>
                              <a:latin typeface="Cambria Math" panose="02040503050406030204" pitchFamily="18" charset="0"/>
                            </a:rPr>
                            <m:t>𝜏</m:t>
                          </m:r>
                        </m:sub>
                      </m:sSub>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𝜏</m:t>
                      </m:r>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𝑎</m:t>
                      </m:r>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𝑑</m:t>
                      </m:r>
                      <m:r>
                        <a:rPr lang="en-AU" i="1">
                          <a:solidFill>
                            <a:srgbClr val="000000"/>
                          </a:solidFill>
                          <a:latin typeface="Cambria Math" panose="02040503050406030204" pitchFamily="18" charset="0"/>
                        </a:rPr>
                        <m:t>)=</m:t>
                      </m:r>
                      <m:f>
                        <m:fPr>
                          <m:ctrlPr>
                            <a:rPr lang="en-AU" i="1">
                              <a:solidFill>
                                <a:srgbClr val="000000"/>
                              </a:solidFill>
                              <a:latin typeface="Cambria Math" panose="02040503050406030204" pitchFamily="18" charset="0"/>
                            </a:rPr>
                          </m:ctrlPr>
                        </m:fPr>
                        <m:num>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𝑑</m:t>
                              </m:r>
                            </m:e>
                            <m:sup>
                              <m:r>
                                <a:rPr lang="en-AU" i="1">
                                  <a:solidFill>
                                    <a:srgbClr val="000000"/>
                                  </a:solidFill>
                                  <a:latin typeface="Cambria Math" panose="02040503050406030204" pitchFamily="18" charset="0"/>
                                </a:rPr>
                                <m:t>𝑎</m:t>
                              </m:r>
                            </m:sup>
                          </m:sSup>
                        </m:num>
                        <m:den>
                          <m:r>
                            <m:rPr>
                              <m:sty m:val="p"/>
                            </m:rPr>
                            <a:rPr lang="en-AU" i="1">
                              <a:solidFill>
                                <a:srgbClr val="000000"/>
                              </a:solidFill>
                              <a:latin typeface="Cambria Math" panose="02040503050406030204" pitchFamily="18" charset="0"/>
                            </a:rPr>
                            <m:t>Γ</m:t>
                          </m:r>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𝑎</m:t>
                          </m:r>
                          <m:r>
                            <a:rPr lang="en-AU" i="1">
                              <a:solidFill>
                                <a:srgbClr val="000000"/>
                              </a:solidFill>
                              <a:latin typeface="Cambria Math" panose="02040503050406030204" pitchFamily="18" charset="0"/>
                            </a:rPr>
                            <m:t>)</m:t>
                          </m:r>
                        </m:den>
                      </m:f>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𝜏</m:t>
                          </m:r>
                        </m:e>
                        <m:sup>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𝑎</m:t>
                          </m:r>
                          <m:r>
                            <a:rPr lang="en-AU" i="1">
                              <a:solidFill>
                                <a:srgbClr val="000000"/>
                              </a:solidFill>
                              <a:latin typeface="Cambria Math" panose="02040503050406030204" pitchFamily="18" charset="0"/>
                            </a:rPr>
                            <m:t>−1</m:t>
                          </m:r>
                        </m:sup>
                      </m:sSup>
                      <m:func>
                        <m:funcPr>
                          <m:ctrlPr>
                            <a:rPr lang="en-AU" i="1">
                              <a:solidFill>
                                <a:srgbClr val="000000"/>
                              </a:solidFill>
                              <a:latin typeface="Cambria Math" panose="02040503050406030204" pitchFamily="18" charset="0"/>
                            </a:rPr>
                          </m:ctrlPr>
                        </m:funcPr>
                        <m:fName>
                          <m:r>
                            <m:rPr>
                              <m:sty m:val="p"/>
                            </m:rPr>
                            <a:rPr lang="en-AU" i="0">
                              <a:solidFill>
                                <a:srgbClr val="000000"/>
                              </a:solidFill>
                              <a:latin typeface="Cambria Math" panose="02040503050406030204" pitchFamily="18" charset="0"/>
                            </a:rPr>
                            <m:t>exp</m:t>
                          </m:r>
                        </m:fName>
                        <m:e>
                          <m:d>
                            <m:dPr>
                              <m:begChr m:val="["/>
                              <m:endChr m:val="]"/>
                              <m:ctrlPr>
                                <a:rPr lang="en-AU" i="1">
                                  <a:solidFill>
                                    <a:srgbClr val="000000"/>
                                  </a:solidFill>
                                  <a:latin typeface="Cambria Math" panose="02040503050406030204" pitchFamily="18" charset="0"/>
                                </a:rPr>
                              </m:ctrlPr>
                            </m:dPr>
                            <m:e>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𝑑</m:t>
                              </m:r>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𝜏</m:t>
                              </m:r>
                            </m:e>
                          </m:d>
                        </m:e>
                      </m:func>
                      <m:r>
                        <a:rPr lang="en-AU" i="1">
                          <a:solidFill>
                            <a:srgbClr val="000000"/>
                          </a:solidFill>
                          <a:latin typeface="Cambria Math" panose="02040503050406030204" pitchFamily="18" charset="0"/>
                        </a:rPr>
                        <m:t>,</m:t>
                      </m:r>
                      <m:r>
                        <m:rPr>
                          <m:nor/>
                        </m:rPr>
                        <a:rPr lang="en-AU" i="0">
                          <a:solidFill>
                            <a:srgbClr val="000000"/>
                          </a:solidFill>
                          <a:latin typeface="Cambria Math" panose="02040503050406030204" pitchFamily="18" charset="0"/>
                        </a:rPr>
                        <m:t>  </m:t>
                      </m:r>
                      <m:r>
                        <a:rPr lang="en-AU" i="1">
                          <a:solidFill>
                            <a:srgbClr val="000000"/>
                          </a:solidFill>
                          <a:latin typeface="Cambria Math" panose="02040503050406030204" pitchFamily="18" charset="0"/>
                        </a:rPr>
                        <m:t>𝜏</m:t>
                      </m:r>
                      <m:r>
                        <a:rPr lang="en-AU" i="1">
                          <a:solidFill>
                            <a:srgbClr val="000000"/>
                          </a:solidFill>
                          <a:latin typeface="Cambria Math" panose="02040503050406030204" pitchFamily="18" charset="0"/>
                        </a:rPr>
                        <m:t>≥0,</m:t>
                      </m:r>
                      <m:r>
                        <a:rPr lang="en-AU" i="1">
                          <a:solidFill>
                            <a:srgbClr val="000000"/>
                          </a:solidFill>
                          <a:latin typeface="Cambria Math" panose="02040503050406030204" pitchFamily="18" charset="0"/>
                        </a:rPr>
                        <m:t>𝑎</m:t>
                      </m:r>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𝑑</m:t>
                      </m:r>
                      <m:r>
                        <a:rPr lang="en-AU" i="1">
                          <a:solidFill>
                            <a:srgbClr val="000000"/>
                          </a:solidFill>
                          <a:latin typeface="Cambria Math" panose="02040503050406030204" pitchFamily="18" charset="0"/>
                        </a:rPr>
                        <m:t>&gt;1</m:t>
                      </m:r>
                    </m:oMath>
                  </m:oMathPara>
                </a14:m>
                <a:endParaRPr lang="en-AU" sz="2000" dirty="0"/>
              </a:p>
              <a:p>
                <a:pPr marL="0" indent="0">
                  <a:buNone/>
                </a:pPr>
                <a:endParaRPr lang="en-AU" sz="2000" dirty="0"/>
              </a:p>
              <a:p>
                <a:r>
                  <a:rPr lang="en-AU" sz="2000" dirty="0"/>
                  <a:t>Both distributions must be evaluated by numerical integration.</a:t>
                </a:r>
                <a:endParaRPr lang="en-AU" dirty="0"/>
              </a:p>
            </p:txBody>
          </p:sp>
        </mc:Choice>
        <mc:Fallback>
          <p:sp>
            <p:nvSpPr>
              <p:cNvPr id="7" name="Content Placeholder 6">
                <a:extLst>
                  <a:ext uri="{FF2B5EF4-FFF2-40B4-BE49-F238E27FC236}">
                    <a16:creationId xmlns:a16="http://schemas.microsoft.com/office/drawing/2014/main" id="{2ECBC087-EA9C-BB18-5409-25D3F4397F0E}"/>
                  </a:ext>
                </a:extLst>
              </p:cNvPr>
              <p:cNvSpPr>
                <a:spLocks noGrp="1" noRot="1" noChangeAspect="1" noMove="1" noResize="1" noEditPoints="1" noAdjustHandles="1" noChangeArrowheads="1" noChangeShapeType="1" noTextEdit="1"/>
              </p:cNvSpPr>
              <p:nvPr>
                <p:ph sz="quarter" idx="12"/>
              </p:nvPr>
            </p:nvSpPr>
            <p:spPr>
              <a:xfrm>
                <a:off x="453717" y="1289666"/>
                <a:ext cx="11204883" cy="4815496"/>
              </a:xfrm>
              <a:blipFill>
                <a:blip r:embed="rId3"/>
                <a:stretch>
                  <a:fillRect l="-489" t="-1392" b="-380"/>
                </a:stretch>
              </a:blipFill>
            </p:spPr>
            <p:txBody>
              <a:bodyPr/>
              <a:lstStyle/>
              <a:p>
                <a:r>
                  <a:rPr lang="en-AU">
                    <a:noFill/>
                  </a:rPr>
                  <a:t> </a:t>
                </a:r>
              </a:p>
            </p:txBody>
          </p:sp>
        </mc:Fallback>
      </mc:AlternateContent>
      <p:sp>
        <p:nvSpPr>
          <p:cNvPr id="2" name="Title 1"/>
          <p:cNvSpPr>
            <a:spLocks noGrp="1"/>
          </p:cNvSpPr>
          <p:nvPr>
            <p:ph type="title"/>
          </p:nvPr>
        </p:nvSpPr>
        <p:spPr/>
        <p:txBody>
          <a:bodyPr>
            <a:noAutofit/>
          </a:bodyPr>
          <a:lstStyle/>
          <a:p>
            <a:r>
              <a:rPr lang="en-AU" dirty="0" err="1"/>
              <a:t>KK+noise</a:t>
            </a:r>
            <a:r>
              <a:rPr lang="en-AU" dirty="0"/>
              <a:t> and </a:t>
            </a:r>
            <a:r>
              <a:rPr lang="en-AU" dirty="0" err="1"/>
              <a:t>Pareto+noise</a:t>
            </a:r>
            <a:r>
              <a:rPr lang="en-AU" dirty="0"/>
              <a:t> distributions</a:t>
            </a:r>
          </a:p>
        </p:txBody>
      </p:sp>
      <p:sp>
        <p:nvSpPr>
          <p:cNvPr id="4" name="Object 3"/>
          <p:cNvSpPr txBox="1"/>
          <p:nvPr/>
        </p:nvSpPr>
        <p:spPr bwMode="auto">
          <a:xfrm>
            <a:off x="3107037" y="4866015"/>
            <a:ext cx="4638675" cy="684212"/>
          </a:xfrm>
          <a:prstGeom prst="rect">
            <a:avLst/>
          </a:prstGeom>
          <a:noFill/>
          <a:ln>
            <a:noFill/>
          </a:ln>
        </p:spPr>
        <p:txBody>
          <a:bodyPr>
            <a:normAutofit/>
          </a:bodyPr>
          <a:lstStyle/>
          <a:p>
            <a:endParaRPr lang="en-AU" dirty="0"/>
          </a:p>
        </p:txBody>
      </p:sp>
      <p:sp>
        <p:nvSpPr>
          <p:cNvPr id="15" name="Content Placeholder 2"/>
          <p:cNvSpPr txBox="1">
            <a:spLocks/>
          </p:cNvSpPr>
          <p:nvPr/>
        </p:nvSpPr>
        <p:spPr>
          <a:xfrm>
            <a:off x="1842855" y="1123686"/>
            <a:ext cx="8673495" cy="1256796"/>
          </a:xfrm>
          <a:prstGeom prst="rect">
            <a:avLst/>
          </a:prstGeom>
        </p:spPr>
        <p:txBody>
          <a:bodyPr>
            <a:normAutofit/>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buFont typeface="Wingdings" panose="05000000000000000000" pitchFamily="2" charset="2"/>
              <a:buChar char="§"/>
            </a:pPr>
            <a:endParaRPr lang="en-AU" sz="1800" dirty="0"/>
          </a:p>
        </p:txBody>
      </p:sp>
      <p:sp>
        <p:nvSpPr>
          <p:cNvPr id="16" name="Content Placeholder 2"/>
          <p:cNvSpPr txBox="1">
            <a:spLocks/>
          </p:cNvSpPr>
          <p:nvPr/>
        </p:nvSpPr>
        <p:spPr>
          <a:xfrm>
            <a:off x="1842855" y="2855715"/>
            <a:ext cx="8673495" cy="1256796"/>
          </a:xfrm>
          <a:prstGeom prst="rect">
            <a:avLst/>
          </a:prstGeom>
        </p:spPr>
        <p:txBody>
          <a:bodyPr>
            <a:normAutofit/>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buFont typeface="Wingdings" panose="05000000000000000000" pitchFamily="2" charset="2"/>
              <a:buChar char="§"/>
            </a:pPr>
            <a:endParaRPr lang="en-AU" sz="1800" dirty="0"/>
          </a:p>
        </p:txBody>
      </p:sp>
      <p:sp>
        <p:nvSpPr>
          <p:cNvPr id="17" name="Content Placeholder 2"/>
          <p:cNvSpPr txBox="1">
            <a:spLocks/>
          </p:cNvSpPr>
          <p:nvPr/>
        </p:nvSpPr>
        <p:spPr>
          <a:xfrm>
            <a:off x="1842854" y="4160695"/>
            <a:ext cx="8759471" cy="753436"/>
          </a:xfrm>
          <a:prstGeom prst="rect">
            <a:avLst/>
          </a:prstGeom>
        </p:spPr>
        <p:txBody>
          <a:bodyPr>
            <a:noAutofit/>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buFont typeface="Wingdings" panose="05000000000000000000" pitchFamily="2" charset="2"/>
              <a:buChar char="§"/>
            </a:pPr>
            <a:endParaRPr lang="en-AU" sz="1800" dirty="0"/>
          </a:p>
        </p:txBody>
      </p:sp>
    </p:spTree>
    <p:extLst>
      <p:ext uri="{BB962C8B-B14F-4D97-AF65-F5344CB8AC3E}">
        <p14:creationId xmlns:p14="http://schemas.microsoft.com/office/powerpoint/2010/main" val="385196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55330" y="5885739"/>
            <a:ext cx="8367204" cy="369332"/>
          </a:xfrm>
          <a:prstGeom prst="rect">
            <a:avLst/>
          </a:prstGeom>
          <a:solidFill>
            <a:schemeClr val="bg1"/>
          </a:solidFill>
        </p:spPr>
        <p:txBody>
          <a:bodyPr wrap="square" rtlCol="0">
            <a:spAutoFit/>
          </a:bodyPr>
          <a:lstStyle/>
          <a:p>
            <a:endParaRPr lang="en-AU" dirty="0"/>
          </a:p>
        </p:txBody>
      </p:sp>
      <p:sp>
        <p:nvSpPr>
          <p:cNvPr id="2" name="Content Placeholder 1">
            <a:extLst>
              <a:ext uri="{FF2B5EF4-FFF2-40B4-BE49-F238E27FC236}">
                <a16:creationId xmlns:a16="http://schemas.microsoft.com/office/drawing/2014/main" id="{75CC2C67-70B9-9C55-0507-0E73715169A1}"/>
              </a:ext>
            </a:extLst>
          </p:cNvPr>
          <p:cNvSpPr>
            <a:spLocks noGrp="1"/>
          </p:cNvSpPr>
          <p:nvPr>
            <p:ph sz="quarter" idx="12"/>
          </p:nvPr>
        </p:nvSpPr>
        <p:spPr>
          <a:xfrm>
            <a:off x="388056" y="1110376"/>
            <a:ext cx="10962862" cy="1412588"/>
          </a:xfrm>
        </p:spPr>
        <p:txBody>
          <a:bodyPr>
            <a:normAutofit lnSpcReduction="10000"/>
          </a:bodyPr>
          <a:lstStyle/>
          <a:p>
            <a:pPr marL="271463" lvl="1" indent="-271463">
              <a:lnSpc>
                <a:spcPct val="90000"/>
              </a:lnSpc>
              <a:defRPr/>
            </a:pPr>
            <a:r>
              <a:rPr lang="en-AU" dirty="0"/>
              <a:t>Comparison of data fits: </a:t>
            </a:r>
            <a:r>
              <a:rPr lang="en-US" dirty="0"/>
              <a:t>K+N, KK+N and P+N.</a:t>
            </a:r>
          </a:p>
          <a:p>
            <a:pPr marL="271463" lvl="1" indent="-271463">
              <a:lnSpc>
                <a:spcPct val="90000"/>
              </a:lnSpc>
              <a:defRPr/>
            </a:pPr>
            <a:r>
              <a:rPr lang="en-US" dirty="0"/>
              <a:t>Example data is from HH </a:t>
            </a:r>
            <a:r>
              <a:rPr lang="en-US" dirty="0" err="1"/>
              <a:t>polarisation</a:t>
            </a:r>
            <a:r>
              <a:rPr lang="en-US" dirty="0"/>
              <a:t>, upwind, 30</a:t>
            </a:r>
            <a:r>
              <a:rPr lang="en-US" baseline="30000" dirty="0"/>
              <a:t>o</a:t>
            </a:r>
            <a:r>
              <a:rPr lang="en-US" dirty="0"/>
              <a:t> grazing.</a:t>
            </a:r>
          </a:p>
          <a:p>
            <a:pPr marL="271463" lvl="1" indent="-271463">
              <a:lnSpc>
                <a:spcPct val="90000"/>
              </a:lnSpc>
              <a:defRPr/>
            </a:pPr>
            <a:r>
              <a:rPr lang="en-AU" dirty="0"/>
              <a:t>K+N under-estimates tail of distribution.</a:t>
            </a:r>
          </a:p>
          <a:p>
            <a:pPr marL="271463" lvl="1" indent="-271463">
              <a:lnSpc>
                <a:spcPct val="90000"/>
              </a:lnSpc>
              <a:defRPr/>
            </a:pPr>
            <a:r>
              <a:rPr lang="en-AU" dirty="0"/>
              <a:t>Good fit for both KK+N and P+N.</a:t>
            </a:r>
          </a:p>
          <a:p>
            <a:pPr marL="271463" lvl="1" indent="-271463">
              <a:lnSpc>
                <a:spcPct val="90000"/>
              </a:lnSpc>
              <a:defRPr/>
            </a:pPr>
            <a:endParaRPr lang="en-AU" dirty="0"/>
          </a:p>
          <a:p>
            <a:pPr marL="271463" lvl="1" indent="-271463">
              <a:lnSpc>
                <a:spcPct val="90000"/>
              </a:lnSpc>
              <a:defRPr/>
            </a:pPr>
            <a:endParaRPr lang="en-AU" dirty="0"/>
          </a:p>
          <a:p>
            <a:endParaRPr lang="en-AU" dirty="0"/>
          </a:p>
        </p:txBody>
      </p:sp>
      <p:sp>
        <p:nvSpPr>
          <p:cNvPr id="12290" name="Rectangle 2"/>
          <p:cNvSpPr>
            <a:spLocks noGrp="1" noChangeArrowheads="1"/>
          </p:cNvSpPr>
          <p:nvPr>
            <p:ph type="title"/>
          </p:nvPr>
        </p:nvSpPr>
        <p:spPr/>
        <p:txBody>
          <a:bodyPr/>
          <a:lstStyle/>
          <a:p>
            <a:pPr eaLnBrk="1" hangingPunct="1"/>
            <a:r>
              <a:rPr lang="en-US" dirty="0"/>
              <a:t>PDF model comparison</a:t>
            </a:r>
          </a:p>
        </p:txBody>
      </p:sp>
      <p:sp>
        <p:nvSpPr>
          <p:cNvPr id="12298" name="Text Box 1068"/>
          <p:cNvSpPr txBox="1">
            <a:spLocks noChangeArrowheads="1"/>
          </p:cNvSpPr>
          <p:nvPr/>
        </p:nvSpPr>
        <p:spPr bwMode="auto">
          <a:xfrm>
            <a:off x="2417245" y="2802750"/>
            <a:ext cx="8049591" cy="31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5522" tIns="17760" rIns="35522" bIns="17760">
            <a:spAutoFit/>
          </a:bodyPr>
          <a:lstStyle>
            <a:lvl1pPr defTabSz="555625">
              <a:defRPr sz="2400">
                <a:solidFill>
                  <a:schemeClr val="tx1"/>
                </a:solidFill>
                <a:latin typeface="Arial" charset="0"/>
                <a:ea typeface="ＭＳ Ｐゴシック" pitchFamily="34" charset="-128"/>
              </a:defRPr>
            </a:lvl1pPr>
            <a:lvl2pPr marL="742950" indent="-285750" defTabSz="555625">
              <a:defRPr sz="2400">
                <a:solidFill>
                  <a:schemeClr val="tx1"/>
                </a:solidFill>
                <a:latin typeface="Arial" charset="0"/>
                <a:ea typeface="ＭＳ Ｐゴシック" pitchFamily="34" charset="-128"/>
              </a:defRPr>
            </a:lvl2pPr>
            <a:lvl3pPr marL="1143000" indent="-228600" defTabSz="555625">
              <a:defRPr sz="2400">
                <a:solidFill>
                  <a:schemeClr val="tx1"/>
                </a:solidFill>
                <a:latin typeface="Arial" charset="0"/>
                <a:ea typeface="ＭＳ Ｐゴシック" pitchFamily="34" charset="-128"/>
              </a:defRPr>
            </a:lvl3pPr>
            <a:lvl4pPr marL="1600200" indent="-228600" defTabSz="555625">
              <a:defRPr sz="2400">
                <a:solidFill>
                  <a:schemeClr val="tx1"/>
                </a:solidFill>
                <a:latin typeface="Arial" charset="0"/>
                <a:ea typeface="ＭＳ Ｐゴシック" pitchFamily="34" charset="-128"/>
              </a:defRPr>
            </a:lvl4pPr>
            <a:lvl5pPr marL="2057400" indent="-228600" defTabSz="555625">
              <a:defRPr sz="2400">
                <a:solidFill>
                  <a:schemeClr val="tx1"/>
                </a:solidFill>
                <a:latin typeface="Arial" charset="0"/>
                <a:ea typeface="ＭＳ Ｐゴシック" pitchFamily="34" charset="-128"/>
              </a:defRPr>
            </a:lvl5pPr>
            <a:lvl6pPr marL="2514600" indent="-228600" defTabSz="555625"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555625"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555625"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555625"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50000"/>
              </a:spcBef>
            </a:pPr>
            <a:r>
              <a:rPr lang="en-AU" sz="1800" b="1" dirty="0">
                <a:latin typeface="+mn-lt"/>
              </a:rPr>
              <a:t>Fit comparison for HH polarisation, (</a:t>
            </a:r>
            <a:r>
              <a:rPr lang="en-AU" sz="1800" b="1" dirty="0">
                <a:solidFill>
                  <a:srgbClr val="3366FF"/>
                </a:solidFill>
                <a:latin typeface="+mn-lt"/>
              </a:rPr>
              <a:t>--</a:t>
            </a:r>
            <a:r>
              <a:rPr lang="en-AU" sz="1800" b="1" dirty="0">
                <a:latin typeface="+mn-lt"/>
              </a:rPr>
              <a:t>) data, (</a:t>
            </a:r>
            <a:r>
              <a:rPr lang="en-AU" sz="1800" b="1" dirty="0">
                <a:solidFill>
                  <a:srgbClr val="FF9933"/>
                </a:solidFill>
                <a:latin typeface="+mn-lt"/>
              </a:rPr>
              <a:t>--</a:t>
            </a:r>
            <a:r>
              <a:rPr lang="en-AU" sz="1800" b="1" dirty="0">
                <a:latin typeface="+mn-lt"/>
              </a:rPr>
              <a:t>) K+N, (--) KK+N, (</a:t>
            </a:r>
            <a:r>
              <a:rPr lang="en-AU" sz="1800" b="1" dirty="0">
                <a:solidFill>
                  <a:srgbClr val="FF99CC"/>
                </a:solidFill>
                <a:latin typeface="+mn-lt"/>
              </a:rPr>
              <a:t>--</a:t>
            </a:r>
            <a:r>
              <a:rPr lang="en-AU" sz="1800" b="1" dirty="0">
                <a:latin typeface="+mn-lt"/>
              </a:rPr>
              <a:t>) P+N</a:t>
            </a:r>
          </a:p>
        </p:txBody>
      </p:sp>
      <p:pic>
        <p:nvPicPr>
          <p:cNvPr id="1230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46" y="3286360"/>
            <a:ext cx="9036496" cy="294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Rectangle 1062"/>
          <p:cNvSpPr>
            <a:spLocks noChangeArrowheads="1"/>
          </p:cNvSpPr>
          <p:nvPr/>
        </p:nvSpPr>
        <p:spPr bwMode="auto">
          <a:xfrm>
            <a:off x="9453161" y="4437178"/>
            <a:ext cx="7778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104900" indent="-1104900" defTabSz="2949575">
              <a:spcBef>
                <a:spcPct val="20000"/>
              </a:spcBef>
            </a:pPr>
            <a:r>
              <a:rPr lang="en-AU" sz="1600" b="1" dirty="0"/>
              <a:t>K+N</a:t>
            </a:r>
          </a:p>
        </p:txBody>
      </p:sp>
      <p:sp>
        <p:nvSpPr>
          <p:cNvPr id="12294" name="Rectangle 1063"/>
          <p:cNvSpPr>
            <a:spLocks noChangeArrowheads="1"/>
          </p:cNvSpPr>
          <p:nvPr/>
        </p:nvSpPr>
        <p:spPr bwMode="auto">
          <a:xfrm>
            <a:off x="9246785" y="4045066"/>
            <a:ext cx="876300"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104900" indent="-1104900" defTabSz="2949575">
              <a:spcBef>
                <a:spcPct val="20000"/>
              </a:spcBef>
            </a:pPr>
            <a:r>
              <a:rPr lang="en-AU" sz="1600" b="1" dirty="0"/>
              <a:t>KK+N</a:t>
            </a:r>
          </a:p>
        </p:txBody>
      </p:sp>
      <p:sp>
        <p:nvSpPr>
          <p:cNvPr id="12295" name="Line 1065"/>
          <p:cNvSpPr>
            <a:spLocks noChangeShapeType="1"/>
          </p:cNvSpPr>
          <p:nvPr/>
        </p:nvSpPr>
        <p:spPr bwMode="auto">
          <a:xfrm flipH="1">
            <a:off x="8953098" y="4678477"/>
            <a:ext cx="506413"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sz="2800"/>
          </a:p>
        </p:txBody>
      </p:sp>
      <p:sp>
        <p:nvSpPr>
          <p:cNvPr id="12296" name="Line 1066"/>
          <p:cNvSpPr>
            <a:spLocks noChangeShapeType="1"/>
          </p:cNvSpPr>
          <p:nvPr/>
        </p:nvSpPr>
        <p:spPr bwMode="auto">
          <a:xfrm flipH="1">
            <a:off x="8821881" y="4218102"/>
            <a:ext cx="474116" cy="379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sz="2800"/>
          </a:p>
        </p:txBody>
      </p:sp>
      <p:sp>
        <p:nvSpPr>
          <p:cNvPr id="13" name="Rectangle 1063"/>
          <p:cNvSpPr>
            <a:spLocks noChangeArrowheads="1"/>
          </p:cNvSpPr>
          <p:nvPr/>
        </p:nvSpPr>
        <p:spPr bwMode="auto">
          <a:xfrm>
            <a:off x="8313335" y="3692641"/>
            <a:ext cx="1809750"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104900" indent="-1104900" defTabSz="2949575">
              <a:spcBef>
                <a:spcPct val="20000"/>
              </a:spcBef>
            </a:pPr>
            <a:r>
              <a:rPr lang="en-AU" sz="1600" b="1" dirty="0"/>
              <a:t>P+N</a:t>
            </a:r>
          </a:p>
        </p:txBody>
      </p:sp>
      <p:sp>
        <p:nvSpPr>
          <p:cNvPr id="14" name="Line 1066"/>
          <p:cNvSpPr>
            <a:spLocks noChangeShapeType="1"/>
          </p:cNvSpPr>
          <p:nvPr/>
        </p:nvSpPr>
        <p:spPr bwMode="auto">
          <a:xfrm flipH="1">
            <a:off x="7849785" y="3865678"/>
            <a:ext cx="512762" cy="2317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sz="2800"/>
          </a:p>
        </p:txBody>
      </p:sp>
    </p:spTree>
    <p:extLst>
      <p:ext uri="{BB962C8B-B14F-4D97-AF65-F5344CB8AC3E}">
        <p14:creationId xmlns:p14="http://schemas.microsoft.com/office/powerpoint/2010/main" val="900020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0435" y="3287877"/>
            <a:ext cx="4021255" cy="288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8B85242-C554-3869-C205-49235B0C8446}"/>
                  </a:ext>
                </a:extLst>
              </p:cNvPr>
              <p:cNvSpPr>
                <a:spLocks noGrp="1"/>
              </p:cNvSpPr>
              <p:nvPr>
                <p:ph sz="quarter" idx="12"/>
              </p:nvPr>
            </p:nvSpPr>
            <p:spPr>
              <a:xfrm>
                <a:off x="390357" y="1100858"/>
                <a:ext cx="8479323" cy="4569692"/>
              </a:xfrm>
            </p:spPr>
            <p:txBody>
              <a:bodyPr>
                <a:noAutofit/>
              </a:bodyPr>
              <a:lstStyle/>
              <a:p>
                <a:pPr>
                  <a:lnSpc>
                    <a:spcPct val="100000"/>
                  </a:lnSpc>
                </a:pPr>
                <a:r>
                  <a:rPr lang="en-AU" dirty="0">
                    <a:solidFill>
                      <a:schemeClr val="tx1"/>
                    </a:solidFill>
                  </a:rPr>
                  <a:t>As sea state increases, wind speed, wave height and length increase.</a:t>
                </a:r>
              </a:p>
              <a:p>
                <a:pPr>
                  <a:lnSpc>
                    <a:spcPct val="100000"/>
                  </a:lnSpc>
                </a:pPr>
                <a:r>
                  <a:rPr lang="en-AU" dirty="0">
                    <a:solidFill>
                      <a:schemeClr val="tx1"/>
                    </a:solidFill>
                  </a:rPr>
                  <a:t>Mean Doppler spectrum has been fitted over 15</a:t>
                </a:r>
                <a:r>
                  <a:rPr lang="en-AU" baseline="30000" dirty="0">
                    <a:solidFill>
                      <a:schemeClr val="tx1"/>
                    </a:solidFill>
                  </a:rPr>
                  <a:t>o</a:t>
                </a:r>
                <a:r>
                  <a:rPr lang="en-AU" dirty="0">
                    <a:solidFill>
                      <a:schemeClr val="tx1"/>
                    </a:solidFill>
                  </a:rPr>
                  <a:t>-45</a:t>
                </a:r>
                <a:r>
                  <a:rPr lang="en-AU" baseline="30000" dirty="0">
                    <a:solidFill>
                      <a:schemeClr val="tx1"/>
                    </a:solidFill>
                  </a:rPr>
                  <a:t>o</a:t>
                </a:r>
                <a:r>
                  <a:rPr lang="en-AU" dirty="0">
                    <a:solidFill>
                      <a:schemeClr val="tx1"/>
                    </a:solidFill>
                  </a:rPr>
                  <a:t> grazing and all azimuth.</a:t>
                </a:r>
              </a:p>
              <a:p>
                <a:pPr>
                  <a:lnSpc>
                    <a:spcPct val="100000"/>
                  </a:lnSpc>
                </a:pPr>
                <a:r>
                  <a:rPr lang="en-AU" dirty="0">
                    <a:solidFill>
                      <a:schemeClr val="tx1"/>
                    </a:solidFill>
                  </a:rPr>
                  <a:t>The </a:t>
                </a:r>
                <a:r>
                  <a:rPr lang="en-AU" dirty="0"/>
                  <a:t>ACF</a:t>
                </a:r>
                <a:r>
                  <a:rPr lang="en-AU" dirty="0">
                    <a:solidFill>
                      <a:schemeClr val="tx1"/>
                    </a:solidFill>
                  </a:rPr>
                  <a:t> is then formed and measured at the 1/</a:t>
                </a:r>
                <a:r>
                  <a:rPr lang="en-AU" i="1" dirty="0">
                    <a:solidFill>
                      <a:schemeClr val="tx1"/>
                    </a:solidFill>
                  </a:rPr>
                  <a:t>e</a:t>
                </a:r>
                <a:r>
                  <a:rPr lang="en-AU" dirty="0">
                    <a:solidFill>
                      <a:schemeClr val="tx1"/>
                    </a:solidFill>
                  </a:rPr>
                  <a:t> point. </a:t>
                </a:r>
              </a:p>
              <a:p>
                <a:pPr>
                  <a:lnSpc>
                    <a:spcPct val="100000"/>
                  </a:lnSpc>
                </a:pPr>
                <a:r>
                  <a:rPr lang="en-AU" dirty="0">
                    <a:solidFill>
                      <a:schemeClr val="tx1"/>
                    </a:solidFill>
                  </a:rPr>
                  <a:t>Measured correlation is averaged over all angles – no strong trends.</a:t>
                </a:r>
              </a:p>
              <a:p>
                <a:pPr>
                  <a:lnSpc>
                    <a:spcPct val="100000"/>
                  </a:lnSpc>
                </a:pPr>
                <a:r>
                  <a:rPr lang="en-AU" dirty="0">
                    <a:solidFill>
                      <a:schemeClr val="tx1"/>
                    </a:solidFill>
                  </a:rPr>
                  <a:t>Model is a function of wind speed, </a:t>
                </a:r>
                <a14:m>
                  <m:oMath xmlns:m="http://schemas.openxmlformats.org/officeDocument/2006/math">
                    <m:r>
                      <a:rPr lang="en-AU" i="1">
                        <a:latin typeface="Cambria Math" panose="02040503050406030204" pitchFamily="18" charset="0"/>
                      </a:rPr>
                      <m:t>𝑈</m:t>
                    </m:r>
                  </m:oMath>
                </a14:m>
                <a:r>
                  <a:rPr lang="en-AU" dirty="0">
                    <a:solidFill>
                      <a:schemeClr val="tx1"/>
                    </a:solidFill>
                  </a:rPr>
                  <a:t> and significant wave height, </a:t>
                </a:r>
                <a14:m>
                  <m:oMath xmlns:m="http://schemas.openxmlformats.org/officeDocument/2006/math">
                    <m:sSub>
                      <m:sSubPr>
                        <m:ctrlPr>
                          <a:rPr lang="en-AU"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𝐻</m:t>
                        </m:r>
                      </m:e>
                      <m:sub>
                        <m:r>
                          <a:rPr lang="en-US" i="1">
                            <a:solidFill>
                              <a:schemeClr val="tx1"/>
                            </a:solidFill>
                            <a:latin typeface="Cambria Math" panose="02040503050406030204" pitchFamily="18" charset="0"/>
                          </a:rPr>
                          <m:t>1/3</m:t>
                        </m:r>
                      </m:sub>
                    </m:sSub>
                  </m:oMath>
                </a14:m>
                <a:r>
                  <a:rPr lang="en-AU" dirty="0">
                    <a:solidFill>
                      <a:schemeClr val="tx1"/>
                    </a:solidFill>
                  </a:rPr>
                  <a:t>.</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AU" b="0" i="1" smtClean="0">
                              <a:solidFill>
                                <a:schemeClr val="tx1"/>
                              </a:solidFill>
                              <a:latin typeface="Cambria Math" panose="02040503050406030204" pitchFamily="18" charset="0"/>
                            </a:rPr>
                          </m:ctrlPr>
                        </m:sSubPr>
                        <m:e>
                          <m:r>
                            <a:rPr lang="en-AU" i="1" smtClean="0">
                              <a:solidFill>
                                <a:schemeClr val="tx1"/>
                              </a:solidFill>
                              <a:latin typeface="Cambria Math" panose="02040503050406030204" pitchFamily="18" charset="0"/>
                            </a:rPr>
                            <m:t>𝑇</m:t>
                          </m:r>
                        </m:e>
                        <m:sub>
                          <m:r>
                            <m:rPr>
                              <m:sty m:val="p"/>
                            </m:rPr>
                            <a:rPr lang="en-AU" b="0" i="0" smtClean="0">
                              <a:solidFill>
                                <a:schemeClr val="tx1"/>
                              </a:solidFill>
                              <a:latin typeface="Cambria Math" panose="02040503050406030204" pitchFamily="18" charset="0"/>
                            </a:rPr>
                            <m:t>temp</m:t>
                          </m:r>
                        </m:sub>
                      </m:sSub>
                      <m:r>
                        <a:rPr lang="en-AU" i="1" smtClean="0">
                          <a:solidFill>
                            <a:schemeClr val="tx1"/>
                          </a:solidFill>
                          <a:latin typeface="Cambria Math" panose="02040503050406030204" pitchFamily="18" charset="0"/>
                        </a:rPr>
                        <m:t>=</m:t>
                      </m:r>
                      <m:sSub>
                        <m:sSubPr>
                          <m:ctrlPr>
                            <a:rPr lang="en-AU" i="1">
                              <a:solidFill>
                                <a:schemeClr val="tx1"/>
                              </a:solidFill>
                              <a:latin typeface="Cambria Math" panose="02040503050406030204" pitchFamily="18" charset="0"/>
                            </a:rPr>
                          </m:ctrlPr>
                        </m:sSubPr>
                        <m:e>
                          <m:r>
                            <a:rPr lang="en-AU" i="1">
                              <a:solidFill>
                                <a:schemeClr val="tx1"/>
                              </a:solidFill>
                              <a:latin typeface="Cambria Math" panose="02040503050406030204" pitchFamily="18" charset="0"/>
                            </a:rPr>
                            <m:t>𝑔</m:t>
                          </m:r>
                        </m:e>
                        <m:sub>
                          <m:r>
                            <a:rPr lang="en-AU" i="1">
                              <a:solidFill>
                                <a:schemeClr val="tx1"/>
                              </a:solidFill>
                              <a:latin typeface="Cambria Math" panose="02040503050406030204" pitchFamily="18" charset="0"/>
                            </a:rPr>
                            <m:t>0</m:t>
                          </m:r>
                        </m:sub>
                      </m:sSub>
                      <m:r>
                        <a:rPr lang="en-AU" i="1">
                          <a:solidFill>
                            <a:schemeClr val="tx1"/>
                          </a:solidFill>
                          <a:latin typeface="Cambria Math" panose="02040503050406030204" pitchFamily="18" charset="0"/>
                        </a:rPr>
                        <m:t>+</m:t>
                      </m:r>
                      <m:sSub>
                        <m:sSubPr>
                          <m:ctrlPr>
                            <a:rPr lang="en-AU" i="1">
                              <a:solidFill>
                                <a:schemeClr val="tx1"/>
                              </a:solidFill>
                              <a:latin typeface="Cambria Math" panose="02040503050406030204" pitchFamily="18" charset="0"/>
                            </a:rPr>
                          </m:ctrlPr>
                        </m:sSubPr>
                        <m:e>
                          <m:r>
                            <a:rPr lang="en-AU" i="1">
                              <a:solidFill>
                                <a:schemeClr val="tx1"/>
                              </a:solidFill>
                              <a:latin typeface="Cambria Math" panose="02040503050406030204" pitchFamily="18" charset="0"/>
                            </a:rPr>
                            <m:t>𝑔</m:t>
                          </m:r>
                        </m:e>
                        <m:sub>
                          <m:r>
                            <a:rPr lang="en-AU" i="1">
                              <a:solidFill>
                                <a:schemeClr val="tx1"/>
                              </a:solidFill>
                              <a:latin typeface="Cambria Math" panose="02040503050406030204" pitchFamily="18" charset="0"/>
                            </a:rPr>
                            <m:t>1</m:t>
                          </m:r>
                        </m:sub>
                      </m:sSub>
                      <m:r>
                        <a:rPr lang="en-AU" i="1">
                          <a:solidFill>
                            <a:schemeClr val="tx1"/>
                          </a:solidFill>
                          <a:latin typeface="Cambria Math" panose="02040503050406030204" pitchFamily="18" charset="0"/>
                        </a:rPr>
                        <m:t>𝑈</m:t>
                      </m:r>
                      <m:r>
                        <a:rPr lang="en-AU" i="1">
                          <a:solidFill>
                            <a:schemeClr val="tx1"/>
                          </a:solidFill>
                          <a:latin typeface="Cambria Math" panose="02040503050406030204" pitchFamily="18" charset="0"/>
                        </a:rPr>
                        <m:t>+</m:t>
                      </m:r>
                      <m:sSub>
                        <m:sSubPr>
                          <m:ctrlPr>
                            <a:rPr lang="en-AU" i="1">
                              <a:solidFill>
                                <a:schemeClr val="tx1"/>
                              </a:solidFill>
                              <a:latin typeface="Cambria Math" panose="02040503050406030204" pitchFamily="18" charset="0"/>
                            </a:rPr>
                          </m:ctrlPr>
                        </m:sSubPr>
                        <m:e>
                          <m:r>
                            <a:rPr lang="en-AU" i="1">
                              <a:solidFill>
                                <a:schemeClr val="tx1"/>
                              </a:solidFill>
                              <a:latin typeface="Cambria Math" panose="02040503050406030204" pitchFamily="18" charset="0"/>
                            </a:rPr>
                            <m:t>𝑔</m:t>
                          </m:r>
                        </m:e>
                        <m:sub>
                          <m:r>
                            <a:rPr lang="en-AU" i="1">
                              <a:solidFill>
                                <a:schemeClr val="tx1"/>
                              </a:solidFill>
                              <a:latin typeface="Cambria Math" panose="02040503050406030204" pitchFamily="18" charset="0"/>
                            </a:rPr>
                            <m:t>2</m:t>
                          </m:r>
                        </m:sub>
                      </m:sSub>
                      <m:sSub>
                        <m:sSubPr>
                          <m:ctrlPr>
                            <a:rPr lang="en-AU" i="1">
                              <a:solidFill>
                                <a:schemeClr val="tx1"/>
                              </a:solidFill>
                              <a:latin typeface="Cambria Math" panose="02040503050406030204" pitchFamily="18" charset="0"/>
                            </a:rPr>
                          </m:ctrlPr>
                        </m:sSubPr>
                        <m:e>
                          <m:r>
                            <a:rPr lang="en-AU" i="1">
                              <a:solidFill>
                                <a:schemeClr val="tx1"/>
                              </a:solidFill>
                              <a:latin typeface="Cambria Math" panose="02040503050406030204" pitchFamily="18" charset="0"/>
                            </a:rPr>
                            <m:t>𝐻</m:t>
                          </m:r>
                        </m:e>
                        <m:sub>
                          <m:r>
                            <a:rPr lang="en-AU" i="1">
                              <a:solidFill>
                                <a:schemeClr val="tx1"/>
                              </a:solidFill>
                              <a:latin typeface="Cambria Math" panose="02040503050406030204" pitchFamily="18" charset="0"/>
                            </a:rPr>
                            <m:t>1/3</m:t>
                          </m:r>
                        </m:sub>
                      </m:sSub>
                    </m:oMath>
                  </m:oMathPara>
                </a14:m>
                <a:endParaRPr lang="en-AU" dirty="0">
                  <a:solidFill>
                    <a:schemeClr val="tx1"/>
                  </a:solidFill>
                </a:endParaRPr>
              </a:p>
              <a:p>
                <a:pPr>
                  <a:lnSpc>
                    <a:spcPct val="100000"/>
                  </a:lnSpc>
                </a:pPr>
                <a:r>
                  <a:rPr lang="en-AU" dirty="0">
                    <a:solidFill>
                      <a:schemeClr val="tx1"/>
                    </a:solidFill>
                  </a:rPr>
                  <a:t>Related to correlation by:   </a:t>
                </a:r>
                <a:endParaRPr lang="en-AU" dirty="0"/>
              </a:p>
              <a:p>
                <a:pPr marL="0" indent="0">
                  <a:lnSpc>
                    <a:spcPct val="100000"/>
                  </a:lnSpc>
                  <a:buNone/>
                </a:pPr>
                <a:r>
                  <a:rPr lang="en-AU" dirty="0">
                    <a:solidFill>
                      <a:schemeClr val="tx1"/>
                    </a:solidFill>
                  </a:rPr>
                  <a:t>	 	          </a:t>
                </a:r>
                <a14:m>
                  <m:oMath xmlns:m="http://schemas.openxmlformats.org/officeDocument/2006/math">
                    <m:r>
                      <a:rPr lang="en-AU" i="1" smtClean="0">
                        <a:solidFill>
                          <a:schemeClr val="tx1"/>
                        </a:solidFill>
                        <a:latin typeface="Cambria Math" panose="02040503050406030204" pitchFamily="18" charset="0"/>
                      </a:rPr>
                      <m:t>𝜌</m:t>
                    </m:r>
                    <m:d>
                      <m:dPr>
                        <m:ctrlPr>
                          <a:rPr lang="en-AU" i="1" smtClean="0">
                            <a:solidFill>
                              <a:schemeClr val="tx1"/>
                            </a:solidFill>
                            <a:latin typeface="Cambria Math" panose="02040503050406030204" pitchFamily="18" charset="0"/>
                          </a:rPr>
                        </m:ctrlPr>
                      </m:dPr>
                      <m:e>
                        <m:r>
                          <a:rPr lang="en-AU" i="1" smtClean="0">
                            <a:solidFill>
                              <a:schemeClr val="tx1"/>
                            </a:solidFill>
                            <a:latin typeface="Cambria Math" panose="02040503050406030204" pitchFamily="18" charset="0"/>
                          </a:rPr>
                          <m:t>𝑛</m:t>
                        </m:r>
                      </m:e>
                    </m:d>
                    <m:r>
                      <a:rPr lang="en-AU" i="1" smtClean="0">
                        <a:solidFill>
                          <a:schemeClr val="tx1"/>
                        </a:solidFill>
                        <a:latin typeface="Cambria Math" panose="02040503050406030204" pitchFamily="18" charset="0"/>
                      </a:rPr>
                      <m:t>=</m:t>
                    </m:r>
                    <m:func>
                      <m:funcPr>
                        <m:ctrlPr>
                          <a:rPr lang="en-AU" i="1">
                            <a:solidFill>
                              <a:schemeClr val="tx1"/>
                            </a:solidFill>
                            <a:latin typeface="Cambria Math" panose="02040503050406030204" pitchFamily="18" charset="0"/>
                          </a:rPr>
                        </m:ctrlPr>
                      </m:funcPr>
                      <m:fName>
                        <m:r>
                          <m:rPr>
                            <m:sty m:val="p"/>
                          </m:rPr>
                          <a:rPr lang="en-AU" i="0">
                            <a:solidFill>
                              <a:schemeClr val="tx1"/>
                            </a:solidFill>
                            <a:latin typeface="Cambria Math" panose="02040503050406030204" pitchFamily="18" charset="0"/>
                          </a:rPr>
                          <m:t>exp</m:t>
                        </m:r>
                      </m:fName>
                      <m:e>
                        <m:d>
                          <m:dPr>
                            <m:begChr m:val="["/>
                            <m:endChr m:val="]"/>
                            <m:ctrlPr>
                              <a:rPr lang="en-AU" i="1">
                                <a:solidFill>
                                  <a:schemeClr val="tx1"/>
                                </a:solidFill>
                                <a:latin typeface="Cambria Math" panose="02040503050406030204" pitchFamily="18" charset="0"/>
                              </a:rPr>
                            </m:ctrlPr>
                          </m:dPr>
                          <m:e>
                            <m:r>
                              <a:rPr lang="en-AU" i="1">
                                <a:solidFill>
                                  <a:schemeClr val="tx1"/>
                                </a:solidFill>
                                <a:latin typeface="Cambria Math" panose="02040503050406030204" pitchFamily="18" charset="0"/>
                              </a:rPr>
                              <m:t>−</m:t>
                            </m:r>
                            <m:f>
                              <m:fPr>
                                <m:ctrlPr>
                                  <a:rPr lang="en-AU" i="1">
                                    <a:solidFill>
                                      <a:schemeClr val="tx1"/>
                                    </a:solidFill>
                                    <a:latin typeface="Cambria Math" panose="02040503050406030204" pitchFamily="18" charset="0"/>
                                  </a:rPr>
                                </m:ctrlPr>
                              </m:fPr>
                              <m:num>
                                <m:sSup>
                                  <m:sSupPr>
                                    <m:ctrlPr>
                                      <a:rPr lang="en-AU" b="0" i="1" smtClean="0">
                                        <a:solidFill>
                                          <a:schemeClr val="tx1"/>
                                        </a:solidFill>
                                        <a:latin typeface="Cambria Math" panose="02040503050406030204" pitchFamily="18" charset="0"/>
                                      </a:rPr>
                                    </m:ctrlPr>
                                  </m:sSupPr>
                                  <m:e>
                                    <m:r>
                                      <a:rPr lang="en-AU" b="0" i="1" smtClean="0">
                                        <a:solidFill>
                                          <a:schemeClr val="tx1"/>
                                        </a:solidFill>
                                        <a:latin typeface="Cambria Math" panose="02040503050406030204" pitchFamily="18" charset="0"/>
                                      </a:rPr>
                                      <m:t>𝑛</m:t>
                                    </m:r>
                                  </m:e>
                                  <m:sup>
                                    <m:r>
                                      <a:rPr lang="en-AU" b="0" i="1" smtClean="0">
                                        <a:solidFill>
                                          <a:schemeClr val="tx1"/>
                                        </a:solidFill>
                                        <a:latin typeface="Cambria Math" panose="02040503050406030204" pitchFamily="18" charset="0"/>
                                      </a:rPr>
                                      <m:t>2</m:t>
                                    </m:r>
                                  </m:sup>
                                </m:sSup>
                              </m:num>
                              <m:den>
                                <m:sSubSup>
                                  <m:sSubSupPr>
                                    <m:ctrlPr>
                                      <a:rPr lang="en-AU" b="0" i="1" smtClean="0">
                                        <a:solidFill>
                                          <a:schemeClr val="tx1"/>
                                        </a:solidFill>
                                        <a:latin typeface="Cambria Math" panose="02040503050406030204" pitchFamily="18" charset="0"/>
                                      </a:rPr>
                                    </m:ctrlPr>
                                  </m:sSubSupPr>
                                  <m:e>
                                    <m:r>
                                      <a:rPr lang="en-AU" i="1">
                                        <a:latin typeface="Cambria Math" panose="02040503050406030204" pitchFamily="18" charset="0"/>
                                      </a:rPr>
                                      <m:t>𝑇</m:t>
                                    </m:r>
                                  </m:e>
                                  <m:sub>
                                    <m:r>
                                      <m:rPr>
                                        <m:sty m:val="p"/>
                                      </m:rPr>
                                      <a:rPr lang="en-AU">
                                        <a:latin typeface="Cambria Math" panose="02040503050406030204" pitchFamily="18" charset="0"/>
                                      </a:rPr>
                                      <m:t>temp</m:t>
                                    </m:r>
                                  </m:sub>
                                  <m:sup>
                                    <m:r>
                                      <a:rPr lang="en-AU" b="0" i="1" smtClean="0">
                                        <a:latin typeface="Cambria Math" panose="02040503050406030204" pitchFamily="18" charset="0"/>
                                      </a:rPr>
                                      <m:t>2</m:t>
                                    </m:r>
                                  </m:sup>
                                </m:sSubSup>
                                <m:sSubSup>
                                  <m:sSubSupPr>
                                    <m:ctrlPr>
                                      <a:rPr lang="en-AU" i="1">
                                        <a:solidFill>
                                          <a:schemeClr val="tx1"/>
                                        </a:solidFill>
                                        <a:latin typeface="Cambria Math" panose="02040503050406030204" pitchFamily="18" charset="0"/>
                                      </a:rPr>
                                    </m:ctrlPr>
                                  </m:sSubSupPr>
                                  <m:e>
                                    <m:r>
                                      <a:rPr lang="en-AU" i="1">
                                        <a:solidFill>
                                          <a:schemeClr val="tx1"/>
                                        </a:solidFill>
                                        <a:latin typeface="Cambria Math" panose="02040503050406030204" pitchFamily="18" charset="0"/>
                                      </a:rPr>
                                      <m:t>𝑓</m:t>
                                    </m:r>
                                  </m:e>
                                  <m:sub>
                                    <m:r>
                                      <m:rPr>
                                        <m:sty m:val="p"/>
                                      </m:rPr>
                                      <a:rPr lang="en-AU" b="0" i="0" smtClean="0">
                                        <a:solidFill>
                                          <a:schemeClr val="tx1"/>
                                        </a:solidFill>
                                        <a:latin typeface="Cambria Math" panose="02040503050406030204" pitchFamily="18" charset="0"/>
                                      </a:rPr>
                                      <m:t>r</m:t>
                                    </m:r>
                                  </m:sub>
                                  <m:sup>
                                    <m:r>
                                      <a:rPr lang="en-AU" b="0" i="1" smtClean="0">
                                        <a:solidFill>
                                          <a:schemeClr val="tx1"/>
                                        </a:solidFill>
                                        <a:latin typeface="Cambria Math" panose="02040503050406030204" pitchFamily="18" charset="0"/>
                                      </a:rPr>
                                      <m:t>2</m:t>
                                    </m:r>
                                  </m:sup>
                                </m:sSubSup>
                              </m:den>
                            </m:f>
                          </m:e>
                        </m:d>
                      </m:e>
                    </m:func>
                    <m:r>
                      <a:rPr lang="en-AU" b="0" i="1" smtClean="0">
                        <a:solidFill>
                          <a:schemeClr val="tx1"/>
                        </a:solidFill>
                        <a:latin typeface="Cambria Math" panose="02040503050406030204" pitchFamily="18" charset="0"/>
                      </a:rPr>
                      <m:t>=</m:t>
                    </m:r>
                    <m:sSup>
                      <m:sSupPr>
                        <m:ctrlPr>
                          <a:rPr lang="en-AU" b="0" i="1" smtClean="0">
                            <a:solidFill>
                              <a:schemeClr val="tx1"/>
                            </a:solidFill>
                            <a:latin typeface="Cambria Math" panose="02040503050406030204" pitchFamily="18" charset="0"/>
                          </a:rPr>
                        </m:ctrlPr>
                      </m:sSupPr>
                      <m:e>
                        <m:acc>
                          <m:accPr>
                            <m:chr m:val="̃"/>
                            <m:ctrlPr>
                              <a:rPr lang="en-AU" b="0" i="1" smtClean="0">
                                <a:solidFill>
                                  <a:schemeClr val="tx1"/>
                                </a:solidFill>
                                <a:latin typeface="Cambria Math" panose="02040503050406030204" pitchFamily="18" charset="0"/>
                              </a:rPr>
                            </m:ctrlPr>
                          </m:accPr>
                          <m:e>
                            <m:r>
                              <a:rPr lang="en-AU" b="0" i="1" smtClean="0">
                                <a:solidFill>
                                  <a:schemeClr val="tx1"/>
                                </a:solidFill>
                                <a:latin typeface="Cambria Math" panose="02040503050406030204" pitchFamily="18" charset="0"/>
                              </a:rPr>
                              <m:t>𝜌</m:t>
                            </m:r>
                          </m:e>
                        </m:acc>
                      </m:e>
                      <m:sup>
                        <m:sSup>
                          <m:sSupPr>
                            <m:ctrlPr>
                              <a:rPr lang="en-AU" b="0" i="1" smtClean="0">
                                <a:solidFill>
                                  <a:schemeClr val="tx1"/>
                                </a:solidFill>
                                <a:latin typeface="Cambria Math" panose="02040503050406030204" pitchFamily="18" charset="0"/>
                              </a:rPr>
                            </m:ctrlPr>
                          </m:sSupPr>
                          <m:e>
                            <m:r>
                              <a:rPr lang="en-AU" b="0" i="1" smtClean="0">
                                <a:solidFill>
                                  <a:schemeClr val="tx1"/>
                                </a:solidFill>
                                <a:latin typeface="Cambria Math" panose="02040503050406030204" pitchFamily="18" charset="0"/>
                              </a:rPr>
                              <m:t>𝑛</m:t>
                            </m:r>
                          </m:e>
                          <m:sup>
                            <m:r>
                              <a:rPr lang="en-AU" b="0" i="1" smtClean="0">
                                <a:solidFill>
                                  <a:schemeClr val="tx1"/>
                                </a:solidFill>
                                <a:latin typeface="Cambria Math" panose="02040503050406030204" pitchFamily="18" charset="0"/>
                              </a:rPr>
                              <m:t>2</m:t>
                            </m:r>
                          </m:sup>
                        </m:sSup>
                      </m:sup>
                    </m:sSup>
                  </m:oMath>
                </a14:m>
                <a:r>
                  <a:rPr lang="en-AU" dirty="0">
                    <a:solidFill>
                      <a:schemeClr val="tx1"/>
                    </a:solidFill>
                  </a:rPr>
                  <a:t> </a:t>
                </a:r>
              </a:p>
              <a:p>
                <a:pPr marL="0" indent="0">
                  <a:lnSpc>
                    <a:spcPct val="100000"/>
                  </a:lnSpc>
                  <a:buNone/>
                </a:pPr>
                <a:r>
                  <a:rPr lang="en-AU" dirty="0">
                    <a:solidFill>
                      <a:schemeClr val="tx1"/>
                    </a:solidFill>
                  </a:rPr>
                  <a:t>     where </a:t>
                </a:r>
                <a14:m>
                  <m:oMath xmlns:m="http://schemas.openxmlformats.org/officeDocument/2006/math">
                    <m:sSub>
                      <m:sSubPr>
                        <m:ctrlPr>
                          <a:rPr lang="en-AU" b="0" i="0"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𝑓</m:t>
                        </m:r>
                      </m:e>
                      <m:sub>
                        <m:r>
                          <m:rPr>
                            <m:sty m:val="p"/>
                          </m:rPr>
                          <a:rPr lang="en-AU" b="0" i="0" smtClean="0">
                            <a:solidFill>
                              <a:schemeClr val="tx1"/>
                            </a:solidFill>
                            <a:latin typeface="Cambria Math" panose="02040503050406030204" pitchFamily="18" charset="0"/>
                          </a:rPr>
                          <m:t>r</m:t>
                        </m:r>
                      </m:sub>
                    </m:sSub>
                  </m:oMath>
                </a14:m>
                <a:r>
                  <a:rPr lang="en-AU" dirty="0">
                    <a:solidFill>
                      <a:schemeClr val="tx1"/>
                    </a:solidFill>
                  </a:rPr>
                  <a:t> is the pulse repetition frequency (PRF).</a:t>
                </a:r>
              </a:p>
              <a:p>
                <a:pPr>
                  <a:lnSpc>
                    <a:spcPct val="100000"/>
                  </a:lnSpc>
                </a:pPr>
                <a:r>
                  <a:rPr lang="en-AU" dirty="0">
                    <a:solidFill>
                      <a:schemeClr val="tx1"/>
                    </a:solidFill>
                  </a:rPr>
                  <a:t>Example for HH channel with 12 days of data:</a:t>
                </a:r>
              </a:p>
              <a:p>
                <a:pPr>
                  <a:lnSpc>
                    <a:spcPct val="100000"/>
                  </a:lnSpc>
                </a:pPr>
                <a:endParaRPr lang="en-AU" dirty="0">
                  <a:solidFill>
                    <a:schemeClr val="tx1"/>
                  </a:solidFill>
                </a:endParaRPr>
              </a:p>
            </p:txBody>
          </p:sp>
        </mc:Choice>
        <mc:Fallback>
          <p:sp>
            <p:nvSpPr>
              <p:cNvPr id="3" name="Content Placeholder 2">
                <a:extLst>
                  <a:ext uri="{FF2B5EF4-FFF2-40B4-BE49-F238E27FC236}">
                    <a16:creationId xmlns:a16="http://schemas.microsoft.com/office/drawing/2014/main" id="{28B85242-C554-3869-C205-49235B0C8446}"/>
                  </a:ext>
                </a:extLst>
              </p:cNvPr>
              <p:cNvSpPr>
                <a:spLocks noGrp="1" noRot="1" noChangeAspect="1" noMove="1" noResize="1" noEditPoints="1" noAdjustHandles="1" noChangeArrowheads="1" noChangeShapeType="1" noTextEdit="1"/>
              </p:cNvSpPr>
              <p:nvPr>
                <p:ph sz="quarter" idx="12"/>
              </p:nvPr>
            </p:nvSpPr>
            <p:spPr>
              <a:xfrm>
                <a:off x="390357" y="1100858"/>
                <a:ext cx="8479323" cy="4569692"/>
              </a:xfrm>
              <a:blipFill>
                <a:blip r:embed="rId4"/>
                <a:stretch>
                  <a:fillRect l="-647" t="-801" r="-503"/>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1E26E9D7-FD27-4978-CBFE-D34602F992C6}"/>
              </a:ext>
            </a:extLst>
          </p:cNvPr>
          <p:cNvSpPr>
            <a:spLocks noGrp="1"/>
          </p:cNvSpPr>
          <p:nvPr>
            <p:ph type="title"/>
          </p:nvPr>
        </p:nvSpPr>
        <p:spPr>
          <a:xfrm>
            <a:off x="433957" y="156429"/>
            <a:ext cx="10984633" cy="684362"/>
          </a:xfrm>
        </p:spPr>
        <p:txBody>
          <a:bodyPr>
            <a:normAutofit/>
          </a:bodyPr>
          <a:lstStyle/>
          <a:p>
            <a:r>
              <a:rPr lang="en-US" dirty="0"/>
              <a:t>Temporal correlation model</a:t>
            </a:r>
            <a:endParaRPr lang="en-AU" dirty="0"/>
          </a:p>
        </p:txBody>
      </p:sp>
    </p:spTree>
    <p:extLst>
      <p:ext uri="{BB962C8B-B14F-4D97-AF65-F5344CB8AC3E}">
        <p14:creationId xmlns:p14="http://schemas.microsoft.com/office/powerpoint/2010/main" val="288609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sz="quarter" idx="12"/>
          </p:nvPr>
        </p:nvSpPr>
        <p:spPr>
          <a:xfrm>
            <a:off x="300163" y="925600"/>
            <a:ext cx="11677998" cy="3020795"/>
          </a:xfrm>
          <a:noFill/>
          <a:ln/>
        </p:spPr>
        <p:txBody>
          <a:bodyPr>
            <a:normAutofit/>
          </a:bodyPr>
          <a:lstStyle/>
          <a:p>
            <a:r>
              <a:rPr lang="en-US" altLang="it-IT" sz="1800" dirty="0"/>
              <a:t>Propagation modelling accounts for atmospheric loss and the impact of ducting and multipath.</a:t>
            </a:r>
          </a:p>
          <a:p>
            <a:r>
              <a:rPr lang="en-US" altLang="it-IT" sz="1800" dirty="0"/>
              <a:t>Propagation factor is the difference in the received field strength relative to free-space.</a:t>
            </a:r>
          </a:p>
          <a:p>
            <a:r>
              <a:rPr lang="en-US" altLang="it-IT" sz="1800" dirty="0"/>
              <a:t>Target representation is important in understanding the impact of multipath.</a:t>
            </a:r>
          </a:p>
          <a:p>
            <a:pPr lvl="1"/>
            <a:r>
              <a:rPr lang="en-US" altLang="it-IT" sz="1800" dirty="0"/>
              <a:t>Single scatterer targets can result in exaggerated variation of propagation factor.</a:t>
            </a:r>
          </a:p>
          <a:p>
            <a:pPr lvl="1"/>
            <a:r>
              <a:rPr lang="en-US" altLang="it-IT" sz="1800" dirty="0"/>
              <a:t>Distributed target models produce a smoothed RCS variation.</a:t>
            </a:r>
          </a:p>
          <a:p>
            <a:r>
              <a:rPr lang="en-US" altLang="it-IT" sz="1800" dirty="0"/>
              <a:t>Impact of multipath is stronger at low grazing angles and sea states.</a:t>
            </a:r>
          </a:p>
          <a:p>
            <a:pPr marL="457200" lvl="1" indent="0">
              <a:buNone/>
            </a:pPr>
            <a:endParaRPr lang="en-US" altLang="it-IT" sz="1800" dirty="0"/>
          </a:p>
        </p:txBody>
      </p:sp>
      <p:sp>
        <p:nvSpPr>
          <p:cNvPr id="8" name="Title 6"/>
          <p:cNvSpPr>
            <a:spLocks noGrp="1"/>
          </p:cNvSpPr>
          <p:nvPr>
            <p:ph type="title"/>
          </p:nvPr>
        </p:nvSpPr>
        <p:spPr/>
        <p:txBody>
          <a:bodyPr>
            <a:normAutofit/>
          </a:bodyPr>
          <a:lstStyle/>
          <a:p>
            <a:r>
              <a:rPr lang="en-US" altLang="it-IT" dirty="0"/>
              <a:t>Propagation - multipath</a:t>
            </a:r>
            <a:endParaRPr lang="en-GB" dirty="0"/>
          </a:p>
        </p:txBody>
      </p:sp>
      <p:pic>
        <p:nvPicPr>
          <p:cNvPr id="3" name="Picture 2">
            <a:extLst>
              <a:ext uri="{FF2B5EF4-FFF2-40B4-BE49-F238E27FC236}">
                <a16:creationId xmlns:a16="http://schemas.microsoft.com/office/drawing/2014/main" id="{A5900A58-C1A8-3064-AEFE-1C37B2DB5879}"/>
              </a:ext>
            </a:extLst>
          </p:cNvPr>
          <p:cNvPicPr>
            <a:picLocks noChangeAspect="1"/>
          </p:cNvPicPr>
          <p:nvPr/>
        </p:nvPicPr>
        <p:blipFill>
          <a:blip r:embed="rId3"/>
          <a:stretch>
            <a:fillRect/>
          </a:stretch>
        </p:blipFill>
        <p:spPr>
          <a:xfrm>
            <a:off x="633082" y="3429000"/>
            <a:ext cx="4654944" cy="2450152"/>
          </a:xfrm>
          <a:prstGeom prst="rect">
            <a:avLst/>
          </a:prstGeom>
        </p:spPr>
      </p:pic>
      <p:pic>
        <p:nvPicPr>
          <p:cNvPr id="6" name="Picture 5">
            <a:extLst>
              <a:ext uri="{FF2B5EF4-FFF2-40B4-BE49-F238E27FC236}">
                <a16:creationId xmlns:a16="http://schemas.microsoft.com/office/drawing/2014/main" id="{30188915-BC3E-953B-A805-0DD2C5ECE748}"/>
              </a:ext>
            </a:extLst>
          </p:cNvPr>
          <p:cNvPicPr>
            <a:picLocks noChangeAspect="1"/>
          </p:cNvPicPr>
          <p:nvPr/>
        </p:nvPicPr>
        <p:blipFill>
          <a:blip r:embed="rId4"/>
          <a:stretch>
            <a:fillRect/>
          </a:stretch>
        </p:blipFill>
        <p:spPr>
          <a:xfrm>
            <a:off x="6096000" y="2918026"/>
            <a:ext cx="4194643" cy="3425462"/>
          </a:xfrm>
          <a:prstGeom prst="rect">
            <a:avLst/>
          </a:prstGeom>
        </p:spPr>
      </p:pic>
    </p:spTree>
    <p:extLst>
      <p:ext uri="{BB962C8B-B14F-4D97-AF65-F5344CB8AC3E}">
        <p14:creationId xmlns:p14="http://schemas.microsoft.com/office/powerpoint/2010/main" val="1218921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541528" y="1512829"/>
            <a:ext cx="10962862" cy="3963289"/>
          </a:xfrm>
        </p:spPr>
        <p:txBody>
          <a:bodyPr>
            <a:normAutofit/>
          </a:bodyPr>
          <a:lstStyle/>
          <a:p>
            <a:r>
              <a:rPr lang="en-GB" altLang="en-US" dirty="0"/>
              <a:t>Performance modelling and clutter statistics</a:t>
            </a:r>
          </a:p>
          <a:p>
            <a:endParaRPr lang="en-GB" altLang="en-US" b="1" dirty="0"/>
          </a:p>
          <a:p>
            <a:r>
              <a:rPr lang="en-GB" altLang="en-US" b="1" dirty="0"/>
              <a:t>Non-coherent performance prediction modelling</a:t>
            </a:r>
          </a:p>
          <a:p>
            <a:pPr lvl="1"/>
            <a:r>
              <a:rPr lang="en-GB" altLang="en-US" dirty="0"/>
              <a:t>Case study: Impact of model mismatch</a:t>
            </a:r>
          </a:p>
          <a:p>
            <a:pPr lvl="1"/>
            <a:r>
              <a:rPr lang="en-GB" altLang="en-US" dirty="0"/>
              <a:t>Case study: Detection performance for a fast-scanning radar</a:t>
            </a:r>
          </a:p>
          <a:p>
            <a:endParaRPr lang="en-GB" dirty="0"/>
          </a:p>
          <a:p>
            <a:r>
              <a:rPr lang="en-GB" dirty="0"/>
              <a:t>Coherent performance prediction</a:t>
            </a:r>
          </a:p>
          <a:p>
            <a:pPr lvl="1"/>
            <a:r>
              <a:rPr lang="en-GB" dirty="0"/>
              <a:t>Case study: Coherent or non-coherent detection?</a:t>
            </a:r>
          </a:p>
        </p:txBody>
      </p:sp>
      <p:sp>
        <p:nvSpPr>
          <p:cNvPr id="6" name="Title 5"/>
          <p:cNvSpPr>
            <a:spLocks noGrp="1"/>
          </p:cNvSpPr>
          <p:nvPr>
            <p:ph type="title"/>
          </p:nvPr>
        </p:nvSpPr>
        <p:spPr/>
        <p:txBody>
          <a:bodyPr>
            <a:normAutofit/>
          </a:bodyPr>
          <a:lstStyle/>
          <a:p>
            <a:r>
              <a:rPr lang="en-GB" altLang="en-US" dirty="0"/>
              <a:t>Seminar outline</a:t>
            </a:r>
            <a:endParaRPr lang="en-GB" dirty="0"/>
          </a:p>
        </p:txBody>
      </p:sp>
    </p:spTree>
    <p:extLst>
      <p:ext uri="{BB962C8B-B14F-4D97-AF65-F5344CB8AC3E}">
        <p14:creationId xmlns:p14="http://schemas.microsoft.com/office/powerpoint/2010/main" val="200783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52A705C-8FAB-3961-02B2-83279D2A5D13}"/>
                  </a:ext>
                </a:extLst>
              </p:cNvPr>
              <p:cNvSpPr>
                <a:spLocks noGrp="1"/>
              </p:cNvSpPr>
              <p:nvPr>
                <p:ph sz="quarter" idx="12"/>
              </p:nvPr>
            </p:nvSpPr>
            <p:spPr>
              <a:xfrm>
                <a:off x="404368" y="1209384"/>
                <a:ext cx="10962862" cy="1391576"/>
              </a:xfrm>
            </p:spPr>
            <p:txBody>
              <a:bodyPr/>
              <a:lstStyle/>
              <a:p>
                <a:pPr>
                  <a:lnSpc>
                    <a:spcPct val="100000"/>
                  </a:lnSpc>
                </a:pPr>
                <a:r>
                  <a:rPr lang="en-US" sz="2000" dirty="0"/>
                  <a:t>Target detection involves specifying a probability of false alarm, </a:t>
                </a:r>
                <a14:m>
                  <m:oMath xmlns:m="http://schemas.openxmlformats.org/officeDocument/2006/math">
                    <m:sSub>
                      <m:sSubPr>
                        <m:ctrlPr>
                          <a:rPr lang="en-US" sz="2000" i="1">
                            <a:latin typeface="Cambria Math" panose="02040503050406030204" pitchFamily="18" charset="0"/>
                          </a:rPr>
                        </m:ctrlPr>
                      </m:sSubPr>
                      <m:e>
                        <m:r>
                          <a:rPr lang="en-AU" sz="2000" i="1">
                            <a:latin typeface="Cambria Math"/>
                          </a:rPr>
                          <m:t>𝑃</m:t>
                        </m:r>
                      </m:e>
                      <m:sub>
                        <m:r>
                          <m:rPr>
                            <m:sty m:val="p"/>
                          </m:rPr>
                          <a:rPr lang="en-AU" sz="2000">
                            <a:latin typeface="Cambria Math"/>
                          </a:rPr>
                          <m:t>fa</m:t>
                        </m:r>
                      </m:sub>
                    </m:sSub>
                  </m:oMath>
                </a14:m>
                <a:r>
                  <a:rPr lang="en-US" sz="2000" dirty="0"/>
                  <a:t> and calculating the probability of detection, </a:t>
                </a:r>
                <a14:m>
                  <m:oMath xmlns:m="http://schemas.openxmlformats.org/officeDocument/2006/math">
                    <m:sSub>
                      <m:sSubPr>
                        <m:ctrlPr>
                          <a:rPr lang="en-US" sz="2000" i="1">
                            <a:latin typeface="Cambria Math" panose="02040503050406030204" pitchFamily="18" charset="0"/>
                          </a:rPr>
                        </m:ctrlPr>
                      </m:sSubPr>
                      <m:e>
                        <m:r>
                          <a:rPr lang="en-AU" sz="2000" i="1">
                            <a:latin typeface="Cambria Math"/>
                          </a:rPr>
                          <m:t>𝑃</m:t>
                        </m:r>
                      </m:e>
                      <m:sub>
                        <m:r>
                          <m:rPr>
                            <m:sty m:val="p"/>
                          </m:rPr>
                          <a:rPr lang="en-AU" sz="2000">
                            <a:latin typeface="Cambria Math"/>
                          </a:rPr>
                          <m:t>d</m:t>
                        </m:r>
                      </m:sub>
                    </m:sSub>
                    <m:r>
                      <a:rPr lang="en-AU" sz="2000" i="1">
                        <a:latin typeface="Cambria Math"/>
                      </a:rPr>
                      <m:t> </m:t>
                    </m:r>
                  </m:oMath>
                </a14:m>
                <a:r>
                  <a:rPr lang="en-US" sz="2000" dirty="0"/>
                  <a:t>for different clutter &amp; target scenarios.</a:t>
                </a:r>
              </a:p>
              <a:p>
                <a:pPr>
                  <a:lnSpc>
                    <a:spcPct val="100000"/>
                  </a:lnSpc>
                </a:pPr>
                <a:r>
                  <a:rPr lang="en-US" sz="2000" dirty="0"/>
                  <a:t>Desire to know </a:t>
                </a:r>
                <a:r>
                  <a:rPr lang="en-US" sz="2000" b="1" dirty="0"/>
                  <a:t>average</a:t>
                </a:r>
                <a:r>
                  <a:rPr lang="en-US" sz="2000" dirty="0"/>
                  <a:t> detection performance using models with realistic parameters which relate to sea conditions and geometry.</a:t>
                </a:r>
              </a:p>
            </p:txBody>
          </p:sp>
        </mc:Choice>
        <mc:Fallback>
          <p:sp>
            <p:nvSpPr>
              <p:cNvPr id="3" name="Content Placeholder 2">
                <a:extLst>
                  <a:ext uri="{FF2B5EF4-FFF2-40B4-BE49-F238E27FC236}">
                    <a16:creationId xmlns:a16="http://schemas.microsoft.com/office/drawing/2014/main" id="{252A705C-8FAB-3961-02B2-83279D2A5D13}"/>
                  </a:ext>
                </a:extLst>
              </p:cNvPr>
              <p:cNvSpPr>
                <a:spLocks noGrp="1" noRot="1" noChangeAspect="1" noMove="1" noResize="1" noEditPoints="1" noAdjustHandles="1" noChangeArrowheads="1" noChangeShapeType="1" noTextEdit="1"/>
              </p:cNvSpPr>
              <p:nvPr>
                <p:ph sz="quarter" idx="12"/>
              </p:nvPr>
            </p:nvSpPr>
            <p:spPr>
              <a:xfrm>
                <a:off x="404368" y="1209384"/>
                <a:ext cx="10962862" cy="1391576"/>
              </a:xfrm>
              <a:blipFill>
                <a:blip r:embed="rId3"/>
                <a:stretch>
                  <a:fillRect l="-500" t="-2183" r="-56" b="-7424"/>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50A9F64F-13DE-F690-D133-2B77D4C0FF6C}"/>
              </a:ext>
            </a:extLst>
          </p:cNvPr>
          <p:cNvSpPr>
            <a:spLocks noGrp="1"/>
          </p:cNvSpPr>
          <p:nvPr>
            <p:ph type="title"/>
          </p:nvPr>
        </p:nvSpPr>
        <p:spPr>
          <a:xfrm>
            <a:off x="341701" y="183706"/>
            <a:ext cx="10984633" cy="684362"/>
          </a:xfrm>
        </p:spPr>
        <p:txBody>
          <a:bodyPr>
            <a:normAutofit/>
          </a:bodyPr>
          <a:lstStyle/>
          <a:p>
            <a:r>
              <a:rPr lang="en-US" altLang="en-US" dirty="0"/>
              <a:t>Non-coherent performance prediction modelling</a:t>
            </a:r>
            <a:endParaRPr lang="en-AU" dirty="0"/>
          </a:p>
        </p:txBody>
      </p:sp>
      <p:pic>
        <p:nvPicPr>
          <p:cNvPr id="7" name="Picture 6">
            <a:extLst>
              <a:ext uri="{FF2B5EF4-FFF2-40B4-BE49-F238E27FC236}">
                <a16:creationId xmlns:a16="http://schemas.microsoft.com/office/drawing/2014/main" id="{186E559D-B7FE-F4B9-B990-91866116C95C}"/>
              </a:ext>
            </a:extLst>
          </p:cNvPr>
          <p:cNvPicPr>
            <a:picLocks noChangeAspect="1"/>
          </p:cNvPicPr>
          <p:nvPr/>
        </p:nvPicPr>
        <p:blipFill>
          <a:blip r:embed="rId4"/>
          <a:stretch>
            <a:fillRect/>
          </a:stretch>
        </p:blipFill>
        <p:spPr>
          <a:xfrm>
            <a:off x="2723298" y="2763538"/>
            <a:ext cx="5355654" cy="3683644"/>
          </a:xfrm>
          <a:prstGeom prst="rect">
            <a:avLst/>
          </a:prstGeom>
        </p:spPr>
      </p:pic>
    </p:spTree>
    <p:extLst>
      <p:ext uri="{BB962C8B-B14F-4D97-AF65-F5344CB8AC3E}">
        <p14:creationId xmlns:p14="http://schemas.microsoft.com/office/powerpoint/2010/main" val="3437624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4" name="Rectangle 3">
                <a:extLst>
                  <a:ext uri="{FF2B5EF4-FFF2-40B4-BE49-F238E27FC236}">
                    <a16:creationId xmlns:a16="http://schemas.microsoft.com/office/drawing/2014/main" id="{ECAAF85C-C25B-4237-A565-B021F427C969}"/>
                  </a:ext>
                </a:extLst>
              </p:cNvPr>
              <p:cNvSpPr>
                <a:spLocks noGrp="1" noChangeArrowheads="1"/>
              </p:cNvSpPr>
              <p:nvPr>
                <p:ph sz="quarter" idx="12"/>
              </p:nvPr>
            </p:nvSpPr>
            <p:spPr>
              <a:xfrm>
                <a:off x="475196" y="1228906"/>
                <a:ext cx="10962862" cy="4455614"/>
              </a:xfrm>
              <a:noFill/>
              <a:extLst>
                <a:ext uri="{91240B29-F687-4F45-9708-019B960494DF}">
                  <a14:hiddenLine w="12700">
                    <a:solidFill>
                      <a:schemeClr val="tx1"/>
                    </a:solidFill>
                    <a:miter lim="800000"/>
                    <a:headEnd/>
                    <a:tailEnd/>
                  </a14:hiddenLine>
                </a:ext>
              </a:extLst>
            </p:spPr>
            <p:txBody>
              <a:bodyPr vert="horz" lIns="90488" tIns="44450" rIns="90488" bIns="44450" rtlCol="0">
                <a:normAutofit/>
              </a:bodyPr>
              <a:lstStyle/>
              <a:p>
                <a:pPr>
                  <a:lnSpc>
                    <a:spcPct val="100000"/>
                  </a:lnSpc>
                </a:pPr>
                <a:r>
                  <a:rPr lang="en-AU" altLang="en-US" dirty="0">
                    <a:solidFill>
                      <a:schemeClr val="tx1"/>
                    </a:solidFill>
                  </a:rPr>
                  <a:t>Relate the desired false alarm time (e.g. 1 in 20 mins) to the </a:t>
                </a:r>
                <a14:m>
                  <m:oMath xmlns:m="http://schemas.openxmlformats.org/officeDocument/2006/math">
                    <m:sSub>
                      <m:sSubPr>
                        <m:ctrlPr>
                          <a:rPr lang="en-US" i="1">
                            <a:solidFill>
                              <a:schemeClr val="tx1"/>
                            </a:solidFill>
                            <a:latin typeface="Cambria Math" panose="02040503050406030204" pitchFamily="18" charset="0"/>
                          </a:rPr>
                        </m:ctrlPr>
                      </m:sSubPr>
                      <m:e>
                        <m:r>
                          <a:rPr lang="en-AU" i="1">
                            <a:solidFill>
                              <a:schemeClr val="tx1"/>
                            </a:solidFill>
                            <a:latin typeface="Cambria Math" panose="02040503050406030204" pitchFamily="18" charset="0"/>
                          </a:rPr>
                          <m:t>𝑃</m:t>
                        </m:r>
                      </m:e>
                      <m:sub>
                        <m:r>
                          <m:rPr>
                            <m:sty m:val="p"/>
                          </m:rPr>
                          <a:rPr lang="en-AU">
                            <a:solidFill>
                              <a:schemeClr val="tx1"/>
                            </a:solidFill>
                            <a:latin typeface="Cambria Math" panose="02040503050406030204" pitchFamily="18" charset="0"/>
                          </a:rPr>
                          <m:t>fa</m:t>
                        </m:r>
                      </m:sub>
                    </m:sSub>
                  </m:oMath>
                </a14:m>
                <a:r>
                  <a:rPr lang="en-AU" altLang="en-US" dirty="0">
                    <a:solidFill>
                      <a:schemeClr val="tx1"/>
                    </a:solidFill>
                  </a:rPr>
                  <a:t>.</a:t>
                </a:r>
              </a:p>
              <a:p>
                <a:pPr lvl="1">
                  <a:lnSpc>
                    <a:spcPct val="100000"/>
                  </a:lnSpc>
                </a:pPr>
                <a:r>
                  <a:rPr lang="en-AU" altLang="en-US" dirty="0">
                    <a:solidFill>
                      <a:schemeClr val="tx1"/>
                    </a:solidFill>
                  </a:rPr>
                  <a:t>Depends on radar processing scheme and how false alarms are defined.</a:t>
                </a:r>
              </a:p>
              <a:p>
                <a:pPr>
                  <a:lnSpc>
                    <a:spcPct val="100000"/>
                  </a:lnSpc>
                </a:pPr>
                <a:r>
                  <a:rPr lang="en-AU" altLang="en-US" dirty="0">
                    <a:solidFill>
                      <a:schemeClr val="tx1"/>
                    </a:solidFill>
                  </a:rPr>
                  <a:t>Determine the threshold required to achieve the </a:t>
                </a:r>
                <a14:m>
                  <m:oMath xmlns:m="http://schemas.openxmlformats.org/officeDocument/2006/math">
                    <m:sSub>
                      <m:sSubPr>
                        <m:ctrlPr>
                          <a:rPr lang="en-US" i="1">
                            <a:solidFill>
                              <a:schemeClr val="tx1"/>
                            </a:solidFill>
                            <a:latin typeface="Cambria Math" panose="02040503050406030204" pitchFamily="18" charset="0"/>
                          </a:rPr>
                        </m:ctrlPr>
                      </m:sSubPr>
                      <m:e>
                        <m:r>
                          <a:rPr lang="en-AU" i="1">
                            <a:solidFill>
                              <a:schemeClr val="tx1"/>
                            </a:solidFill>
                            <a:latin typeface="Cambria Math" panose="02040503050406030204" pitchFamily="18" charset="0"/>
                          </a:rPr>
                          <m:t>𝑃</m:t>
                        </m:r>
                      </m:e>
                      <m:sub>
                        <m:r>
                          <m:rPr>
                            <m:sty m:val="p"/>
                          </m:rPr>
                          <a:rPr lang="en-AU">
                            <a:solidFill>
                              <a:schemeClr val="tx1"/>
                            </a:solidFill>
                            <a:latin typeface="Cambria Math" panose="02040503050406030204" pitchFamily="18" charset="0"/>
                          </a:rPr>
                          <m:t>fa</m:t>
                        </m:r>
                      </m:sub>
                    </m:sSub>
                  </m:oMath>
                </a14:m>
                <a:r>
                  <a:rPr lang="en-AU" altLang="en-US" dirty="0">
                    <a:solidFill>
                      <a:schemeClr val="tx1"/>
                    </a:solidFill>
                  </a:rPr>
                  <a:t>.</a:t>
                </a:r>
              </a:p>
              <a:p>
                <a:pPr lvl="1">
                  <a:lnSpc>
                    <a:spcPct val="100000"/>
                  </a:lnSpc>
                </a:pPr>
                <a:r>
                  <a:rPr lang="en-AU" altLang="en-US" dirty="0">
                    <a:solidFill>
                      <a:schemeClr val="tx1"/>
                    </a:solidFill>
                  </a:rPr>
                  <a:t>Need to account for the radar signal processing and detection chain with no targets present.</a:t>
                </a:r>
              </a:p>
              <a:p>
                <a:pPr lvl="1">
                  <a:lnSpc>
                    <a:spcPct val="100000"/>
                  </a:lnSpc>
                </a:pPr>
                <a:r>
                  <a:rPr lang="en-AU" altLang="en-US" dirty="0">
                    <a:solidFill>
                      <a:schemeClr val="tx1"/>
                    </a:solidFill>
                  </a:rPr>
                  <a:t>Include effects such as pulse-to-pulse correlation, thermal noise and non-coherent integration.</a:t>
                </a:r>
              </a:p>
              <a:p>
                <a:pPr lvl="1">
                  <a:lnSpc>
                    <a:spcPct val="100000"/>
                  </a:lnSpc>
                </a:pPr>
                <a:r>
                  <a:rPr lang="en-AU" altLang="en-US" dirty="0">
                    <a:solidFill>
                      <a:schemeClr val="tx1"/>
                    </a:solidFill>
                  </a:rPr>
                  <a:t>Requires models for the mean backscatter and amplitude distribution.</a:t>
                </a:r>
              </a:p>
              <a:p>
                <a:pPr lvl="1">
                  <a:lnSpc>
                    <a:spcPct val="100000"/>
                  </a:lnSpc>
                </a:pPr>
                <a:r>
                  <a:rPr lang="en-AU" altLang="en-US" dirty="0">
                    <a:solidFill>
                      <a:schemeClr val="tx1"/>
                    </a:solidFill>
                  </a:rPr>
                  <a:t>Integral often needs to be solved numerically.</a:t>
                </a:r>
              </a:p>
              <a:p>
                <a:pPr>
                  <a:lnSpc>
                    <a:spcPct val="100000"/>
                  </a:lnSpc>
                </a:pPr>
                <a:r>
                  <a:rPr lang="en-AU" altLang="en-US" dirty="0">
                    <a:solidFill>
                      <a:schemeClr val="tx1"/>
                    </a:solidFill>
                  </a:rPr>
                  <a:t>Repeat the calculation with a target present to determine </a:t>
                </a:r>
                <a14:m>
                  <m:oMath xmlns:m="http://schemas.openxmlformats.org/officeDocument/2006/math">
                    <m:sSub>
                      <m:sSubPr>
                        <m:ctrlPr>
                          <a:rPr lang="en-US" i="1">
                            <a:solidFill>
                              <a:schemeClr val="tx1"/>
                            </a:solidFill>
                            <a:latin typeface="Cambria Math" panose="02040503050406030204" pitchFamily="18" charset="0"/>
                          </a:rPr>
                        </m:ctrlPr>
                      </m:sSubPr>
                      <m:e>
                        <m:r>
                          <a:rPr lang="en-AU" i="1">
                            <a:solidFill>
                              <a:schemeClr val="tx1"/>
                            </a:solidFill>
                            <a:latin typeface="Cambria Math" panose="02040503050406030204" pitchFamily="18" charset="0"/>
                          </a:rPr>
                          <m:t>𝑃</m:t>
                        </m:r>
                      </m:e>
                      <m:sub>
                        <m:r>
                          <m:rPr>
                            <m:sty m:val="p"/>
                          </m:rPr>
                          <a:rPr lang="en-AU">
                            <a:solidFill>
                              <a:schemeClr val="tx1"/>
                            </a:solidFill>
                            <a:latin typeface="Cambria Math" panose="02040503050406030204" pitchFamily="18" charset="0"/>
                          </a:rPr>
                          <m:t>d</m:t>
                        </m:r>
                      </m:sub>
                    </m:sSub>
                  </m:oMath>
                </a14:m>
                <a:r>
                  <a:rPr lang="en-AU" altLang="en-US" dirty="0">
                    <a:solidFill>
                      <a:schemeClr val="tx1"/>
                    </a:solidFill>
                  </a:rPr>
                  <a:t>.</a:t>
                </a:r>
              </a:p>
              <a:p>
                <a:pPr lvl="1">
                  <a:lnSpc>
                    <a:spcPct val="100000"/>
                  </a:lnSpc>
                </a:pPr>
                <a:r>
                  <a:rPr lang="en-AU" altLang="en-US" dirty="0">
                    <a:solidFill>
                      <a:schemeClr val="tx1"/>
                    </a:solidFill>
                  </a:rPr>
                  <a:t>Need a model for the target plus clutter-plus-noise (interference).</a:t>
                </a:r>
              </a:p>
              <a:p>
                <a:pPr lvl="1">
                  <a:lnSpc>
                    <a:spcPct val="100000"/>
                  </a:lnSpc>
                </a:pPr>
                <a:r>
                  <a:rPr lang="en-AU" altLang="en-US" dirty="0">
                    <a:solidFill>
                      <a:schemeClr val="tx1"/>
                    </a:solidFill>
                  </a:rPr>
                  <a:t>Typically uses a </a:t>
                </a:r>
                <a:r>
                  <a:rPr lang="en-AU" altLang="en-US" dirty="0" err="1">
                    <a:solidFill>
                      <a:schemeClr val="tx1"/>
                    </a:solidFill>
                  </a:rPr>
                  <a:t>Swerling</a:t>
                </a:r>
                <a:r>
                  <a:rPr lang="en-AU" altLang="en-US" dirty="0">
                    <a:solidFill>
                      <a:schemeClr val="tx1"/>
                    </a:solidFill>
                  </a:rPr>
                  <a:t> fluctuation model – either assume the mean target RCS is constant between looks (correlated) or different (uncorrelated).</a:t>
                </a:r>
              </a:p>
              <a:p>
                <a:pPr>
                  <a:lnSpc>
                    <a:spcPct val="100000"/>
                  </a:lnSpc>
                </a:pPr>
                <a:endParaRPr lang="en-GB" altLang="en-US" dirty="0">
                  <a:solidFill>
                    <a:schemeClr val="tx1"/>
                  </a:solidFill>
                </a:endParaRPr>
              </a:p>
            </p:txBody>
          </p:sp>
        </mc:Choice>
        <mc:Fallback>
          <p:sp>
            <p:nvSpPr>
              <p:cNvPr id="14" name="Rectangle 3">
                <a:extLst>
                  <a:ext uri="{FF2B5EF4-FFF2-40B4-BE49-F238E27FC236}">
                    <a16:creationId xmlns:a16="http://schemas.microsoft.com/office/drawing/2014/main" id="{ECAAF85C-C25B-4237-A565-B021F427C969}"/>
                  </a:ext>
                </a:extLst>
              </p:cNvPr>
              <p:cNvSpPr>
                <a:spLocks noGrp="1" noRot="1" noChangeAspect="1" noMove="1" noResize="1" noEditPoints="1" noAdjustHandles="1" noChangeArrowheads="1" noChangeShapeType="1" noTextEdit="1"/>
              </p:cNvSpPr>
              <p:nvPr>
                <p:ph sz="quarter" idx="12"/>
              </p:nvPr>
            </p:nvSpPr>
            <p:spPr>
              <a:xfrm>
                <a:off x="475196" y="1228906"/>
                <a:ext cx="10962862" cy="4455614"/>
              </a:xfrm>
              <a:blipFill>
                <a:blip r:embed="rId3"/>
                <a:stretch>
                  <a:fillRect l="-501" t="-821"/>
                </a:stretch>
              </a:blipFill>
              <a:extLst>
                <a:ext uri="{91240B29-F687-4F45-9708-019B960494DF}">
                  <a14:hiddenLine xmlns:a14="http://schemas.microsoft.com/office/drawing/2010/main" w="12700">
                    <a:solidFill>
                      <a:schemeClr val="tx1"/>
                    </a:solidFill>
                    <a:miter lim="800000"/>
                    <a:headEnd/>
                    <a:tailEnd/>
                  </a14:hiddenLine>
                </a:ext>
              </a:extLst>
            </p:spPr>
            <p:txBody>
              <a:bodyPr/>
              <a:lstStyle/>
              <a:p>
                <a:r>
                  <a:rPr lang="en-AU">
                    <a:noFill/>
                  </a:rPr>
                  <a:t> </a:t>
                </a:r>
              </a:p>
            </p:txBody>
          </p:sp>
        </mc:Fallback>
      </mc:AlternateContent>
      <p:sp>
        <p:nvSpPr>
          <p:cNvPr id="2" name="Title 1">
            <a:extLst>
              <a:ext uri="{FF2B5EF4-FFF2-40B4-BE49-F238E27FC236}">
                <a16:creationId xmlns:a16="http://schemas.microsoft.com/office/drawing/2014/main" id="{4790212B-895F-F31D-A1D9-E486C28D1B46}"/>
              </a:ext>
            </a:extLst>
          </p:cNvPr>
          <p:cNvSpPr>
            <a:spLocks noGrp="1"/>
          </p:cNvSpPr>
          <p:nvPr>
            <p:ph type="title"/>
          </p:nvPr>
        </p:nvSpPr>
        <p:spPr>
          <a:xfrm>
            <a:off x="402207" y="241665"/>
            <a:ext cx="10984633" cy="684362"/>
          </a:xfrm>
        </p:spPr>
        <p:txBody>
          <a:bodyPr>
            <a:normAutofit/>
          </a:bodyPr>
          <a:lstStyle/>
          <a:p>
            <a:r>
              <a:rPr lang="en-GB" altLang="en-US" dirty="0"/>
              <a:t>Calculation process</a:t>
            </a:r>
            <a:endParaRPr lang="en-AU" dirty="0"/>
          </a:p>
        </p:txBody>
      </p:sp>
    </p:spTree>
    <p:extLst>
      <p:ext uri="{BB962C8B-B14F-4D97-AF65-F5344CB8AC3E}">
        <p14:creationId xmlns:p14="http://schemas.microsoft.com/office/powerpoint/2010/main" val="2449778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89630B1-6324-2916-585F-C179D2A52DE9}"/>
                  </a:ext>
                </a:extLst>
              </p:cNvPr>
              <p:cNvSpPr>
                <a:spLocks noGrp="1"/>
              </p:cNvSpPr>
              <p:nvPr>
                <p:ph sz="quarter" idx="12"/>
              </p:nvPr>
            </p:nvSpPr>
            <p:spPr>
              <a:xfrm>
                <a:off x="474400" y="1038318"/>
                <a:ext cx="11580440" cy="5319844"/>
              </a:xfrm>
            </p:spPr>
            <p:txBody>
              <a:bodyPr>
                <a:noAutofit/>
              </a:bodyPr>
              <a:lstStyle/>
              <a:p>
                <a:pPr>
                  <a:lnSpc>
                    <a:spcPct val="110000"/>
                  </a:lnSpc>
                  <a:spcBef>
                    <a:spcPts val="0"/>
                  </a:spcBef>
                </a:pPr>
                <a:r>
                  <a:rPr lang="en-AU" sz="1800" dirty="0">
                    <a:solidFill>
                      <a:schemeClr val="tx1"/>
                    </a:solidFill>
                    <a:latin typeface="+mn-lt"/>
                  </a:rPr>
                  <a:t>Stationary target in Rayleigh distributed clutter-plus-noise – Rice distribution:</a:t>
                </a:r>
                <a:endParaRPr lang="en-GB" altLang="en-US" sz="1800" dirty="0">
                  <a:solidFill>
                    <a:schemeClr val="tx1"/>
                  </a:solidFill>
                  <a:latin typeface="+mn-lt"/>
                </a:endParaRPr>
              </a:p>
              <a:p>
                <a:pPr marL="0" indent="0">
                  <a:lnSpc>
                    <a:spcPct val="110000"/>
                  </a:lnSpc>
                  <a:spcBef>
                    <a:spcPts val="0"/>
                  </a:spcBef>
                  <a:buNone/>
                </a:pPr>
                <a14:m>
                  <m:oMathPara xmlns:m="http://schemas.openxmlformats.org/officeDocument/2006/math">
                    <m:oMathParaPr>
                      <m:jc m:val="centerGroup"/>
                    </m:oMathParaPr>
                    <m:oMath xmlns:m="http://schemas.openxmlformats.org/officeDocument/2006/math">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𝑃</m:t>
                          </m:r>
                        </m:e>
                        <m:sub>
                          <m:r>
                            <a:rPr lang="en-AU" sz="1800" i="1">
                              <a:latin typeface="Cambria Math" panose="02040503050406030204" pitchFamily="18" charset="0"/>
                            </a:rPr>
                            <m:t>𝜇</m:t>
                          </m:r>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𝑆</m:t>
                              </m:r>
                            </m:e>
                            <m:sub>
                              <m:r>
                                <a:rPr lang="en-AU" sz="1800" i="1">
                                  <a:latin typeface="Cambria Math" panose="02040503050406030204" pitchFamily="18" charset="0"/>
                                </a:rPr>
                                <m:t>0</m:t>
                              </m:r>
                            </m:sub>
                          </m:sSub>
                        </m:sub>
                      </m:sSub>
                      <m:r>
                        <a:rPr lang="en-AU" sz="1800" b="0" i="1" smtClean="0">
                          <a:solidFill>
                            <a:schemeClr val="tx1"/>
                          </a:solidFill>
                          <a:latin typeface="Cambria Math" panose="02040503050406030204" pitchFamily="18" charset="0"/>
                        </a:rPr>
                        <m:t> </m:t>
                      </m:r>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𝜇</m:t>
                      </m:r>
                      <m:r>
                        <a:rPr lang="en-AU" sz="1800" i="1">
                          <a:solidFill>
                            <a:schemeClr val="tx1"/>
                          </a:solidFill>
                          <a:latin typeface="Cambria Math" panose="02040503050406030204" pitchFamily="18" charset="0"/>
                        </a:rPr>
                        <m:t>|</m:t>
                      </m:r>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𝑁</m:t>
                      </m:r>
                      <m:r>
                        <a:rPr lang="en-AU" sz="1800" i="1">
                          <a:solidFill>
                            <a:schemeClr val="tx1"/>
                          </a:solidFill>
                          <a:latin typeface="Cambria Math" panose="02040503050406030204" pitchFamily="18" charset="0"/>
                        </a:rPr>
                        <m:t>)=</m:t>
                      </m:r>
                      <m:sSup>
                        <m:sSupPr>
                          <m:ctrlPr>
                            <a:rPr lang="en-AU" sz="1800" i="1">
                              <a:solidFill>
                                <a:schemeClr val="tx1"/>
                              </a:solidFill>
                              <a:latin typeface="Cambria Math" panose="02040503050406030204" pitchFamily="18" charset="0"/>
                            </a:rPr>
                          </m:ctrlPr>
                        </m:sSupPr>
                        <m:e>
                          <m:d>
                            <m:dPr>
                              <m:ctrlPr>
                                <a:rPr lang="en-AU" sz="1800" i="1">
                                  <a:solidFill>
                                    <a:schemeClr val="tx1"/>
                                  </a:solidFill>
                                  <a:latin typeface="Cambria Math" panose="02040503050406030204" pitchFamily="18" charset="0"/>
                                </a:rPr>
                              </m:ctrlPr>
                            </m:dPr>
                            <m:e>
                              <m:f>
                                <m:fPr>
                                  <m:ctrlPr>
                                    <a:rPr lang="en-AU" sz="1800" i="1">
                                      <a:solidFill>
                                        <a:schemeClr val="tx1"/>
                                      </a:solidFill>
                                      <a:latin typeface="Cambria Math" panose="02040503050406030204" pitchFamily="18" charset="0"/>
                                    </a:rPr>
                                  </m:ctrlPr>
                                </m:fPr>
                                <m:num>
                                  <m:r>
                                    <a:rPr lang="en-AU" sz="1800" b="0" i="1" smtClean="0">
                                      <a:solidFill>
                                        <a:schemeClr val="tx1"/>
                                      </a:solidFill>
                                      <a:latin typeface="Cambria Math" panose="02040503050406030204" pitchFamily="18" charset="0"/>
                                    </a:rPr>
                                    <m:t>𝜇</m:t>
                                  </m:r>
                                </m:num>
                                <m:den>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den>
                              </m:f>
                            </m:e>
                          </m:d>
                        </m:e>
                        <m:sup>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𝑁</m:t>
                          </m:r>
                          <m:r>
                            <a:rPr lang="en-AU" sz="1800" i="1">
                              <a:solidFill>
                                <a:schemeClr val="tx1"/>
                              </a:solidFill>
                              <a:latin typeface="Cambria Math" panose="02040503050406030204" pitchFamily="18" charset="0"/>
                            </a:rPr>
                            <m:t>−1)/2</m:t>
                          </m:r>
                        </m:sup>
                      </m:sSup>
                      <m:sSup>
                        <m:sSupPr>
                          <m:ctrlPr>
                            <a:rPr lang="en-AU" sz="1800" i="1">
                              <a:solidFill>
                                <a:schemeClr val="tx1"/>
                              </a:solidFill>
                              <a:latin typeface="Cambria Math" panose="02040503050406030204" pitchFamily="18" charset="0"/>
                            </a:rPr>
                          </m:ctrlPr>
                        </m:sSupPr>
                        <m:e>
                          <m:r>
                            <a:rPr lang="en-AU" sz="1800" i="1">
                              <a:solidFill>
                                <a:schemeClr val="tx1"/>
                              </a:solidFill>
                              <a:latin typeface="Cambria Math" panose="02040503050406030204" pitchFamily="18" charset="0"/>
                            </a:rPr>
                            <m:t>𝑒</m:t>
                          </m:r>
                        </m:e>
                        <m:sup>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𝜇</m:t>
                          </m:r>
                          <m:r>
                            <a:rPr lang="en-AU" sz="1800" i="1">
                              <a:solidFill>
                                <a:schemeClr val="tx1"/>
                              </a:solidFill>
                              <a:latin typeface="Cambria Math" panose="02040503050406030204" pitchFamily="18" charset="0"/>
                            </a:rPr>
                            <m:t>+</m:t>
                          </m:r>
                          <m:sSub>
                            <m:sSubPr>
                              <m:ctrlPr>
                                <a:rPr lang="en-AU" sz="1800" b="0" i="1" smtClean="0">
                                  <a:solidFill>
                                    <a:schemeClr val="tx1"/>
                                  </a:solidFill>
                                  <a:latin typeface="Cambria Math" panose="02040503050406030204" pitchFamily="18" charset="0"/>
                                </a:rPr>
                              </m:ctrlPr>
                            </m:sSubPr>
                            <m:e>
                              <m:r>
                                <a:rPr lang="en-AU" sz="1800" i="1" smtClean="0">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sup>
                      </m:sSup>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𝐼</m:t>
                          </m:r>
                        </m:e>
                        <m:sub>
                          <m:r>
                            <a:rPr lang="en-AU" sz="1800" b="0" i="1" smtClean="0">
                              <a:solidFill>
                                <a:schemeClr val="tx1"/>
                              </a:solidFill>
                              <a:latin typeface="Cambria Math" panose="02040503050406030204" pitchFamily="18" charset="0"/>
                            </a:rPr>
                            <m:t>𝑁</m:t>
                          </m:r>
                          <m:r>
                            <a:rPr lang="en-AU" sz="1800" i="1">
                              <a:solidFill>
                                <a:schemeClr val="tx1"/>
                              </a:solidFill>
                              <a:latin typeface="Cambria Math" panose="02040503050406030204" pitchFamily="18" charset="0"/>
                            </a:rPr>
                            <m:t>−1</m:t>
                          </m:r>
                        </m:sub>
                      </m:sSub>
                      <m:d>
                        <m:dPr>
                          <m:ctrlPr>
                            <a:rPr lang="en-AU" sz="1800" i="1">
                              <a:solidFill>
                                <a:schemeClr val="tx1"/>
                              </a:solidFill>
                              <a:latin typeface="Cambria Math" panose="02040503050406030204" pitchFamily="18" charset="0"/>
                            </a:rPr>
                          </m:ctrlPr>
                        </m:dPr>
                        <m:e>
                          <m:r>
                            <a:rPr lang="en-AU" sz="1800" i="1">
                              <a:solidFill>
                                <a:schemeClr val="tx1"/>
                              </a:solidFill>
                              <a:latin typeface="Cambria Math" panose="02040503050406030204" pitchFamily="18" charset="0"/>
                            </a:rPr>
                            <m:t>2</m:t>
                          </m:r>
                          <m:rad>
                            <m:radPr>
                              <m:degHide m:val="on"/>
                              <m:ctrlPr>
                                <a:rPr lang="en-AU" sz="1800" i="1">
                                  <a:solidFill>
                                    <a:schemeClr val="tx1"/>
                                  </a:solidFill>
                                  <a:latin typeface="Cambria Math" panose="02040503050406030204" pitchFamily="18" charset="0"/>
                                </a:rPr>
                              </m:ctrlPr>
                            </m:radPr>
                            <m:deg/>
                            <m:e>
                              <m:r>
                                <a:rPr lang="en-AU" sz="1800" b="0" i="1" smtClean="0">
                                  <a:solidFill>
                                    <a:schemeClr val="tx1"/>
                                  </a:solidFill>
                                  <a:latin typeface="Cambria Math" panose="02040503050406030204" pitchFamily="18" charset="0"/>
                                </a:rPr>
                                <m:t>𝜇</m:t>
                              </m:r>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e>
                          </m:rad>
                        </m:e>
                      </m:d>
                    </m:oMath>
                  </m:oMathPara>
                </a14:m>
                <a:endParaRPr lang="en-AU" sz="1800" dirty="0">
                  <a:solidFill>
                    <a:schemeClr val="tx1"/>
                  </a:solidFill>
                </a:endParaRPr>
              </a:p>
              <a:p>
                <a:pPr marL="0" indent="0">
                  <a:lnSpc>
                    <a:spcPct val="110000"/>
                  </a:lnSpc>
                  <a:spcBef>
                    <a:spcPts val="0"/>
                  </a:spcBef>
                  <a:buNone/>
                </a:pPr>
                <a:r>
                  <a:rPr lang="en-AU" sz="1800" dirty="0">
                    <a:solidFill>
                      <a:schemeClr val="tx1"/>
                    </a:solidFill>
                  </a:rPr>
                  <a:t>      where  </a:t>
                </a:r>
                <a:endParaRPr lang="en-AU" sz="1800" i="1" dirty="0">
                  <a:solidFill>
                    <a:schemeClr val="tx1"/>
                  </a:solidFill>
                  <a:latin typeface="Cambria Math" panose="02040503050406030204" pitchFamily="18" charset="0"/>
                </a:endParaRPr>
              </a:p>
              <a:p>
                <a:pPr marL="0" indent="0">
                  <a:lnSpc>
                    <a:spcPct val="110000"/>
                  </a:lnSpc>
                  <a:spcBef>
                    <a:spcPts val="0"/>
                  </a:spcBef>
                  <a:buNone/>
                </a:pPr>
                <a14:m>
                  <m:oMathPara xmlns:m="http://schemas.openxmlformats.org/officeDocument/2006/math">
                    <m:oMathParaPr>
                      <m:jc m:val="centerGroup"/>
                    </m:oMathParaPr>
                    <m:oMath xmlns:m="http://schemas.openxmlformats.org/officeDocument/2006/math">
                      <m:r>
                        <a:rPr lang="en-AU" sz="1800" b="0" i="1" smtClean="0">
                          <a:solidFill>
                            <a:schemeClr val="tx1"/>
                          </a:solidFill>
                          <a:latin typeface="Cambria Math" panose="02040503050406030204" pitchFamily="18" charset="0"/>
                        </a:rPr>
                        <m:t>𝜇</m:t>
                      </m:r>
                      <m:r>
                        <a:rPr lang="en-AU" sz="1800" i="1">
                          <a:solidFill>
                            <a:schemeClr val="tx1"/>
                          </a:solidFill>
                          <a:latin typeface="Cambria Math" panose="02040503050406030204" pitchFamily="18" charset="0"/>
                        </a:rPr>
                        <m:t>=</m:t>
                      </m:r>
                      <m:f>
                        <m:fPr>
                          <m:ctrlPr>
                            <a:rPr lang="en-AU" sz="1800" i="1">
                              <a:solidFill>
                                <a:schemeClr val="tx1"/>
                              </a:solidFill>
                              <a:latin typeface="Cambria Math" panose="02040503050406030204" pitchFamily="18" charset="0"/>
                            </a:rPr>
                          </m:ctrlPr>
                        </m:fPr>
                        <m:num>
                          <m:r>
                            <a:rPr lang="en-AU" sz="1800" i="1">
                              <a:solidFill>
                                <a:schemeClr val="tx1"/>
                              </a:solidFill>
                              <a:latin typeface="Cambria Math" panose="02040503050406030204" pitchFamily="18" charset="0"/>
                            </a:rPr>
                            <m:t>1</m:t>
                          </m:r>
                        </m:num>
                        <m:den>
                          <m:r>
                            <a:rPr lang="en-AU" sz="1800" i="1">
                              <a:solidFill>
                                <a:schemeClr val="tx1"/>
                              </a:solidFill>
                              <a:latin typeface="Cambria Math" panose="02040503050406030204" pitchFamily="18" charset="0"/>
                            </a:rPr>
                            <m:t>𝜏</m:t>
                          </m:r>
                          <m:r>
                            <a:rPr lang="en-AU" sz="1800" i="1">
                              <a:solidFill>
                                <a:schemeClr val="tx1"/>
                              </a:solidFill>
                              <a:latin typeface="Cambria Math" panose="02040503050406030204" pitchFamily="18" charset="0"/>
                            </a:rPr>
                            <m:t>+</m:t>
                          </m:r>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𝑝</m:t>
                              </m:r>
                            </m:e>
                            <m:sub>
                              <m:r>
                                <a:rPr lang="en-AU" sz="1800" i="1">
                                  <a:solidFill>
                                    <a:schemeClr val="tx1"/>
                                  </a:solidFill>
                                  <a:latin typeface="Cambria Math" panose="02040503050406030204" pitchFamily="18" charset="0"/>
                                </a:rPr>
                                <m:t>𝑛</m:t>
                              </m:r>
                            </m:sub>
                          </m:sSub>
                        </m:den>
                      </m:f>
                      <m:nary>
                        <m:naryPr>
                          <m:chr m:val="∑"/>
                          <m:ctrlPr>
                            <a:rPr lang="en-AU" sz="1800" i="1">
                              <a:solidFill>
                                <a:schemeClr val="tx1"/>
                              </a:solidFill>
                              <a:latin typeface="Cambria Math" panose="02040503050406030204" pitchFamily="18" charset="0"/>
                            </a:rPr>
                          </m:ctrlPr>
                        </m:naryPr>
                        <m:sub>
                          <m:r>
                            <a:rPr lang="en-AU" sz="1800" b="0" i="1" smtClean="0">
                              <a:solidFill>
                                <a:schemeClr val="tx1"/>
                              </a:solidFill>
                              <a:latin typeface="Cambria Math" panose="02040503050406030204" pitchFamily="18" charset="0"/>
                            </a:rPr>
                            <m:t>𝑛</m:t>
                          </m:r>
                          <m:r>
                            <a:rPr lang="en-AU" sz="1800" i="1">
                              <a:solidFill>
                                <a:schemeClr val="tx1"/>
                              </a:solidFill>
                              <a:latin typeface="Cambria Math" panose="02040503050406030204" pitchFamily="18" charset="0"/>
                            </a:rPr>
                            <m:t>=1</m:t>
                          </m:r>
                        </m:sub>
                        <m:sup>
                          <m:r>
                            <a:rPr lang="en-AU" sz="1800" b="0" i="1" smtClean="0">
                              <a:solidFill>
                                <a:schemeClr val="tx1"/>
                              </a:solidFill>
                              <a:latin typeface="Cambria Math" panose="02040503050406030204" pitchFamily="18" charset="0"/>
                            </a:rPr>
                            <m:t>𝑁</m:t>
                          </m:r>
                        </m:sup>
                        <m:e>
                          <m:sSub>
                            <m:sSubPr>
                              <m:ctrlPr>
                                <a:rPr lang="en-AU" sz="1800" i="1">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𝑧</m:t>
                              </m:r>
                            </m:e>
                            <m:sub>
                              <m:r>
                                <a:rPr lang="en-AU" sz="1800" b="0" i="1" smtClean="0">
                                  <a:solidFill>
                                    <a:schemeClr val="tx1"/>
                                  </a:solidFill>
                                  <a:latin typeface="Cambria Math" panose="02040503050406030204" pitchFamily="18" charset="0"/>
                                </a:rPr>
                                <m:t>𝑛</m:t>
                              </m:r>
                            </m:sub>
                          </m:sSub>
                        </m:e>
                      </m:nary>
                      <m:r>
                        <a:rPr lang="en-AU" sz="1800" b="0" i="1" smtClean="0">
                          <a:solidFill>
                            <a:schemeClr val="tx1"/>
                          </a:solidFill>
                          <a:latin typeface="Cambria Math" panose="02040503050406030204" pitchFamily="18" charset="0"/>
                        </a:rPr>
                        <m:t>, </m:t>
                      </m:r>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   </m:t>
                          </m:r>
                          <m:r>
                            <a:rPr lang="en-AU" sz="1800" b="0" i="1" smtClean="0">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r>
                        <a:rPr lang="en-AU" sz="1800" b="0" i="1" smtClean="0">
                          <a:solidFill>
                            <a:schemeClr val="tx1"/>
                          </a:solidFill>
                          <a:latin typeface="Cambria Math" panose="02040503050406030204" pitchFamily="18" charset="0"/>
                        </a:rPr>
                        <m:t>=</m:t>
                      </m:r>
                      <m:f>
                        <m:fPr>
                          <m:ctrlPr>
                            <a:rPr lang="en-AU" sz="1800" i="1">
                              <a:latin typeface="Cambria Math" panose="02040503050406030204" pitchFamily="18" charset="0"/>
                            </a:rPr>
                          </m:ctrlPr>
                        </m:fPr>
                        <m:num>
                          <m:r>
                            <a:rPr lang="en-AU" sz="1800" b="0" i="1" smtClean="0">
                              <a:latin typeface="Cambria Math" panose="02040503050406030204" pitchFamily="18" charset="0"/>
                            </a:rPr>
                            <m:t>𝑁</m:t>
                          </m:r>
                          <m:d>
                            <m:dPr>
                              <m:begChr m:val="⟨"/>
                              <m:endChr m:val="⟩"/>
                              <m:ctrlPr>
                                <a:rPr lang="en-AU" sz="1800" i="1">
                                  <a:latin typeface="Cambria Math" panose="02040503050406030204" pitchFamily="18" charset="0"/>
                                </a:rPr>
                              </m:ctrlPr>
                            </m:dPr>
                            <m:e>
                              <m:sSup>
                                <m:sSupPr>
                                  <m:ctrlPr>
                                    <a:rPr lang="en-AU" sz="1800" i="1">
                                      <a:latin typeface="Cambria Math" panose="02040503050406030204" pitchFamily="18" charset="0"/>
                                    </a:rPr>
                                  </m:ctrlPr>
                                </m:sSupPr>
                                <m:e>
                                  <m:r>
                                    <m:rPr>
                                      <m:sty m:val="p"/>
                                    </m:rPr>
                                    <a:rPr lang="en-AU" sz="1800">
                                      <a:latin typeface="Cambria Math" panose="02040503050406030204" pitchFamily="18" charset="0"/>
                                    </a:rPr>
                                    <m:t>A</m:t>
                                  </m:r>
                                </m:e>
                                <m:sup>
                                  <m:r>
                                    <a:rPr lang="en-AU" sz="1800">
                                      <a:latin typeface="Cambria Math" panose="02040503050406030204" pitchFamily="18" charset="0"/>
                                    </a:rPr>
                                    <m:t>2</m:t>
                                  </m:r>
                                </m:sup>
                              </m:sSup>
                            </m:e>
                          </m:d>
                        </m:num>
                        <m:den>
                          <m:r>
                            <a:rPr lang="en-AU" sz="1800" i="1">
                              <a:latin typeface="Cambria Math" panose="02040503050406030204" pitchFamily="18" charset="0"/>
                            </a:rPr>
                            <m:t>𝜏</m:t>
                          </m:r>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𝑝</m:t>
                              </m:r>
                            </m:e>
                            <m:sub>
                              <m:r>
                                <a:rPr lang="en-AU" sz="1800" i="1">
                                  <a:latin typeface="Cambria Math" panose="02040503050406030204" pitchFamily="18" charset="0"/>
                                </a:rPr>
                                <m:t>𝑛</m:t>
                              </m:r>
                            </m:sub>
                          </m:sSub>
                        </m:den>
                      </m:f>
                    </m:oMath>
                  </m:oMathPara>
                </a14:m>
                <a:endParaRPr lang="en-AU" sz="1800" dirty="0">
                  <a:solidFill>
                    <a:schemeClr val="tx1"/>
                  </a:solidFill>
                </a:endParaRPr>
              </a:p>
              <a:p>
                <a:pPr marL="0" indent="0">
                  <a:lnSpc>
                    <a:spcPct val="110000"/>
                  </a:lnSpc>
                  <a:spcBef>
                    <a:spcPts val="0"/>
                  </a:spcBef>
                  <a:buNone/>
                </a:pPr>
                <a:r>
                  <a:rPr lang="en-AU" sz="1800" dirty="0">
                    <a:solidFill>
                      <a:schemeClr val="tx1"/>
                    </a:solidFill>
                  </a:rPr>
                  <a:t>      and </a:t>
                </a:r>
                <a14:m>
                  <m:oMath xmlns:m="http://schemas.openxmlformats.org/officeDocument/2006/math">
                    <m:r>
                      <a:rPr lang="en-AU" sz="1800" i="1" smtClean="0">
                        <a:solidFill>
                          <a:schemeClr val="tx1"/>
                        </a:solidFill>
                        <a:latin typeface="Cambria Math" panose="02040503050406030204" pitchFamily="18" charset="0"/>
                      </a:rPr>
                      <m:t>𝐴</m:t>
                    </m:r>
                  </m:oMath>
                </a14:m>
                <a:r>
                  <a:rPr lang="en-AU" sz="1800" dirty="0">
                    <a:solidFill>
                      <a:schemeClr val="tx1"/>
                    </a:solidFill>
                  </a:rPr>
                  <a:t> is the mean target power.</a:t>
                </a:r>
              </a:p>
              <a:p>
                <a:pPr>
                  <a:lnSpc>
                    <a:spcPct val="110000"/>
                  </a:lnSpc>
                  <a:spcBef>
                    <a:spcPts val="0"/>
                  </a:spcBef>
                </a:pPr>
                <a:r>
                  <a:rPr lang="en-AU" sz="1800" dirty="0">
                    <a:solidFill>
                      <a:schemeClr val="tx1"/>
                    </a:solidFill>
                    <a:latin typeface="+mn-lt"/>
                  </a:rPr>
                  <a:t>Fluctuating targets use chi-squared distribution – fluctuation parameter </a:t>
                </a:r>
                <a14:m>
                  <m:oMath xmlns:m="http://schemas.openxmlformats.org/officeDocument/2006/math">
                    <m:sSub>
                      <m:sSubPr>
                        <m:ctrlPr>
                          <a:rPr lang="en-AU" sz="1800" b="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𝐾</m:t>
                        </m:r>
                      </m:e>
                      <m:sub>
                        <m:r>
                          <a:rPr lang="en-AU" sz="1800" b="0" i="1" smtClean="0">
                            <a:solidFill>
                              <a:schemeClr val="tx1"/>
                            </a:solidFill>
                            <a:latin typeface="Cambria Math" panose="02040503050406030204" pitchFamily="18" charset="0"/>
                          </a:rPr>
                          <m:t>𝑡</m:t>
                        </m:r>
                      </m:sub>
                    </m:sSub>
                  </m:oMath>
                </a14:m>
                <a:r>
                  <a:rPr lang="en-GB" altLang="en-US" sz="1800" dirty="0">
                    <a:solidFill>
                      <a:schemeClr val="tx1"/>
                    </a:solidFill>
                    <a:latin typeface="+mn-lt"/>
                  </a:rPr>
                  <a:t>,</a:t>
                </a:r>
              </a:p>
              <a:p>
                <a:pPr marL="0" indent="0">
                  <a:lnSpc>
                    <a:spcPct val="110000"/>
                  </a:lnSpc>
                  <a:spcBef>
                    <a:spcPts val="0"/>
                  </a:spcBef>
                  <a:buNone/>
                </a:pPr>
                <a14:m>
                  <m:oMathPara xmlns:m="http://schemas.openxmlformats.org/officeDocument/2006/math">
                    <m:oMathParaPr>
                      <m:jc m:val="centerGroup"/>
                    </m:oMathParaPr>
                    <m:oMath xmlns:m="http://schemas.openxmlformats.org/officeDocument/2006/math">
                      <m:sSub>
                        <m:sSubPr>
                          <m:ctrlPr>
                            <a:rPr lang="en-AU" sz="180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𝑃</m:t>
                          </m:r>
                        </m:e>
                        <m:sub>
                          <m:sSub>
                            <m:sSubPr>
                              <m:ctrlPr>
                                <a:rPr lang="en-AU" sz="1800" i="1">
                                  <a:latin typeface="Cambria Math" panose="02040503050406030204" pitchFamily="18" charset="0"/>
                                </a:rPr>
                              </m:ctrlPr>
                            </m:sSubPr>
                            <m:e>
                              <m:r>
                                <a:rPr lang="en-AU" sz="1800" i="1">
                                  <a:latin typeface="Cambria Math" panose="02040503050406030204" pitchFamily="18" charset="0"/>
                                </a:rPr>
                                <m:t>𝑠</m:t>
                              </m:r>
                            </m:e>
                            <m:sub>
                              <m:r>
                                <a:rPr lang="en-AU" sz="1800" i="1">
                                  <a:latin typeface="Cambria Math" panose="02040503050406030204" pitchFamily="18" charset="0"/>
                                </a:rPr>
                                <m:t>0</m:t>
                              </m:r>
                            </m:sub>
                          </m:sSub>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𝑆</m:t>
                              </m:r>
                            </m:e>
                            <m:sub>
                              <m:r>
                                <a:rPr lang="en-AU" sz="1800" i="1">
                                  <a:latin typeface="Cambria Math" panose="02040503050406030204" pitchFamily="18" charset="0"/>
                                </a:rPr>
                                <m:t>0</m:t>
                              </m:r>
                            </m:sub>
                          </m:sSub>
                        </m:sub>
                      </m:sSub>
                      <m:r>
                        <a:rPr lang="en-AU" sz="1800" i="1">
                          <a:solidFill>
                            <a:schemeClr val="tx1"/>
                          </a:solidFill>
                          <a:latin typeface="Cambria Math" panose="02040503050406030204" pitchFamily="18" charset="0"/>
                        </a:rPr>
                        <m:t>(</m:t>
                      </m:r>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𝑠</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sSub>
                        <m:sSubPr>
                          <m:ctrlPr>
                            <a:rPr lang="en-AU" sz="1800" b="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𝐾</m:t>
                          </m:r>
                        </m:e>
                        <m:sub>
                          <m:r>
                            <a:rPr lang="en-AU" sz="1800" i="1">
                              <a:latin typeface="Cambria Math" panose="02040503050406030204" pitchFamily="18" charset="0"/>
                            </a:rPr>
                            <m:t>𝑡</m:t>
                          </m:r>
                        </m:sub>
                      </m:sSub>
                      <m:r>
                        <a:rPr lang="en-AU" sz="1800" i="1">
                          <a:solidFill>
                            <a:schemeClr val="tx1"/>
                          </a:solidFill>
                          <a:latin typeface="Cambria Math" panose="02040503050406030204" pitchFamily="18" charset="0"/>
                        </a:rPr>
                        <m:t>)=</m:t>
                      </m:r>
                      <m:f>
                        <m:fPr>
                          <m:ctrlPr>
                            <a:rPr lang="en-AU" sz="1800" i="1">
                              <a:solidFill>
                                <a:schemeClr val="tx1"/>
                              </a:solidFill>
                              <a:latin typeface="Cambria Math" panose="02040503050406030204" pitchFamily="18" charset="0"/>
                            </a:rPr>
                          </m:ctrlPr>
                        </m:fPr>
                        <m:num>
                          <m:sSubSup>
                            <m:sSubSupPr>
                              <m:ctrlPr>
                                <a:rPr lang="en-AU" sz="1800" i="1">
                                  <a:solidFill>
                                    <a:schemeClr val="tx1"/>
                                  </a:solidFill>
                                  <a:latin typeface="Cambria Math" panose="02040503050406030204" pitchFamily="18" charset="0"/>
                                </a:rPr>
                              </m:ctrlPr>
                            </m:sSubSupPr>
                            <m:e>
                              <m:r>
                                <a:rPr lang="en-AU" sz="1800" i="1">
                                  <a:solidFill>
                                    <a:schemeClr val="tx1"/>
                                  </a:solidFill>
                                  <a:latin typeface="Cambria Math" panose="02040503050406030204" pitchFamily="18" charset="0"/>
                                </a:rPr>
                                <m:t>𝑠</m:t>
                              </m:r>
                            </m:e>
                            <m:sub>
                              <m:r>
                                <a:rPr lang="en-AU" sz="1800" b="0" i="1" smtClean="0">
                                  <a:solidFill>
                                    <a:schemeClr val="tx1"/>
                                  </a:solidFill>
                                  <a:latin typeface="Cambria Math" panose="02040503050406030204" pitchFamily="18" charset="0"/>
                                </a:rPr>
                                <m:t>0</m:t>
                              </m:r>
                            </m:sub>
                            <m:sup>
                              <m:sSub>
                                <m:sSubPr>
                                  <m:ctrlPr>
                                    <a:rPr lang="en-AU" sz="1800" i="1">
                                      <a:latin typeface="Cambria Math" panose="02040503050406030204" pitchFamily="18" charset="0"/>
                                    </a:rPr>
                                  </m:ctrlPr>
                                </m:sSubPr>
                                <m:e>
                                  <m:r>
                                    <a:rPr lang="en-AU" sz="1800" i="1">
                                      <a:latin typeface="Cambria Math" panose="02040503050406030204" pitchFamily="18" charset="0"/>
                                    </a:rPr>
                                    <m:t>𝐾</m:t>
                                  </m:r>
                                </m:e>
                                <m:sub>
                                  <m:r>
                                    <a:rPr lang="en-AU" sz="1800" i="1">
                                      <a:latin typeface="Cambria Math" panose="02040503050406030204" pitchFamily="18" charset="0"/>
                                    </a:rPr>
                                    <m:t>𝑡</m:t>
                                  </m:r>
                                </m:sub>
                              </m:sSub>
                              <m:r>
                                <a:rPr lang="en-AU" sz="1800" i="1">
                                  <a:solidFill>
                                    <a:schemeClr val="tx1"/>
                                  </a:solidFill>
                                  <a:latin typeface="Cambria Math" panose="02040503050406030204" pitchFamily="18" charset="0"/>
                                </a:rPr>
                                <m:t>−1</m:t>
                              </m:r>
                            </m:sup>
                          </m:sSubSup>
                        </m:num>
                        <m:den>
                          <m:r>
                            <m:rPr>
                              <m:sty m:val="p"/>
                            </m:rPr>
                            <a:rPr lang="en-AU" sz="1800" i="0">
                              <a:solidFill>
                                <a:schemeClr val="tx1"/>
                              </a:solidFill>
                              <a:latin typeface="Cambria Math" panose="02040503050406030204" pitchFamily="18" charset="0"/>
                            </a:rPr>
                            <m:t>Γ</m:t>
                          </m:r>
                          <m:d>
                            <m:dPr>
                              <m:ctrlPr>
                                <a:rPr lang="en-AU" sz="1800" i="1">
                                  <a:solidFill>
                                    <a:schemeClr val="tx1"/>
                                  </a:solidFill>
                                  <a:latin typeface="Cambria Math" panose="02040503050406030204" pitchFamily="18" charset="0"/>
                                </a:rPr>
                              </m:ctrlPr>
                            </m:dPr>
                            <m:e>
                              <m:sSub>
                                <m:sSubPr>
                                  <m:ctrlPr>
                                    <a:rPr lang="en-AU" sz="1800" i="1">
                                      <a:latin typeface="Cambria Math" panose="02040503050406030204" pitchFamily="18" charset="0"/>
                                    </a:rPr>
                                  </m:ctrlPr>
                                </m:sSubPr>
                                <m:e>
                                  <m:r>
                                    <a:rPr lang="en-AU" sz="1800" i="1">
                                      <a:latin typeface="Cambria Math" panose="02040503050406030204" pitchFamily="18" charset="0"/>
                                    </a:rPr>
                                    <m:t>𝐾</m:t>
                                  </m:r>
                                </m:e>
                                <m:sub>
                                  <m:r>
                                    <a:rPr lang="en-AU" sz="1800" i="1">
                                      <a:latin typeface="Cambria Math" panose="02040503050406030204" pitchFamily="18" charset="0"/>
                                    </a:rPr>
                                    <m:t>𝑡</m:t>
                                  </m:r>
                                </m:sub>
                              </m:sSub>
                            </m:e>
                          </m:d>
                        </m:den>
                      </m:f>
                      <m:sSup>
                        <m:sSupPr>
                          <m:ctrlPr>
                            <a:rPr lang="en-AU" sz="1800" i="1">
                              <a:solidFill>
                                <a:schemeClr val="tx1"/>
                              </a:solidFill>
                              <a:latin typeface="Cambria Math" panose="02040503050406030204" pitchFamily="18" charset="0"/>
                            </a:rPr>
                          </m:ctrlPr>
                        </m:sSupPr>
                        <m:e>
                          <m:d>
                            <m:dPr>
                              <m:ctrlPr>
                                <a:rPr lang="en-AU" sz="1800" i="1">
                                  <a:solidFill>
                                    <a:schemeClr val="tx1"/>
                                  </a:solidFill>
                                  <a:latin typeface="Cambria Math" panose="02040503050406030204" pitchFamily="18" charset="0"/>
                                </a:rPr>
                              </m:ctrlPr>
                            </m:dPr>
                            <m:e>
                              <m:f>
                                <m:fPr>
                                  <m:ctrlPr>
                                    <a:rPr lang="en-AU" sz="1800" i="1">
                                      <a:solidFill>
                                        <a:schemeClr val="tx1"/>
                                      </a:solidFill>
                                      <a:latin typeface="Cambria Math" panose="02040503050406030204" pitchFamily="18" charset="0"/>
                                    </a:rPr>
                                  </m:ctrlPr>
                                </m:fPr>
                                <m:num>
                                  <m:sSub>
                                    <m:sSubPr>
                                      <m:ctrlPr>
                                        <a:rPr lang="en-AU" sz="1800" i="1">
                                          <a:latin typeface="Cambria Math" panose="02040503050406030204" pitchFamily="18" charset="0"/>
                                        </a:rPr>
                                      </m:ctrlPr>
                                    </m:sSubPr>
                                    <m:e>
                                      <m:r>
                                        <a:rPr lang="en-AU" sz="1800" i="1">
                                          <a:latin typeface="Cambria Math" panose="02040503050406030204" pitchFamily="18" charset="0"/>
                                        </a:rPr>
                                        <m:t>𝐾</m:t>
                                      </m:r>
                                    </m:e>
                                    <m:sub>
                                      <m:r>
                                        <a:rPr lang="en-AU" sz="1800" i="1">
                                          <a:latin typeface="Cambria Math" panose="02040503050406030204" pitchFamily="18" charset="0"/>
                                        </a:rPr>
                                        <m:t>𝑡</m:t>
                                      </m:r>
                                    </m:sub>
                                  </m:sSub>
                                </m:num>
                                <m:den>
                                  <m:sSub>
                                    <m:sSubPr>
                                      <m:ctrlPr>
                                        <a:rPr lang="en-AU" sz="1800" b="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den>
                              </m:f>
                            </m:e>
                          </m:d>
                        </m:e>
                        <m:sup>
                          <m:sSub>
                            <m:sSubPr>
                              <m:ctrlPr>
                                <a:rPr lang="en-AU" sz="1800" i="1">
                                  <a:latin typeface="Cambria Math" panose="02040503050406030204" pitchFamily="18" charset="0"/>
                                </a:rPr>
                              </m:ctrlPr>
                            </m:sSubPr>
                            <m:e>
                              <m:r>
                                <a:rPr lang="en-AU" sz="1800" i="1">
                                  <a:latin typeface="Cambria Math" panose="02040503050406030204" pitchFamily="18" charset="0"/>
                                </a:rPr>
                                <m:t>𝐾</m:t>
                              </m:r>
                            </m:e>
                            <m:sub>
                              <m:r>
                                <a:rPr lang="en-AU" sz="1800" i="1">
                                  <a:latin typeface="Cambria Math" panose="02040503050406030204" pitchFamily="18" charset="0"/>
                                </a:rPr>
                                <m:t>𝑡</m:t>
                              </m:r>
                            </m:sub>
                          </m:sSub>
                        </m:sup>
                      </m:sSup>
                      <m:func>
                        <m:funcPr>
                          <m:ctrlPr>
                            <a:rPr lang="en-AU" sz="1800" i="1">
                              <a:solidFill>
                                <a:schemeClr val="tx1"/>
                              </a:solidFill>
                              <a:latin typeface="Cambria Math" panose="02040503050406030204" pitchFamily="18" charset="0"/>
                            </a:rPr>
                          </m:ctrlPr>
                        </m:funcPr>
                        <m:fName>
                          <m:r>
                            <m:rPr>
                              <m:sty m:val="p"/>
                            </m:rPr>
                            <a:rPr lang="en-AU" sz="1800" i="0">
                              <a:solidFill>
                                <a:schemeClr val="tx1"/>
                              </a:solidFill>
                              <a:latin typeface="Cambria Math" panose="02040503050406030204" pitchFamily="18" charset="0"/>
                            </a:rPr>
                            <m:t>exp</m:t>
                          </m:r>
                        </m:fName>
                        <m:e>
                          <m:d>
                            <m:dPr>
                              <m:begChr m:val="["/>
                              <m:endChr m:val="]"/>
                              <m:ctrlPr>
                                <a:rPr lang="en-AU" sz="1800" i="1">
                                  <a:solidFill>
                                    <a:schemeClr val="tx1"/>
                                  </a:solidFill>
                                  <a:latin typeface="Cambria Math" panose="02040503050406030204" pitchFamily="18" charset="0"/>
                                </a:rPr>
                              </m:ctrlPr>
                            </m:dPr>
                            <m:e>
                              <m:r>
                                <a:rPr lang="en-AU" sz="1800" i="1">
                                  <a:solidFill>
                                    <a:schemeClr val="tx1"/>
                                  </a:solidFill>
                                  <a:latin typeface="Cambria Math" panose="02040503050406030204" pitchFamily="18" charset="0"/>
                                </a:rPr>
                                <m:t>−</m:t>
                              </m:r>
                              <m:f>
                                <m:fPr>
                                  <m:ctrlPr>
                                    <a:rPr lang="en-AU" sz="1800" i="1">
                                      <a:solidFill>
                                        <a:schemeClr val="tx1"/>
                                      </a:solidFill>
                                      <a:latin typeface="Cambria Math" panose="02040503050406030204" pitchFamily="18" charset="0"/>
                                    </a:rPr>
                                  </m:ctrlPr>
                                </m:fPr>
                                <m:num>
                                  <m:sSub>
                                    <m:sSubPr>
                                      <m:ctrlPr>
                                        <a:rPr lang="en-AU" sz="1800" i="1">
                                          <a:latin typeface="Cambria Math" panose="02040503050406030204" pitchFamily="18" charset="0"/>
                                        </a:rPr>
                                      </m:ctrlPr>
                                    </m:sSubPr>
                                    <m:e>
                                      <m:r>
                                        <a:rPr lang="en-AU" sz="1800" i="1">
                                          <a:latin typeface="Cambria Math" panose="02040503050406030204" pitchFamily="18" charset="0"/>
                                        </a:rPr>
                                        <m:t>𝐾</m:t>
                                      </m:r>
                                    </m:e>
                                    <m:sub>
                                      <m:r>
                                        <a:rPr lang="en-AU" sz="1800" i="1">
                                          <a:latin typeface="Cambria Math" panose="02040503050406030204" pitchFamily="18" charset="0"/>
                                        </a:rPr>
                                        <m:t>𝑡</m:t>
                                      </m:r>
                                    </m:sub>
                                  </m:sSub>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𝑠</m:t>
                                      </m:r>
                                    </m:e>
                                    <m:sub>
                                      <m:r>
                                        <a:rPr lang="en-AU" sz="1800" b="0" i="1" smtClean="0">
                                          <a:solidFill>
                                            <a:schemeClr val="tx1"/>
                                          </a:solidFill>
                                          <a:latin typeface="Cambria Math" panose="02040503050406030204" pitchFamily="18" charset="0"/>
                                        </a:rPr>
                                        <m:t>0</m:t>
                                      </m:r>
                                    </m:sub>
                                  </m:sSub>
                                </m:num>
                                <m:den>
                                  <m:sSub>
                                    <m:sSubPr>
                                      <m:ctrlPr>
                                        <a:rPr lang="en-AU" sz="1800" b="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den>
                              </m:f>
                            </m:e>
                          </m:d>
                        </m:e>
                      </m:func>
                      <m:r>
                        <a:rPr lang="en-AU" sz="1800" i="1">
                          <a:solidFill>
                            <a:schemeClr val="tx1"/>
                          </a:solidFill>
                          <a:latin typeface="Cambria Math" panose="02040503050406030204" pitchFamily="18" charset="0"/>
                        </a:rPr>
                        <m:t>,</m:t>
                      </m:r>
                      <m:r>
                        <m:rPr>
                          <m:nor/>
                        </m:rPr>
                        <a:rPr lang="en-AU" sz="1800" i="0">
                          <a:solidFill>
                            <a:schemeClr val="tx1"/>
                          </a:solidFill>
                          <a:latin typeface="Cambria Math" panose="02040503050406030204" pitchFamily="18" charset="0"/>
                        </a:rPr>
                        <m:t>      </m:t>
                      </m:r>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𝑠</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f>
                        <m:fPr>
                          <m:ctrlPr>
                            <a:rPr lang="en-AU" sz="1800" i="1">
                              <a:latin typeface="Cambria Math" panose="02040503050406030204" pitchFamily="18" charset="0"/>
                            </a:rPr>
                          </m:ctrlPr>
                        </m:fPr>
                        <m:num>
                          <m:r>
                            <a:rPr lang="en-AU" sz="1800" i="1">
                              <a:latin typeface="Cambria Math" panose="02040503050406030204" pitchFamily="18" charset="0"/>
                            </a:rPr>
                            <m:t>1</m:t>
                          </m:r>
                        </m:num>
                        <m:den>
                          <m:r>
                            <a:rPr lang="en-AU" sz="1800" i="1">
                              <a:latin typeface="Cambria Math" panose="02040503050406030204" pitchFamily="18" charset="0"/>
                            </a:rPr>
                            <m:t>𝜏</m:t>
                          </m:r>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𝑝</m:t>
                              </m:r>
                            </m:e>
                            <m:sub>
                              <m:r>
                                <a:rPr lang="en-AU" sz="1800" i="1">
                                  <a:latin typeface="Cambria Math" panose="02040503050406030204" pitchFamily="18" charset="0"/>
                                </a:rPr>
                                <m:t>𝑛</m:t>
                              </m:r>
                            </m:sub>
                          </m:sSub>
                        </m:den>
                      </m:f>
                      <m:nary>
                        <m:naryPr>
                          <m:chr m:val="∑"/>
                          <m:ctrlPr>
                            <a:rPr lang="en-AU" sz="1800" i="1">
                              <a:latin typeface="Cambria Math" panose="02040503050406030204" pitchFamily="18" charset="0"/>
                            </a:rPr>
                          </m:ctrlPr>
                        </m:naryPr>
                        <m:sub>
                          <m:r>
                            <a:rPr lang="en-AU" sz="1800" i="1">
                              <a:latin typeface="Cambria Math" panose="02040503050406030204" pitchFamily="18" charset="0"/>
                            </a:rPr>
                            <m:t>𝑛</m:t>
                          </m:r>
                          <m:r>
                            <a:rPr lang="en-AU" sz="1800" i="1">
                              <a:latin typeface="Cambria Math" panose="02040503050406030204" pitchFamily="18" charset="0"/>
                            </a:rPr>
                            <m:t>=1</m:t>
                          </m:r>
                        </m:sub>
                        <m:sup>
                          <m:r>
                            <a:rPr lang="en-AU" sz="1800" i="1">
                              <a:latin typeface="Cambria Math" panose="02040503050406030204" pitchFamily="18" charset="0"/>
                            </a:rPr>
                            <m:t>𝑁</m:t>
                          </m:r>
                        </m:sup>
                        <m:e>
                          <m:sSub>
                            <m:sSubPr>
                              <m:ctrlPr>
                                <a:rPr lang="en-AU" sz="1800" i="1">
                                  <a:latin typeface="Cambria Math" panose="02040503050406030204" pitchFamily="18" charset="0"/>
                                </a:rPr>
                              </m:ctrlPr>
                            </m:sSubPr>
                            <m:e>
                              <m:r>
                                <a:rPr lang="en-AU" sz="1800" i="1">
                                  <a:latin typeface="Cambria Math" panose="02040503050406030204" pitchFamily="18" charset="0"/>
                                </a:rPr>
                                <m:t>𝐴</m:t>
                              </m:r>
                            </m:e>
                            <m:sub>
                              <m:r>
                                <a:rPr lang="en-AU" sz="1800" i="1">
                                  <a:latin typeface="Cambria Math" panose="02040503050406030204" pitchFamily="18" charset="0"/>
                                </a:rPr>
                                <m:t>𝑛</m:t>
                              </m:r>
                            </m:sub>
                          </m:sSub>
                        </m:e>
                      </m:nary>
                    </m:oMath>
                  </m:oMathPara>
                </a14:m>
                <a:endParaRPr lang="en-AU" sz="1800" dirty="0">
                  <a:solidFill>
                    <a:schemeClr val="tx1"/>
                  </a:solidFill>
                </a:endParaRPr>
              </a:p>
              <a:p>
                <a:pPr>
                  <a:lnSpc>
                    <a:spcPct val="110000"/>
                  </a:lnSpc>
                  <a:spcBef>
                    <a:spcPts val="0"/>
                  </a:spcBef>
                </a:pPr>
                <a:r>
                  <a:rPr lang="en-AU" sz="1800" dirty="0">
                    <a:solidFill>
                      <a:schemeClr val="tx1"/>
                    </a:solidFill>
                    <a:latin typeface="+mn-lt"/>
                  </a:rPr>
                  <a:t>If the normalised threshold </a:t>
                </a:r>
                <a14:m>
                  <m:oMath xmlns:m="http://schemas.openxmlformats.org/officeDocument/2006/math">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𝑌</m:t>
                        </m:r>
                      </m:e>
                      <m:sub>
                        <m:r>
                          <a:rPr lang="en-AU" sz="1800" b="0" i="1" smtClean="0">
                            <a:solidFill>
                              <a:schemeClr val="tx1"/>
                            </a:solidFill>
                            <a:latin typeface="Cambria Math" panose="02040503050406030204" pitchFamily="18" charset="0"/>
                          </a:rPr>
                          <m:t>0</m:t>
                        </m:r>
                      </m:sub>
                    </m:sSub>
                    <m:r>
                      <a:rPr lang="en-AU" sz="1800" b="0" i="1" smtClean="0">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𝛾</m:t>
                    </m:r>
                    <m:r>
                      <a:rPr lang="en-AU" sz="1800" b="0" i="1" smtClean="0">
                        <a:solidFill>
                          <a:schemeClr val="tx1"/>
                        </a:solidFill>
                        <a:latin typeface="Cambria Math" panose="02040503050406030204" pitchFamily="18" charset="0"/>
                      </a:rPr>
                      <m:t>/</m:t>
                    </m:r>
                  </m:oMath>
                </a14:m>
                <a:r>
                  <a:rPr lang="en-AU" sz="1800" dirty="0"/>
                  <a:t>(</a:t>
                </a:r>
                <a14:m>
                  <m:oMath xmlns:m="http://schemas.openxmlformats.org/officeDocument/2006/math">
                    <m:r>
                      <a:rPr lang="en-AU" sz="1800" i="1">
                        <a:latin typeface="Cambria Math" panose="02040503050406030204" pitchFamily="18" charset="0"/>
                      </a:rPr>
                      <m:t>𝜏</m:t>
                    </m:r>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𝑝</m:t>
                        </m:r>
                      </m:e>
                      <m:sub>
                        <m:r>
                          <a:rPr lang="en-AU" sz="1800" i="1">
                            <a:latin typeface="Cambria Math" panose="02040503050406030204" pitchFamily="18" charset="0"/>
                          </a:rPr>
                          <m:t>𝑛</m:t>
                        </m:r>
                      </m:sub>
                    </m:sSub>
                    <m:r>
                      <a:rPr lang="en-AU" sz="1800" b="0" i="1" smtClean="0">
                        <a:latin typeface="Cambria Math" panose="02040503050406030204" pitchFamily="18" charset="0"/>
                      </a:rPr>
                      <m:t>)</m:t>
                    </m:r>
                  </m:oMath>
                </a14:m>
                <a:r>
                  <a:rPr lang="en-AU" sz="1800" dirty="0">
                    <a:solidFill>
                      <a:schemeClr val="tx1"/>
                    </a:solidFill>
                    <a:latin typeface="+mn-lt"/>
                  </a:rPr>
                  <a:t>, then</a:t>
                </a:r>
              </a:p>
              <a:p>
                <a:pPr marL="0" indent="0">
                  <a:lnSpc>
                    <a:spcPct val="110000"/>
                  </a:lnSpc>
                  <a:spcBef>
                    <a:spcPts val="0"/>
                  </a:spcBef>
                  <a:buNone/>
                </a:pPr>
                <a14:m>
                  <m:oMathPara xmlns:m="http://schemas.openxmlformats.org/officeDocument/2006/math">
                    <m:oMathParaPr>
                      <m:jc m:val="centerGroup"/>
                    </m:oMathParaPr>
                    <m:oMath xmlns:m="http://schemas.openxmlformats.org/officeDocument/2006/math">
                      <m:sSub>
                        <m:sSubPr>
                          <m:ctrlPr>
                            <a:rPr lang="en-AU" sz="180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𝑃</m:t>
                          </m:r>
                        </m:e>
                        <m:sub>
                          <m:r>
                            <m:rPr>
                              <m:sty m:val="p"/>
                            </m:rPr>
                            <a:rPr lang="en-AU" sz="1800" i="0">
                              <a:solidFill>
                                <a:schemeClr val="tx1"/>
                              </a:solidFill>
                              <a:latin typeface="Cambria Math" panose="02040503050406030204" pitchFamily="18" charset="0"/>
                            </a:rPr>
                            <m:t>d</m:t>
                          </m:r>
                          <m:r>
                            <a:rPr lang="en-AU" sz="1800" b="0" i="1" smtClean="0">
                              <a:solidFill>
                                <a:schemeClr val="tx1"/>
                              </a:solidFill>
                              <a:latin typeface="Cambria Math" panose="02040503050406030204" pitchFamily="18" charset="0"/>
                            </a:rPr>
                            <m:t> </m:t>
                          </m:r>
                        </m:sub>
                      </m:sSub>
                      <m:r>
                        <a:rPr lang="en-AU" sz="1800" i="1">
                          <a:solidFill>
                            <a:schemeClr val="tx1"/>
                          </a:solidFill>
                          <a:latin typeface="Cambria Math" panose="02040503050406030204" pitchFamily="18" charset="0"/>
                        </a:rPr>
                        <m:t>(</m:t>
                      </m:r>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𝑌</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sSub>
                        <m:sSubPr>
                          <m:ctrlPr>
                            <a:rPr lang="en-AU" sz="1800" b="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𝑁</m:t>
                      </m:r>
                      <m:r>
                        <a:rPr lang="en-AU" sz="1800" i="1">
                          <a:solidFill>
                            <a:schemeClr val="tx1"/>
                          </a:solidFill>
                          <a:latin typeface="Cambria Math" panose="02040503050406030204" pitchFamily="18" charset="0"/>
                        </a:rPr>
                        <m:t>)=</m:t>
                      </m:r>
                      <m:nary>
                        <m:naryPr>
                          <m:limLoc m:val="undOvr"/>
                          <m:ctrlPr>
                            <a:rPr lang="en-AU" sz="1800" i="1">
                              <a:solidFill>
                                <a:schemeClr val="tx1"/>
                              </a:solidFill>
                              <a:latin typeface="Cambria Math" panose="02040503050406030204" pitchFamily="18" charset="0"/>
                            </a:rPr>
                          </m:ctrlPr>
                        </m:naryPr>
                        <m:sub>
                          <m:r>
                            <a:rPr lang="en-AU" sz="1800" i="1">
                              <a:solidFill>
                                <a:schemeClr val="tx1"/>
                              </a:solidFill>
                              <a:latin typeface="Cambria Math" panose="02040503050406030204" pitchFamily="18" charset="0"/>
                            </a:rPr>
                            <m:t>0</m:t>
                          </m:r>
                        </m:sub>
                        <m:sup>
                          <m:r>
                            <a:rPr lang="en-AU" sz="1800" i="1">
                              <a:solidFill>
                                <a:schemeClr val="tx1"/>
                              </a:solidFill>
                              <a:latin typeface="Cambria Math" panose="02040503050406030204" pitchFamily="18" charset="0"/>
                            </a:rPr>
                            <m:t>∞</m:t>
                          </m:r>
                        </m:sup>
                        <m:e>
                          <m:nary>
                            <m:naryPr>
                              <m:limLoc m:val="undOvr"/>
                              <m:ctrlPr>
                                <a:rPr lang="en-AU" sz="1800" i="1">
                                  <a:solidFill>
                                    <a:schemeClr val="tx1"/>
                                  </a:solidFill>
                                  <a:latin typeface="Cambria Math" panose="02040503050406030204" pitchFamily="18" charset="0"/>
                                </a:rPr>
                              </m:ctrlPr>
                            </m:naryPr>
                            <m:sub>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𝑌</m:t>
                                  </m:r>
                                </m:e>
                                <m:sub>
                                  <m:r>
                                    <a:rPr lang="en-AU" sz="1800" b="0" i="1" smtClean="0">
                                      <a:solidFill>
                                        <a:schemeClr val="tx1"/>
                                      </a:solidFill>
                                      <a:latin typeface="Cambria Math" panose="02040503050406030204" pitchFamily="18" charset="0"/>
                                    </a:rPr>
                                    <m:t>0</m:t>
                                  </m:r>
                                </m:sub>
                              </m:sSub>
                            </m:sub>
                            <m:sup>
                              <m:r>
                                <a:rPr lang="en-AU" sz="1800" i="1">
                                  <a:solidFill>
                                    <a:schemeClr val="tx1"/>
                                  </a:solidFill>
                                  <a:latin typeface="Cambria Math" panose="02040503050406030204" pitchFamily="18" charset="0"/>
                                </a:rPr>
                                <m:t>∞</m:t>
                              </m:r>
                            </m:sup>
                            <m:e>
                              <m:sSub>
                                <m:sSubPr>
                                  <m:ctrlPr>
                                    <a:rPr lang="en-AU" sz="1800" i="1">
                                      <a:latin typeface="Cambria Math" panose="02040503050406030204" pitchFamily="18" charset="0"/>
                                    </a:rPr>
                                  </m:ctrlPr>
                                </m:sSubPr>
                                <m:e>
                                  <m:r>
                                    <a:rPr lang="en-AU" sz="1800" i="1">
                                      <a:latin typeface="Cambria Math" panose="02040503050406030204" pitchFamily="18" charset="0"/>
                                    </a:rPr>
                                    <m:t>𝑃</m:t>
                                  </m:r>
                                </m:e>
                                <m:sub>
                                  <m:r>
                                    <a:rPr lang="en-AU" sz="1800" i="1">
                                      <a:latin typeface="Cambria Math" panose="02040503050406030204" pitchFamily="18" charset="0"/>
                                    </a:rPr>
                                    <m:t>𝜇</m:t>
                                  </m:r>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𝑆</m:t>
                                      </m:r>
                                    </m:e>
                                    <m:sub>
                                      <m:r>
                                        <a:rPr lang="en-AU" sz="1800" i="1">
                                          <a:latin typeface="Cambria Math" panose="02040503050406030204" pitchFamily="18" charset="0"/>
                                        </a:rPr>
                                        <m:t>0</m:t>
                                      </m:r>
                                    </m:sub>
                                  </m:sSub>
                                </m:sub>
                              </m:sSub>
                              <m:r>
                                <a:rPr lang="en-AU" sz="1800" i="1">
                                  <a:latin typeface="Cambria Math" panose="02040503050406030204" pitchFamily="18" charset="0"/>
                                </a:rPr>
                                <m:t> </m:t>
                              </m:r>
                              <m:d>
                                <m:dPr>
                                  <m:ctrlPr>
                                    <a:rPr lang="en-AU" sz="1800" i="1">
                                      <a:latin typeface="Cambria Math" panose="02040503050406030204" pitchFamily="18" charset="0"/>
                                    </a:rPr>
                                  </m:ctrlPr>
                                </m:dPr>
                                <m:e>
                                  <m:r>
                                    <a:rPr lang="en-AU" sz="1800" i="1">
                                      <a:latin typeface="Cambria Math" panose="02040503050406030204" pitchFamily="18" charset="0"/>
                                    </a:rPr>
                                    <m:t>𝜇</m:t>
                                  </m:r>
                                </m:e>
                                <m:e>
                                  <m:sSub>
                                    <m:sSubPr>
                                      <m:ctrlPr>
                                        <a:rPr lang="en-AU" sz="1800" i="1">
                                          <a:latin typeface="Cambria Math" panose="02040503050406030204" pitchFamily="18" charset="0"/>
                                        </a:rPr>
                                      </m:ctrlPr>
                                    </m:sSubPr>
                                    <m:e>
                                      <m:r>
                                        <a:rPr lang="en-AU" sz="1800" i="1">
                                          <a:latin typeface="Cambria Math" panose="02040503050406030204" pitchFamily="18" charset="0"/>
                                        </a:rPr>
                                        <m:t>𝑆</m:t>
                                      </m:r>
                                    </m:e>
                                    <m:sub>
                                      <m:r>
                                        <a:rPr lang="en-AU" sz="1800" i="1">
                                          <a:latin typeface="Cambria Math" panose="02040503050406030204" pitchFamily="18" charset="0"/>
                                        </a:rPr>
                                        <m:t>0</m:t>
                                      </m:r>
                                    </m:sub>
                                  </m:sSub>
                                  <m:r>
                                    <a:rPr lang="en-AU" sz="1800" i="1">
                                      <a:latin typeface="Cambria Math" panose="02040503050406030204" pitchFamily="18" charset="0"/>
                                    </a:rPr>
                                    <m:t>,</m:t>
                                  </m:r>
                                  <m:r>
                                    <a:rPr lang="en-AU" sz="1800" i="1">
                                      <a:latin typeface="Cambria Math" panose="02040503050406030204" pitchFamily="18" charset="0"/>
                                    </a:rPr>
                                    <m:t>𝑁</m:t>
                                  </m:r>
                                </m:e>
                              </m:d>
                              <m:sSub>
                                <m:sSubPr>
                                  <m:ctrlPr>
                                    <a:rPr lang="en-AU" sz="1800" b="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𝑃</m:t>
                                  </m:r>
                                </m:e>
                                <m:sub>
                                  <m:sSub>
                                    <m:sSubPr>
                                      <m:ctrlPr>
                                        <a:rPr lang="en-AU" sz="1800" i="1">
                                          <a:latin typeface="Cambria Math" panose="02040503050406030204" pitchFamily="18" charset="0"/>
                                        </a:rPr>
                                      </m:ctrlPr>
                                    </m:sSubPr>
                                    <m:e>
                                      <m:r>
                                        <a:rPr lang="en-AU" sz="1800" i="1">
                                          <a:latin typeface="Cambria Math" panose="02040503050406030204" pitchFamily="18" charset="0"/>
                                        </a:rPr>
                                        <m:t>𝑠</m:t>
                                      </m:r>
                                    </m:e>
                                    <m:sub>
                                      <m:r>
                                        <a:rPr lang="en-AU" sz="1800" i="1">
                                          <a:latin typeface="Cambria Math" panose="02040503050406030204" pitchFamily="18" charset="0"/>
                                        </a:rPr>
                                        <m:t>0</m:t>
                                      </m:r>
                                    </m:sub>
                                  </m:sSub>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𝑆</m:t>
                                      </m:r>
                                    </m:e>
                                    <m:sub>
                                      <m:r>
                                        <a:rPr lang="en-AU" sz="1800" i="1">
                                          <a:latin typeface="Cambria Math" panose="02040503050406030204" pitchFamily="18" charset="0"/>
                                        </a:rPr>
                                        <m:t>0</m:t>
                                      </m:r>
                                    </m:sub>
                                  </m:sSub>
                                </m:sub>
                              </m:sSub>
                              <m:r>
                                <a:rPr lang="en-AU" sz="1800" i="1">
                                  <a:solidFill>
                                    <a:schemeClr val="tx1"/>
                                  </a:solidFill>
                                  <a:latin typeface="Cambria Math" panose="02040503050406030204" pitchFamily="18" charset="0"/>
                                </a:rPr>
                                <m:t>(</m:t>
                              </m:r>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𝑠</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sSub>
                                <m:sSubPr>
                                  <m:ctrlPr>
                                    <a:rPr lang="en-AU" sz="1800" b="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𝑆</m:t>
                                  </m:r>
                                </m:e>
                                <m:sub>
                                  <m:r>
                                    <a:rPr lang="en-AU" sz="1800" b="0" i="1" smtClean="0">
                                      <a:solidFill>
                                        <a:schemeClr val="tx1"/>
                                      </a:solidFill>
                                      <a:latin typeface="Cambria Math" panose="02040503050406030204" pitchFamily="18" charset="0"/>
                                    </a:rPr>
                                    <m:t>0</m:t>
                                  </m:r>
                                </m:sub>
                              </m:sSub>
                              <m:r>
                                <a:rPr lang="en-AU" sz="1800" i="1">
                                  <a:solidFill>
                                    <a:schemeClr val="tx1"/>
                                  </a:solidFill>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𝐾</m:t>
                                  </m:r>
                                </m:e>
                                <m:sub>
                                  <m:r>
                                    <a:rPr lang="en-AU" sz="1800" i="1">
                                      <a:latin typeface="Cambria Math" panose="02040503050406030204" pitchFamily="18" charset="0"/>
                                    </a:rPr>
                                    <m:t>𝑡</m:t>
                                  </m:r>
                                </m:sub>
                              </m:sSub>
                              <m:r>
                                <a:rPr lang="en-AU" sz="1800" i="1">
                                  <a:solidFill>
                                    <a:schemeClr val="tx1"/>
                                  </a:solidFill>
                                  <a:latin typeface="Cambria Math" panose="02040503050406030204" pitchFamily="18" charset="0"/>
                                </a:rPr>
                                <m:t>)</m:t>
                              </m:r>
                              <m:r>
                                <a:rPr lang="en-AU" sz="1800" i="1">
                                  <a:solidFill>
                                    <a:schemeClr val="tx1"/>
                                  </a:solidFill>
                                  <a:latin typeface="Cambria Math" panose="02040503050406030204" pitchFamily="18" charset="0"/>
                                </a:rPr>
                                <m:t>𝑑</m:t>
                              </m:r>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𝑠</m:t>
                                  </m:r>
                                </m:e>
                                <m:sub>
                                  <m:r>
                                    <a:rPr lang="en-AU" sz="1800" b="0" i="1" smtClean="0">
                                      <a:solidFill>
                                        <a:schemeClr val="tx1"/>
                                      </a:solidFill>
                                      <a:latin typeface="Cambria Math" panose="02040503050406030204" pitchFamily="18" charset="0"/>
                                    </a:rPr>
                                    <m:t>0</m:t>
                                  </m:r>
                                </m:sub>
                              </m:sSub>
                            </m:e>
                          </m:nary>
                        </m:e>
                      </m:nary>
                      <m:r>
                        <a:rPr lang="en-AU" sz="1800" i="1">
                          <a:solidFill>
                            <a:schemeClr val="tx1"/>
                          </a:solidFill>
                          <a:latin typeface="Cambria Math" panose="02040503050406030204" pitchFamily="18" charset="0"/>
                        </a:rPr>
                        <m:t>𝑑</m:t>
                      </m:r>
                      <m:r>
                        <a:rPr lang="en-AU" sz="1800" b="0" i="1" smtClean="0">
                          <a:solidFill>
                            <a:schemeClr val="tx1"/>
                          </a:solidFill>
                          <a:latin typeface="Cambria Math" panose="02040503050406030204" pitchFamily="18" charset="0"/>
                        </a:rPr>
                        <m:t>𝜇</m:t>
                      </m:r>
                    </m:oMath>
                  </m:oMathPara>
                </a14:m>
                <a:endParaRPr lang="en-AU" sz="1800" dirty="0">
                  <a:solidFill>
                    <a:schemeClr val="tx1"/>
                  </a:solidFill>
                </a:endParaRPr>
              </a:p>
              <a:p>
                <a:pPr>
                  <a:lnSpc>
                    <a:spcPct val="110000"/>
                  </a:lnSpc>
                  <a:spcBef>
                    <a:spcPts val="0"/>
                  </a:spcBef>
                </a:pPr>
                <a:r>
                  <a:rPr lang="en-AU" sz="1800" dirty="0">
                    <a:solidFill>
                      <a:schemeClr val="tx1"/>
                    </a:solidFill>
                    <a:latin typeface="+mn-lt"/>
                  </a:rPr>
                  <a:t>Probability of false alarm is found when</a:t>
                </a:r>
                <a:r>
                  <a:rPr lang="en-US" sz="1800" dirty="0">
                    <a:solidFill>
                      <a:schemeClr val="tx1"/>
                    </a:solidFill>
                    <a:latin typeface="+mn-lt"/>
                  </a:rPr>
                  <a:t> </a:t>
                </a:r>
                <a14:m>
                  <m:oMath xmlns:m="http://schemas.openxmlformats.org/officeDocument/2006/math">
                    <m:sSub>
                      <m:sSubPr>
                        <m:ctrlPr>
                          <a:rPr lang="en-US"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𝑃</m:t>
                        </m:r>
                      </m:e>
                      <m:sub>
                        <m:r>
                          <m:rPr>
                            <m:sty m:val="p"/>
                          </m:rPr>
                          <a:rPr lang="en-AU" sz="1800" i="0">
                            <a:solidFill>
                              <a:schemeClr val="tx1"/>
                            </a:solidFill>
                            <a:latin typeface="Cambria Math" panose="02040503050406030204" pitchFamily="18" charset="0"/>
                          </a:rPr>
                          <m:t>fa</m:t>
                        </m:r>
                      </m:sub>
                    </m:sSub>
                    <m:r>
                      <a:rPr lang="en-AU" sz="1800" b="0" i="1" smtClean="0">
                        <a:solidFill>
                          <a:schemeClr val="tx1"/>
                        </a:solidFill>
                        <a:latin typeface="Cambria Math" panose="02040503050406030204" pitchFamily="18" charset="0"/>
                      </a:rPr>
                      <m:t>(</m:t>
                    </m:r>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𝑌</m:t>
                        </m:r>
                      </m:e>
                      <m:sub>
                        <m:r>
                          <a:rPr lang="en-AU" sz="1800" b="0" i="1" smtClean="0">
                            <a:solidFill>
                              <a:schemeClr val="tx1"/>
                            </a:solidFill>
                            <a:latin typeface="Cambria Math" panose="02040503050406030204" pitchFamily="18" charset="0"/>
                          </a:rPr>
                          <m:t>0</m:t>
                        </m:r>
                      </m:sub>
                    </m:sSub>
                    <m:r>
                      <a:rPr lang="en-AU" sz="1800" b="0" i="1" smtClean="0">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𝑃</m:t>
                        </m:r>
                      </m:e>
                      <m:sub>
                        <m:r>
                          <m:rPr>
                            <m:sty m:val="p"/>
                          </m:rPr>
                          <a:rPr lang="en-AU" sz="1800" i="0">
                            <a:solidFill>
                              <a:schemeClr val="tx1"/>
                            </a:solidFill>
                            <a:latin typeface="Cambria Math" panose="02040503050406030204" pitchFamily="18" charset="0"/>
                          </a:rPr>
                          <m:t>d</m:t>
                        </m:r>
                      </m:sub>
                    </m:sSub>
                    <m:r>
                      <a:rPr lang="en-US" sz="1800" i="1">
                        <a:solidFill>
                          <a:schemeClr val="tx1"/>
                        </a:solidFill>
                        <a:latin typeface="Cambria Math" panose="02040503050406030204" pitchFamily="18" charset="0"/>
                      </a:rPr>
                      <m:t>(</m:t>
                    </m:r>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𝑌</m:t>
                        </m:r>
                      </m:e>
                      <m:sub>
                        <m:r>
                          <a:rPr lang="en-AU" sz="1800" b="0" i="1" smtClean="0">
                            <a:solidFill>
                              <a:schemeClr val="tx1"/>
                            </a:solidFill>
                            <a:latin typeface="Cambria Math" panose="02040503050406030204" pitchFamily="18" charset="0"/>
                          </a:rPr>
                          <m:t>0</m:t>
                        </m:r>
                      </m:sub>
                    </m:sSub>
                    <m:r>
                      <a:rPr lang="en-AU" sz="1800" b="0" i="1" smtClean="0">
                        <a:solidFill>
                          <a:schemeClr val="tx1"/>
                        </a:solidFill>
                        <a:latin typeface="Cambria Math" panose="02040503050406030204" pitchFamily="18" charset="0"/>
                      </a:rPr>
                      <m:t>|</m:t>
                    </m:r>
                    <m:r>
                      <a:rPr lang="en-US" sz="1800" i="1">
                        <a:solidFill>
                          <a:schemeClr val="tx1"/>
                        </a:solidFill>
                        <a:latin typeface="Cambria Math" panose="02040503050406030204" pitchFamily="18" charset="0"/>
                        <a:ea typeface="Cambria Math"/>
                      </a:rPr>
                      <m:t>0,</m:t>
                    </m:r>
                    <m:r>
                      <a:rPr lang="en-AU" sz="1800" b="0" i="1" smtClean="0">
                        <a:solidFill>
                          <a:schemeClr val="tx1"/>
                        </a:solidFill>
                        <a:latin typeface="Cambria Math" panose="02040503050406030204" pitchFamily="18" charset="0"/>
                        <a:ea typeface="Cambria Math"/>
                      </a:rPr>
                      <m:t>𝑁</m:t>
                    </m:r>
                    <m:r>
                      <a:rPr lang="en-US" sz="1800" i="1">
                        <a:solidFill>
                          <a:schemeClr val="tx1"/>
                        </a:solidFill>
                        <a:latin typeface="Cambria Math" panose="02040503050406030204" pitchFamily="18" charset="0"/>
                        <a:ea typeface="Cambria Math"/>
                      </a:rPr>
                      <m:t>)</m:t>
                    </m:r>
                  </m:oMath>
                </a14:m>
                <a:endParaRPr lang="en-GB" altLang="en-US" sz="1800" dirty="0">
                  <a:solidFill>
                    <a:schemeClr val="tx1"/>
                  </a:solidFill>
                  <a:latin typeface="+mn-lt"/>
                </a:endParaRPr>
              </a:p>
              <a:p>
                <a:pPr>
                  <a:lnSpc>
                    <a:spcPct val="110000"/>
                  </a:lnSpc>
                  <a:spcBef>
                    <a:spcPts val="0"/>
                  </a:spcBef>
                </a:pPr>
                <a:endParaRPr lang="en-AU" sz="1800" dirty="0">
                  <a:solidFill>
                    <a:schemeClr val="tx1"/>
                  </a:solidFill>
                </a:endParaRPr>
              </a:p>
            </p:txBody>
          </p:sp>
        </mc:Choice>
        <mc:Fallback>
          <p:sp>
            <p:nvSpPr>
              <p:cNvPr id="3" name="Content Placeholder 2">
                <a:extLst>
                  <a:ext uri="{FF2B5EF4-FFF2-40B4-BE49-F238E27FC236}">
                    <a16:creationId xmlns:a16="http://schemas.microsoft.com/office/drawing/2014/main" id="{089630B1-6324-2916-585F-C179D2A52DE9}"/>
                  </a:ext>
                </a:extLst>
              </p:cNvPr>
              <p:cNvSpPr>
                <a:spLocks noGrp="1" noRot="1" noChangeAspect="1" noMove="1" noResize="1" noEditPoints="1" noAdjustHandles="1" noChangeArrowheads="1" noChangeShapeType="1" noTextEdit="1"/>
              </p:cNvSpPr>
              <p:nvPr>
                <p:ph sz="quarter" idx="12"/>
              </p:nvPr>
            </p:nvSpPr>
            <p:spPr>
              <a:xfrm>
                <a:off x="474400" y="1038318"/>
                <a:ext cx="11580440" cy="5319844"/>
              </a:xfrm>
              <a:blipFill>
                <a:blip r:embed="rId3"/>
                <a:stretch>
                  <a:fillRect l="-368" t="-344" b="-573"/>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1FBD5690-5E11-CAE5-19B6-AA496A574239}"/>
              </a:ext>
            </a:extLst>
          </p:cNvPr>
          <p:cNvSpPr>
            <a:spLocks noGrp="1"/>
          </p:cNvSpPr>
          <p:nvPr>
            <p:ph type="title"/>
          </p:nvPr>
        </p:nvSpPr>
        <p:spPr>
          <a:xfrm>
            <a:off x="325630" y="181428"/>
            <a:ext cx="10984633" cy="684362"/>
          </a:xfrm>
        </p:spPr>
        <p:txBody>
          <a:bodyPr>
            <a:normAutofit/>
          </a:bodyPr>
          <a:lstStyle/>
          <a:p>
            <a:r>
              <a:rPr lang="en-GB" altLang="en-US" dirty="0"/>
              <a:t>Target fluctuation model </a:t>
            </a:r>
            <a:endParaRPr lang="en-AU" dirty="0"/>
          </a:p>
        </p:txBody>
      </p:sp>
    </p:spTree>
    <p:extLst>
      <p:ext uri="{BB962C8B-B14F-4D97-AF65-F5344CB8AC3E}">
        <p14:creationId xmlns:p14="http://schemas.microsoft.com/office/powerpoint/2010/main" val="1706663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AEECE87-DBF3-919C-88A1-466A6F3B792C}"/>
                  </a:ext>
                </a:extLst>
              </p:cNvPr>
              <p:cNvSpPr>
                <a:spLocks noGrp="1"/>
              </p:cNvSpPr>
              <p:nvPr>
                <p:ph sz="quarter" idx="12"/>
              </p:nvPr>
            </p:nvSpPr>
            <p:spPr>
              <a:xfrm>
                <a:off x="438477" y="1147154"/>
                <a:ext cx="10962862" cy="4377346"/>
              </a:xfrm>
            </p:spPr>
            <p:txBody>
              <a:bodyPr>
                <a:normAutofit/>
              </a:bodyPr>
              <a:lstStyle/>
              <a:p>
                <a:pPr>
                  <a:lnSpc>
                    <a:spcPct val="100000"/>
                  </a:lnSpc>
                </a:pPr>
                <a:r>
                  <a:rPr lang="en-US" sz="2000" dirty="0"/>
                  <a:t>Need to define global signal to interference ratio (SIR) and threshold:</a:t>
                </a:r>
              </a:p>
              <a:p>
                <a:pPr>
                  <a:lnSpc>
                    <a:spcPct val="100000"/>
                  </a:lnSpc>
                </a:pPr>
                <a:endParaRPr lang="en-GB" altLang="en-US" sz="1800" dirty="0"/>
              </a:p>
              <a:p>
                <a:pPr marL="0" indent="0">
                  <a:lnSpc>
                    <a:spcPct val="100000"/>
                  </a:lnSpc>
                  <a:buNone/>
                </a:pPr>
                <a14:m>
                  <m:oMathPara xmlns:m="http://schemas.openxmlformats.org/officeDocument/2006/math">
                    <m:oMathParaPr>
                      <m:jc m:val="centerGroup"/>
                    </m:oMathParaPr>
                    <m:oMath xmlns:m="http://schemas.openxmlformats.org/officeDocument/2006/math">
                      <m:r>
                        <a:rPr lang="en-AU" sz="1800" b="0" i="1" smtClean="0">
                          <a:solidFill>
                            <a:srgbClr val="000000"/>
                          </a:solidFill>
                          <a:latin typeface="Cambria Math" panose="02040503050406030204" pitchFamily="18" charset="0"/>
                        </a:rPr>
                        <m:t>𝑆</m:t>
                      </m:r>
                      <m:r>
                        <a:rPr lang="en-AU" sz="1800" i="1">
                          <a:solidFill>
                            <a:srgbClr val="000000"/>
                          </a:solidFill>
                          <a:latin typeface="Cambria Math" panose="02040503050406030204" pitchFamily="18" charset="0"/>
                        </a:rPr>
                        <m:t>=</m:t>
                      </m:r>
                      <m:f>
                        <m:fPr>
                          <m:ctrlPr>
                            <a:rPr lang="en-AU" sz="1800" i="1">
                              <a:solidFill>
                                <a:srgbClr val="000000"/>
                              </a:solidFill>
                              <a:latin typeface="Cambria Math" panose="02040503050406030204" pitchFamily="18" charset="0"/>
                            </a:rPr>
                          </m:ctrlPr>
                        </m:fPr>
                        <m:num>
                          <m:r>
                            <a:rPr lang="en-AU" sz="1800" b="0" i="1" smtClean="0">
                              <a:solidFill>
                                <a:srgbClr val="000000"/>
                              </a:solidFill>
                              <a:latin typeface="Cambria Math" panose="02040503050406030204" pitchFamily="18" charset="0"/>
                            </a:rPr>
                            <m:t>𝑁</m:t>
                          </m:r>
                          <m:d>
                            <m:dPr>
                              <m:begChr m:val="⟨"/>
                              <m:endChr m:val="⟩"/>
                              <m:ctrlPr>
                                <a:rPr lang="en-AU" sz="1800" i="1">
                                  <a:solidFill>
                                    <a:srgbClr val="000000"/>
                                  </a:solidFill>
                                  <a:latin typeface="Cambria Math" panose="02040503050406030204" pitchFamily="18" charset="0"/>
                                </a:rPr>
                              </m:ctrlPr>
                            </m:dPr>
                            <m:e>
                              <m:sSup>
                                <m:sSupPr>
                                  <m:ctrlPr>
                                    <a:rPr lang="en-AU" sz="1800" i="1">
                                      <a:solidFill>
                                        <a:srgbClr val="000000"/>
                                      </a:solidFill>
                                      <a:latin typeface="Cambria Math" panose="02040503050406030204" pitchFamily="18" charset="0"/>
                                    </a:rPr>
                                  </m:ctrlPr>
                                </m:sSupPr>
                                <m:e>
                                  <m:r>
                                    <a:rPr lang="en-AU" sz="1800" i="1">
                                      <a:solidFill>
                                        <a:srgbClr val="000000"/>
                                      </a:solidFill>
                                      <a:latin typeface="Cambria Math" panose="02040503050406030204" pitchFamily="18" charset="0"/>
                                    </a:rPr>
                                    <m:t>𝐴</m:t>
                                  </m:r>
                                </m:e>
                                <m:sup>
                                  <m:r>
                                    <a:rPr lang="en-AU" sz="1800" i="1">
                                      <a:solidFill>
                                        <a:srgbClr val="000000"/>
                                      </a:solidFill>
                                      <a:latin typeface="Cambria Math" panose="02040503050406030204" pitchFamily="18" charset="0"/>
                                    </a:rPr>
                                    <m:t>2</m:t>
                                  </m:r>
                                </m:sup>
                              </m:sSup>
                            </m:e>
                          </m:d>
                        </m:num>
                        <m:den>
                          <m:d>
                            <m:dPr>
                              <m:begChr m:val="⟨"/>
                              <m:endChr m:val="⟩"/>
                              <m:ctrlPr>
                                <a:rPr lang="en-AU" sz="1800" b="0" i="1" smtClean="0">
                                  <a:solidFill>
                                    <a:srgbClr val="000000"/>
                                  </a:solidFill>
                                  <a:latin typeface="Cambria Math" panose="02040503050406030204" pitchFamily="18" charset="0"/>
                                </a:rPr>
                              </m:ctrlPr>
                            </m:dPr>
                            <m:e>
                              <m:r>
                                <a:rPr lang="en-AU" sz="1800" i="1">
                                  <a:solidFill>
                                    <a:srgbClr val="000000"/>
                                  </a:solidFill>
                                  <a:latin typeface="Cambria Math" panose="02040503050406030204" pitchFamily="18" charset="0"/>
                                </a:rPr>
                                <m:t>𝜏</m:t>
                              </m:r>
                            </m:e>
                          </m:d>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𝑝</m:t>
                              </m:r>
                            </m:e>
                            <m:sub>
                              <m:r>
                                <a:rPr lang="en-AU" sz="1800" i="1">
                                  <a:solidFill>
                                    <a:srgbClr val="000000"/>
                                  </a:solidFill>
                                  <a:latin typeface="Cambria Math" panose="02040503050406030204" pitchFamily="18" charset="0"/>
                                </a:rPr>
                                <m:t>𝑛</m:t>
                              </m:r>
                            </m:sub>
                          </m:sSub>
                        </m:den>
                      </m:f>
                      <m:r>
                        <a:rPr lang="en-AU" sz="1800" i="1">
                          <a:solidFill>
                            <a:srgbClr val="000000"/>
                          </a:solidFill>
                          <a:latin typeface="Cambria Math" panose="02040503050406030204" pitchFamily="18" charset="0"/>
                        </a:rPr>
                        <m:t>;</m:t>
                      </m:r>
                      <m:r>
                        <a:rPr lang="en-AU" sz="1800" b="0" i="1" smtClean="0">
                          <a:solidFill>
                            <a:srgbClr val="000000"/>
                          </a:solidFill>
                          <a:latin typeface="Cambria Math" panose="02040503050406030204" pitchFamily="18" charset="0"/>
                        </a:rPr>
                        <m:t>  </m:t>
                      </m:r>
                      <m:r>
                        <a:rPr lang="en-AU" sz="1800" b="0" i="1" smtClean="0">
                          <a:solidFill>
                            <a:srgbClr val="000000"/>
                          </a:solidFill>
                          <a:latin typeface="Cambria Math" panose="02040503050406030204" pitchFamily="18" charset="0"/>
                        </a:rPr>
                        <m:t>𝑌</m:t>
                      </m:r>
                      <m:r>
                        <a:rPr lang="en-AU" sz="1800" i="1">
                          <a:solidFill>
                            <a:srgbClr val="000000"/>
                          </a:solidFill>
                          <a:latin typeface="Cambria Math" panose="02040503050406030204" pitchFamily="18" charset="0"/>
                        </a:rPr>
                        <m:t>=</m:t>
                      </m:r>
                      <m:f>
                        <m:fPr>
                          <m:ctrlPr>
                            <a:rPr lang="en-AU" sz="1800" i="1">
                              <a:solidFill>
                                <a:srgbClr val="000000"/>
                              </a:solidFill>
                              <a:latin typeface="Cambria Math" panose="02040503050406030204" pitchFamily="18" charset="0"/>
                            </a:rPr>
                          </m:ctrlPr>
                        </m:fPr>
                        <m:num>
                          <m:r>
                            <a:rPr lang="en-AU" sz="1800" b="0" i="1" smtClean="0">
                              <a:solidFill>
                                <a:srgbClr val="000000"/>
                              </a:solidFill>
                              <a:latin typeface="Cambria Math" panose="02040503050406030204" pitchFamily="18" charset="0"/>
                            </a:rPr>
                            <m:t>𝛾</m:t>
                          </m:r>
                        </m:num>
                        <m:den>
                          <m:d>
                            <m:dPr>
                              <m:begChr m:val="⟨"/>
                              <m:endChr m:val="⟩"/>
                              <m:ctrlPr>
                                <a:rPr lang="en-AU" sz="1800" i="1">
                                  <a:solidFill>
                                    <a:srgbClr val="000000"/>
                                  </a:solidFill>
                                  <a:latin typeface="Cambria Math" panose="02040503050406030204" pitchFamily="18" charset="0"/>
                                </a:rPr>
                              </m:ctrlPr>
                            </m:dPr>
                            <m:e>
                              <m:r>
                                <a:rPr lang="en-AU" sz="1800" i="1">
                                  <a:solidFill>
                                    <a:srgbClr val="000000"/>
                                  </a:solidFill>
                                  <a:latin typeface="Cambria Math" panose="02040503050406030204" pitchFamily="18" charset="0"/>
                                </a:rPr>
                                <m:t>𝜏</m:t>
                              </m:r>
                            </m:e>
                          </m:d>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𝑝</m:t>
                              </m:r>
                            </m:e>
                            <m:sub>
                              <m:r>
                                <a:rPr lang="en-AU" sz="1800" i="1">
                                  <a:solidFill>
                                    <a:srgbClr val="000000"/>
                                  </a:solidFill>
                                  <a:latin typeface="Cambria Math" panose="02040503050406030204" pitchFamily="18" charset="0"/>
                                </a:rPr>
                                <m:t>𝑛</m:t>
                              </m:r>
                            </m:sub>
                          </m:sSub>
                        </m:den>
                      </m:f>
                    </m:oMath>
                  </m:oMathPara>
                </a14:m>
                <a:endParaRPr lang="en-AU" sz="1800" dirty="0"/>
              </a:p>
              <a:p>
                <a:pPr marL="0" indent="0">
                  <a:lnSpc>
                    <a:spcPct val="100000"/>
                  </a:lnSpc>
                  <a:buNone/>
                </a:pPr>
                <a:endParaRPr lang="en-AU" dirty="0"/>
              </a:p>
              <a:p>
                <a:pPr>
                  <a:lnSpc>
                    <a:spcPct val="100000"/>
                  </a:lnSpc>
                </a:pPr>
                <a14:m>
                  <m:oMath xmlns:m="http://schemas.openxmlformats.org/officeDocument/2006/math">
                    <m:sSub>
                      <m:sSubPr>
                        <m:ctrlPr>
                          <a:rPr lang="en-US" sz="2000" i="1" smtClean="0">
                            <a:latin typeface="Cambria Math" panose="02040503050406030204" pitchFamily="18" charset="0"/>
                          </a:rPr>
                        </m:ctrlPr>
                      </m:sSubPr>
                      <m:e>
                        <m:r>
                          <a:rPr lang="en-AU" sz="2000" i="1">
                            <a:latin typeface="Cambria Math"/>
                          </a:rPr>
                          <m:t>𝑃</m:t>
                        </m:r>
                      </m:e>
                      <m:sub>
                        <m:r>
                          <m:rPr>
                            <m:sty m:val="p"/>
                          </m:rPr>
                          <a:rPr lang="en-AU" sz="2000" i="0">
                            <a:latin typeface="Cambria Math"/>
                          </a:rPr>
                          <m:t>fa</m:t>
                        </m:r>
                      </m:sub>
                    </m:sSub>
                  </m:oMath>
                </a14:m>
                <a:r>
                  <a:rPr lang="en-US" sz="2000" baseline="-25000" dirty="0"/>
                  <a:t> </a:t>
                </a:r>
                <a:r>
                  <a:rPr lang="en-US" sz="2000" dirty="0"/>
                  <a:t>and </a:t>
                </a:r>
                <a14:m>
                  <m:oMath xmlns:m="http://schemas.openxmlformats.org/officeDocument/2006/math">
                    <m:sSub>
                      <m:sSubPr>
                        <m:ctrlPr>
                          <a:rPr lang="en-US" sz="2000" i="1">
                            <a:latin typeface="Cambria Math" panose="02040503050406030204" pitchFamily="18" charset="0"/>
                          </a:rPr>
                        </m:ctrlPr>
                      </m:sSubPr>
                      <m:e>
                        <m:r>
                          <a:rPr lang="en-AU" sz="2000" i="1">
                            <a:latin typeface="Cambria Math"/>
                          </a:rPr>
                          <m:t>𝑃</m:t>
                        </m:r>
                      </m:e>
                      <m:sub>
                        <m:r>
                          <m:rPr>
                            <m:sty m:val="p"/>
                          </m:rPr>
                          <a:rPr lang="en-AU" sz="2000" i="0">
                            <a:latin typeface="Cambria Math"/>
                          </a:rPr>
                          <m:t>d</m:t>
                        </m:r>
                      </m:sub>
                    </m:sSub>
                    <m:r>
                      <a:rPr lang="en-AU" sz="2000" i="1">
                        <a:latin typeface="Cambria Math"/>
                      </a:rPr>
                      <m:t> </m:t>
                    </m:r>
                  </m:oMath>
                </a14:m>
                <a:r>
                  <a:rPr lang="en-US" sz="2000" dirty="0"/>
                  <a:t>for compound distributions found by integrating over respective underlying RCS distribution (using numerical integration):</a:t>
                </a:r>
              </a:p>
              <a:p>
                <a:pPr>
                  <a:lnSpc>
                    <a:spcPct val="100000"/>
                  </a:lnSpc>
                </a:pPr>
                <a:endParaRPr lang="en-GB" altLang="en-US" sz="1600" dirty="0"/>
              </a:p>
              <a:p>
                <a:pPr marL="0" indent="0">
                  <a:lnSpc>
                    <a:spcPct val="100000"/>
                  </a:lnSpc>
                  <a:buNone/>
                </a:pPr>
                <a14:m>
                  <m:oMathPara xmlns:m="http://schemas.openxmlformats.org/officeDocument/2006/math">
                    <m:oMathParaPr>
                      <m:jc m:val="centerGroup"/>
                    </m:oMathParaPr>
                    <m:oMath xmlns:m="http://schemas.openxmlformats.org/officeDocument/2006/math">
                      <m:sSubSup>
                        <m:sSubSupPr>
                          <m:ctrlPr>
                            <a:rPr lang="en-AU" sz="1800" b="0" i="1" smtClean="0">
                              <a:solidFill>
                                <a:srgbClr val="000000"/>
                              </a:solidFill>
                              <a:latin typeface="Cambria Math" panose="02040503050406030204" pitchFamily="18" charset="0"/>
                            </a:rPr>
                          </m:ctrlPr>
                        </m:sSubSupPr>
                        <m:e>
                          <m:r>
                            <a:rPr lang="en-AU" sz="1800" b="0" i="1" smtClean="0">
                              <a:solidFill>
                                <a:srgbClr val="000000"/>
                              </a:solidFill>
                              <a:latin typeface="Cambria Math" panose="02040503050406030204" pitchFamily="18" charset="0"/>
                            </a:rPr>
                            <m:t>𝑃</m:t>
                          </m:r>
                        </m:e>
                        <m:sub>
                          <m:r>
                            <m:rPr>
                              <m:sty m:val="p"/>
                            </m:rPr>
                            <a:rPr lang="en-AU" sz="1800" b="0" i="0" smtClean="0">
                              <a:solidFill>
                                <a:srgbClr val="000000"/>
                              </a:solidFill>
                              <a:latin typeface="Cambria Math" panose="02040503050406030204" pitchFamily="18" charset="0"/>
                            </a:rPr>
                            <m:t>fa</m:t>
                          </m:r>
                        </m:sub>
                        <m:sup>
                          <m:r>
                            <a:rPr lang="en-AU" sz="1800" b="0" i="1" smtClean="0">
                              <a:solidFill>
                                <a:srgbClr val="000000"/>
                              </a:solidFill>
                              <a:latin typeface="Cambria Math" panose="02040503050406030204" pitchFamily="18" charset="0"/>
                            </a:rPr>
                            <m:t>′</m:t>
                          </m:r>
                        </m:sup>
                      </m:sSubSup>
                      <m:d>
                        <m:dPr>
                          <m:ctrlPr>
                            <a:rPr lang="en-AU" sz="1800" i="1">
                              <a:solidFill>
                                <a:srgbClr val="000000"/>
                              </a:solidFill>
                              <a:latin typeface="Cambria Math" panose="02040503050406030204" pitchFamily="18" charset="0"/>
                            </a:rPr>
                          </m:ctrlPr>
                        </m:dPr>
                        <m:e>
                          <m:sSub>
                            <m:sSubPr>
                              <m:ctrlPr>
                                <a:rPr lang="en-AU" sz="1800" i="1">
                                  <a:solidFill>
                                    <a:srgbClr val="000000"/>
                                  </a:solidFill>
                                  <a:latin typeface="Cambria Math" panose="02040503050406030204" pitchFamily="18" charset="0"/>
                                </a:rPr>
                              </m:ctrlPr>
                            </m:sSubPr>
                            <m:e>
                              <m:r>
                                <a:rPr lang="en-AU" sz="1800" b="0" i="1" smtClean="0">
                                  <a:solidFill>
                                    <a:srgbClr val="000000"/>
                                  </a:solidFill>
                                  <a:latin typeface="Cambria Math" panose="02040503050406030204" pitchFamily="18" charset="0"/>
                                </a:rPr>
                                <m:t>𝑌</m:t>
                              </m:r>
                            </m:e>
                            <m:sub>
                              <m:r>
                                <a:rPr lang="en-AU" sz="1800" i="1">
                                  <a:solidFill>
                                    <a:srgbClr val="000000"/>
                                  </a:solidFill>
                                  <a:latin typeface="Cambria Math" panose="02040503050406030204" pitchFamily="18" charset="0"/>
                                </a:rPr>
                                <m:t>0</m:t>
                              </m:r>
                            </m:sub>
                          </m:sSub>
                        </m:e>
                      </m:d>
                      <m:r>
                        <a:rPr lang="en-AU" sz="1800" i="1">
                          <a:solidFill>
                            <a:srgbClr val="000000"/>
                          </a:solidFill>
                          <a:latin typeface="Cambria Math" panose="02040503050406030204" pitchFamily="18" charset="0"/>
                        </a:rPr>
                        <m:t>=</m:t>
                      </m:r>
                      <m:nary>
                        <m:naryPr>
                          <m:limLoc m:val="undOvr"/>
                          <m:ctrlPr>
                            <a:rPr lang="en-AU" sz="1800" i="1">
                              <a:solidFill>
                                <a:srgbClr val="000000"/>
                              </a:solidFill>
                              <a:latin typeface="Cambria Math" panose="02040503050406030204" pitchFamily="18" charset="0"/>
                            </a:rPr>
                          </m:ctrlPr>
                        </m:naryPr>
                        <m:sub>
                          <m:r>
                            <a:rPr lang="en-AU" sz="1800" i="1">
                              <a:solidFill>
                                <a:srgbClr val="000000"/>
                              </a:solidFill>
                              <a:latin typeface="Cambria Math" panose="02040503050406030204" pitchFamily="18" charset="0"/>
                            </a:rPr>
                            <m:t>0</m:t>
                          </m:r>
                        </m:sub>
                        <m:sup>
                          <m:r>
                            <a:rPr lang="en-AU" sz="1800" i="1">
                              <a:solidFill>
                                <a:srgbClr val="000000"/>
                              </a:solidFill>
                              <a:latin typeface="Cambria Math" panose="02040503050406030204" pitchFamily="18" charset="0"/>
                            </a:rPr>
                            <m:t>∞</m:t>
                          </m:r>
                        </m:sup>
                        <m:e>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𝑃</m:t>
                              </m:r>
                            </m:e>
                            <m:sub>
                              <m:r>
                                <m:rPr>
                                  <m:sty m:val="p"/>
                                </m:rPr>
                                <a:rPr lang="en-AU" sz="1800" b="0" i="0" smtClean="0">
                                  <a:solidFill>
                                    <a:srgbClr val="000000"/>
                                  </a:solidFill>
                                  <a:latin typeface="Cambria Math" panose="02040503050406030204" pitchFamily="18" charset="0"/>
                                </a:rPr>
                                <m:t>fa</m:t>
                              </m:r>
                            </m:sub>
                          </m:sSub>
                          <m:d>
                            <m:dPr>
                              <m:ctrlPr>
                                <a:rPr lang="en-AU" sz="1800" i="1">
                                  <a:solidFill>
                                    <a:srgbClr val="000000"/>
                                  </a:solidFill>
                                  <a:latin typeface="Cambria Math" panose="02040503050406030204" pitchFamily="18" charset="0"/>
                                </a:rPr>
                              </m:ctrlPr>
                            </m:dPr>
                            <m:e>
                              <m:f>
                                <m:fPr>
                                  <m:ctrlPr>
                                    <a:rPr lang="en-AU" sz="1800" i="1">
                                      <a:solidFill>
                                        <a:srgbClr val="000000"/>
                                      </a:solidFill>
                                      <a:latin typeface="Cambria Math" panose="02040503050406030204" pitchFamily="18" charset="0"/>
                                    </a:rPr>
                                  </m:ctrlPr>
                                </m:fPr>
                                <m:num>
                                  <m:sSub>
                                    <m:sSubPr>
                                      <m:ctrlPr>
                                        <a:rPr lang="en-AU" sz="1800" i="1">
                                          <a:solidFill>
                                            <a:srgbClr val="000000"/>
                                          </a:solidFill>
                                          <a:latin typeface="Cambria Math" panose="02040503050406030204" pitchFamily="18" charset="0"/>
                                        </a:rPr>
                                      </m:ctrlPr>
                                    </m:sSubPr>
                                    <m:e>
                                      <m:r>
                                        <a:rPr lang="en-AU" sz="1800" b="0" i="1" smtClean="0">
                                          <a:solidFill>
                                            <a:srgbClr val="000000"/>
                                          </a:solidFill>
                                          <a:latin typeface="Cambria Math" panose="02040503050406030204" pitchFamily="18" charset="0"/>
                                        </a:rPr>
                                        <m:t>𝑌</m:t>
                                      </m:r>
                                    </m:e>
                                    <m:sub>
                                      <m:r>
                                        <a:rPr lang="en-AU" sz="1800" i="1">
                                          <a:solidFill>
                                            <a:srgbClr val="000000"/>
                                          </a:solidFill>
                                          <a:latin typeface="Cambria Math" panose="02040503050406030204" pitchFamily="18" charset="0"/>
                                        </a:rPr>
                                        <m:t>0</m:t>
                                      </m:r>
                                    </m:sub>
                                  </m:sSub>
                                  <m:d>
                                    <m:dPr>
                                      <m:ctrlPr>
                                        <a:rPr lang="en-AU" sz="1800" i="1">
                                          <a:solidFill>
                                            <a:srgbClr val="000000"/>
                                          </a:solidFill>
                                          <a:latin typeface="Cambria Math" panose="02040503050406030204" pitchFamily="18" charset="0"/>
                                        </a:rPr>
                                      </m:ctrlPr>
                                    </m:dPr>
                                    <m:e>
                                      <m:r>
                                        <a:rPr lang="en-AU" sz="1800" i="1">
                                          <a:solidFill>
                                            <a:srgbClr val="000000"/>
                                          </a:solidFill>
                                          <a:latin typeface="Cambria Math" panose="02040503050406030204" pitchFamily="18" charset="0"/>
                                        </a:rPr>
                                        <m:t>𝜇</m:t>
                                      </m:r>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𝑝</m:t>
                                          </m:r>
                                        </m:e>
                                        <m:sub>
                                          <m:r>
                                            <a:rPr lang="en-AU" sz="1800" i="1">
                                              <a:solidFill>
                                                <a:srgbClr val="000000"/>
                                              </a:solidFill>
                                              <a:latin typeface="Cambria Math" panose="02040503050406030204" pitchFamily="18" charset="0"/>
                                            </a:rPr>
                                            <m:t>𝑛</m:t>
                                          </m:r>
                                        </m:sub>
                                      </m:sSub>
                                    </m:e>
                                  </m:d>
                                </m:num>
                                <m:den>
                                  <m:d>
                                    <m:dPr>
                                      <m:ctrlPr>
                                        <a:rPr lang="en-AU" sz="1800" i="1">
                                          <a:solidFill>
                                            <a:srgbClr val="000000"/>
                                          </a:solidFill>
                                          <a:latin typeface="Cambria Math" panose="02040503050406030204" pitchFamily="18" charset="0"/>
                                        </a:rPr>
                                      </m:ctrlPr>
                                    </m:dPr>
                                    <m:e>
                                      <m:r>
                                        <a:rPr lang="en-AU" sz="1800" i="1">
                                          <a:solidFill>
                                            <a:srgbClr val="000000"/>
                                          </a:solidFill>
                                          <a:latin typeface="Cambria Math" panose="02040503050406030204" pitchFamily="18" charset="0"/>
                                        </a:rPr>
                                        <m:t>𝑥</m:t>
                                      </m:r>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𝑝</m:t>
                                          </m:r>
                                        </m:e>
                                        <m:sub>
                                          <m:r>
                                            <a:rPr lang="en-AU" sz="1800" i="1">
                                              <a:solidFill>
                                                <a:srgbClr val="000000"/>
                                              </a:solidFill>
                                              <a:latin typeface="Cambria Math" panose="02040503050406030204" pitchFamily="18" charset="0"/>
                                            </a:rPr>
                                            <m:t>𝑛</m:t>
                                          </m:r>
                                        </m:sub>
                                      </m:sSub>
                                    </m:e>
                                  </m:d>
                                </m:den>
                              </m:f>
                              <m:r>
                                <a:rPr lang="en-AU" sz="1800" i="1">
                                  <a:solidFill>
                                    <a:srgbClr val="000000"/>
                                  </a:solidFill>
                                  <a:latin typeface="Cambria Math" panose="02040503050406030204" pitchFamily="18" charset="0"/>
                                </a:rPr>
                                <m:t>|</m:t>
                              </m:r>
                              <m:r>
                                <a:rPr lang="en-AU" sz="1800" b="0" i="1" smtClean="0">
                                  <a:solidFill>
                                    <a:srgbClr val="000000"/>
                                  </a:solidFill>
                                  <a:latin typeface="Cambria Math" panose="02040503050406030204" pitchFamily="18" charset="0"/>
                                </a:rPr>
                                <m:t>𝑁</m:t>
                              </m:r>
                            </m:e>
                          </m:d>
                        </m:e>
                      </m:nary>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𝑃</m:t>
                          </m:r>
                        </m:e>
                        <m:sub>
                          <m:r>
                            <a:rPr lang="en-AU" sz="1800" i="1">
                              <a:solidFill>
                                <a:srgbClr val="000000"/>
                              </a:solidFill>
                              <a:latin typeface="Cambria Math" panose="02040503050406030204" pitchFamily="18" charset="0"/>
                            </a:rPr>
                            <m:t>𝜏</m:t>
                          </m:r>
                        </m:sub>
                      </m:sSub>
                      <m:d>
                        <m:dPr>
                          <m:ctrlPr>
                            <a:rPr lang="en-AU" sz="1800" i="1">
                              <a:solidFill>
                                <a:srgbClr val="000000"/>
                              </a:solidFill>
                              <a:latin typeface="Cambria Math" panose="02040503050406030204" pitchFamily="18" charset="0"/>
                            </a:rPr>
                          </m:ctrlPr>
                        </m:dPr>
                        <m:e>
                          <m:r>
                            <a:rPr lang="en-AU" sz="1800" i="1">
                              <a:solidFill>
                                <a:srgbClr val="000000"/>
                              </a:solidFill>
                              <a:latin typeface="Cambria Math" panose="02040503050406030204" pitchFamily="18" charset="0"/>
                            </a:rPr>
                            <m:t>𝜏</m:t>
                          </m:r>
                        </m:e>
                      </m:d>
                      <m:r>
                        <a:rPr lang="en-AU" sz="1800" i="1">
                          <a:solidFill>
                            <a:srgbClr val="000000"/>
                          </a:solidFill>
                          <a:latin typeface="Cambria Math" panose="02040503050406030204" pitchFamily="18" charset="0"/>
                        </a:rPr>
                        <m:t>𝑑</m:t>
                      </m:r>
                      <m:r>
                        <a:rPr lang="en-AU" sz="1800" i="1">
                          <a:solidFill>
                            <a:srgbClr val="000000"/>
                          </a:solidFill>
                          <a:latin typeface="Cambria Math" panose="02040503050406030204" pitchFamily="18" charset="0"/>
                        </a:rPr>
                        <m:t>𝜏</m:t>
                      </m:r>
                      <m:r>
                        <a:rPr lang="en-AU" sz="1800" i="1">
                          <a:solidFill>
                            <a:srgbClr val="000000"/>
                          </a:solidFill>
                          <a:latin typeface="Cambria Math" panose="02040503050406030204" pitchFamily="18" charset="0"/>
                        </a:rPr>
                        <m:t>,</m:t>
                      </m:r>
                    </m:oMath>
                  </m:oMathPara>
                </a14:m>
                <a:endParaRPr lang="en-AU" sz="1800" i="1" dirty="0">
                  <a:solidFill>
                    <a:srgbClr val="000000"/>
                  </a:solidFill>
                  <a:latin typeface="Cambria Math" panose="02040503050406030204" pitchFamily="18" charset="0"/>
                </a:endParaRPr>
              </a:p>
              <a:p>
                <a:pPr marL="0" indent="0">
                  <a:lnSpc>
                    <a:spcPct val="100000"/>
                  </a:lnSpc>
                  <a:buNone/>
                </a:pPr>
                <a14:m>
                  <m:oMathPara xmlns:m="http://schemas.openxmlformats.org/officeDocument/2006/math">
                    <m:oMathParaPr>
                      <m:jc m:val="centerGroup"/>
                    </m:oMathParaPr>
                    <m:oMath xmlns:m="http://schemas.openxmlformats.org/officeDocument/2006/math">
                      <m:sSubSup>
                        <m:sSubSupPr>
                          <m:ctrlPr>
                            <a:rPr lang="en-AU" sz="1800" b="0" i="1" smtClean="0">
                              <a:solidFill>
                                <a:srgbClr val="000000"/>
                              </a:solidFill>
                              <a:latin typeface="Cambria Math" panose="02040503050406030204" pitchFamily="18" charset="0"/>
                            </a:rPr>
                          </m:ctrlPr>
                        </m:sSubSupPr>
                        <m:e>
                          <m:r>
                            <a:rPr lang="en-AU" sz="1800" b="0" i="1" smtClean="0">
                              <a:solidFill>
                                <a:srgbClr val="000000"/>
                              </a:solidFill>
                              <a:latin typeface="Cambria Math" panose="02040503050406030204" pitchFamily="18" charset="0"/>
                            </a:rPr>
                            <m:t>𝑃</m:t>
                          </m:r>
                        </m:e>
                        <m:sub>
                          <m:r>
                            <m:rPr>
                              <m:sty m:val="p"/>
                            </m:rPr>
                            <a:rPr lang="en-AU" sz="1800" b="0" i="0" smtClean="0">
                              <a:solidFill>
                                <a:srgbClr val="000000"/>
                              </a:solidFill>
                              <a:latin typeface="Cambria Math" panose="02040503050406030204" pitchFamily="18" charset="0"/>
                            </a:rPr>
                            <m:t>d</m:t>
                          </m:r>
                        </m:sub>
                        <m:sup>
                          <m:r>
                            <a:rPr lang="en-AU" sz="1800" b="0" i="1" smtClean="0">
                              <a:solidFill>
                                <a:srgbClr val="000000"/>
                              </a:solidFill>
                              <a:latin typeface="Cambria Math" panose="02040503050406030204" pitchFamily="18" charset="0"/>
                            </a:rPr>
                            <m:t>′</m:t>
                          </m:r>
                        </m:sup>
                      </m:sSubSup>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b="0" i="1" smtClean="0">
                              <a:solidFill>
                                <a:srgbClr val="000000"/>
                              </a:solidFill>
                              <a:latin typeface="Cambria Math" panose="02040503050406030204" pitchFamily="18" charset="0"/>
                            </a:rPr>
                            <m:t>𝑌</m:t>
                          </m:r>
                        </m:e>
                        <m:sub>
                          <m:r>
                            <a:rPr lang="en-AU" sz="1800" i="1">
                              <a:solidFill>
                                <a:srgbClr val="000000"/>
                              </a:solidFill>
                              <a:latin typeface="Cambria Math" panose="02040503050406030204" pitchFamily="18" charset="0"/>
                            </a:rPr>
                            <m:t>0</m:t>
                          </m:r>
                        </m:sub>
                      </m:sSub>
                      <m:r>
                        <a:rPr lang="en-AU" sz="1800" i="1">
                          <a:solidFill>
                            <a:srgbClr val="000000"/>
                          </a:solidFill>
                          <a:latin typeface="Cambria Math" panose="02040503050406030204" pitchFamily="18" charset="0"/>
                        </a:rPr>
                        <m:t>|</m:t>
                      </m:r>
                      <m:r>
                        <a:rPr lang="en-AU" sz="1800" b="0" i="1" smtClean="0">
                          <a:solidFill>
                            <a:srgbClr val="000000"/>
                          </a:solidFill>
                          <a:latin typeface="Cambria Math" panose="02040503050406030204" pitchFamily="18" charset="0"/>
                        </a:rPr>
                        <m:t>𝑆</m:t>
                      </m:r>
                      <m:r>
                        <a:rPr lang="en-AU" sz="1800" i="1">
                          <a:solidFill>
                            <a:srgbClr val="000000"/>
                          </a:solidFill>
                          <a:latin typeface="Cambria Math" panose="02040503050406030204" pitchFamily="18" charset="0"/>
                        </a:rPr>
                        <m:t>)=</m:t>
                      </m:r>
                      <m:nary>
                        <m:naryPr>
                          <m:limLoc m:val="undOvr"/>
                          <m:ctrlPr>
                            <a:rPr lang="en-AU" sz="1800" i="1">
                              <a:solidFill>
                                <a:srgbClr val="000000"/>
                              </a:solidFill>
                              <a:latin typeface="Cambria Math" panose="02040503050406030204" pitchFamily="18" charset="0"/>
                            </a:rPr>
                          </m:ctrlPr>
                        </m:naryPr>
                        <m:sub>
                          <m:r>
                            <a:rPr lang="en-AU" sz="1800" i="1">
                              <a:solidFill>
                                <a:srgbClr val="000000"/>
                              </a:solidFill>
                              <a:latin typeface="Cambria Math" panose="02040503050406030204" pitchFamily="18" charset="0"/>
                            </a:rPr>
                            <m:t>0</m:t>
                          </m:r>
                        </m:sub>
                        <m:sup>
                          <m:r>
                            <a:rPr lang="en-AU" sz="1800" i="1">
                              <a:solidFill>
                                <a:srgbClr val="000000"/>
                              </a:solidFill>
                              <a:latin typeface="Cambria Math" panose="02040503050406030204" pitchFamily="18" charset="0"/>
                            </a:rPr>
                            <m:t>∞</m:t>
                          </m:r>
                        </m:sup>
                        <m:e>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𝑃</m:t>
                              </m:r>
                            </m:e>
                            <m:sub>
                              <m:r>
                                <m:rPr>
                                  <m:sty m:val="p"/>
                                </m:rPr>
                                <a:rPr lang="en-AU" sz="1800" b="0" i="0" smtClean="0">
                                  <a:solidFill>
                                    <a:srgbClr val="000000"/>
                                  </a:solidFill>
                                  <a:latin typeface="Cambria Math" panose="02040503050406030204" pitchFamily="18" charset="0"/>
                                </a:rPr>
                                <m:t>d</m:t>
                              </m:r>
                            </m:sub>
                          </m:sSub>
                          <m:d>
                            <m:dPr>
                              <m:ctrlPr>
                                <a:rPr lang="en-AU" sz="1800" i="1">
                                  <a:solidFill>
                                    <a:srgbClr val="000000"/>
                                  </a:solidFill>
                                  <a:latin typeface="Cambria Math" panose="02040503050406030204" pitchFamily="18" charset="0"/>
                                </a:rPr>
                              </m:ctrlPr>
                            </m:dPr>
                            <m:e>
                              <m:f>
                                <m:fPr>
                                  <m:ctrlPr>
                                    <a:rPr lang="en-AU" sz="1800" i="1">
                                      <a:solidFill>
                                        <a:srgbClr val="000000"/>
                                      </a:solidFill>
                                      <a:latin typeface="Cambria Math" panose="02040503050406030204" pitchFamily="18" charset="0"/>
                                    </a:rPr>
                                  </m:ctrlPr>
                                </m:fPr>
                                <m:num>
                                  <m:sSub>
                                    <m:sSubPr>
                                      <m:ctrlPr>
                                        <a:rPr lang="en-AU" sz="1800" b="0" i="1" smtClean="0">
                                          <a:solidFill>
                                            <a:srgbClr val="000000"/>
                                          </a:solidFill>
                                          <a:latin typeface="Cambria Math" panose="02040503050406030204" pitchFamily="18" charset="0"/>
                                        </a:rPr>
                                      </m:ctrlPr>
                                    </m:sSubPr>
                                    <m:e>
                                      <m:r>
                                        <a:rPr lang="en-AU" sz="1800" b="0" i="1" smtClean="0">
                                          <a:solidFill>
                                            <a:srgbClr val="000000"/>
                                          </a:solidFill>
                                          <a:latin typeface="Cambria Math" panose="02040503050406030204" pitchFamily="18" charset="0"/>
                                        </a:rPr>
                                        <m:t>𝑌</m:t>
                                      </m:r>
                                    </m:e>
                                    <m:sub>
                                      <m:r>
                                        <a:rPr lang="en-AU" sz="1800" b="0" i="1" smtClean="0">
                                          <a:solidFill>
                                            <a:srgbClr val="000000"/>
                                          </a:solidFill>
                                          <a:latin typeface="Cambria Math" panose="02040503050406030204" pitchFamily="18" charset="0"/>
                                        </a:rPr>
                                        <m:t>0</m:t>
                                      </m:r>
                                    </m:sub>
                                  </m:sSub>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𝜇</m:t>
                                  </m:r>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𝑝</m:t>
                                      </m:r>
                                    </m:e>
                                    <m:sub>
                                      <m:r>
                                        <a:rPr lang="en-AU" sz="1800" i="1">
                                          <a:solidFill>
                                            <a:srgbClr val="000000"/>
                                          </a:solidFill>
                                          <a:latin typeface="Cambria Math" panose="02040503050406030204" pitchFamily="18" charset="0"/>
                                        </a:rPr>
                                        <m:t>𝑛</m:t>
                                      </m:r>
                                    </m:sub>
                                  </m:sSub>
                                  <m:r>
                                    <a:rPr lang="en-AU" sz="1800" i="1">
                                      <a:solidFill>
                                        <a:srgbClr val="000000"/>
                                      </a:solidFill>
                                      <a:latin typeface="Cambria Math" panose="02040503050406030204" pitchFamily="18" charset="0"/>
                                    </a:rPr>
                                    <m:t>)</m:t>
                                  </m:r>
                                </m:num>
                                <m:den>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𝑥</m:t>
                                  </m:r>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𝑝</m:t>
                                      </m:r>
                                    </m:e>
                                    <m:sub>
                                      <m:r>
                                        <a:rPr lang="en-AU" sz="1800" i="1">
                                          <a:solidFill>
                                            <a:srgbClr val="000000"/>
                                          </a:solidFill>
                                          <a:latin typeface="Cambria Math" panose="02040503050406030204" pitchFamily="18" charset="0"/>
                                        </a:rPr>
                                        <m:t>𝑛</m:t>
                                      </m:r>
                                    </m:sub>
                                  </m:sSub>
                                  <m:r>
                                    <a:rPr lang="en-AU" sz="1800" i="1">
                                      <a:solidFill>
                                        <a:srgbClr val="000000"/>
                                      </a:solidFill>
                                      <a:latin typeface="Cambria Math" panose="02040503050406030204" pitchFamily="18" charset="0"/>
                                    </a:rPr>
                                    <m:t>)</m:t>
                                  </m:r>
                                </m:den>
                              </m:f>
                              <m:r>
                                <a:rPr lang="en-AU" sz="1800" i="1">
                                  <a:solidFill>
                                    <a:srgbClr val="000000"/>
                                  </a:solidFill>
                                  <a:latin typeface="Cambria Math" panose="02040503050406030204" pitchFamily="18" charset="0"/>
                                </a:rPr>
                                <m:t>|</m:t>
                              </m:r>
                              <m:f>
                                <m:fPr>
                                  <m:ctrlPr>
                                    <a:rPr lang="en-AU" sz="1800" i="1">
                                      <a:solidFill>
                                        <a:srgbClr val="000000"/>
                                      </a:solidFill>
                                      <a:latin typeface="Cambria Math" panose="02040503050406030204" pitchFamily="18" charset="0"/>
                                    </a:rPr>
                                  </m:ctrlPr>
                                </m:fPr>
                                <m:num>
                                  <m:r>
                                    <a:rPr lang="en-AU" sz="1800" b="0" i="1" smtClean="0">
                                      <a:solidFill>
                                        <a:srgbClr val="000000"/>
                                      </a:solidFill>
                                      <a:latin typeface="Cambria Math" panose="02040503050406030204" pitchFamily="18" charset="0"/>
                                    </a:rPr>
                                    <m:t>𝑆</m:t>
                                  </m:r>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𝜇</m:t>
                                  </m:r>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𝑝</m:t>
                                      </m:r>
                                    </m:e>
                                    <m:sub>
                                      <m:r>
                                        <a:rPr lang="en-AU" sz="1800" i="1">
                                          <a:solidFill>
                                            <a:srgbClr val="000000"/>
                                          </a:solidFill>
                                          <a:latin typeface="Cambria Math" panose="02040503050406030204" pitchFamily="18" charset="0"/>
                                        </a:rPr>
                                        <m:t>𝑛</m:t>
                                      </m:r>
                                    </m:sub>
                                  </m:sSub>
                                  <m:r>
                                    <a:rPr lang="en-AU" sz="1800" i="1">
                                      <a:solidFill>
                                        <a:srgbClr val="000000"/>
                                      </a:solidFill>
                                      <a:latin typeface="Cambria Math" panose="02040503050406030204" pitchFamily="18" charset="0"/>
                                    </a:rPr>
                                    <m:t>)</m:t>
                                  </m:r>
                                </m:num>
                                <m:den>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𝑥</m:t>
                                  </m:r>
                                  <m:r>
                                    <a:rPr lang="en-AU" sz="1800" i="1">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𝑝</m:t>
                                      </m:r>
                                    </m:e>
                                    <m:sub>
                                      <m:r>
                                        <a:rPr lang="en-AU" sz="1800" i="1">
                                          <a:solidFill>
                                            <a:srgbClr val="000000"/>
                                          </a:solidFill>
                                          <a:latin typeface="Cambria Math" panose="02040503050406030204" pitchFamily="18" charset="0"/>
                                        </a:rPr>
                                        <m:t>𝑛</m:t>
                                      </m:r>
                                    </m:sub>
                                  </m:sSub>
                                  <m:r>
                                    <a:rPr lang="en-AU" sz="1800" i="1">
                                      <a:solidFill>
                                        <a:srgbClr val="000000"/>
                                      </a:solidFill>
                                      <a:latin typeface="Cambria Math" panose="02040503050406030204" pitchFamily="18" charset="0"/>
                                    </a:rPr>
                                    <m:t>)</m:t>
                                  </m:r>
                                </m:den>
                              </m:f>
                              <m:r>
                                <a:rPr lang="en-AU" sz="1800" i="1">
                                  <a:solidFill>
                                    <a:srgbClr val="000000"/>
                                  </a:solidFill>
                                  <a:latin typeface="Cambria Math" panose="02040503050406030204" pitchFamily="18" charset="0"/>
                                </a:rPr>
                                <m:t>,</m:t>
                              </m:r>
                              <m:r>
                                <a:rPr lang="en-AU" sz="1800" b="0" i="1" smtClean="0">
                                  <a:solidFill>
                                    <a:srgbClr val="000000"/>
                                  </a:solidFill>
                                  <a:latin typeface="Cambria Math" panose="02040503050406030204" pitchFamily="18" charset="0"/>
                                </a:rPr>
                                <m:t>𝑁</m:t>
                              </m:r>
                            </m:e>
                          </m:d>
                        </m:e>
                      </m:nary>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𝑃</m:t>
                          </m:r>
                        </m:e>
                        <m:sub>
                          <m:r>
                            <a:rPr lang="en-AU" sz="1800" i="1">
                              <a:solidFill>
                                <a:srgbClr val="000000"/>
                              </a:solidFill>
                              <a:latin typeface="Cambria Math" panose="02040503050406030204" pitchFamily="18" charset="0"/>
                            </a:rPr>
                            <m:t>𝜏</m:t>
                          </m:r>
                        </m:sub>
                      </m:sSub>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𝜏</m:t>
                      </m:r>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𝑑</m:t>
                      </m:r>
                      <m:r>
                        <a:rPr lang="en-AU" sz="1800" i="1">
                          <a:solidFill>
                            <a:srgbClr val="000000"/>
                          </a:solidFill>
                          <a:latin typeface="Cambria Math" panose="02040503050406030204" pitchFamily="18" charset="0"/>
                        </a:rPr>
                        <m:t>𝜏</m:t>
                      </m:r>
                    </m:oMath>
                  </m:oMathPara>
                </a14:m>
                <a:endParaRPr lang="en-AU" sz="1800" dirty="0"/>
              </a:p>
              <a:p>
                <a:pPr>
                  <a:lnSpc>
                    <a:spcPct val="100000"/>
                  </a:lnSpc>
                </a:pPr>
                <a:endParaRPr lang="en-AU" dirty="0"/>
              </a:p>
            </p:txBody>
          </p:sp>
        </mc:Choice>
        <mc:Fallback>
          <p:sp>
            <p:nvSpPr>
              <p:cNvPr id="3" name="Content Placeholder 2">
                <a:extLst>
                  <a:ext uri="{FF2B5EF4-FFF2-40B4-BE49-F238E27FC236}">
                    <a16:creationId xmlns:a16="http://schemas.microsoft.com/office/drawing/2014/main" id="{DAEECE87-DBF3-919C-88A1-466A6F3B792C}"/>
                  </a:ext>
                </a:extLst>
              </p:cNvPr>
              <p:cNvSpPr>
                <a:spLocks noGrp="1" noRot="1" noChangeAspect="1" noMove="1" noResize="1" noEditPoints="1" noAdjustHandles="1" noChangeArrowheads="1" noChangeShapeType="1" noTextEdit="1"/>
              </p:cNvSpPr>
              <p:nvPr>
                <p:ph sz="quarter" idx="12"/>
              </p:nvPr>
            </p:nvSpPr>
            <p:spPr>
              <a:xfrm>
                <a:off x="438477" y="1147154"/>
                <a:ext cx="10962862" cy="4377346"/>
              </a:xfrm>
              <a:blipFill>
                <a:blip r:embed="rId3"/>
                <a:stretch>
                  <a:fillRect l="-501" t="-696"/>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EADB0C13-548A-6F48-B486-EA56F9223329}"/>
              </a:ext>
            </a:extLst>
          </p:cNvPr>
          <p:cNvSpPr>
            <a:spLocks noGrp="1"/>
          </p:cNvSpPr>
          <p:nvPr>
            <p:ph type="title"/>
          </p:nvPr>
        </p:nvSpPr>
        <p:spPr>
          <a:xfrm>
            <a:off x="376807" y="165586"/>
            <a:ext cx="10984633" cy="684362"/>
          </a:xfrm>
        </p:spPr>
        <p:txBody>
          <a:bodyPr>
            <a:normAutofit/>
          </a:bodyPr>
          <a:lstStyle/>
          <a:p>
            <a:r>
              <a:rPr lang="en-US" dirty="0"/>
              <a:t>Compound distributions </a:t>
            </a:r>
            <a:endParaRPr lang="en-AU" dirty="0"/>
          </a:p>
        </p:txBody>
      </p:sp>
    </p:spTree>
    <p:extLst>
      <p:ext uri="{BB962C8B-B14F-4D97-AF65-F5344CB8AC3E}">
        <p14:creationId xmlns:p14="http://schemas.microsoft.com/office/powerpoint/2010/main" val="393647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507" name="Rectangle 3"/>
              <p:cNvSpPr>
                <a:spLocks noGrp="1" noChangeArrowheads="1"/>
              </p:cNvSpPr>
              <p:nvPr>
                <p:ph sz="quarter" idx="12"/>
              </p:nvPr>
            </p:nvSpPr>
            <p:spPr>
              <a:xfrm>
                <a:off x="276024" y="1064312"/>
                <a:ext cx="11572928" cy="5302975"/>
              </a:xfrm>
            </p:spPr>
            <p:txBody>
              <a:bodyPr>
                <a:normAutofit/>
              </a:bodyPr>
              <a:lstStyle/>
              <a:p>
                <a:pPr>
                  <a:lnSpc>
                    <a:spcPct val="100000"/>
                  </a:lnSpc>
                </a:pPr>
                <a:r>
                  <a:rPr lang="en-AU" sz="1800" dirty="0"/>
                  <a:t>Literature has a number of methods for determining </a:t>
                </a:r>
                <a14:m>
                  <m:oMath xmlns:m="http://schemas.openxmlformats.org/officeDocument/2006/math">
                    <m:sSub>
                      <m:sSubPr>
                        <m:ctrlPr>
                          <a:rPr lang="en-US" sz="1800" i="1">
                            <a:latin typeface="Cambria Math" panose="02040503050406030204" pitchFamily="18" charset="0"/>
                          </a:rPr>
                        </m:ctrlPr>
                      </m:sSubPr>
                      <m:e>
                        <m:r>
                          <a:rPr lang="en-AU" sz="1800" i="1">
                            <a:latin typeface="Cambria Math" panose="02040503050406030204" pitchFamily="18" charset="0"/>
                          </a:rPr>
                          <m:t>𝑃</m:t>
                        </m:r>
                      </m:e>
                      <m:sub>
                        <m:r>
                          <m:rPr>
                            <m:sty m:val="p"/>
                          </m:rPr>
                          <a:rPr lang="en-AU" sz="1800">
                            <a:latin typeface="Cambria Math" panose="02040503050406030204" pitchFamily="18" charset="0"/>
                          </a:rPr>
                          <m:t>d</m:t>
                        </m:r>
                      </m:sub>
                    </m:sSub>
                  </m:oMath>
                </a14:m>
                <a:r>
                  <a:rPr lang="en-AU" sz="1800" dirty="0"/>
                  <a:t> and accounting for correlation:</a:t>
                </a:r>
              </a:p>
              <a:p>
                <a:pPr lvl="1">
                  <a:lnSpc>
                    <a:spcPct val="100000"/>
                  </a:lnSpc>
                </a:pPr>
                <a:r>
                  <a:rPr lang="en-AU" sz="1800" dirty="0"/>
                  <a:t>Farina et al. uses an improvement factor – easy to use, assumes Gaussian Doppler spectrum.</a:t>
                </a:r>
              </a:p>
              <a:p>
                <a:pPr lvl="1">
                  <a:lnSpc>
                    <a:spcPct val="100000"/>
                  </a:lnSpc>
                </a:pPr>
                <a:r>
                  <a:rPr lang="en-AU" sz="1800" dirty="0"/>
                  <a:t>Hou and Morinaga – only valid for Rayleigh fluctuating targets, numerical problems.</a:t>
                </a:r>
              </a:p>
              <a:p>
                <a:pPr lvl="1">
                  <a:lnSpc>
                    <a:spcPct val="100000"/>
                  </a:lnSpc>
                </a:pPr>
                <a:r>
                  <a:rPr lang="en-AU" sz="1800" dirty="0"/>
                  <a:t>Ward, Tough and Watts – Suitable for most cases but computationally expensive for large CNR, </a:t>
                </a:r>
                <a14:m>
                  <m:oMath xmlns:m="http://schemas.openxmlformats.org/officeDocument/2006/math">
                    <m:r>
                      <a:rPr lang="en-US" sz="1800" b="0" i="1" smtClean="0">
                        <a:solidFill>
                          <a:srgbClr val="000000"/>
                        </a:solidFill>
                        <a:latin typeface="Cambria Math" panose="02040503050406030204" pitchFamily="18" charset="0"/>
                      </a:rPr>
                      <m:t>𝐶</m:t>
                    </m:r>
                  </m:oMath>
                </a14:m>
                <a:r>
                  <a:rPr lang="en-AU" sz="1800" dirty="0"/>
                  <a:t>.</a:t>
                </a:r>
              </a:p>
              <a:p>
                <a:pPr lvl="1">
                  <a:lnSpc>
                    <a:spcPct val="100000"/>
                  </a:lnSpc>
                </a:pPr>
                <a:r>
                  <a:rPr lang="en-AU" sz="1800" dirty="0"/>
                  <a:t>Zuk – accounts for both correlated clutter and targets – complicated to implement</a:t>
                </a:r>
              </a:p>
              <a:p>
                <a:pPr>
                  <a:lnSpc>
                    <a:spcPct val="100000"/>
                  </a:lnSpc>
                </a:pPr>
                <a:r>
                  <a:rPr lang="en-AU" sz="1800" dirty="0"/>
                  <a:t>Many techniques require an “effective” number of looks </a:t>
                </a:r>
                <a14:m>
                  <m:oMath xmlns:m="http://schemas.openxmlformats.org/officeDocument/2006/math">
                    <m:r>
                      <a:rPr lang="en-AU" sz="1800">
                        <a:latin typeface="Cambria Math" panose="02040503050406030204" pitchFamily="18" charset="0"/>
                      </a:rPr>
                      <m:t>1</m:t>
                    </m:r>
                    <m:r>
                      <a:rPr lang="en-AU" sz="1800" i="1">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𝑁</m:t>
                        </m:r>
                      </m:e>
                      <m:sub>
                        <m:r>
                          <m:rPr>
                            <m:sty m:val="p"/>
                          </m:rPr>
                          <a:rPr lang="en-AU" sz="1800">
                            <a:solidFill>
                              <a:srgbClr val="000000"/>
                            </a:solidFill>
                            <a:latin typeface="Cambria Math" panose="02040503050406030204" pitchFamily="18" charset="0"/>
                          </a:rPr>
                          <m:t>eff</m:t>
                        </m:r>
                      </m:sub>
                    </m:sSub>
                    <m:r>
                      <a:rPr lang="en-AU" sz="1800" i="1">
                        <a:latin typeface="Cambria Math" panose="02040503050406030204" pitchFamily="18" charset="0"/>
                      </a:rPr>
                      <m:t>≤</m:t>
                    </m:r>
                    <m:r>
                      <a:rPr lang="en-AU" sz="1800" b="0" i="1" smtClean="0">
                        <a:latin typeface="Cambria Math" panose="02040503050406030204" pitchFamily="18" charset="0"/>
                      </a:rPr>
                      <m:t>𝑁</m:t>
                    </m:r>
                  </m:oMath>
                </a14:m>
                <a:r>
                  <a:rPr lang="en-AU" sz="1800" dirty="0"/>
                  <a:t> to account for the temporal correlation.</a:t>
                </a:r>
              </a:p>
              <a:p>
                <a:pPr lvl="1">
                  <a:lnSpc>
                    <a:spcPct val="100000"/>
                  </a:lnSpc>
                </a:pPr>
                <a:r>
                  <a:rPr lang="en-AU" sz="1800" dirty="0"/>
                  <a:t>Related to auto-correlation function, </a:t>
                </a:r>
                <a14:m>
                  <m:oMath xmlns:m="http://schemas.openxmlformats.org/officeDocument/2006/math">
                    <m:r>
                      <a:rPr lang="en-AU" sz="1800">
                        <a:latin typeface="Cambria Math" panose="02040503050406030204" pitchFamily="18" charset="0"/>
                      </a:rPr>
                      <m:t>0</m:t>
                    </m:r>
                    <m:r>
                      <a:rPr lang="en-AU" sz="1800" i="1">
                        <a:latin typeface="Cambria Math" panose="02040503050406030204" pitchFamily="18" charset="0"/>
                      </a:rPr>
                      <m:t>≤</m:t>
                    </m:r>
                    <m:r>
                      <a:rPr lang="en-AU" sz="1800" i="1">
                        <a:latin typeface="Cambria Math" panose="02040503050406030204" pitchFamily="18" charset="0"/>
                      </a:rPr>
                      <m:t>𝜌</m:t>
                    </m:r>
                    <m:r>
                      <a:rPr lang="en-AU" sz="1800" i="1">
                        <a:latin typeface="Cambria Math" panose="02040503050406030204" pitchFamily="18" charset="0"/>
                      </a:rPr>
                      <m:t>(</m:t>
                    </m:r>
                    <m:r>
                      <a:rPr lang="en-AU" sz="1800" i="1">
                        <a:latin typeface="Cambria Math" panose="02040503050406030204" pitchFamily="18" charset="0"/>
                      </a:rPr>
                      <m:t>𝑛</m:t>
                    </m:r>
                    <m:r>
                      <a:rPr lang="en-AU" sz="1800" i="1">
                        <a:latin typeface="Cambria Math" panose="02040503050406030204" pitchFamily="18" charset="0"/>
                      </a:rPr>
                      <m:t>)≤1</m:t>
                    </m:r>
                  </m:oMath>
                </a14:m>
                <a:r>
                  <a:rPr lang="en-AU" sz="1800" dirty="0"/>
                  <a:t>:</a:t>
                </a:r>
              </a:p>
              <a:p>
                <a:pPr marL="457200" lvl="1" indent="0">
                  <a:lnSpc>
                    <a:spcPct val="100000"/>
                  </a:lnSpc>
                  <a:buNone/>
                </a:pPr>
                <a14:m>
                  <m:oMathPara xmlns:m="http://schemas.openxmlformats.org/officeDocument/2006/math">
                    <m:oMathParaPr>
                      <m:jc m:val="left"/>
                    </m:oMathParaPr>
                    <m:oMath xmlns:m="http://schemas.openxmlformats.org/officeDocument/2006/math">
                      <m:sSub>
                        <m:sSubPr>
                          <m:ctrlPr>
                            <a:rPr lang="en-AU" sz="1800" b="0" i="1" smtClean="0">
                              <a:solidFill>
                                <a:srgbClr val="000000"/>
                              </a:solidFill>
                              <a:latin typeface="Cambria Math" panose="02040503050406030204" pitchFamily="18" charset="0"/>
                            </a:rPr>
                          </m:ctrlPr>
                        </m:sSubPr>
                        <m:e>
                          <m:r>
                            <a:rPr lang="en-AU" sz="1800" b="0" i="1" smtClean="0">
                              <a:solidFill>
                                <a:srgbClr val="000000"/>
                              </a:solidFill>
                              <a:latin typeface="Cambria Math" panose="02040503050406030204" pitchFamily="18" charset="0"/>
                            </a:rPr>
                            <m:t>𝑁</m:t>
                          </m:r>
                        </m:e>
                        <m:sub>
                          <m:r>
                            <m:rPr>
                              <m:sty m:val="p"/>
                            </m:rPr>
                            <a:rPr lang="en-AU" sz="1800" b="0" i="0" smtClean="0">
                              <a:solidFill>
                                <a:srgbClr val="000000"/>
                              </a:solidFill>
                              <a:latin typeface="Cambria Math" panose="02040503050406030204" pitchFamily="18" charset="0"/>
                            </a:rPr>
                            <m:t>eff</m:t>
                          </m:r>
                        </m:sub>
                      </m:sSub>
                      <m:r>
                        <a:rPr lang="en-AU" sz="1800" b="0" i="1" smtClean="0">
                          <a:solidFill>
                            <a:srgbClr val="000000"/>
                          </a:solidFill>
                          <a:latin typeface="Cambria Math" panose="02040503050406030204" pitchFamily="18" charset="0"/>
                        </a:rPr>
                        <m:t>=</m:t>
                      </m:r>
                      <m:f>
                        <m:fPr>
                          <m:ctrlPr>
                            <a:rPr lang="en-AU" sz="1800" i="1">
                              <a:solidFill>
                                <a:srgbClr val="000000"/>
                              </a:solidFill>
                              <a:latin typeface="Cambria Math" panose="02040503050406030204" pitchFamily="18" charset="0"/>
                            </a:rPr>
                          </m:ctrlPr>
                        </m:fPr>
                        <m:num>
                          <m:sSup>
                            <m:sSupPr>
                              <m:ctrlPr>
                                <a:rPr lang="en-AU" sz="1800" i="1">
                                  <a:solidFill>
                                    <a:srgbClr val="000000"/>
                                  </a:solidFill>
                                  <a:latin typeface="Cambria Math" panose="02040503050406030204" pitchFamily="18" charset="0"/>
                                </a:rPr>
                              </m:ctrlPr>
                            </m:sSupPr>
                            <m:e>
                              <m:r>
                                <a:rPr lang="en-AU" sz="1800" b="0" i="1" smtClean="0">
                                  <a:solidFill>
                                    <a:srgbClr val="000000"/>
                                  </a:solidFill>
                                  <a:latin typeface="Cambria Math" panose="02040503050406030204" pitchFamily="18" charset="0"/>
                                </a:rPr>
                                <m:t>𝑁</m:t>
                              </m:r>
                            </m:e>
                            <m:sup>
                              <m:r>
                                <a:rPr lang="en-AU" sz="1800" i="1">
                                  <a:solidFill>
                                    <a:srgbClr val="000000"/>
                                  </a:solidFill>
                                  <a:latin typeface="Cambria Math" panose="02040503050406030204" pitchFamily="18" charset="0"/>
                                </a:rPr>
                                <m:t>2</m:t>
                              </m:r>
                            </m:sup>
                          </m:sSup>
                        </m:num>
                        <m:den>
                          <m:r>
                            <a:rPr lang="en-AU" sz="1800" b="0" i="1" smtClean="0">
                              <a:solidFill>
                                <a:srgbClr val="000000"/>
                              </a:solidFill>
                              <a:latin typeface="Cambria Math" panose="02040503050406030204" pitchFamily="18" charset="0"/>
                            </a:rPr>
                            <m:t>𝑁</m:t>
                          </m:r>
                          <m:r>
                            <a:rPr lang="en-AU" sz="1800" i="1">
                              <a:solidFill>
                                <a:srgbClr val="000000"/>
                              </a:solidFill>
                              <a:latin typeface="Cambria Math" panose="02040503050406030204" pitchFamily="18" charset="0"/>
                            </a:rPr>
                            <m:t>+2</m:t>
                          </m:r>
                          <m:nary>
                            <m:naryPr>
                              <m:chr m:val="∑"/>
                              <m:ctrlPr>
                                <a:rPr lang="en-AU" sz="1800" i="1">
                                  <a:solidFill>
                                    <a:srgbClr val="000000"/>
                                  </a:solidFill>
                                  <a:latin typeface="Cambria Math" panose="02040503050406030204" pitchFamily="18" charset="0"/>
                                </a:rPr>
                              </m:ctrlPr>
                            </m:naryPr>
                            <m:sub>
                              <m:r>
                                <a:rPr lang="en-AU" sz="1800" i="1">
                                  <a:solidFill>
                                    <a:srgbClr val="000000"/>
                                  </a:solidFill>
                                  <a:latin typeface="Cambria Math" panose="02040503050406030204" pitchFamily="18" charset="0"/>
                                </a:rPr>
                                <m:t>𝑛</m:t>
                              </m:r>
                              <m:r>
                                <a:rPr lang="en-AU" sz="1800" i="1">
                                  <a:solidFill>
                                    <a:srgbClr val="000000"/>
                                  </a:solidFill>
                                  <a:latin typeface="Cambria Math" panose="02040503050406030204" pitchFamily="18" charset="0"/>
                                </a:rPr>
                                <m:t>=1</m:t>
                              </m:r>
                            </m:sub>
                            <m:sup>
                              <m:r>
                                <a:rPr lang="en-AU" sz="1800" b="0" i="1" smtClean="0">
                                  <a:solidFill>
                                    <a:srgbClr val="000000"/>
                                  </a:solidFill>
                                  <a:latin typeface="Cambria Math" panose="02040503050406030204" pitchFamily="18" charset="0"/>
                                </a:rPr>
                                <m:t>𝑁</m:t>
                              </m:r>
                              <m:r>
                                <a:rPr lang="en-AU" sz="1800" i="1">
                                  <a:solidFill>
                                    <a:srgbClr val="000000"/>
                                  </a:solidFill>
                                  <a:latin typeface="Cambria Math" panose="02040503050406030204" pitchFamily="18" charset="0"/>
                                </a:rPr>
                                <m:t>−1</m:t>
                              </m:r>
                            </m:sup>
                            <m:e>
                              <m:r>
                                <a:rPr lang="en-AU" sz="1800" i="1">
                                  <a:solidFill>
                                    <a:srgbClr val="000000"/>
                                  </a:solidFill>
                                  <a:latin typeface="Cambria Math" panose="02040503050406030204" pitchFamily="18" charset="0"/>
                                </a:rPr>
                                <m:t>(</m:t>
                              </m:r>
                              <m:r>
                                <a:rPr lang="en-AU" sz="1800" b="0" i="1" smtClean="0">
                                  <a:solidFill>
                                    <a:srgbClr val="000000"/>
                                  </a:solidFill>
                                  <a:latin typeface="Cambria Math" panose="02040503050406030204" pitchFamily="18" charset="0"/>
                                </a:rPr>
                                <m:t>𝑁</m:t>
                              </m:r>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𝑛</m:t>
                              </m:r>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𝜌</m:t>
                              </m:r>
                              <m:r>
                                <a:rPr lang="en-AU" sz="1800" i="1">
                                  <a:solidFill>
                                    <a:srgbClr val="000000"/>
                                  </a:solidFill>
                                  <a:latin typeface="Cambria Math" panose="02040503050406030204" pitchFamily="18" charset="0"/>
                                </a:rPr>
                                <m:t>(</m:t>
                              </m:r>
                              <m:r>
                                <a:rPr lang="en-AU" sz="1800" i="1">
                                  <a:solidFill>
                                    <a:srgbClr val="000000"/>
                                  </a:solidFill>
                                  <a:latin typeface="Cambria Math" panose="02040503050406030204" pitchFamily="18" charset="0"/>
                                </a:rPr>
                                <m:t>𝑛</m:t>
                              </m:r>
                              <m:r>
                                <a:rPr lang="en-AU" sz="1800" i="1">
                                  <a:solidFill>
                                    <a:srgbClr val="000000"/>
                                  </a:solidFill>
                                  <a:latin typeface="Cambria Math" panose="02040503050406030204" pitchFamily="18" charset="0"/>
                                </a:rPr>
                                <m:t>)</m:t>
                              </m:r>
                              <m:sSup>
                                <m:sSupPr>
                                  <m:ctrlPr>
                                    <a:rPr lang="en-AU" sz="1800" i="1">
                                      <a:solidFill>
                                        <a:srgbClr val="000000"/>
                                      </a:solidFill>
                                      <a:latin typeface="Cambria Math" panose="02040503050406030204" pitchFamily="18" charset="0"/>
                                    </a:rPr>
                                  </m:ctrlPr>
                                </m:sSupPr>
                                <m:e>
                                  <m:r>
                                    <a:rPr lang="en-AU" sz="1800" i="1">
                                      <a:solidFill>
                                        <a:srgbClr val="000000"/>
                                      </a:solidFill>
                                      <a:latin typeface="Cambria Math" panose="02040503050406030204" pitchFamily="18" charset="0"/>
                                    </a:rPr>
                                    <m:t>|</m:t>
                                  </m:r>
                                </m:e>
                                <m:sup>
                                  <m:r>
                                    <a:rPr lang="en-AU" sz="1800" i="1">
                                      <a:solidFill>
                                        <a:srgbClr val="000000"/>
                                      </a:solidFill>
                                      <a:latin typeface="Cambria Math" panose="02040503050406030204" pitchFamily="18" charset="0"/>
                                    </a:rPr>
                                    <m:t>2</m:t>
                                  </m:r>
                                </m:sup>
                              </m:sSup>
                            </m:e>
                          </m:nary>
                        </m:den>
                      </m:f>
                    </m:oMath>
                  </m:oMathPara>
                </a14:m>
                <a:endParaRPr lang="en-AU" sz="1800" dirty="0"/>
              </a:p>
              <a:p>
                <a:pPr marL="457200" lvl="1" indent="0">
                  <a:lnSpc>
                    <a:spcPct val="100000"/>
                  </a:lnSpc>
                  <a:buNone/>
                </a:pPr>
                <a:endParaRPr lang="en-AU" sz="1800" dirty="0"/>
              </a:p>
              <a:p>
                <a:pPr lvl="1">
                  <a:lnSpc>
                    <a:spcPct val="100000"/>
                  </a:lnSpc>
                </a:pPr>
                <a:r>
                  <a:rPr lang="en-AU" sz="1800" dirty="0"/>
                  <a:t>Smoother result given by</a:t>
                </a:r>
              </a:p>
              <a:p>
                <a:pPr marL="457200" lvl="1" indent="0">
                  <a:lnSpc>
                    <a:spcPct val="100000"/>
                  </a:lnSpc>
                  <a:buNone/>
                </a:pPr>
                <a14:m>
                  <m:oMathPara xmlns:m="http://schemas.openxmlformats.org/officeDocument/2006/math">
                    <m:oMathParaPr>
                      <m:jc m:val="left"/>
                    </m:oMathParaPr>
                    <m:oMath xmlns:m="http://schemas.openxmlformats.org/officeDocument/2006/math">
                      <m:sSub>
                        <m:sSubPr>
                          <m:ctrlPr>
                            <a:rPr lang="en-AU" sz="1800" b="0" i="1" smtClean="0">
                              <a:solidFill>
                                <a:srgbClr val="000000"/>
                              </a:solidFill>
                              <a:latin typeface="Cambria Math" panose="02040503050406030204" pitchFamily="18" charset="0"/>
                            </a:rPr>
                          </m:ctrlPr>
                        </m:sSubPr>
                        <m:e>
                          <m:acc>
                            <m:accPr>
                              <m:chr m:val="̃"/>
                              <m:ctrlPr>
                                <a:rPr lang="en-AU"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𝑁</m:t>
                              </m:r>
                            </m:e>
                          </m:acc>
                        </m:e>
                        <m:sub>
                          <m:r>
                            <m:rPr>
                              <m:sty m:val="p"/>
                            </m:rPr>
                            <a:rPr lang="en-AU" sz="1800" b="0" i="0" smtClean="0">
                              <a:solidFill>
                                <a:srgbClr val="000000"/>
                              </a:solidFill>
                              <a:latin typeface="Cambria Math" panose="02040503050406030204" pitchFamily="18" charset="0"/>
                            </a:rPr>
                            <m:t>eff</m:t>
                          </m:r>
                        </m:sub>
                      </m:sSub>
                      <m:r>
                        <a:rPr lang="en-AU" sz="1800" b="0" i="1" smtClean="0">
                          <a:solidFill>
                            <a:srgbClr val="000000"/>
                          </a:solidFill>
                          <a:latin typeface="Cambria Math" panose="02040503050406030204" pitchFamily="18" charset="0"/>
                        </a:rPr>
                        <m:t>=</m:t>
                      </m:r>
                      <m:sSub>
                        <m:sSubPr>
                          <m:ctrlPr>
                            <a:rPr lang="en-AU" sz="1800" i="1">
                              <a:solidFill>
                                <a:srgbClr val="000000"/>
                              </a:solidFill>
                              <a:latin typeface="Cambria Math" panose="02040503050406030204" pitchFamily="18" charset="0"/>
                            </a:rPr>
                          </m:ctrlPr>
                        </m:sSubPr>
                        <m:e>
                          <m:r>
                            <a:rPr lang="en-AU" sz="1800" i="1">
                              <a:solidFill>
                                <a:srgbClr val="000000"/>
                              </a:solidFill>
                              <a:latin typeface="Cambria Math" panose="02040503050406030204" pitchFamily="18" charset="0"/>
                            </a:rPr>
                            <m:t>𝑁</m:t>
                          </m:r>
                        </m:e>
                        <m:sub>
                          <m:r>
                            <m:rPr>
                              <m:sty m:val="p"/>
                            </m:rPr>
                            <a:rPr lang="en-AU" sz="1800">
                              <a:solidFill>
                                <a:srgbClr val="000000"/>
                              </a:solidFill>
                              <a:latin typeface="Cambria Math" panose="02040503050406030204" pitchFamily="18" charset="0"/>
                            </a:rPr>
                            <m:t>eff</m:t>
                          </m:r>
                        </m:sub>
                      </m:sSub>
                      <m:r>
                        <a:rPr lang="en-US" sz="1800" b="0" i="1" smtClean="0">
                          <a:solidFill>
                            <a:srgbClr val="000000"/>
                          </a:solidFill>
                          <a:latin typeface="Cambria Math" panose="02040503050406030204" pitchFamily="18" charset="0"/>
                        </a:rPr>
                        <m:t>𝑁</m:t>
                      </m:r>
                      <m:f>
                        <m:fPr>
                          <m:ctrlPr>
                            <a:rPr lang="en-US" sz="1800" b="0" i="1" smtClean="0">
                              <a:solidFill>
                                <a:srgbClr val="000000"/>
                              </a:solidFill>
                              <a:latin typeface="Cambria Math" panose="02040503050406030204" pitchFamily="18" charset="0"/>
                            </a:rPr>
                          </m:ctrlPr>
                        </m:fPr>
                        <m:num>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𝐶</m:t>
                              </m:r>
                            </m:e>
                            <m:sup>
                              <m:r>
                                <a:rPr lang="en-US" sz="1800" b="0" i="1" smtClean="0">
                                  <a:solidFill>
                                    <a:srgbClr val="000000"/>
                                  </a:solidFill>
                                  <a:latin typeface="Cambria Math" panose="02040503050406030204" pitchFamily="18" charset="0"/>
                                </a:rPr>
                                <m:t>2</m:t>
                              </m:r>
                            </m:sup>
                          </m:sSup>
                          <m:r>
                            <a:rPr lang="en-US" sz="1800" b="0" i="1" smtClean="0">
                              <a:solidFill>
                                <a:srgbClr val="000000"/>
                              </a:solidFill>
                              <a:latin typeface="Cambria Math" panose="02040503050406030204" pitchFamily="18" charset="0"/>
                            </a:rPr>
                            <m:t>+1</m:t>
                          </m:r>
                        </m:num>
                        <m:den>
                          <m:r>
                            <a:rPr lang="en-US" sz="1800" b="0" i="1" smtClean="0">
                              <a:solidFill>
                                <a:srgbClr val="000000"/>
                              </a:solidFill>
                              <a:latin typeface="Cambria Math" panose="02040503050406030204" pitchFamily="18" charset="0"/>
                            </a:rPr>
                            <m:t>𝑁</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𝐶</m:t>
                              </m:r>
                            </m:e>
                            <m:sup>
                              <m:r>
                                <a:rPr lang="en-US" sz="1800" b="0" i="1" smtClean="0">
                                  <a:solidFill>
                                    <a:srgbClr val="000000"/>
                                  </a:solidFill>
                                  <a:latin typeface="Cambria Math" panose="02040503050406030204" pitchFamily="18" charset="0"/>
                                </a:rPr>
                                <m:t>2</m:t>
                              </m:r>
                            </m:sup>
                          </m:sSup>
                          <m:r>
                            <a:rPr lang="en-US" sz="1800" b="0" i="1" smtClean="0">
                              <a:solidFill>
                                <a:srgbClr val="000000"/>
                              </a:solidFill>
                              <a:latin typeface="Cambria Math" panose="02040503050406030204" pitchFamily="18" charset="0"/>
                            </a:rPr>
                            <m:t>+</m:t>
                          </m:r>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𝑁</m:t>
                              </m:r>
                            </m:e>
                            <m:sub>
                              <m:r>
                                <m:rPr>
                                  <m:sty m:val="p"/>
                                </m:rPr>
                                <a:rPr lang="en-US" sz="1800" b="0" i="0" smtClean="0">
                                  <a:solidFill>
                                    <a:srgbClr val="000000"/>
                                  </a:solidFill>
                                  <a:latin typeface="Cambria Math" panose="02040503050406030204" pitchFamily="18" charset="0"/>
                                </a:rPr>
                                <m:t>eff</m:t>
                              </m:r>
                            </m:sub>
                          </m:sSub>
                        </m:den>
                      </m:f>
                    </m:oMath>
                  </m:oMathPara>
                </a14:m>
                <a:endParaRPr lang="en-AU" sz="1800" dirty="0"/>
              </a:p>
              <a:p>
                <a:pPr marL="457200" lvl="1" indent="0">
                  <a:lnSpc>
                    <a:spcPct val="100000"/>
                  </a:lnSpc>
                  <a:buNone/>
                </a:pPr>
                <a:endParaRPr lang="en-AU" sz="1800" dirty="0"/>
              </a:p>
            </p:txBody>
          </p:sp>
        </mc:Choice>
        <mc:Fallback>
          <p:sp>
            <p:nvSpPr>
              <p:cNvPr id="21507" name="Rectangle 3"/>
              <p:cNvSpPr>
                <a:spLocks noGrp="1" noRot="1" noChangeAspect="1" noMove="1" noResize="1" noEditPoints="1" noAdjustHandles="1" noChangeArrowheads="1" noChangeShapeType="1" noTextEdit="1"/>
              </p:cNvSpPr>
              <p:nvPr>
                <p:ph sz="quarter" idx="12"/>
              </p:nvPr>
            </p:nvSpPr>
            <p:spPr>
              <a:xfrm>
                <a:off x="276024" y="1064312"/>
                <a:ext cx="11572928" cy="5302975"/>
              </a:xfrm>
              <a:blipFill>
                <a:blip r:embed="rId3"/>
                <a:stretch>
                  <a:fillRect l="-316" t="-690"/>
                </a:stretch>
              </a:blipFill>
            </p:spPr>
            <p:txBody>
              <a:bodyPr/>
              <a:lstStyle/>
              <a:p>
                <a:r>
                  <a:rPr lang="en-AU">
                    <a:noFill/>
                  </a:rPr>
                  <a:t> </a:t>
                </a:r>
              </a:p>
            </p:txBody>
          </p:sp>
        </mc:Fallback>
      </mc:AlternateContent>
      <p:sp>
        <p:nvSpPr>
          <p:cNvPr id="3" name="Title 2">
            <a:extLst>
              <a:ext uri="{FF2B5EF4-FFF2-40B4-BE49-F238E27FC236}">
                <a16:creationId xmlns:a16="http://schemas.microsoft.com/office/drawing/2014/main" id="{6FE42153-205C-FB57-DC18-FA5BA362604B}"/>
              </a:ext>
            </a:extLst>
          </p:cNvPr>
          <p:cNvSpPr>
            <a:spLocks noGrp="1"/>
          </p:cNvSpPr>
          <p:nvPr>
            <p:ph type="title"/>
          </p:nvPr>
        </p:nvSpPr>
        <p:spPr/>
        <p:txBody>
          <a:bodyPr>
            <a:normAutofit/>
          </a:bodyPr>
          <a:lstStyle/>
          <a:p>
            <a:r>
              <a:rPr lang="en-US" dirty="0"/>
              <a:t>Parametric detection techniques with correlation</a:t>
            </a:r>
            <a:endParaRPr lang="en-AU" dirty="0"/>
          </a:p>
        </p:txBody>
      </p:sp>
      <p:grpSp>
        <p:nvGrpSpPr>
          <p:cNvPr id="8" name="Group 7">
            <a:extLst>
              <a:ext uri="{FF2B5EF4-FFF2-40B4-BE49-F238E27FC236}">
                <a16:creationId xmlns:a16="http://schemas.microsoft.com/office/drawing/2014/main" id="{B9A4A0B8-2961-EB6E-CE3D-B325B72B3A61}"/>
              </a:ext>
            </a:extLst>
          </p:cNvPr>
          <p:cNvGrpSpPr/>
          <p:nvPr/>
        </p:nvGrpSpPr>
        <p:grpSpPr>
          <a:xfrm>
            <a:off x="4701325" y="3671613"/>
            <a:ext cx="5735422" cy="2635832"/>
            <a:chOff x="4289606" y="4222168"/>
            <a:chExt cx="5735422" cy="2635832"/>
          </a:xfrm>
        </p:grpSpPr>
        <p:pic>
          <p:nvPicPr>
            <p:cNvPr id="5" name="Picture 4">
              <a:extLst>
                <a:ext uri="{FF2B5EF4-FFF2-40B4-BE49-F238E27FC236}">
                  <a16:creationId xmlns:a16="http://schemas.microsoft.com/office/drawing/2014/main" id="{13534504-E8B2-6D42-2684-A01BD2FEF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606" y="4442839"/>
              <a:ext cx="5735422" cy="241516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C13C580-1254-6BF8-8487-2A1D732104E3}"/>
                    </a:ext>
                  </a:extLst>
                </p:cNvPr>
                <p:cNvSpPr txBox="1"/>
                <p:nvPr/>
              </p:nvSpPr>
              <p:spPr>
                <a:xfrm>
                  <a:off x="5548637" y="4222168"/>
                  <a:ext cx="727690" cy="369332"/>
                </a:xfrm>
                <a:prstGeom prst="rect">
                  <a:avLst/>
                </a:prstGeom>
                <a:solidFill>
                  <a:schemeClr val="bg1"/>
                </a:solidFill>
                <a:ln>
                  <a:solidFill>
                    <a:schemeClr val="bg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AU" i="1" smtClean="0">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𝑁</m:t>
                            </m:r>
                          </m:e>
                          <m:sub>
                            <m:r>
                              <m:rPr>
                                <m:sty m:val="p"/>
                              </m:rPr>
                              <a:rPr lang="en-AU">
                                <a:solidFill>
                                  <a:srgbClr val="000000"/>
                                </a:solidFill>
                                <a:latin typeface="Cambria Math" panose="02040503050406030204" pitchFamily="18" charset="0"/>
                              </a:rPr>
                              <m:t>eff</m:t>
                            </m:r>
                          </m:sub>
                        </m:sSub>
                      </m:oMath>
                    </m:oMathPara>
                  </a14:m>
                  <a:endParaRPr lang="en-AU" dirty="0"/>
                </a:p>
              </p:txBody>
            </p:sp>
          </mc:Choice>
          <mc:Fallback xmlns="">
            <p:sp>
              <p:nvSpPr>
                <p:cNvPr id="4" name="TextBox 3">
                  <a:extLst>
                    <a:ext uri="{FF2B5EF4-FFF2-40B4-BE49-F238E27FC236}">
                      <a16:creationId xmlns:a16="http://schemas.microsoft.com/office/drawing/2014/main" id="{2C13C580-1254-6BF8-8487-2A1D732104E3}"/>
                    </a:ext>
                  </a:extLst>
                </p:cNvPr>
                <p:cNvSpPr txBox="1">
                  <a:spLocks noRot="1" noChangeAspect="1" noMove="1" noResize="1" noEditPoints="1" noAdjustHandles="1" noChangeArrowheads="1" noChangeShapeType="1" noTextEdit="1"/>
                </p:cNvSpPr>
                <p:nvPr/>
              </p:nvSpPr>
              <p:spPr>
                <a:xfrm>
                  <a:off x="5548637" y="4222168"/>
                  <a:ext cx="727690" cy="369332"/>
                </a:xfrm>
                <a:prstGeom prst="rect">
                  <a:avLst/>
                </a:prstGeom>
                <a:blipFill>
                  <a:blip r:embed="rId5"/>
                  <a:stretch>
                    <a:fillRect/>
                  </a:stretch>
                </a:blipFill>
                <a:ln>
                  <a:solidFill>
                    <a:schemeClr val="bg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F1C475-2735-A855-362C-5A786BACDF74}"/>
                    </a:ext>
                  </a:extLst>
                </p:cNvPr>
                <p:cNvSpPr txBox="1"/>
                <p:nvPr/>
              </p:nvSpPr>
              <p:spPr>
                <a:xfrm>
                  <a:off x="7990227" y="4224664"/>
                  <a:ext cx="612793" cy="37619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AU" i="1">
                                <a:solidFill>
                                  <a:srgbClr val="000000"/>
                                </a:solidFill>
                                <a:latin typeface="Cambria Math" panose="02040503050406030204" pitchFamily="18" charset="0"/>
                              </a:rPr>
                            </m:ctrlPr>
                          </m:sSubPr>
                          <m:e>
                            <m:acc>
                              <m:accPr>
                                <m:chr m:val="̃"/>
                                <m:ctrlPr>
                                  <a:rPr lang="en-AU"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𝑁</m:t>
                                </m:r>
                              </m:e>
                            </m:acc>
                          </m:e>
                          <m:sub>
                            <m:r>
                              <m:rPr>
                                <m:sty m:val="p"/>
                              </m:rPr>
                              <a:rPr lang="en-AU">
                                <a:solidFill>
                                  <a:srgbClr val="000000"/>
                                </a:solidFill>
                                <a:latin typeface="Cambria Math" panose="02040503050406030204" pitchFamily="18" charset="0"/>
                              </a:rPr>
                              <m:t>eff</m:t>
                            </m:r>
                          </m:sub>
                        </m:sSub>
                      </m:oMath>
                    </m:oMathPara>
                  </a14:m>
                  <a:endParaRPr lang="en-AU" dirty="0"/>
                </a:p>
              </p:txBody>
            </p:sp>
          </mc:Choice>
          <mc:Fallback xmlns="">
            <p:sp>
              <p:nvSpPr>
                <p:cNvPr id="7" name="TextBox 6">
                  <a:extLst>
                    <a:ext uri="{FF2B5EF4-FFF2-40B4-BE49-F238E27FC236}">
                      <a16:creationId xmlns:a16="http://schemas.microsoft.com/office/drawing/2014/main" id="{54F1C475-2735-A855-362C-5A786BACDF74}"/>
                    </a:ext>
                  </a:extLst>
                </p:cNvPr>
                <p:cNvSpPr txBox="1">
                  <a:spLocks noRot="1" noChangeAspect="1" noMove="1" noResize="1" noEditPoints="1" noAdjustHandles="1" noChangeArrowheads="1" noChangeShapeType="1" noTextEdit="1"/>
                </p:cNvSpPr>
                <p:nvPr/>
              </p:nvSpPr>
              <p:spPr>
                <a:xfrm>
                  <a:off x="7990227" y="4224664"/>
                  <a:ext cx="612793" cy="376193"/>
                </a:xfrm>
                <a:prstGeom prst="rect">
                  <a:avLst/>
                </a:prstGeom>
                <a:blipFill>
                  <a:blip r:embed="rId6"/>
                  <a:stretch>
                    <a:fillRect t="-8197" r="-7921" b="-3279"/>
                  </a:stretch>
                </a:blipFill>
              </p:spPr>
              <p:txBody>
                <a:bodyPr/>
                <a:lstStyle/>
                <a:p>
                  <a:r>
                    <a:rPr lang="en-AU">
                      <a:noFill/>
                    </a:rPr>
                    <a:t> </a:t>
                  </a:r>
                </a:p>
              </p:txBody>
            </p:sp>
          </mc:Fallback>
        </mc:AlternateContent>
      </p:grpSp>
    </p:spTree>
    <p:extLst>
      <p:ext uri="{BB962C8B-B14F-4D97-AF65-F5344CB8AC3E}">
        <p14:creationId xmlns:p14="http://schemas.microsoft.com/office/powerpoint/2010/main" val="6267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normAutofit/>
          </a:bodyPr>
          <a:lstStyle/>
          <a:p>
            <a:r>
              <a:rPr lang="en-GB" altLang="en-US" dirty="0"/>
              <a:t>Performance prediction modelling</a:t>
            </a:r>
          </a:p>
        </p:txBody>
      </p:sp>
      <p:grpSp>
        <p:nvGrpSpPr>
          <p:cNvPr id="2" name="Group 1">
            <a:extLst>
              <a:ext uri="{FF2B5EF4-FFF2-40B4-BE49-F238E27FC236}">
                <a16:creationId xmlns:a16="http://schemas.microsoft.com/office/drawing/2014/main" id="{2C163F90-AB81-4E84-AD02-6CAC538978F8}"/>
              </a:ext>
            </a:extLst>
          </p:cNvPr>
          <p:cNvGrpSpPr/>
          <p:nvPr/>
        </p:nvGrpSpPr>
        <p:grpSpPr>
          <a:xfrm>
            <a:off x="6147067" y="1316544"/>
            <a:ext cx="5781634" cy="4527590"/>
            <a:chOff x="1096963" y="742950"/>
            <a:chExt cx="7008812" cy="5372061"/>
          </a:xfrm>
        </p:grpSpPr>
        <p:sp>
          <p:nvSpPr>
            <p:cNvPr id="74757" name="Rectangle 5"/>
            <p:cNvSpPr>
              <a:spLocks noChangeArrowheads="1"/>
            </p:cNvSpPr>
            <p:nvPr/>
          </p:nvSpPr>
          <p:spPr bwMode="auto">
            <a:xfrm>
              <a:off x="1106488" y="1700213"/>
              <a:ext cx="1622425" cy="1077912"/>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74758" name="Rectangle 8"/>
            <p:cNvSpPr>
              <a:spLocks noChangeArrowheads="1"/>
            </p:cNvSpPr>
            <p:nvPr/>
          </p:nvSpPr>
          <p:spPr bwMode="auto">
            <a:xfrm>
              <a:off x="3132138" y="1709738"/>
              <a:ext cx="1757362" cy="1068387"/>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74759" name="Rectangle 12"/>
            <p:cNvSpPr>
              <a:spLocks noChangeArrowheads="1"/>
            </p:cNvSpPr>
            <p:nvPr/>
          </p:nvSpPr>
          <p:spPr bwMode="auto">
            <a:xfrm>
              <a:off x="5429250" y="1700213"/>
              <a:ext cx="1622425" cy="1077912"/>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74760" name="Rectangle 16"/>
            <p:cNvSpPr>
              <a:spLocks noChangeArrowheads="1"/>
            </p:cNvSpPr>
            <p:nvPr/>
          </p:nvSpPr>
          <p:spPr bwMode="auto">
            <a:xfrm>
              <a:off x="1509713" y="3994150"/>
              <a:ext cx="2027237" cy="1104900"/>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74761" name="Freeform 31"/>
            <p:cNvSpPr>
              <a:spLocks noEditPoints="1"/>
            </p:cNvSpPr>
            <p:nvPr/>
          </p:nvSpPr>
          <p:spPr bwMode="auto">
            <a:xfrm>
              <a:off x="2719388" y="2174875"/>
              <a:ext cx="412750" cy="103188"/>
            </a:xfrm>
            <a:custGeom>
              <a:avLst/>
              <a:gdLst>
                <a:gd name="T0" fmla="*/ 8688 w 3183"/>
                <a:gd name="T1" fmla="*/ 42952 h 800"/>
                <a:gd name="T2" fmla="*/ 326388 w 3183"/>
                <a:gd name="T3" fmla="*/ 42952 h 800"/>
                <a:gd name="T4" fmla="*/ 334946 w 3183"/>
                <a:gd name="T5" fmla="*/ 51594 h 800"/>
                <a:gd name="T6" fmla="*/ 326388 w 3183"/>
                <a:gd name="T7" fmla="*/ 60236 h 800"/>
                <a:gd name="T8" fmla="*/ 8688 w 3183"/>
                <a:gd name="T9" fmla="*/ 60236 h 800"/>
                <a:gd name="T10" fmla="*/ 0 w 3183"/>
                <a:gd name="T11" fmla="*/ 51594 h 800"/>
                <a:gd name="T12" fmla="*/ 8688 w 3183"/>
                <a:gd name="T13" fmla="*/ 42952 h 800"/>
                <a:gd name="T14" fmla="*/ 309011 w 3183"/>
                <a:gd name="T15" fmla="*/ 0 h 800"/>
                <a:gd name="T16" fmla="*/ 412750 w 3183"/>
                <a:gd name="T17" fmla="*/ 51594 h 800"/>
                <a:gd name="T18" fmla="*/ 309011 w 3183"/>
                <a:gd name="T19" fmla="*/ 103188 h 800"/>
                <a:gd name="T20" fmla="*/ 309011 w 3183"/>
                <a:gd name="T21" fmla="*/ 0 h 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83" h="800">
                  <a:moveTo>
                    <a:pt x="67" y="333"/>
                  </a:moveTo>
                  <a:lnTo>
                    <a:pt x="2517" y="333"/>
                  </a:lnTo>
                  <a:cubicBezTo>
                    <a:pt x="2554" y="333"/>
                    <a:pt x="2583" y="363"/>
                    <a:pt x="2583" y="400"/>
                  </a:cubicBezTo>
                  <a:cubicBezTo>
                    <a:pt x="2583" y="437"/>
                    <a:pt x="2554" y="467"/>
                    <a:pt x="2517" y="467"/>
                  </a:cubicBezTo>
                  <a:lnTo>
                    <a:pt x="67" y="467"/>
                  </a:lnTo>
                  <a:cubicBezTo>
                    <a:pt x="30" y="467"/>
                    <a:pt x="0" y="437"/>
                    <a:pt x="0" y="400"/>
                  </a:cubicBezTo>
                  <a:cubicBezTo>
                    <a:pt x="0" y="363"/>
                    <a:pt x="30" y="333"/>
                    <a:pt x="67" y="333"/>
                  </a:cubicBezTo>
                  <a:close/>
                  <a:moveTo>
                    <a:pt x="2383" y="0"/>
                  </a:moveTo>
                  <a:lnTo>
                    <a:pt x="3183" y="400"/>
                  </a:lnTo>
                  <a:lnTo>
                    <a:pt x="2383" y="800"/>
                  </a:lnTo>
                  <a:lnTo>
                    <a:pt x="2383" y="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62" name="Freeform 32"/>
            <p:cNvSpPr>
              <a:spLocks noEditPoints="1"/>
            </p:cNvSpPr>
            <p:nvPr/>
          </p:nvSpPr>
          <p:spPr bwMode="auto">
            <a:xfrm>
              <a:off x="4879975" y="2174875"/>
              <a:ext cx="549275" cy="103188"/>
            </a:xfrm>
            <a:custGeom>
              <a:avLst/>
              <a:gdLst>
                <a:gd name="T0" fmla="*/ 8566 w 2116"/>
                <a:gd name="T1" fmla="*/ 42823 h 400"/>
                <a:gd name="T2" fmla="*/ 462834 w 2116"/>
                <a:gd name="T3" fmla="*/ 42823 h 400"/>
                <a:gd name="T4" fmla="*/ 471400 w 2116"/>
                <a:gd name="T5" fmla="*/ 51594 h 400"/>
                <a:gd name="T6" fmla="*/ 462834 w 2116"/>
                <a:gd name="T7" fmla="*/ 60107 h 400"/>
                <a:gd name="T8" fmla="*/ 8566 w 2116"/>
                <a:gd name="T9" fmla="*/ 60107 h 400"/>
                <a:gd name="T10" fmla="*/ 0 w 2116"/>
                <a:gd name="T11" fmla="*/ 51594 h 400"/>
                <a:gd name="T12" fmla="*/ 8566 w 2116"/>
                <a:gd name="T13" fmla="*/ 42823 h 400"/>
                <a:gd name="T14" fmla="*/ 445442 w 2116"/>
                <a:gd name="T15" fmla="*/ 0 h 400"/>
                <a:gd name="T16" fmla="*/ 549275 w 2116"/>
                <a:gd name="T17" fmla="*/ 51594 h 400"/>
                <a:gd name="T18" fmla="*/ 445442 w 2116"/>
                <a:gd name="T19" fmla="*/ 103188 h 400"/>
                <a:gd name="T20" fmla="*/ 445442 w 2116"/>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6" h="400">
                  <a:moveTo>
                    <a:pt x="33" y="166"/>
                  </a:moveTo>
                  <a:lnTo>
                    <a:pt x="1783" y="166"/>
                  </a:lnTo>
                  <a:cubicBezTo>
                    <a:pt x="1802" y="166"/>
                    <a:pt x="1816" y="181"/>
                    <a:pt x="1816" y="200"/>
                  </a:cubicBezTo>
                  <a:cubicBezTo>
                    <a:pt x="1816" y="218"/>
                    <a:pt x="1802" y="233"/>
                    <a:pt x="1783" y="233"/>
                  </a:cubicBezTo>
                  <a:lnTo>
                    <a:pt x="33" y="233"/>
                  </a:lnTo>
                  <a:cubicBezTo>
                    <a:pt x="15" y="233"/>
                    <a:pt x="0" y="218"/>
                    <a:pt x="0" y="200"/>
                  </a:cubicBezTo>
                  <a:cubicBezTo>
                    <a:pt x="0" y="181"/>
                    <a:pt x="15" y="166"/>
                    <a:pt x="33" y="166"/>
                  </a:cubicBezTo>
                  <a:close/>
                  <a:moveTo>
                    <a:pt x="1716" y="0"/>
                  </a:moveTo>
                  <a:lnTo>
                    <a:pt x="2116" y="200"/>
                  </a:lnTo>
                  <a:lnTo>
                    <a:pt x="1716" y="400"/>
                  </a:lnTo>
                  <a:lnTo>
                    <a:pt x="1716" y="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63" name="Freeform 33"/>
            <p:cNvSpPr>
              <a:spLocks noEditPoints="1"/>
            </p:cNvSpPr>
            <p:nvPr/>
          </p:nvSpPr>
          <p:spPr bwMode="auto">
            <a:xfrm>
              <a:off x="7043738" y="2174875"/>
              <a:ext cx="615950" cy="103188"/>
            </a:xfrm>
            <a:custGeom>
              <a:avLst/>
              <a:gdLst>
                <a:gd name="T0" fmla="*/ 8558 w 2375"/>
                <a:gd name="T1" fmla="*/ 42823 h 400"/>
                <a:gd name="T2" fmla="*/ 529587 w 2375"/>
                <a:gd name="T3" fmla="*/ 42823 h 400"/>
                <a:gd name="T4" fmla="*/ 538146 w 2375"/>
                <a:gd name="T5" fmla="*/ 51594 h 400"/>
                <a:gd name="T6" fmla="*/ 529587 w 2375"/>
                <a:gd name="T7" fmla="*/ 60107 h 400"/>
                <a:gd name="T8" fmla="*/ 8558 w 2375"/>
                <a:gd name="T9" fmla="*/ 60107 h 400"/>
                <a:gd name="T10" fmla="*/ 0 w 2375"/>
                <a:gd name="T11" fmla="*/ 51594 h 400"/>
                <a:gd name="T12" fmla="*/ 8558 w 2375"/>
                <a:gd name="T13" fmla="*/ 42823 h 400"/>
                <a:gd name="T14" fmla="*/ 512211 w 2375"/>
                <a:gd name="T15" fmla="*/ 0 h 400"/>
                <a:gd name="T16" fmla="*/ 615950 w 2375"/>
                <a:gd name="T17" fmla="*/ 51594 h 400"/>
                <a:gd name="T18" fmla="*/ 512211 w 2375"/>
                <a:gd name="T19" fmla="*/ 103188 h 400"/>
                <a:gd name="T20" fmla="*/ 512211 w 2375"/>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75" h="400">
                  <a:moveTo>
                    <a:pt x="33" y="166"/>
                  </a:moveTo>
                  <a:lnTo>
                    <a:pt x="2042" y="166"/>
                  </a:lnTo>
                  <a:cubicBezTo>
                    <a:pt x="2060" y="166"/>
                    <a:pt x="2075" y="181"/>
                    <a:pt x="2075" y="200"/>
                  </a:cubicBezTo>
                  <a:cubicBezTo>
                    <a:pt x="2075" y="218"/>
                    <a:pt x="2060" y="233"/>
                    <a:pt x="2042" y="233"/>
                  </a:cubicBezTo>
                  <a:lnTo>
                    <a:pt x="33" y="233"/>
                  </a:lnTo>
                  <a:cubicBezTo>
                    <a:pt x="15" y="233"/>
                    <a:pt x="0" y="218"/>
                    <a:pt x="0" y="200"/>
                  </a:cubicBezTo>
                  <a:cubicBezTo>
                    <a:pt x="0" y="181"/>
                    <a:pt x="15" y="166"/>
                    <a:pt x="33" y="166"/>
                  </a:cubicBezTo>
                  <a:close/>
                  <a:moveTo>
                    <a:pt x="1975" y="0"/>
                  </a:moveTo>
                  <a:lnTo>
                    <a:pt x="2375" y="200"/>
                  </a:lnTo>
                  <a:lnTo>
                    <a:pt x="1975" y="400"/>
                  </a:lnTo>
                  <a:lnTo>
                    <a:pt x="1975" y="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64" name="Line 34"/>
            <p:cNvSpPr>
              <a:spLocks noChangeShapeType="1"/>
            </p:cNvSpPr>
            <p:nvPr/>
          </p:nvSpPr>
          <p:spPr bwMode="auto">
            <a:xfrm>
              <a:off x="7659688" y="2227263"/>
              <a:ext cx="1587" cy="1030287"/>
            </a:xfrm>
            <a:prstGeom prst="line">
              <a:avLst/>
            </a:prstGeom>
            <a:noFill/>
            <a:ln w="1428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65" name="Line 35"/>
            <p:cNvSpPr>
              <a:spLocks noChangeShapeType="1"/>
            </p:cNvSpPr>
            <p:nvPr/>
          </p:nvSpPr>
          <p:spPr bwMode="auto">
            <a:xfrm flipH="1">
              <a:off x="1103313" y="3257550"/>
              <a:ext cx="6554787" cy="1588"/>
            </a:xfrm>
            <a:prstGeom prst="line">
              <a:avLst/>
            </a:prstGeom>
            <a:noFill/>
            <a:ln w="1428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66" name="Line 36"/>
            <p:cNvSpPr>
              <a:spLocks noChangeShapeType="1"/>
            </p:cNvSpPr>
            <p:nvPr/>
          </p:nvSpPr>
          <p:spPr bwMode="auto">
            <a:xfrm>
              <a:off x="1106488" y="3257550"/>
              <a:ext cx="1587" cy="1252538"/>
            </a:xfrm>
            <a:prstGeom prst="line">
              <a:avLst/>
            </a:prstGeom>
            <a:noFill/>
            <a:ln w="1428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67" name="Freeform 37"/>
            <p:cNvSpPr>
              <a:spLocks noEditPoints="1"/>
            </p:cNvSpPr>
            <p:nvPr/>
          </p:nvSpPr>
          <p:spPr bwMode="auto">
            <a:xfrm>
              <a:off x="1096963" y="4459288"/>
              <a:ext cx="412750" cy="103187"/>
            </a:xfrm>
            <a:custGeom>
              <a:avLst/>
              <a:gdLst>
                <a:gd name="T0" fmla="*/ 8561 w 1591"/>
                <a:gd name="T1" fmla="*/ 42823 h 400"/>
                <a:gd name="T2" fmla="*/ 326360 w 1591"/>
                <a:gd name="T3" fmla="*/ 42823 h 400"/>
                <a:gd name="T4" fmla="*/ 334922 w 1591"/>
                <a:gd name="T5" fmla="*/ 51593 h 400"/>
                <a:gd name="T6" fmla="*/ 326360 w 1591"/>
                <a:gd name="T7" fmla="*/ 60106 h 400"/>
                <a:gd name="T8" fmla="*/ 8561 w 1591"/>
                <a:gd name="T9" fmla="*/ 60106 h 400"/>
                <a:gd name="T10" fmla="*/ 0 w 1591"/>
                <a:gd name="T11" fmla="*/ 51593 h 400"/>
                <a:gd name="T12" fmla="*/ 8561 w 1591"/>
                <a:gd name="T13" fmla="*/ 42823 h 400"/>
                <a:gd name="T14" fmla="*/ 308979 w 1591"/>
                <a:gd name="T15" fmla="*/ 0 h 400"/>
                <a:gd name="T16" fmla="*/ 412750 w 1591"/>
                <a:gd name="T17" fmla="*/ 51593 h 400"/>
                <a:gd name="T18" fmla="*/ 308979 w 1591"/>
                <a:gd name="T19" fmla="*/ 103187 h 400"/>
                <a:gd name="T20" fmla="*/ 308979 w 1591"/>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1" h="400">
                  <a:moveTo>
                    <a:pt x="33" y="166"/>
                  </a:moveTo>
                  <a:lnTo>
                    <a:pt x="1258" y="166"/>
                  </a:lnTo>
                  <a:cubicBezTo>
                    <a:pt x="1277" y="166"/>
                    <a:pt x="1291" y="181"/>
                    <a:pt x="1291" y="200"/>
                  </a:cubicBezTo>
                  <a:cubicBezTo>
                    <a:pt x="1291" y="218"/>
                    <a:pt x="1277" y="233"/>
                    <a:pt x="1258" y="233"/>
                  </a:cubicBezTo>
                  <a:lnTo>
                    <a:pt x="33" y="233"/>
                  </a:lnTo>
                  <a:cubicBezTo>
                    <a:pt x="15" y="233"/>
                    <a:pt x="0" y="218"/>
                    <a:pt x="0" y="200"/>
                  </a:cubicBezTo>
                  <a:cubicBezTo>
                    <a:pt x="0" y="181"/>
                    <a:pt x="15" y="166"/>
                    <a:pt x="33" y="166"/>
                  </a:cubicBezTo>
                  <a:close/>
                  <a:moveTo>
                    <a:pt x="1191" y="0"/>
                  </a:moveTo>
                  <a:lnTo>
                    <a:pt x="1591" y="200"/>
                  </a:lnTo>
                  <a:lnTo>
                    <a:pt x="1191" y="400"/>
                  </a:lnTo>
                  <a:lnTo>
                    <a:pt x="1191" y="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68" name="Freeform 38"/>
            <p:cNvSpPr>
              <a:spLocks noEditPoints="1"/>
            </p:cNvSpPr>
            <p:nvPr/>
          </p:nvSpPr>
          <p:spPr bwMode="auto">
            <a:xfrm>
              <a:off x="3529013" y="4459288"/>
              <a:ext cx="482600" cy="103187"/>
            </a:xfrm>
            <a:custGeom>
              <a:avLst/>
              <a:gdLst>
                <a:gd name="T0" fmla="*/ 8826 w 1859"/>
                <a:gd name="T1" fmla="*/ 42823 h 400"/>
                <a:gd name="T2" fmla="*/ 395893 w 1859"/>
                <a:gd name="T3" fmla="*/ 42823 h 400"/>
                <a:gd name="T4" fmla="*/ 404719 w 1859"/>
                <a:gd name="T5" fmla="*/ 51593 h 400"/>
                <a:gd name="T6" fmla="*/ 395893 w 1859"/>
                <a:gd name="T7" fmla="*/ 60106 h 400"/>
                <a:gd name="T8" fmla="*/ 8826 w 1859"/>
                <a:gd name="T9" fmla="*/ 60106 h 400"/>
                <a:gd name="T10" fmla="*/ 0 w 1859"/>
                <a:gd name="T11" fmla="*/ 51593 h 400"/>
                <a:gd name="T12" fmla="*/ 8826 w 1859"/>
                <a:gd name="T13" fmla="*/ 42823 h 400"/>
                <a:gd name="T14" fmla="*/ 378759 w 1859"/>
                <a:gd name="T15" fmla="*/ 0 h 400"/>
                <a:gd name="T16" fmla="*/ 482600 w 1859"/>
                <a:gd name="T17" fmla="*/ 51593 h 400"/>
                <a:gd name="T18" fmla="*/ 378759 w 1859"/>
                <a:gd name="T19" fmla="*/ 103187 h 400"/>
                <a:gd name="T20" fmla="*/ 378759 w 1859"/>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9" h="400">
                  <a:moveTo>
                    <a:pt x="34" y="166"/>
                  </a:moveTo>
                  <a:lnTo>
                    <a:pt x="1525" y="166"/>
                  </a:lnTo>
                  <a:cubicBezTo>
                    <a:pt x="1544" y="166"/>
                    <a:pt x="1559" y="181"/>
                    <a:pt x="1559" y="200"/>
                  </a:cubicBezTo>
                  <a:cubicBezTo>
                    <a:pt x="1559" y="218"/>
                    <a:pt x="1544" y="233"/>
                    <a:pt x="1525" y="233"/>
                  </a:cubicBezTo>
                  <a:lnTo>
                    <a:pt x="34" y="233"/>
                  </a:lnTo>
                  <a:cubicBezTo>
                    <a:pt x="15" y="233"/>
                    <a:pt x="0" y="218"/>
                    <a:pt x="0" y="200"/>
                  </a:cubicBezTo>
                  <a:cubicBezTo>
                    <a:pt x="0" y="181"/>
                    <a:pt x="15" y="166"/>
                    <a:pt x="34" y="166"/>
                  </a:cubicBezTo>
                  <a:close/>
                  <a:moveTo>
                    <a:pt x="1459" y="0"/>
                  </a:moveTo>
                  <a:lnTo>
                    <a:pt x="1859" y="200"/>
                  </a:lnTo>
                  <a:lnTo>
                    <a:pt x="1459" y="400"/>
                  </a:lnTo>
                  <a:lnTo>
                    <a:pt x="1459" y="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69" name="Freeform 39"/>
            <p:cNvSpPr>
              <a:spLocks noEditPoints="1"/>
            </p:cNvSpPr>
            <p:nvPr/>
          </p:nvSpPr>
          <p:spPr bwMode="auto">
            <a:xfrm>
              <a:off x="5757863" y="4459288"/>
              <a:ext cx="482600" cy="103187"/>
            </a:xfrm>
            <a:custGeom>
              <a:avLst/>
              <a:gdLst>
                <a:gd name="T0" fmla="*/ 8571 w 1858"/>
                <a:gd name="T1" fmla="*/ 42823 h 400"/>
                <a:gd name="T2" fmla="*/ 396106 w 1858"/>
                <a:gd name="T3" fmla="*/ 42823 h 400"/>
                <a:gd name="T4" fmla="*/ 404678 w 1858"/>
                <a:gd name="T5" fmla="*/ 51593 h 400"/>
                <a:gd name="T6" fmla="*/ 396106 w 1858"/>
                <a:gd name="T7" fmla="*/ 60106 h 400"/>
                <a:gd name="T8" fmla="*/ 8571 w 1858"/>
                <a:gd name="T9" fmla="*/ 60106 h 400"/>
                <a:gd name="T10" fmla="*/ 0 w 1858"/>
                <a:gd name="T11" fmla="*/ 51593 h 400"/>
                <a:gd name="T12" fmla="*/ 8571 w 1858"/>
                <a:gd name="T13" fmla="*/ 42823 h 400"/>
                <a:gd name="T14" fmla="*/ 378703 w 1858"/>
                <a:gd name="T15" fmla="*/ 0 h 400"/>
                <a:gd name="T16" fmla="*/ 482600 w 1858"/>
                <a:gd name="T17" fmla="*/ 51593 h 400"/>
                <a:gd name="T18" fmla="*/ 378703 w 1858"/>
                <a:gd name="T19" fmla="*/ 103187 h 400"/>
                <a:gd name="T20" fmla="*/ 378703 w 1858"/>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8" h="400">
                  <a:moveTo>
                    <a:pt x="33" y="166"/>
                  </a:moveTo>
                  <a:lnTo>
                    <a:pt x="1525" y="166"/>
                  </a:lnTo>
                  <a:cubicBezTo>
                    <a:pt x="1544" y="166"/>
                    <a:pt x="1558" y="181"/>
                    <a:pt x="1558" y="200"/>
                  </a:cubicBezTo>
                  <a:cubicBezTo>
                    <a:pt x="1558" y="218"/>
                    <a:pt x="1544" y="233"/>
                    <a:pt x="1525" y="233"/>
                  </a:cubicBezTo>
                  <a:lnTo>
                    <a:pt x="33" y="233"/>
                  </a:lnTo>
                  <a:cubicBezTo>
                    <a:pt x="15" y="233"/>
                    <a:pt x="0" y="218"/>
                    <a:pt x="0" y="200"/>
                  </a:cubicBezTo>
                  <a:cubicBezTo>
                    <a:pt x="0" y="181"/>
                    <a:pt x="15" y="166"/>
                    <a:pt x="33" y="166"/>
                  </a:cubicBezTo>
                  <a:close/>
                  <a:moveTo>
                    <a:pt x="1458" y="0"/>
                  </a:moveTo>
                  <a:lnTo>
                    <a:pt x="1858" y="200"/>
                  </a:lnTo>
                  <a:lnTo>
                    <a:pt x="1458" y="400"/>
                  </a:lnTo>
                  <a:lnTo>
                    <a:pt x="1458" y="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70" name="Freeform 49"/>
            <p:cNvSpPr>
              <a:spLocks noEditPoints="1"/>
            </p:cNvSpPr>
            <p:nvPr/>
          </p:nvSpPr>
          <p:spPr bwMode="auto">
            <a:xfrm>
              <a:off x="1922463" y="1250950"/>
              <a:ext cx="103187" cy="449263"/>
            </a:xfrm>
            <a:custGeom>
              <a:avLst/>
              <a:gdLst>
                <a:gd name="T0" fmla="*/ 60235 w 800"/>
                <a:gd name="T1" fmla="*/ 8725 h 3450"/>
                <a:gd name="T2" fmla="*/ 60235 w 800"/>
                <a:gd name="T3" fmla="*/ 362405 h 3450"/>
                <a:gd name="T4" fmla="*/ 51593 w 800"/>
                <a:gd name="T5" fmla="*/ 371130 h 3450"/>
                <a:gd name="T6" fmla="*/ 43081 w 800"/>
                <a:gd name="T7" fmla="*/ 362405 h 3450"/>
                <a:gd name="T8" fmla="*/ 43081 w 800"/>
                <a:gd name="T9" fmla="*/ 8725 h 3450"/>
                <a:gd name="T10" fmla="*/ 51593 w 800"/>
                <a:gd name="T11" fmla="*/ 0 h 3450"/>
                <a:gd name="T12" fmla="*/ 60235 w 800"/>
                <a:gd name="T13" fmla="*/ 8725 h 3450"/>
                <a:gd name="T14" fmla="*/ 103187 w 800"/>
                <a:gd name="T15" fmla="*/ 345086 h 3450"/>
                <a:gd name="T16" fmla="*/ 51593 w 800"/>
                <a:gd name="T17" fmla="*/ 449263 h 3450"/>
                <a:gd name="T18" fmla="*/ 0 w 800"/>
                <a:gd name="T19" fmla="*/ 345086 h 3450"/>
                <a:gd name="T20" fmla="*/ 103187 w 800"/>
                <a:gd name="T21" fmla="*/ 345086 h 3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0" h="3450">
                  <a:moveTo>
                    <a:pt x="467" y="67"/>
                  </a:moveTo>
                  <a:lnTo>
                    <a:pt x="467" y="2783"/>
                  </a:lnTo>
                  <a:cubicBezTo>
                    <a:pt x="467" y="2820"/>
                    <a:pt x="437" y="2850"/>
                    <a:pt x="400" y="2850"/>
                  </a:cubicBezTo>
                  <a:cubicBezTo>
                    <a:pt x="364" y="2850"/>
                    <a:pt x="334" y="2820"/>
                    <a:pt x="334" y="2783"/>
                  </a:cubicBezTo>
                  <a:lnTo>
                    <a:pt x="334" y="67"/>
                  </a:lnTo>
                  <a:cubicBezTo>
                    <a:pt x="334" y="30"/>
                    <a:pt x="364" y="0"/>
                    <a:pt x="400" y="0"/>
                  </a:cubicBezTo>
                  <a:cubicBezTo>
                    <a:pt x="437" y="0"/>
                    <a:pt x="467" y="30"/>
                    <a:pt x="467" y="67"/>
                  </a:cubicBezTo>
                  <a:close/>
                  <a:moveTo>
                    <a:pt x="800" y="2650"/>
                  </a:moveTo>
                  <a:lnTo>
                    <a:pt x="400" y="3450"/>
                  </a:lnTo>
                  <a:lnTo>
                    <a:pt x="0" y="2650"/>
                  </a:lnTo>
                  <a:lnTo>
                    <a:pt x="800" y="265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71" name="Freeform 50"/>
            <p:cNvSpPr>
              <a:spLocks noEditPoints="1"/>
            </p:cNvSpPr>
            <p:nvPr/>
          </p:nvSpPr>
          <p:spPr bwMode="auto">
            <a:xfrm>
              <a:off x="3959225" y="1406525"/>
              <a:ext cx="103188" cy="303213"/>
            </a:xfrm>
            <a:custGeom>
              <a:avLst/>
              <a:gdLst>
                <a:gd name="T0" fmla="*/ 60107 w 400"/>
                <a:gd name="T1" fmla="*/ 8582 h 1166"/>
                <a:gd name="T2" fmla="*/ 60107 w 400"/>
                <a:gd name="T3" fmla="*/ 216618 h 1166"/>
                <a:gd name="T4" fmla="*/ 51594 w 400"/>
                <a:gd name="T5" fmla="*/ 225199 h 1166"/>
                <a:gd name="T6" fmla="*/ 42823 w 400"/>
                <a:gd name="T7" fmla="*/ 216618 h 1166"/>
                <a:gd name="T8" fmla="*/ 42823 w 400"/>
                <a:gd name="T9" fmla="*/ 8582 h 1166"/>
                <a:gd name="T10" fmla="*/ 51594 w 400"/>
                <a:gd name="T11" fmla="*/ 0 h 1166"/>
                <a:gd name="T12" fmla="*/ 60107 w 400"/>
                <a:gd name="T13" fmla="*/ 8582 h 1166"/>
                <a:gd name="T14" fmla="*/ 103188 w 400"/>
                <a:gd name="T15" fmla="*/ 199195 h 1166"/>
                <a:gd name="T16" fmla="*/ 51594 w 400"/>
                <a:gd name="T17" fmla="*/ 303213 h 1166"/>
                <a:gd name="T18" fmla="*/ 0 w 400"/>
                <a:gd name="T19" fmla="*/ 199195 h 1166"/>
                <a:gd name="T20" fmla="*/ 103188 w 400"/>
                <a:gd name="T21" fmla="*/ 199195 h 1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166">
                  <a:moveTo>
                    <a:pt x="233" y="33"/>
                  </a:moveTo>
                  <a:lnTo>
                    <a:pt x="233" y="833"/>
                  </a:lnTo>
                  <a:cubicBezTo>
                    <a:pt x="233" y="852"/>
                    <a:pt x="218" y="866"/>
                    <a:pt x="200" y="866"/>
                  </a:cubicBezTo>
                  <a:cubicBezTo>
                    <a:pt x="181" y="866"/>
                    <a:pt x="166" y="852"/>
                    <a:pt x="166" y="833"/>
                  </a:cubicBezTo>
                  <a:lnTo>
                    <a:pt x="166" y="33"/>
                  </a:lnTo>
                  <a:cubicBezTo>
                    <a:pt x="166" y="15"/>
                    <a:pt x="181" y="0"/>
                    <a:pt x="200" y="0"/>
                  </a:cubicBezTo>
                  <a:cubicBezTo>
                    <a:pt x="218" y="0"/>
                    <a:pt x="233" y="15"/>
                    <a:pt x="233" y="33"/>
                  </a:cubicBezTo>
                  <a:close/>
                  <a:moveTo>
                    <a:pt x="400" y="766"/>
                  </a:moveTo>
                  <a:lnTo>
                    <a:pt x="200" y="1166"/>
                  </a:lnTo>
                  <a:lnTo>
                    <a:pt x="0" y="766"/>
                  </a:lnTo>
                  <a:lnTo>
                    <a:pt x="400" y="766"/>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72" name="Freeform 51"/>
            <p:cNvSpPr>
              <a:spLocks noEditPoints="1"/>
            </p:cNvSpPr>
            <p:nvPr/>
          </p:nvSpPr>
          <p:spPr bwMode="auto">
            <a:xfrm>
              <a:off x="6184900" y="1322388"/>
              <a:ext cx="103188" cy="377825"/>
            </a:xfrm>
            <a:custGeom>
              <a:avLst/>
              <a:gdLst>
                <a:gd name="T0" fmla="*/ 60107 w 400"/>
                <a:gd name="T1" fmla="*/ 8859 h 1450"/>
                <a:gd name="T2" fmla="*/ 60107 w 400"/>
                <a:gd name="T3" fmla="*/ 291056 h 1450"/>
                <a:gd name="T4" fmla="*/ 51594 w 400"/>
                <a:gd name="T5" fmla="*/ 299654 h 1450"/>
                <a:gd name="T6" fmla="*/ 42823 w 400"/>
                <a:gd name="T7" fmla="*/ 291056 h 1450"/>
                <a:gd name="T8" fmla="*/ 42823 w 400"/>
                <a:gd name="T9" fmla="*/ 8859 h 1450"/>
                <a:gd name="T10" fmla="*/ 51594 w 400"/>
                <a:gd name="T11" fmla="*/ 0 h 1450"/>
                <a:gd name="T12" fmla="*/ 60107 w 400"/>
                <a:gd name="T13" fmla="*/ 8859 h 1450"/>
                <a:gd name="T14" fmla="*/ 103188 w 400"/>
                <a:gd name="T15" fmla="*/ 273597 h 1450"/>
                <a:gd name="T16" fmla="*/ 51594 w 400"/>
                <a:gd name="T17" fmla="*/ 377825 h 1450"/>
                <a:gd name="T18" fmla="*/ 0 w 400"/>
                <a:gd name="T19" fmla="*/ 273597 h 1450"/>
                <a:gd name="T20" fmla="*/ 103188 w 400"/>
                <a:gd name="T21" fmla="*/ 273597 h 1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450">
                  <a:moveTo>
                    <a:pt x="233" y="34"/>
                  </a:moveTo>
                  <a:lnTo>
                    <a:pt x="233" y="1117"/>
                  </a:lnTo>
                  <a:cubicBezTo>
                    <a:pt x="233" y="1136"/>
                    <a:pt x="218" y="1150"/>
                    <a:pt x="200" y="1150"/>
                  </a:cubicBezTo>
                  <a:cubicBezTo>
                    <a:pt x="181" y="1150"/>
                    <a:pt x="166" y="1136"/>
                    <a:pt x="166" y="1117"/>
                  </a:cubicBezTo>
                  <a:lnTo>
                    <a:pt x="166" y="34"/>
                  </a:lnTo>
                  <a:cubicBezTo>
                    <a:pt x="166" y="15"/>
                    <a:pt x="181" y="0"/>
                    <a:pt x="200" y="0"/>
                  </a:cubicBezTo>
                  <a:cubicBezTo>
                    <a:pt x="218" y="0"/>
                    <a:pt x="233" y="15"/>
                    <a:pt x="233" y="34"/>
                  </a:cubicBezTo>
                  <a:close/>
                  <a:moveTo>
                    <a:pt x="400" y="1050"/>
                  </a:moveTo>
                  <a:lnTo>
                    <a:pt x="200" y="1450"/>
                  </a:lnTo>
                  <a:lnTo>
                    <a:pt x="0" y="1050"/>
                  </a:lnTo>
                  <a:lnTo>
                    <a:pt x="400" y="105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73" name="Freeform 52"/>
            <p:cNvSpPr>
              <a:spLocks noEditPoints="1"/>
            </p:cNvSpPr>
            <p:nvPr/>
          </p:nvSpPr>
          <p:spPr bwMode="auto">
            <a:xfrm>
              <a:off x="2473325" y="5099050"/>
              <a:ext cx="103188" cy="452438"/>
            </a:xfrm>
            <a:custGeom>
              <a:avLst/>
              <a:gdLst>
                <a:gd name="T0" fmla="*/ 42823 w 400"/>
                <a:gd name="T1" fmla="*/ 443607 h 1742"/>
                <a:gd name="T2" fmla="*/ 42823 w 400"/>
                <a:gd name="T3" fmla="*/ 86488 h 1742"/>
                <a:gd name="T4" fmla="*/ 51594 w 400"/>
                <a:gd name="T5" fmla="*/ 77917 h 1742"/>
                <a:gd name="T6" fmla="*/ 60107 w 400"/>
                <a:gd name="T7" fmla="*/ 86488 h 1742"/>
                <a:gd name="T8" fmla="*/ 60107 w 400"/>
                <a:gd name="T9" fmla="*/ 443607 h 1742"/>
                <a:gd name="T10" fmla="*/ 51594 w 400"/>
                <a:gd name="T11" fmla="*/ 452438 h 1742"/>
                <a:gd name="T12" fmla="*/ 42823 w 400"/>
                <a:gd name="T13" fmla="*/ 443607 h 1742"/>
                <a:gd name="T14" fmla="*/ 0 w 400"/>
                <a:gd name="T15" fmla="*/ 103889 h 1742"/>
                <a:gd name="T16" fmla="*/ 51594 w 400"/>
                <a:gd name="T17" fmla="*/ 0 h 1742"/>
                <a:gd name="T18" fmla="*/ 103188 w 400"/>
                <a:gd name="T19" fmla="*/ 103889 h 1742"/>
                <a:gd name="T20" fmla="*/ 0 w 400"/>
                <a:gd name="T21" fmla="*/ 103889 h 17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742">
                  <a:moveTo>
                    <a:pt x="166" y="1708"/>
                  </a:moveTo>
                  <a:lnTo>
                    <a:pt x="166" y="333"/>
                  </a:lnTo>
                  <a:cubicBezTo>
                    <a:pt x="166" y="315"/>
                    <a:pt x="181" y="300"/>
                    <a:pt x="200" y="300"/>
                  </a:cubicBezTo>
                  <a:cubicBezTo>
                    <a:pt x="218" y="300"/>
                    <a:pt x="233" y="315"/>
                    <a:pt x="233" y="333"/>
                  </a:cubicBezTo>
                  <a:lnTo>
                    <a:pt x="233" y="1708"/>
                  </a:lnTo>
                  <a:cubicBezTo>
                    <a:pt x="233" y="1727"/>
                    <a:pt x="218" y="1742"/>
                    <a:pt x="200" y="1742"/>
                  </a:cubicBezTo>
                  <a:cubicBezTo>
                    <a:pt x="181" y="1742"/>
                    <a:pt x="166" y="1727"/>
                    <a:pt x="166" y="1708"/>
                  </a:cubicBezTo>
                  <a:close/>
                  <a:moveTo>
                    <a:pt x="0" y="400"/>
                  </a:moveTo>
                  <a:lnTo>
                    <a:pt x="200" y="0"/>
                  </a:lnTo>
                  <a:lnTo>
                    <a:pt x="400" y="400"/>
                  </a:lnTo>
                  <a:lnTo>
                    <a:pt x="0" y="40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74" name="Rectangle 56"/>
            <p:cNvSpPr>
              <a:spLocks noChangeArrowheads="1"/>
            </p:cNvSpPr>
            <p:nvPr/>
          </p:nvSpPr>
          <p:spPr bwMode="auto">
            <a:xfrm>
              <a:off x="1130300" y="1928813"/>
              <a:ext cx="15541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Requirement definition</a:t>
              </a:r>
            </a:p>
          </p:txBody>
        </p:sp>
        <p:sp>
          <p:nvSpPr>
            <p:cNvPr id="74775" name="Rectangle 70"/>
            <p:cNvSpPr>
              <a:spLocks noChangeArrowheads="1"/>
            </p:cNvSpPr>
            <p:nvPr/>
          </p:nvSpPr>
          <p:spPr bwMode="auto">
            <a:xfrm>
              <a:off x="4011613" y="3997325"/>
              <a:ext cx="1755775" cy="1092200"/>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74776" name="Rectangle 76"/>
            <p:cNvSpPr>
              <a:spLocks noChangeArrowheads="1"/>
            </p:cNvSpPr>
            <p:nvPr/>
          </p:nvSpPr>
          <p:spPr bwMode="auto">
            <a:xfrm>
              <a:off x="6240463" y="3997325"/>
              <a:ext cx="1757362" cy="1117600"/>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200"/>
            </a:p>
          </p:txBody>
        </p:sp>
        <p:sp>
          <p:nvSpPr>
            <p:cNvPr id="74777" name="Rectangle 90"/>
            <p:cNvSpPr>
              <a:spLocks noChangeArrowheads="1"/>
            </p:cNvSpPr>
            <p:nvPr/>
          </p:nvSpPr>
          <p:spPr bwMode="auto">
            <a:xfrm>
              <a:off x="1479182" y="938213"/>
              <a:ext cx="1069126" cy="27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Customer</a:t>
              </a:r>
            </a:p>
          </p:txBody>
        </p:sp>
        <p:sp>
          <p:nvSpPr>
            <p:cNvPr id="74778" name="Rectangle 106"/>
            <p:cNvSpPr>
              <a:spLocks noChangeArrowheads="1"/>
            </p:cNvSpPr>
            <p:nvPr/>
          </p:nvSpPr>
          <p:spPr bwMode="auto">
            <a:xfrm>
              <a:off x="3344863" y="742950"/>
              <a:ext cx="13065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Customer &amp; Supplier</a:t>
              </a:r>
            </a:p>
          </p:txBody>
        </p:sp>
        <p:sp>
          <p:nvSpPr>
            <p:cNvPr id="74779" name="Rectangle 107"/>
            <p:cNvSpPr>
              <a:spLocks noChangeArrowheads="1"/>
            </p:cNvSpPr>
            <p:nvPr/>
          </p:nvSpPr>
          <p:spPr bwMode="auto">
            <a:xfrm>
              <a:off x="5786522" y="968375"/>
              <a:ext cx="901532" cy="27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Supplier</a:t>
              </a:r>
            </a:p>
          </p:txBody>
        </p:sp>
        <p:sp>
          <p:nvSpPr>
            <p:cNvPr id="74780" name="Rectangle 108"/>
            <p:cNvSpPr>
              <a:spLocks noChangeArrowheads="1"/>
            </p:cNvSpPr>
            <p:nvPr/>
          </p:nvSpPr>
          <p:spPr bwMode="auto">
            <a:xfrm>
              <a:off x="1912938" y="5561013"/>
              <a:ext cx="12144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Customer &amp; Supplier</a:t>
              </a:r>
            </a:p>
          </p:txBody>
        </p:sp>
        <p:sp>
          <p:nvSpPr>
            <p:cNvPr id="74781" name="Rectangle 109"/>
            <p:cNvSpPr>
              <a:spLocks noChangeArrowheads="1"/>
            </p:cNvSpPr>
            <p:nvPr/>
          </p:nvSpPr>
          <p:spPr bwMode="auto">
            <a:xfrm>
              <a:off x="6181725" y="5561013"/>
              <a:ext cx="19240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User, Customer &amp; Supplier</a:t>
              </a:r>
              <a:r>
                <a:rPr lang="en-GB" altLang="en-US" sz="1400">
                  <a:solidFill>
                    <a:schemeClr val="tx1"/>
                  </a:solidFill>
                </a:rPr>
                <a:t> </a:t>
              </a:r>
            </a:p>
          </p:txBody>
        </p:sp>
        <p:sp>
          <p:nvSpPr>
            <p:cNvPr id="74782" name="Rectangle 110"/>
            <p:cNvSpPr>
              <a:spLocks noChangeArrowheads="1"/>
            </p:cNvSpPr>
            <p:nvPr/>
          </p:nvSpPr>
          <p:spPr bwMode="auto">
            <a:xfrm>
              <a:off x="4352925" y="5561013"/>
              <a:ext cx="9175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User</a:t>
              </a:r>
            </a:p>
          </p:txBody>
        </p:sp>
        <p:sp>
          <p:nvSpPr>
            <p:cNvPr id="74783" name="Rectangle 111"/>
            <p:cNvSpPr>
              <a:spLocks noChangeArrowheads="1"/>
            </p:cNvSpPr>
            <p:nvPr/>
          </p:nvSpPr>
          <p:spPr bwMode="auto">
            <a:xfrm>
              <a:off x="3269456" y="1822935"/>
              <a:ext cx="1482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dirty="0">
                  <a:solidFill>
                    <a:schemeClr val="tx1"/>
                  </a:solidFill>
                </a:rPr>
                <a:t>Modelling of potential performance</a:t>
              </a:r>
            </a:p>
          </p:txBody>
        </p:sp>
        <p:sp>
          <p:nvSpPr>
            <p:cNvPr id="74784" name="Rectangle 112"/>
            <p:cNvSpPr>
              <a:spLocks noChangeArrowheads="1"/>
            </p:cNvSpPr>
            <p:nvPr/>
          </p:nvSpPr>
          <p:spPr bwMode="auto">
            <a:xfrm>
              <a:off x="5529263" y="1790700"/>
              <a:ext cx="1390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dirty="0">
                  <a:solidFill>
                    <a:schemeClr val="tx1"/>
                  </a:solidFill>
                </a:rPr>
                <a:t>System and algorithm design</a:t>
              </a:r>
            </a:p>
          </p:txBody>
        </p:sp>
        <p:sp>
          <p:nvSpPr>
            <p:cNvPr id="74785" name="Rectangle 113"/>
            <p:cNvSpPr>
              <a:spLocks noChangeArrowheads="1"/>
            </p:cNvSpPr>
            <p:nvPr/>
          </p:nvSpPr>
          <p:spPr bwMode="auto">
            <a:xfrm>
              <a:off x="1528763" y="4083050"/>
              <a:ext cx="2011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dirty="0">
                  <a:solidFill>
                    <a:schemeClr val="tx1"/>
                  </a:solidFill>
                </a:rPr>
                <a:t>Performance assessment and acceptance trials</a:t>
              </a:r>
            </a:p>
          </p:txBody>
        </p:sp>
        <p:sp>
          <p:nvSpPr>
            <p:cNvPr id="74786" name="Rectangle 114"/>
            <p:cNvSpPr>
              <a:spLocks noChangeArrowheads="1"/>
            </p:cNvSpPr>
            <p:nvPr/>
          </p:nvSpPr>
          <p:spPr bwMode="auto">
            <a:xfrm>
              <a:off x="4198938" y="4083050"/>
              <a:ext cx="1390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In-service tactics and training</a:t>
              </a:r>
            </a:p>
          </p:txBody>
        </p:sp>
        <p:sp>
          <p:nvSpPr>
            <p:cNvPr id="74787" name="Rectangle 115"/>
            <p:cNvSpPr>
              <a:spLocks noChangeArrowheads="1"/>
            </p:cNvSpPr>
            <p:nvPr/>
          </p:nvSpPr>
          <p:spPr bwMode="auto">
            <a:xfrm>
              <a:off x="6424613" y="4221163"/>
              <a:ext cx="13906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600">
                  <a:solidFill>
                    <a:schemeClr val="tx1"/>
                  </a:solidFill>
                </a:rPr>
                <a:t>In-service upgrades</a:t>
              </a:r>
            </a:p>
          </p:txBody>
        </p:sp>
        <p:sp>
          <p:nvSpPr>
            <p:cNvPr id="74788" name="Freeform 116"/>
            <p:cNvSpPr>
              <a:spLocks noEditPoints="1"/>
            </p:cNvSpPr>
            <p:nvPr/>
          </p:nvSpPr>
          <p:spPr bwMode="auto">
            <a:xfrm>
              <a:off x="4819650" y="5114925"/>
              <a:ext cx="103188" cy="452438"/>
            </a:xfrm>
            <a:custGeom>
              <a:avLst/>
              <a:gdLst>
                <a:gd name="T0" fmla="*/ 42823 w 400"/>
                <a:gd name="T1" fmla="*/ 443607 h 1742"/>
                <a:gd name="T2" fmla="*/ 42823 w 400"/>
                <a:gd name="T3" fmla="*/ 86488 h 1742"/>
                <a:gd name="T4" fmla="*/ 51594 w 400"/>
                <a:gd name="T5" fmla="*/ 77917 h 1742"/>
                <a:gd name="T6" fmla="*/ 60107 w 400"/>
                <a:gd name="T7" fmla="*/ 86488 h 1742"/>
                <a:gd name="T8" fmla="*/ 60107 w 400"/>
                <a:gd name="T9" fmla="*/ 443607 h 1742"/>
                <a:gd name="T10" fmla="*/ 51594 w 400"/>
                <a:gd name="T11" fmla="*/ 452438 h 1742"/>
                <a:gd name="T12" fmla="*/ 42823 w 400"/>
                <a:gd name="T13" fmla="*/ 443607 h 1742"/>
                <a:gd name="T14" fmla="*/ 0 w 400"/>
                <a:gd name="T15" fmla="*/ 103889 h 1742"/>
                <a:gd name="T16" fmla="*/ 51594 w 400"/>
                <a:gd name="T17" fmla="*/ 0 h 1742"/>
                <a:gd name="T18" fmla="*/ 103188 w 400"/>
                <a:gd name="T19" fmla="*/ 103889 h 1742"/>
                <a:gd name="T20" fmla="*/ 0 w 400"/>
                <a:gd name="T21" fmla="*/ 103889 h 17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742">
                  <a:moveTo>
                    <a:pt x="166" y="1708"/>
                  </a:moveTo>
                  <a:lnTo>
                    <a:pt x="166" y="333"/>
                  </a:lnTo>
                  <a:cubicBezTo>
                    <a:pt x="166" y="315"/>
                    <a:pt x="181" y="300"/>
                    <a:pt x="200" y="300"/>
                  </a:cubicBezTo>
                  <a:cubicBezTo>
                    <a:pt x="218" y="300"/>
                    <a:pt x="233" y="315"/>
                    <a:pt x="233" y="333"/>
                  </a:cubicBezTo>
                  <a:lnTo>
                    <a:pt x="233" y="1708"/>
                  </a:lnTo>
                  <a:cubicBezTo>
                    <a:pt x="233" y="1727"/>
                    <a:pt x="218" y="1742"/>
                    <a:pt x="200" y="1742"/>
                  </a:cubicBezTo>
                  <a:cubicBezTo>
                    <a:pt x="181" y="1742"/>
                    <a:pt x="166" y="1727"/>
                    <a:pt x="166" y="1708"/>
                  </a:cubicBezTo>
                  <a:close/>
                  <a:moveTo>
                    <a:pt x="0" y="400"/>
                  </a:moveTo>
                  <a:lnTo>
                    <a:pt x="200" y="0"/>
                  </a:lnTo>
                  <a:lnTo>
                    <a:pt x="400" y="400"/>
                  </a:lnTo>
                  <a:lnTo>
                    <a:pt x="0" y="400"/>
                  </a:lnTo>
                  <a:close/>
                </a:path>
              </a:pathLst>
            </a:custGeom>
            <a:solidFill>
              <a:srgbClr val="000000"/>
            </a:solidFill>
            <a:ln w="3175" cap="flat">
              <a:solidFill>
                <a:srgbClr val="000000"/>
              </a:solidFill>
              <a:prstDash val="solid"/>
              <a:bevel/>
              <a:headEnd/>
              <a:tailEnd/>
            </a:ln>
          </p:spPr>
          <p:txBody>
            <a:bodyPr/>
            <a:lstStyle/>
            <a:p>
              <a:endParaRPr lang="en-GB"/>
            </a:p>
          </p:txBody>
        </p:sp>
        <p:sp>
          <p:nvSpPr>
            <p:cNvPr id="74789" name="Freeform 117"/>
            <p:cNvSpPr>
              <a:spLocks noEditPoints="1"/>
            </p:cNvSpPr>
            <p:nvPr/>
          </p:nvSpPr>
          <p:spPr bwMode="auto">
            <a:xfrm>
              <a:off x="7085013" y="5114925"/>
              <a:ext cx="103187" cy="452438"/>
            </a:xfrm>
            <a:custGeom>
              <a:avLst/>
              <a:gdLst>
                <a:gd name="T0" fmla="*/ 42823 w 400"/>
                <a:gd name="T1" fmla="*/ 443607 h 1742"/>
                <a:gd name="T2" fmla="*/ 42823 w 400"/>
                <a:gd name="T3" fmla="*/ 86488 h 1742"/>
                <a:gd name="T4" fmla="*/ 51593 w 400"/>
                <a:gd name="T5" fmla="*/ 77917 h 1742"/>
                <a:gd name="T6" fmla="*/ 60106 w 400"/>
                <a:gd name="T7" fmla="*/ 86488 h 1742"/>
                <a:gd name="T8" fmla="*/ 60106 w 400"/>
                <a:gd name="T9" fmla="*/ 443607 h 1742"/>
                <a:gd name="T10" fmla="*/ 51593 w 400"/>
                <a:gd name="T11" fmla="*/ 452438 h 1742"/>
                <a:gd name="T12" fmla="*/ 42823 w 400"/>
                <a:gd name="T13" fmla="*/ 443607 h 1742"/>
                <a:gd name="T14" fmla="*/ 0 w 400"/>
                <a:gd name="T15" fmla="*/ 103889 h 1742"/>
                <a:gd name="T16" fmla="*/ 51593 w 400"/>
                <a:gd name="T17" fmla="*/ 0 h 1742"/>
                <a:gd name="T18" fmla="*/ 103187 w 400"/>
                <a:gd name="T19" fmla="*/ 103889 h 1742"/>
                <a:gd name="T20" fmla="*/ 0 w 400"/>
                <a:gd name="T21" fmla="*/ 103889 h 17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742">
                  <a:moveTo>
                    <a:pt x="166" y="1708"/>
                  </a:moveTo>
                  <a:lnTo>
                    <a:pt x="166" y="333"/>
                  </a:lnTo>
                  <a:cubicBezTo>
                    <a:pt x="166" y="315"/>
                    <a:pt x="181" y="300"/>
                    <a:pt x="200" y="300"/>
                  </a:cubicBezTo>
                  <a:cubicBezTo>
                    <a:pt x="218" y="300"/>
                    <a:pt x="233" y="315"/>
                    <a:pt x="233" y="333"/>
                  </a:cubicBezTo>
                  <a:lnTo>
                    <a:pt x="233" y="1708"/>
                  </a:lnTo>
                  <a:cubicBezTo>
                    <a:pt x="233" y="1727"/>
                    <a:pt x="218" y="1742"/>
                    <a:pt x="200" y="1742"/>
                  </a:cubicBezTo>
                  <a:cubicBezTo>
                    <a:pt x="181" y="1742"/>
                    <a:pt x="166" y="1727"/>
                    <a:pt x="166" y="1708"/>
                  </a:cubicBezTo>
                  <a:close/>
                  <a:moveTo>
                    <a:pt x="0" y="400"/>
                  </a:moveTo>
                  <a:lnTo>
                    <a:pt x="200" y="0"/>
                  </a:lnTo>
                  <a:lnTo>
                    <a:pt x="400" y="400"/>
                  </a:lnTo>
                  <a:lnTo>
                    <a:pt x="0" y="400"/>
                  </a:lnTo>
                  <a:close/>
                </a:path>
              </a:pathLst>
            </a:custGeom>
            <a:solidFill>
              <a:srgbClr val="000000"/>
            </a:solidFill>
            <a:ln w="3175" cap="flat">
              <a:solidFill>
                <a:srgbClr val="000000"/>
              </a:solidFill>
              <a:prstDash val="solid"/>
              <a:bevel/>
              <a:headEnd/>
              <a:tailEnd/>
            </a:ln>
          </p:spPr>
          <p:txBody>
            <a:bodyPr/>
            <a:lstStyle/>
            <a:p>
              <a:endParaRPr lang="en-GB"/>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8175FE9-825D-F917-B5CB-7A70DEBFBCBC}"/>
                  </a:ext>
                </a:extLst>
              </p:cNvPr>
              <p:cNvSpPr txBox="1"/>
              <p:nvPr/>
            </p:nvSpPr>
            <p:spPr>
              <a:xfrm>
                <a:off x="186701" y="1233685"/>
                <a:ext cx="5489190" cy="4792594"/>
              </a:xfrm>
              <a:prstGeom prst="rect">
                <a:avLst/>
              </a:prstGeom>
              <a:noFill/>
            </p:spPr>
            <p:txBody>
              <a:bodyPr wrap="square">
                <a:spAutoFit/>
              </a:bodyPr>
              <a:lstStyle/>
              <a:p>
                <a:pPr marL="285750" indent="-285750">
                  <a:spcAft>
                    <a:spcPts val="300"/>
                  </a:spcAft>
                  <a:buFont typeface="Arial" panose="020B0604020202020204" pitchFamily="34" charset="0"/>
                  <a:buChar char="•"/>
                </a:pPr>
                <a:r>
                  <a:rPr lang="en-GB" altLang="en-US" sz="1900" dirty="0"/>
                  <a:t>Modelling forms an essential part of the specification process for a radar:</a:t>
                </a:r>
              </a:p>
              <a:p>
                <a:pPr marL="742950" lvl="1" indent="-285750">
                  <a:spcAft>
                    <a:spcPts val="300"/>
                  </a:spcAft>
                  <a:buFont typeface="Arial" panose="020B0604020202020204" pitchFamily="34" charset="0"/>
                  <a:buChar char="•"/>
                </a:pPr>
                <a:r>
                  <a:rPr lang="en-GB" altLang="en-US" sz="1900" dirty="0"/>
                  <a:t>Derivation of performance specification.</a:t>
                </a:r>
              </a:p>
              <a:p>
                <a:pPr marL="742950" lvl="1" indent="-285750">
                  <a:spcAft>
                    <a:spcPts val="300"/>
                  </a:spcAft>
                  <a:buFont typeface="Arial" panose="020B0604020202020204" pitchFamily="34" charset="0"/>
                  <a:buChar char="•"/>
                </a:pPr>
                <a:r>
                  <a:rPr lang="en-GB" altLang="en-US" sz="1900" dirty="0"/>
                  <a:t>Link between basic performance measures and operational performance.</a:t>
                </a:r>
              </a:p>
              <a:p>
                <a:pPr marL="285750" indent="-285750">
                  <a:spcAft>
                    <a:spcPts val="300"/>
                  </a:spcAft>
                  <a:buClr>
                    <a:srgbClr val="003366"/>
                  </a:buClr>
                  <a:buFont typeface="Arial" panose="020B0604020202020204" pitchFamily="34" charset="0"/>
                  <a:buChar char="•"/>
                </a:pPr>
                <a:endParaRPr lang="en-GB" altLang="en-US" sz="1900" dirty="0"/>
              </a:p>
              <a:p>
                <a:pPr marL="285750" indent="-285750">
                  <a:spcAft>
                    <a:spcPts val="300"/>
                  </a:spcAft>
                  <a:buClr>
                    <a:srgbClr val="003366"/>
                  </a:buClr>
                  <a:buFont typeface="Arial" panose="020B0604020202020204" pitchFamily="34" charset="0"/>
                  <a:buChar char="•"/>
                </a:pPr>
                <a:r>
                  <a:rPr lang="en-GB" altLang="en-US" sz="1900" dirty="0"/>
                  <a:t>Performance specifications should be simple and restricted to essential performance parameters.</a:t>
                </a:r>
              </a:p>
              <a:p>
                <a:pPr marL="285750" indent="-285750">
                  <a:spcAft>
                    <a:spcPts val="300"/>
                  </a:spcAft>
                  <a:buFont typeface="Arial" panose="020B0604020202020204" pitchFamily="34" charset="0"/>
                  <a:buChar char="•"/>
                </a:pPr>
                <a:r>
                  <a:rPr lang="en-GB" altLang="en-US" sz="1900" dirty="0"/>
                  <a:t>Typical requirement might be stated as:</a:t>
                </a:r>
              </a:p>
              <a:p>
                <a:pPr marL="685800" lvl="1" indent="-285750">
                  <a:spcAft>
                    <a:spcPts val="300"/>
                  </a:spcAft>
                  <a:buFont typeface="Arial" panose="020B0604020202020204" pitchFamily="34" charset="0"/>
                  <a:buChar char="•"/>
                </a:pPr>
                <a:r>
                  <a:rPr lang="en-GB" altLang="en-US" sz="1900" i="1" dirty="0"/>
                  <a:t>Detect a stationary target on the sea surface with an RCS of 3 dB</a:t>
                </a:r>
                <a14:m>
                  <m:oMath xmlns:m="http://schemas.openxmlformats.org/officeDocument/2006/math">
                    <m:sSup>
                      <m:sSupPr>
                        <m:ctrlPr>
                          <a:rPr lang="en-GB" altLang="en-US" sz="1900" i="1" dirty="0">
                            <a:latin typeface="Cambria Math" panose="02040503050406030204" pitchFamily="18" charset="0"/>
                          </a:rPr>
                        </m:ctrlPr>
                      </m:sSupPr>
                      <m:e>
                        <m:r>
                          <a:rPr lang="en-GB" altLang="en-US" sz="1900" i="1" dirty="0">
                            <a:latin typeface="Cambria Math" panose="02040503050406030204" pitchFamily="18" charset="0"/>
                          </a:rPr>
                          <m:t>𝑚</m:t>
                        </m:r>
                      </m:e>
                      <m:sup>
                        <m:r>
                          <a:rPr lang="en-GB" altLang="en-US" sz="1900" i="1" dirty="0">
                            <a:latin typeface="Cambria Math" panose="02040503050406030204" pitchFamily="18" charset="0"/>
                          </a:rPr>
                          <m:t>2</m:t>
                        </m:r>
                      </m:sup>
                    </m:sSup>
                  </m:oMath>
                </a14:m>
                <a:r>
                  <a:rPr lang="en-GB" altLang="en-US" sz="1900" i="1" dirty="0"/>
                  <a:t> in sea state 4 at 20 NM, with </a:t>
                </a:r>
                <a14:m>
                  <m:oMath xmlns:m="http://schemas.openxmlformats.org/officeDocument/2006/math">
                    <m:sSub>
                      <m:sSubPr>
                        <m:ctrlPr>
                          <a:rPr lang="en-GB" altLang="en-US" sz="1900" i="1" dirty="0">
                            <a:latin typeface="Cambria Math" panose="02040503050406030204" pitchFamily="18" charset="0"/>
                          </a:rPr>
                        </m:ctrlPr>
                      </m:sSubPr>
                      <m:e>
                        <m:r>
                          <a:rPr lang="en-GB" altLang="en-US" sz="1900" i="1" dirty="0">
                            <a:latin typeface="Cambria Math" panose="02040503050406030204" pitchFamily="18" charset="0"/>
                          </a:rPr>
                          <m:t>𝑃</m:t>
                        </m:r>
                      </m:e>
                      <m:sub>
                        <m:r>
                          <m:rPr>
                            <m:sty m:val="p"/>
                          </m:rPr>
                          <a:rPr lang="en-GB" altLang="en-US" sz="1900" i="0" dirty="0">
                            <a:latin typeface="Cambria Math" panose="02040503050406030204" pitchFamily="18" charset="0"/>
                          </a:rPr>
                          <m:t>d</m:t>
                        </m:r>
                      </m:sub>
                    </m:sSub>
                  </m:oMath>
                </a14:m>
                <a:r>
                  <a:rPr lang="en-GB" altLang="en-US" sz="1900" i="1" dirty="0"/>
                  <a:t> = 0.9 and 1 false alarm a minute.</a:t>
                </a:r>
              </a:p>
              <a:p>
                <a:pPr marL="285750" indent="-285750">
                  <a:spcAft>
                    <a:spcPts val="300"/>
                  </a:spcAft>
                  <a:buFont typeface="Arial" panose="020B0604020202020204" pitchFamily="34" charset="0"/>
                  <a:buChar char="•"/>
                </a:pPr>
                <a:r>
                  <a:rPr lang="en-GB" altLang="en-US" sz="1900" dirty="0"/>
                  <a:t>These requirements are ambiguous and need further qualification.</a:t>
                </a:r>
              </a:p>
              <a:p>
                <a:pPr marL="742950" lvl="1" indent="-285750">
                  <a:spcAft>
                    <a:spcPts val="300"/>
                  </a:spcAft>
                  <a:buFont typeface="Arial" panose="020B0604020202020204" pitchFamily="34" charset="0"/>
                  <a:buChar char="•"/>
                </a:pPr>
                <a:endParaRPr lang="en-GB" altLang="en-US" sz="1900" dirty="0"/>
              </a:p>
            </p:txBody>
          </p:sp>
        </mc:Choice>
        <mc:Fallback xmlns="">
          <p:sp>
            <p:nvSpPr>
              <p:cNvPr id="4" name="TextBox 3">
                <a:extLst>
                  <a:ext uri="{FF2B5EF4-FFF2-40B4-BE49-F238E27FC236}">
                    <a16:creationId xmlns:a16="http://schemas.microsoft.com/office/drawing/2014/main" id="{78175FE9-825D-F917-B5CB-7A70DEBFBCBC}"/>
                  </a:ext>
                </a:extLst>
              </p:cNvPr>
              <p:cNvSpPr txBox="1">
                <a:spLocks noRot="1" noChangeAspect="1" noMove="1" noResize="1" noEditPoints="1" noAdjustHandles="1" noChangeArrowheads="1" noChangeShapeType="1" noTextEdit="1"/>
              </p:cNvSpPr>
              <p:nvPr/>
            </p:nvSpPr>
            <p:spPr>
              <a:xfrm>
                <a:off x="186701" y="1233685"/>
                <a:ext cx="5489190" cy="4792594"/>
              </a:xfrm>
              <a:prstGeom prst="rect">
                <a:avLst/>
              </a:prstGeom>
              <a:blipFill>
                <a:blip r:embed="rId3"/>
                <a:stretch>
                  <a:fillRect l="-889" t="-635" r="-1333"/>
                </a:stretch>
              </a:blipFill>
            </p:spPr>
            <p:txBody>
              <a:bodyPr/>
              <a:lstStyle/>
              <a:p>
                <a:r>
                  <a:rPr lang="en-AU">
                    <a:noFill/>
                  </a:rPr>
                  <a:t> </a:t>
                </a:r>
              </a:p>
            </p:txBody>
          </p:sp>
        </mc:Fallback>
      </mc:AlternateContent>
    </p:spTree>
    <p:extLst>
      <p:ext uri="{BB962C8B-B14F-4D97-AF65-F5344CB8AC3E}">
        <p14:creationId xmlns:p14="http://schemas.microsoft.com/office/powerpoint/2010/main" val="4071344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E0F476-E0FE-1320-C9F2-DA504BDA58FD}"/>
              </a:ext>
            </a:extLst>
          </p:cNvPr>
          <p:cNvSpPr>
            <a:spLocks noGrp="1"/>
          </p:cNvSpPr>
          <p:nvPr>
            <p:ph sz="quarter" idx="12"/>
          </p:nvPr>
        </p:nvSpPr>
        <p:spPr>
          <a:xfrm>
            <a:off x="479458" y="1089005"/>
            <a:ext cx="10962862" cy="1400797"/>
          </a:xfrm>
        </p:spPr>
        <p:txBody>
          <a:bodyPr>
            <a:normAutofit lnSpcReduction="10000"/>
          </a:bodyPr>
          <a:lstStyle/>
          <a:p>
            <a:r>
              <a:rPr lang="en-US" dirty="0"/>
              <a:t>Assuming K-distributed clutter</a:t>
            </a:r>
          </a:p>
          <a:p>
            <a:pPr lvl="1"/>
            <a:r>
              <a:rPr lang="en-US" dirty="0"/>
              <a:t>Left - Single pulse probability of false alarm (no noise). </a:t>
            </a:r>
          </a:p>
          <a:p>
            <a:pPr lvl="1"/>
            <a:r>
              <a:rPr lang="en-US" dirty="0"/>
              <a:t>Centre - 10 pulse probability of false alarm (no noise).</a:t>
            </a:r>
          </a:p>
          <a:p>
            <a:pPr lvl="1"/>
            <a:r>
              <a:rPr lang="en-US" dirty="0"/>
              <a:t>Right - 10 pulse probability of false alarm (CNR = 0 dB).</a:t>
            </a:r>
          </a:p>
        </p:txBody>
      </p:sp>
      <p:sp>
        <p:nvSpPr>
          <p:cNvPr id="137220" name="Rectangle 2"/>
          <p:cNvSpPr>
            <a:spLocks noGrp="1" noChangeArrowheads="1"/>
          </p:cNvSpPr>
          <p:nvPr>
            <p:ph type="title"/>
          </p:nvPr>
        </p:nvSpPr>
        <p:spPr/>
        <p:txBody>
          <a:bodyPr/>
          <a:lstStyle/>
          <a:p>
            <a:pPr algn="l"/>
            <a:r>
              <a:rPr lang="en-GB" altLang="en-US" dirty="0"/>
              <a:t>Detection calculations – probability of false alarm</a:t>
            </a:r>
          </a:p>
        </p:txBody>
      </p:sp>
      <p:grpSp>
        <p:nvGrpSpPr>
          <p:cNvPr id="4" name="Group 3">
            <a:extLst>
              <a:ext uri="{FF2B5EF4-FFF2-40B4-BE49-F238E27FC236}">
                <a16:creationId xmlns:a16="http://schemas.microsoft.com/office/drawing/2014/main" id="{8EC12BAE-B9B6-4506-8FB2-28E7C9C9B465}"/>
              </a:ext>
            </a:extLst>
          </p:cNvPr>
          <p:cNvGrpSpPr/>
          <p:nvPr/>
        </p:nvGrpSpPr>
        <p:grpSpPr>
          <a:xfrm>
            <a:off x="377033" y="2760437"/>
            <a:ext cx="3628799" cy="3203483"/>
            <a:chOff x="2084388" y="1866900"/>
            <a:chExt cx="5118100" cy="4095750"/>
          </a:xfrm>
        </p:grpSpPr>
        <p:pic>
          <p:nvPicPr>
            <p:cNvPr id="137221" name="Picture 5" descr="fi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388" y="1866900"/>
              <a:ext cx="51181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Text Box 9"/>
            <p:cNvSpPr txBox="1">
              <a:spLocks noChangeArrowheads="1"/>
            </p:cNvSpPr>
            <p:nvPr/>
          </p:nvSpPr>
          <p:spPr bwMode="auto">
            <a:xfrm>
              <a:off x="6005513" y="3432171"/>
              <a:ext cx="1029159" cy="393502"/>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400">
                  <a:solidFill>
                    <a:schemeClr val="tx1"/>
                  </a:solidFill>
                  <a:sym typeface="Symbol" panose="05050102010706020507" pitchFamily="18" charset="2"/>
                </a:rPr>
                <a:t> = 0.1</a:t>
              </a:r>
              <a:endParaRPr lang="en-GB" altLang="en-US" sz="1400">
                <a:solidFill>
                  <a:schemeClr val="tx1"/>
                </a:solidFill>
              </a:endParaRPr>
            </a:p>
          </p:txBody>
        </p:sp>
        <p:sp>
          <p:nvSpPr>
            <p:cNvPr id="137224" name="Text Box 10"/>
            <p:cNvSpPr txBox="1">
              <a:spLocks noChangeArrowheads="1"/>
            </p:cNvSpPr>
            <p:nvPr/>
          </p:nvSpPr>
          <p:spPr bwMode="auto">
            <a:xfrm>
              <a:off x="3031829" y="3461968"/>
              <a:ext cx="1099248" cy="393502"/>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400" dirty="0">
                  <a:solidFill>
                    <a:schemeClr val="tx1"/>
                  </a:solidFill>
                  <a:sym typeface="Symbol" panose="05050102010706020507" pitchFamily="18" charset="2"/>
                </a:rPr>
                <a:t> = 100</a:t>
              </a:r>
              <a:endParaRPr lang="en-GB" altLang="en-US" sz="1400" dirty="0">
                <a:solidFill>
                  <a:schemeClr val="tx1"/>
                </a:solidFill>
              </a:endParaRPr>
            </a:p>
          </p:txBody>
        </p:sp>
        <p:sp>
          <p:nvSpPr>
            <p:cNvPr id="2" name="Rectangle 1"/>
            <p:cNvSpPr/>
            <p:nvPr/>
          </p:nvSpPr>
          <p:spPr bwMode="auto">
            <a:xfrm>
              <a:off x="2228849" y="4050504"/>
              <a:ext cx="204788" cy="354152"/>
            </a:xfrm>
            <a:prstGeom prst="rect">
              <a:avLst/>
            </a:prstGeom>
            <a:solidFill>
              <a:schemeClr val="bg1"/>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defTabSz="761981"/>
              <a:endParaRPr lang="en-AU" sz="1200">
                <a:latin typeface="Arial" pitchFamily="34" charset="0"/>
              </a:endParaRPr>
            </a:p>
          </p:txBody>
        </p:sp>
      </p:grpSp>
      <p:grpSp>
        <p:nvGrpSpPr>
          <p:cNvPr id="9" name="Group 8">
            <a:extLst>
              <a:ext uri="{FF2B5EF4-FFF2-40B4-BE49-F238E27FC236}">
                <a16:creationId xmlns:a16="http://schemas.microsoft.com/office/drawing/2014/main" id="{DC2DF1AD-3040-472E-8812-0D5DA4D5C7A7}"/>
              </a:ext>
            </a:extLst>
          </p:cNvPr>
          <p:cNvGrpSpPr/>
          <p:nvPr/>
        </p:nvGrpSpPr>
        <p:grpSpPr>
          <a:xfrm>
            <a:off x="4129454" y="2760437"/>
            <a:ext cx="3508846" cy="3276475"/>
            <a:chOff x="2587585" y="1612205"/>
            <a:chExt cx="3783806" cy="3028950"/>
          </a:xfrm>
        </p:grpSpPr>
        <p:pic>
          <p:nvPicPr>
            <p:cNvPr id="10" name="Picture 6" descr="fig5">
              <a:extLst>
                <a:ext uri="{FF2B5EF4-FFF2-40B4-BE49-F238E27FC236}">
                  <a16:creationId xmlns:a16="http://schemas.microsoft.com/office/drawing/2014/main" id="{C2650B5B-9F59-4860-9691-D50032735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585" y="1612205"/>
              <a:ext cx="3783806"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CB963196-9A4B-495B-9785-5B7D3F90B443}"/>
                </a:ext>
              </a:extLst>
            </p:cNvPr>
            <p:cNvSpPr txBox="1">
              <a:spLocks noChangeArrowheads="1"/>
            </p:cNvSpPr>
            <p:nvPr/>
          </p:nvSpPr>
          <p:spPr bwMode="auto">
            <a:xfrm>
              <a:off x="5434369" y="3469578"/>
              <a:ext cx="786867" cy="284526"/>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400">
                  <a:solidFill>
                    <a:schemeClr val="tx1"/>
                  </a:solidFill>
                  <a:sym typeface="Symbol" panose="05050102010706020507" pitchFamily="18" charset="2"/>
                </a:rPr>
                <a:t> = 0.1</a:t>
              </a:r>
              <a:endParaRPr lang="en-GB" altLang="en-US" sz="1400">
                <a:solidFill>
                  <a:schemeClr val="tx1"/>
                </a:solidFill>
              </a:endParaRPr>
            </a:p>
          </p:txBody>
        </p:sp>
        <p:sp>
          <p:nvSpPr>
            <p:cNvPr id="12" name="Text Box 11">
              <a:extLst>
                <a:ext uri="{FF2B5EF4-FFF2-40B4-BE49-F238E27FC236}">
                  <a16:creationId xmlns:a16="http://schemas.microsoft.com/office/drawing/2014/main" id="{9CE16D97-1544-40E7-9799-9DAF2CA26BF8}"/>
                </a:ext>
              </a:extLst>
            </p:cNvPr>
            <p:cNvSpPr txBox="1">
              <a:spLocks noChangeArrowheads="1"/>
            </p:cNvSpPr>
            <p:nvPr/>
          </p:nvSpPr>
          <p:spPr bwMode="auto">
            <a:xfrm>
              <a:off x="2903512" y="3557423"/>
              <a:ext cx="840455" cy="284526"/>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400" dirty="0">
                  <a:solidFill>
                    <a:schemeClr val="tx1"/>
                  </a:solidFill>
                  <a:sym typeface="Symbol" panose="05050102010706020507" pitchFamily="18" charset="2"/>
                </a:rPr>
                <a:t> = 100</a:t>
              </a:r>
              <a:endParaRPr lang="en-GB" altLang="en-US" sz="1400" dirty="0">
                <a:solidFill>
                  <a:schemeClr val="tx1"/>
                </a:solidFill>
              </a:endParaRPr>
            </a:p>
          </p:txBody>
        </p:sp>
        <p:sp>
          <p:nvSpPr>
            <p:cNvPr id="13" name="Rectangle 12">
              <a:extLst>
                <a:ext uri="{FF2B5EF4-FFF2-40B4-BE49-F238E27FC236}">
                  <a16:creationId xmlns:a16="http://schemas.microsoft.com/office/drawing/2014/main" id="{52B5DF72-106A-4677-A602-1328B25CF197}"/>
                </a:ext>
              </a:extLst>
            </p:cNvPr>
            <p:cNvSpPr/>
            <p:nvPr/>
          </p:nvSpPr>
          <p:spPr bwMode="auto">
            <a:xfrm>
              <a:off x="2685812" y="3230264"/>
              <a:ext cx="153590" cy="284526"/>
            </a:xfrm>
            <a:prstGeom prst="rect">
              <a:avLst/>
            </a:prstGeom>
            <a:solidFill>
              <a:schemeClr val="bg1"/>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defTabSz="761981"/>
              <a:endParaRPr lang="en-AU" sz="1400">
                <a:latin typeface="Arial" pitchFamily="34" charset="0"/>
              </a:endParaRPr>
            </a:p>
          </p:txBody>
        </p:sp>
      </p:grpSp>
      <p:grpSp>
        <p:nvGrpSpPr>
          <p:cNvPr id="14" name="Group 13">
            <a:extLst>
              <a:ext uri="{FF2B5EF4-FFF2-40B4-BE49-F238E27FC236}">
                <a16:creationId xmlns:a16="http://schemas.microsoft.com/office/drawing/2014/main" id="{8062D2AE-8C80-4806-A3F5-F03F9176E6F2}"/>
              </a:ext>
            </a:extLst>
          </p:cNvPr>
          <p:cNvGrpSpPr/>
          <p:nvPr/>
        </p:nvGrpSpPr>
        <p:grpSpPr>
          <a:xfrm>
            <a:off x="7765659" y="2760437"/>
            <a:ext cx="3688319" cy="3276475"/>
            <a:chOff x="2579557" y="1542093"/>
            <a:chExt cx="3838575" cy="3071813"/>
          </a:xfrm>
        </p:grpSpPr>
        <p:pic>
          <p:nvPicPr>
            <p:cNvPr id="15" name="Picture 5" descr="fig7">
              <a:extLst>
                <a:ext uri="{FF2B5EF4-FFF2-40B4-BE49-F238E27FC236}">
                  <a16:creationId xmlns:a16="http://schemas.microsoft.com/office/drawing/2014/main" id="{AEC409BE-199A-4969-9BEE-385634AD6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557" y="1542093"/>
              <a:ext cx="383857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a:extLst>
                <a:ext uri="{FF2B5EF4-FFF2-40B4-BE49-F238E27FC236}">
                  <a16:creationId xmlns:a16="http://schemas.microsoft.com/office/drawing/2014/main" id="{2AA5808B-A9AE-459D-B211-EDA699C79B48}"/>
                </a:ext>
              </a:extLst>
            </p:cNvPr>
            <p:cNvSpPr txBox="1">
              <a:spLocks noChangeArrowheads="1"/>
            </p:cNvSpPr>
            <p:nvPr/>
          </p:nvSpPr>
          <p:spPr bwMode="auto">
            <a:xfrm>
              <a:off x="5095433" y="3510196"/>
              <a:ext cx="942848" cy="278874"/>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333">
                  <a:solidFill>
                    <a:schemeClr val="tx1"/>
                  </a:solidFill>
                  <a:sym typeface="Symbol" panose="05050102010706020507" pitchFamily="18" charset="2"/>
                </a:rPr>
                <a:t> = 0.1</a:t>
              </a:r>
              <a:endParaRPr lang="en-GB" altLang="en-US" sz="1333">
                <a:solidFill>
                  <a:schemeClr val="tx1"/>
                </a:solidFill>
              </a:endParaRPr>
            </a:p>
          </p:txBody>
        </p:sp>
        <p:sp>
          <p:nvSpPr>
            <p:cNvPr id="17" name="Text Box 10">
              <a:extLst>
                <a:ext uri="{FF2B5EF4-FFF2-40B4-BE49-F238E27FC236}">
                  <a16:creationId xmlns:a16="http://schemas.microsoft.com/office/drawing/2014/main" id="{DC1752B5-96F2-4BAD-B5FD-0AE5450D424F}"/>
                </a:ext>
              </a:extLst>
            </p:cNvPr>
            <p:cNvSpPr txBox="1">
              <a:spLocks noChangeArrowheads="1"/>
            </p:cNvSpPr>
            <p:nvPr/>
          </p:nvSpPr>
          <p:spPr bwMode="auto">
            <a:xfrm>
              <a:off x="2917148" y="3510197"/>
              <a:ext cx="942849" cy="278874"/>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333" dirty="0">
                  <a:solidFill>
                    <a:schemeClr val="tx1"/>
                  </a:solidFill>
                  <a:sym typeface="Symbol" panose="05050102010706020507" pitchFamily="18" charset="2"/>
                </a:rPr>
                <a:t> = 100</a:t>
              </a:r>
              <a:endParaRPr lang="en-GB" altLang="en-US" sz="1333" dirty="0">
                <a:solidFill>
                  <a:schemeClr val="tx1"/>
                </a:solidFill>
              </a:endParaRPr>
            </a:p>
          </p:txBody>
        </p:sp>
        <p:sp>
          <p:nvSpPr>
            <p:cNvPr id="18" name="Rectangle 17">
              <a:extLst>
                <a:ext uri="{FF2B5EF4-FFF2-40B4-BE49-F238E27FC236}">
                  <a16:creationId xmlns:a16="http://schemas.microsoft.com/office/drawing/2014/main" id="{18F765AF-5F8A-411C-9E2D-BA7B36945837}"/>
                </a:ext>
              </a:extLst>
            </p:cNvPr>
            <p:cNvSpPr/>
            <p:nvPr/>
          </p:nvSpPr>
          <p:spPr bwMode="auto">
            <a:xfrm>
              <a:off x="2688499" y="3183366"/>
              <a:ext cx="153589" cy="278874"/>
            </a:xfrm>
            <a:prstGeom prst="rect">
              <a:avLst/>
            </a:prstGeom>
            <a:solidFill>
              <a:schemeClr val="bg1"/>
            </a:solidFill>
            <a:ln w="952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defTabSz="761981"/>
              <a:endParaRPr lang="en-AU" sz="1333">
                <a:latin typeface="Arial" pitchFamily="34" charset="0"/>
              </a:endParaRPr>
            </a:p>
          </p:txBody>
        </p:sp>
      </p:grpSp>
    </p:spTree>
    <p:extLst>
      <p:ext uri="{BB962C8B-B14F-4D97-AF65-F5344CB8AC3E}">
        <p14:creationId xmlns:p14="http://schemas.microsoft.com/office/powerpoint/2010/main" val="551150182"/>
      </p:ext>
    </p:extLst>
  </p:cSld>
  <p:clrMapOvr>
    <a:masterClrMapping/>
  </p:clrMapOvr>
  <p:transition advTm="121102"/>
  <p:extLst>
    <p:ext uri="{3A86A75C-4F4B-4683-9AE1-C65F6400EC91}">
      <p14:laserTraceLst xmlns:p14="http://schemas.microsoft.com/office/powerpoint/2010/main">
        <p14:tracePtLst>
          <p14:tracePt t="9211" x="1255713" y="4084638"/>
          <p14:tracePt t="9312" x="1249363" y="4084638"/>
          <p14:tracePt t="9368" x="1244600" y="4084638"/>
          <p14:tracePt t="9405" x="1238250" y="4084638"/>
          <p14:tracePt t="9413" x="1238250" y="4090988"/>
          <p14:tracePt t="9415" x="1231900" y="4097338"/>
          <p14:tracePt t="9421" x="1225550" y="4102100"/>
          <p14:tracePt t="9432" x="1220788" y="4121150"/>
          <p14:tracePt t="9440" x="1214438" y="4127500"/>
          <p14:tracePt t="9452" x="1214438" y="4138613"/>
          <p14:tracePt t="9462" x="1208088" y="4144963"/>
          <p14:tracePt t="9468" x="1208088" y="4151313"/>
          <p14:tracePt t="9477" x="1201738" y="4151313"/>
          <p14:tracePt t="9481" x="1201738" y="4156075"/>
          <p14:tracePt t="9486" x="1195388" y="4156075"/>
          <p14:tracePt t="9487" x="1195388" y="4162425"/>
          <p14:tracePt t="9497" x="1190625" y="4162425"/>
          <p14:tracePt t="9505" x="1190625" y="4168775"/>
          <p14:tracePt t="9533" x="1184275" y="4168775"/>
          <p14:tracePt t="9543" x="1177925" y="4168775"/>
          <p14:tracePt t="9563" x="1171575" y="4168775"/>
          <p14:tracePt t="9570" x="1171575" y="4162425"/>
          <p14:tracePt t="9573" x="1171575" y="4156075"/>
          <p14:tracePt t="9580" x="1166813" y="4144963"/>
          <p14:tracePt t="9582" x="1166813" y="4132263"/>
          <p14:tracePt t="9590" x="1160463" y="4102100"/>
          <p14:tracePt t="9593" x="1160463" y="4090988"/>
          <p14:tracePt t="9599" x="1160463" y="4037013"/>
          <p14:tracePt t="9608" x="1160463" y="3983038"/>
          <p14:tracePt t="9610" x="1160463" y="3965575"/>
          <p14:tracePt t="9617" x="1160463" y="3911600"/>
          <p14:tracePt t="9619" x="1160463" y="3887788"/>
          <p14:tracePt t="9627" x="1171575" y="3816350"/>
          <p14:tracePt t="9631" x="1177925" y="3786188"/>
          <p14:tracePt t="9635" x="1184275" y="3732213"/>
          <p14:tracePt t="9638" x="1184275" y="3702050"/>
          <p14:tracePt t="9645" x="1190625" y="3648075"/>
          <p14:tracePt t="9648" x="1195388" y="3636963"/>
          <p14:tracePt t="9655" x="1195388" y="3606800"/>
          <p14:tracePt t="9656" x="1201738" y="3594100"/>
          <p14:tracePt t="9665" x="1201738" y="3576638"/>
          <p14:tracePt t="9677" x="1201738" y="3563938"/>
          <p14:tracePt t="9684" x="1201738" y="3552825"/>
          <p14:tracePt t="9713" x="1195388" y="3552825"/>
          <p14:tracePt t="9777" x="1190625" y="3552825"/>
          <p14:tracePt t="9850" x="1190625" y="3559175"/>
          <p14:tracePt t="9888" x="1184275" y="3559175"/>
          <p14:tracePt t="9946" x="1177925" y="3559175"/>
          <p14:tracePt t="9963" x="1171575" y="3559175"/>
          <p14:tracePt t="10017" x="1166813" y="3559175"/>
          <p14:tracePt t="10064" x="1160463" y="3559175"/>
          <p14:tracePt t="10074" x="1160463" y="3563938"/>
          <p14:tracePt t="10083" x="1147763" y="3570288"/>
          <p14:tracePt t="10093" x="1136650" y="3570288"/>
          <p14:tracePt t="10102" x="1130300" y="3576638"/>
          <p14:tracePt t="10110" x="1117600" y="3576638"/>
          <p14:tracePt t="10116" x="1117600" y="3582988"/>
          <p14:tracePt t="10119" x="1112838" y="3582988"/>
          <p14:tracePt t="10139" x="1093788" y="3582988"/>
          <p14:tracePt t="10149" x="1089025" y="3582988"/>
          <p14:tracePt t="10156" x="1082675" y="3582988"/>
          <p14:tracePt t="10166" x="1076325" y="3587750"/>
          <p14:tracePt t="10169" x="1069975" y="3587750"/>
          <p14:tracePt t="10179" x="1058863" y="3587750"/>
          <p14:tracePt t="10184" x="1052513" y="3587750"/>
          <p14:tracePt t="10197" x="1039813" y="3587750"/>
          <p14:tracePt t="10203" x="1028700" y="3587750"/>
          <p14:tracePt t="10216" x="1022350" y="3587750"/>
          <p14:tracePt t="10226" x="1016000" y="3587750"/>
          <p14:tracePt t="10231" x="1011238" y="3587750"/>
          <p14:tracePt t="10240" x="1004888" y="3587750"/>
          <p14:tracePt t="10245" x="998538" y="3587750"/>
          <p14:tracePt t="10251" x="992188" y="3587750"/>
          <p14:tracePt t="10271" x="987425" y="3582988"/>
          <p14:tracePt t="10288" x="981075" y="3576638"/>
          <p14:tracePt t="10306" x="974725" y="3576638"/>
          <p14:tracePt t="10342" x="968375" y="3576638"/>
          <p14:tracePt t="10428" x="968375" y="3570288"/>
          <p14:tracePt t="10781" x="981075" y="3570288"/>
          <p14:tracePt t="10787" x="1016000" y="3570288"/>
          <p14:tracePt t="10794" x="1058863" y="3570288"/>
          <p14:tracePt t="10804" x="1089025" y="3576638"/>
          <p14:tracePt t="10814" x="1136650" y="3576638"/>
          <p14:tracePt t="10825" x="1177925" y="3576638"/>
          <p14:tracePt t="10829" x="1201738" y="3576638"/>
          <p14:tracePt t="10833" x="1208088" y="3576638"/>
          <p14:tracePt t="10838" x="1231900" y="3576638"/>
          <p14:tracePt t="10839" x="1249363" y="3576638"/>
          <p14:tracePt t="10851" x="1273175" y="3576638"/>
          <p14:tracePt t="10860" x="1316038" y="3576638"/>
          <p14:tracePt t="10867" x="1346200" y="3576638"/>
          <p14:tracePt t="10870" x="1357313" y="3576638"/>
          <p14:tracePt t="10876" x="1387475" y="3570288"/>
          <p14:tracePt t="10885" x="1423988" y="3570288"/>
          <p14:tracePt t="10889" x="1441450" y="3570288"/>
          <p14:tracePt t="10900" x="1489075" y="3570288"/>
          <p14:tracePt t="10904" x="1512888" y="3570288"/>
          <p14:tracePt t="10906" x="1530350" y="3570288"/>
          <p14:tracePt t="10913" x="1560513" y="3576638"/>
          <p14:tracePt t="10916" x="1579563" y="3576638"/>
          <p14:tracePt t="10923" x="1597025" y="3582988"/>
          <p14:tracePt t="10926" x="1608138" y="3582988"/>
          <p14:tracePt t="10932" x="1627188" y="3582988"/>
          <p14:tracePt t="10935" x="1638300" y="3582988"/>
          <p14:tracePt t="10943" x="1644650" y="3587750"/>
          <p14:tracePt t="10947" x="1657350" y="3594100"/>
          <p14:tracePt t="10950" x="1674813" y="3594100"/>
          <p14:tracePt t="10959" x="1685925" y="3600450"/>
          <p14:tracePt t="10961" x="1692275" y="3600450"/>
          <p14:tracePt t="10970" x="1704975" y="3606800"/>
          <p14:tracePt t="10972" x="1709738" y="3613150"/>
          <p14:tracePt t="10979" x="1716088" y="3613150"/>
          <p14:tracePt t="10981" x="1722438" y="3617913"/>
          <p14:tracePt t="10991" x="1728788" y="3617913"/>
          <p14:tracePt t="11007" x="1733550" y="3617913"/>
          <p14:tracePt t="11016" x="1739900" y="3617913"/>
          <p14:tracePt t="11082" x="1733550" y="3617913"/>
          <p14:tracePt t="11101" x="1733550" y="3624263"/>
          <p14:tracePt t="11121" x="1728788" y="3624263"/>
          <p14:tracePt t="11158" x="1728788" y="3630613"/>
          <p14:tracePt t="11194" x="1722438" y="3630613"/>
          <p14:tracePt t="11339" x="1722438" y="3636963"/>
          <p14:tracePt t="11376" x="1716088" y="3636963"/>
          <p14:tracePt t="11411" x="1716088" y="3641725"/>
          <p14:tracePt t="11420" x="1709738" y="3641725"/>
          <p14:tracePt t="11426" x="1709738" y="3648075"/>
          <p14:tracePt t="11431" x="1704975" y="3648075"/>
          <p14:tracePt t="11439" x="1698625" y="3660775"/>
          <p14:tracePt t="11445" x="1692275" y="3660775"/>
          <p14:tracePt t="11455" x="1692275" y="3665538"/>
          <p14:tracePt t="11468" x="1685925" y="3671888"/>
          <p14:tracePt t="11485" x="1685925" y="3678238"/>
          <p14:tracePt t="11518" x="1681163" y="3684588"/>
          <p14:tracePt t="11543" x="1608138" y="3773488"/>
          <p14:tracePt t="11552" x="1608138" y="3779838"/>
          <p14:tracePt t="11568" x="1603375" y="3779838"/>
          <p14:tracePt t="11576" x="1603375" y="3786188"/>
          <p14:tracePt t="11588" x="1597025" y="3792538"/>
          <p14:tracePt t="11600" x="1584325" y="3810000"/>
          <p14:tracePt t="11606" x="1579563" y="3821113"/>
          <p14:tracePt t="11617" x="1573213" y="3851275"/>
          <p14:tracePt t="11622" x="1554163" y="3863975"/>
          <p14:tracePt t="11625" x="1549400" y="3875088"/>
          <p14:tracePt t="11631" x="1536700" y="3898900"/>
          <p14:tracePt t="11636" x="1530350" y="3905250"/>
          <p14:tracePt t="11642" x="1519238" y="3922713"/>
          <p14:tracePt t="11645" x="1519238" y="3929063"/>
          <p14:tracePt t="11650" x="1501775" y="3952875"/>
          <p14:tracePt t="11652" x="1495425" y="3959225"/>
          <p14:tracePt t="11665" x="1482725" y="3983038"/>
          <p14:tracePt t="11674" x="1465263" y="4000500"/>
          <p14:tracePt t="11680" x="1458913" y="4013200"/>
          <p14:tracePt t="11683" x="1452563" y="4019550"/>
          <p14:tracePt t="11688" x="1452563" y="4030663"/>
          <p14:tracePt t="11695" x="1447800" y="4043363"/>
          <p14:tracePt t="11696" x="1441450" y="4049713"/>
          <p14:tracePt t="11702" x="1435100" y="4054475"/>
          <p14:tracePt t="11708" x="1417638" y="4078288"/>
          <p14:tracePt t="11715" x="1411288" y="4090988"/>
          <p14:tracePt t="11717" x="1411288" y="4102100"/>
          <p14:tracePt t="11725" x="1400175" y="4121150"/>
          <p14:tracePt t="11729" x="1393825" y="4127500"/>
          <p14:tracePt t="11735" x="1393825" y="4138613"/>
          <p14:tracePt t="11736" x="1381125" y="4156075"/>
          <p14:tracePt t="11745" x="1374775" y="4168775"/>
          <p14:tracePt t="11747" x="1370013" y="4175125"/>
          <p14:tracePt t="11755" x="1370013" y="4179888"/>
          <p14:tracePt t="11763" x="1363663" y="4205288"/>
          <p14:tracePt t="11772" x="1357313" y="4216400"/>
          <p14:tracePt t="11774" x="1357313" y="4222750"/>
          <p14:tracePt t="11781" x="1350963" y="4233863"/>
          <p14:tracePt t="11783" x="1350963" y="4240213"/>
          <p14:tracePt t="11794" x="1350963" y="4257675"/>
          <p14:tracePt t="11801" x="1350963" y="4276725"/>
          <p14:tracePt t="11806" x="1350963" y="4281488"/>
          <p14:tracePt t="11810" x="1350963" y="4300538"/>
          <p14:tracePt t="11815" x="1350963" y="4318000"/>
          <p14:tracePt t="11819" x="1350963" y="4354513"/>
          <p14:tracePt t="11829" x="1350963" y="4402138"/>
          <p14:tracePt t="11838" x="1350963" y="4437063"/>
          <p14:tracePt t="11839" x="1350963" y="4449763"/>
          <p14:tracePt t="11846" x="1357313" y="4486275"/>
          <p14:tracePt t="11848" x="1357313" y="4497388"/>
          <p14:tracePt t="11855" x="1370013" y="4527550"/>
          <p14:tracePt t="11859" x="1370013" y="4538663"/>
          <p14:tracePt t="11865" x="1374775" y="4568825"/>
          <p14:tracePt t="11870" x="1374775" y="4575175"/>
          <p14:tracePt t="11875" x="1381125" y="4592638"/>
          <p14:tracePt t="11878" x="1381125" y="4605338"/>
          <p14:tracePt t="11883" x="1393825" y="4616450"/>
          <p14:tracePt t="11897" x="1400175" y="4635500"/>
          <p14:tracePt t="11903" x="1404938" y="4635500"/>
          <p14:tracePt t="11905" x="1404938" y="4646613"/>
          <p14:tracePt t="11916" x="1411288" y="4646613"/>
          <p14:tracePt t="11923" x="1423988" y="4652963"/>
          <p14:tracePt t="11927" x="1428750" y="4652963"/>
          <p14:tracePt t="11933" x="1435100" y="4652963"/>
          <p14:tracePt t="11942" x="1458913" y="4652963"/>
          <p14:tracePt t="11949" x="1489075" y="4652963"/>
          <p14:tracePt t="11950" x="1501775" y="4646613"/>
          <p14:tracePt t="11958" x="1543050" y="4641850"/>
          <p14:tracePt t="11961" x="1554163" y="4641850"/>
          <p14:tracePt t="11967" x="1608138" y="4635500"/>
          <p14:tracePt t="11971" x="1631950" y="4635500"/>
          <p14:tracePt t="11976" x="1692275" y="4629150"/>
          <p14:tracePt t="11978" x="1722438" y="4622800"/>
          <p14:tracePt t="11988" x="1806575" y="4622800"/>
          <p14:tracePt t="11998" x="1895475" y="4622800"/>
          <p14:tracePt t="12005" x="1943100" y="4629150"/>
          <p14:tracePt t="12013" x="1962150" y="4629150"/>
          <p14:tracePt t="12014" x="2003425" y="4635500"/>
          <p14:tracePt t="12015" x="2016125" y="4641850"/>
          <p14:tracePt t="12022" x="2044700" y="4652963"/>
          <p14:tracePt t="12028" x="2057400" y="4652963"/>
          <p14:tracePt t="12031" x="2087563" y="4665663"/>
          <p14:tracePt t="12033" x="2093913" y="4665663"/>
          <p14:tracePt t="12043" x="2122488" y="4670425"/>
          <p14:tracePt t="12054" x="2141538" y="4676775"/>
          <p14:tracePt t="12063" x="2152650" y="4676775"/>
          <p14:tracePt t="12071" x="2165350" y="4689475"/>
          <p14:tracePt t="12078" x="2170113" y="4694238"/>
          <p14:tracePt t="12082" x="2170113" y="4700588"/>
          <p14:tracePt t="12087" x="2176463" y="4713288"/>
          <p14:tracePt t="12096" x="2176463" y="4737100"/>
          <p14:tracePt t="12097" x="2176463" y="4743450"/>
          <p14:tracePt t="12106" x="2182813" y="4772025"/>
          <p14:tracePt t="12108" x="2182813" y="4778375"/>
          <p14:tracePt t="12115" x="2182813" y="4802188"/>
          <p14:tracePt t="12118" x="2182813" y="4821238"/>
          <p14:tracePt t="12125" x="2189163" y="4849813"/>
          <p14:tracePt t="12128" x="2189163" y="4868863"/>
          <p14:tracePt t="12133" x="2189163" y="4892675"/>
          <p14:tracePt t="12135" x="2189163" y="4903788"/>
          <p14:tracePt t="12145" x="2189163" y="4940300"/>
          <p14:tracePt t="12154" x="2189163" y="4970463"/>
          <p14:tracePt t="12165" x="2189163" y="5005388"/>
          <p14:tracePt t="12176" x="2189163" y="5035550"/>
          <p14:tracePt t="12182" x="2189163" y="5053013"/>
          <p14:tracePt t="12185" x="2189163" y="5059363"/>
          <p14:tracePt t="12196" x="2189163" y="5072063"/>
          <p14:tracePt t="12198" x="2189163" y="5089525"/>
          <p14:tracePt t="12208" x="2189163" y="5095875"/>
          <p14:tracePt t="17191" x="2189163" y="5089525"/>
          <p14:tracePt t="17196" x="2176463" y="5083175"/>
          <p14:tracePt t="17199" x="2176463" y="5078413"/>
          <p14:tracePt t="17204" x="2165350" y="5053013"/>
          <p14:tracePt t="17215" x="2141538" y="5029200"/>
          <p14:tracePt t="17226" x="2117725" y="5000625"/>
          <p14:tracePt t="17232" x="2081213" y="4976813"/>
          <p14:tracePt t="17234" x="2074863" y="4964113"/>
          <p14:tracePt t="17245" x="2020888" y="4927600"/>
          <p14:tracePt t="17250" x="1985963" y="4886325"/>
          <p14:tracePt t="17254" x="1966913" y="4873625"/>
          <p14:tracePt t="17261" x="1931988" y="4826000"/>
          <p14:tracePt t="17263" x="1919288" y="4814888"/>
          <p14:tracePt t="17270" x="1871663" y="4760913"/>
          <p14:tracePt t="17277" x="1847850" y="4730750"/>
          <p14:tracePt t="17279" x="1841500" y="4719638"/>
          <p14:tracePt t="17287" x="1811338" y="4689475"/>
          <p14:tracePt t="17288" x="1811338" y="4683125"/>
          <p14:tracePt t="17296" x="1793875" y="4665663"/>
          <p14:tracePt t="17298" x="1782763" y="4659313"/>
          <p14:tracePt t="17305" x="1770063" y="4641850"/>
          <p14:tracePt t="17309" x="1763713" y="4635500"/>
          <p14:tracePt t="17316" x="1758950" y="4622800"/>
          <p14:tracePt t="17317" x="1746250" y="4622800"/>
          <p14:tracePt t="17325" x="1728788" y="4605338"/>
          <p14:tracePt t="17333" x="1722438" y="4587875"/>
          <p14:tracePt t="17334" x="1716088" y="4587875"/>
          <p14:tracePt t="17346" x="1704975" y="4564063"/>
          <p14:tracePt t="17355" x="1692275" y="4527550"/>
          <p14:tracePt t="17357" x="1681163" y="4521200"/>
          <p14:tracePt t="17366" x="1668463" y="4449763"/>
          <p14:tracePt t="17371" x="1662113" y="4408488"/>
          <p14:tracePt t="17378" x="1657350" y="4389438"/>
          <p14:tracePt t="17383" x="1644650" y="4330700"/>
          <p14:tracePt t="17397" x="1644650" y="4270375"/>
          <p14:tracePt t="17400" x="1644650" y="4205288"/>
          <p14:tracePt t="17412" x="1651000" y="4127500"/>
          <p14:tracePt t="17419" x="1662113" y="4097338"/>
          <p14:tracePt t="17422" x="1662113" y="4067175"/>
          <p14:tracePt t="17429" x="1668463" y="4043363"/>
          <p14:tracePt t="17431" x="1674813" y="4024313"/>
          <p14:tracePt t="17439" x="1685925" y="3976688"/>
          <p14:tracePt t="17447" x="1698625" y="3948113"/>
          <p14:tracePt t="17462" x="1704975" y="3911600"/>
          <p14:tracePt t="17464" x="1709738" y="3898900"/>
          <p14:tracePt t="17474" x="1716088" y="3887788"/>
          <p14:tracePt t="17476" x="1716088" y="3875088"/>
          <p14:tracePt t="17487" x="1716088" y="3870325"/>
          <p14:tracePt t="17492" x="1716088" y="3863975"/>
          <p14:tracePt t="17502" x="1716088" y="3857625"/>
          <p14:tracePt t="17504" x="1716088" y="3851275"/>
          <p14:tracePt t="17520" x="1716088" y="3840163"/>
          <p14:tracePt t="17530" x="1709738" y="3833813"/>
          <p14:tracePt t="17541" x="1698625" y="3833813"/>
          <p14:tracePt t="17542" x="1698625" y="3827463"/>
          <p14:tracePt t="17548" x="1692275" y="3821113"/>
          <p14:tracePt t="17551" x="1685925" y="3821113"/>
          <p14:tracePt t="17558" x="1681163" y="3816350"/>
          <p14:tracePt t="17559" x="1674813" y="3816350"/>
          <p14:tracePt t="17569" x="1657350" y="3810000"/>
          <p14:tracePt t="17577" x="1644650" y="3810000"/>
          <p14:tracePt t="17580" x="1638300" y="3803650"/>
          <p14:tracePt t="17587" x="1614488" y="3803650"/>
          <p14:tracePt t="17590" x="1608138" y="3803650"/>
          <p14:tracePt t="17599" x="1584325" y="3803650"/>
          <p14:tracePt t="17605" x="1554163" y="3797300"/>
          <p14:tracePt t="17611" x="1549400" y="3797300"/>
          <p14:tracePt t="17616" x="1512888" y="3797300"/>
          <p14:tracePt t="17629" x="1482725" y="3792538"/>
          <p14:tracePt t="17635" x="1465263" y="3786188"/>
          <p14:tracePt t="17647" x="1441450" y="3786188"/>
          <p14:tracePt t="17651" x="1428750" y="3773488"/>
          <p14:tracePt t="17655" x="1417638" y="3773488"/>
          <p14:tracePt t="17661" x="1411288" y="3767138"/>
          <p14:tracePt t="17665" x="1400175" y="3767138"/>
          <p14:tracePt t="17671" x="1393825" y="3756025"/>
          <p14:tracePt t="17675" x="1387475" y="3756025"/>
          <p14:tracePt t="17680" x="1381125" y="3749675"/>
          <p14:tracePt t="17692" x="1374775" y="3743325"/>
          <p14:tracePt t="17698" x="1374775" y="3738563"/>
          <p14:tracePt t="18003" x="1363663" y="3725863"/>
          <p14:tracePt t="18011" x="1303338" y="3702050"/>
          <p14:tracePt t="18025" x="1262063" y="3671888"/>
          <p14:tracePt t="18028" x="1231900" y="3654425"/>
          <p14:tracePt t="18030" x="1214438" y="3648075"/>
          <p14:tracePt t="18037" x="1195388" y="3624263"/>
          <p14:tracePt t="18042" x="1184275" y="3617913"/>
          <p14:tracePt t="18049" x="1147763" y="3594100"/>
          <p14:tracePt t="18057" x="1117600" y="3559175"/>
          <p14:tracePt t="18065" x="1093788" y="3522663"/>
          <p14:tracePt t="18066" x="1089025" y="3516313"/>
          <p14:tracePt t="18074" x="1065213" y="3481388"/>
          <p14:tracePt t="18076" x="1058863" y="3468688"/>
          <p14:tracePt t="18083" x="1035050" y="3444875"/>
          <p14:tracePt t="18086" x="1022350" y="3427413"/>
          <p14:tracePt t="18092" x="1004888" y="3408363"/>
          <p14:tracePt t="18096" x="998538" y="3403600"/>
          <p14:tracePt t="18103" x="968375" y="3373438"/>
          <p14:tracePt t="18113" x="944563" y="3355975"/>
          <p14:tracePt t="18120" x="938213" y="3349625"/>
          <p14:tracePt t="18123" x="927100" y="3336925"/>
          <p14:tracePt t="18130" x="920750" y="3336925"/>
          <p14:tracePt t="18131" x="920750" y="3330575"/>
          <p14:tracePt t="18145" x="909638" y="3325813"/>
          <p14:tracePt t="18454" x="909638" y="3319463"/>
          <p14:tracePt t="18456" x="914400" y="3319463"/>
          <p14:tracePt t="18469" x="927100" y="3319463"/>
          <p14:tracePt t="18479" x="933450" y="3319463"/>
          <p14:tracePt t="18486" x="938213" y="3306763"/>
          <p14:tracePt t="18492" x="944563" y="3306763"/>
          <p14:tracePt t="18495" x="963613" y="3306763"/>
          <p14:tracePt t="18499" x="968375" y="3302000"/>
          <p14:tracePt t="18509" x="987425" y="3295650"/>
          <p14:tracePt t="18516" x="1004888" y="3295650"/>
          <p14:tracePt t="18526" x="1022350" y="3295650"/>
          <p14:tracePt t="18534" x="1039813" y="3289300"/>
          <p14:tracePt t="18544" x="1052513" y="3282950"/>
          <p14:tracePt t="18552" x="1065213" y="3282950"/>
          <p14:tracePt t="18561" x="1076325" y="3282950"/>
          <p14:tracePt t="18566" x="1082675" y="3282950"/>
          <p14:tracePt t="18580" x="1089025" y="3278188"/>
          <p14:tracePt t="18600" x="1089025" y="3271838"/>
          <p14:tracePt t="18608" x="1093788" y="3271838"/>
          <p14:tracePt t="18656" x="1093788" y="3265488"/>
          <p14:tracePt t="18750" x="1093788" y="3259138"/>
          <p14:tracePt t="18805" x="1100138" y="3259138"/>
          <p14:tracePt t="20223" x="1106488" y="3259138"/>
          <p14:tracePt t="20231" x="1117600" y="3259138"/>
          <p14:tracePt t="20239" x="1123950" y="3259138"/>
          <p14:tracePt t="20249" x="1136650" y="3259138"/>
          <p14:tracePt t="20258" x="1147763" y="3259138"/>
          <p14:tracePt t="20269" x="1160463" y="3259138"/>
          <p14:tracePt t="20276" x="1166813" y="3259138"/>
          <p14:tracePt t="20285" x="1171575" y="3259138"/>
          <p14:tracePt t="20294" x="1177925" y="3259138"/>
          <p14:tracePt t="20296" x="1184275" y="3259138"/>
          <p14:tracePt t="20306" x="1190625" y="3259138"/>
          <p14:tracePt t="20313" x="1195388" y="3259138"/>
          <p14:tracePt t="20322" x="1208088" y="3271838"/>
          <p14:tracePt t="20323" x="1214438" y="3278188"/>
          <p14:tracePt t="20333" x="1238250" y="3289300"/>
          <p14:tracePt t="20343" x="1255713" y="3306763"/>
          <p14:tracePt t="20351" x="1273175" y="3325813"/>
          <p14:tracePt t="20353" x="1279525" y="3330575"/>
          <p14:tracePt t="20360" x="1296988" y="3343275"/>
          <p14:tracePt t="20364" x="1303338" y="3349625"/>
          <p14:tracePt t="20370" x="1316038" y="3360738"/>
          <p14:tracePt t="20374" x="1322388" y="3367088"/>
          <p14:tracePt t="20380" x="1333500" y="3379788"/>
          <p14:tracePt t="20390" x="1346200" y="3384550"/>
          <p14:tracePt t="20398" x="1363663" y="3390900"/>
          <p14:tracePt t="20406" x="1374775" y="3408363"/>
          <p14:tracePt t="20416" x="1381125" y="3414713"/>
          <p14:tracePt t="20419" x="1387475" y="3414713"/>
          <p14:tracePt t="20425" x="1400175" y="3427413"/>
          <p14:tracePt t="20429" x="1404938" y="3433763"/>
          <p14:tracePt t="20435" x="1423988" y="3462338"/>
          <p14:tracePt t="20445" x="1452563" y="3486150"/>
          <p14:tracePt t="20455" x="1471613" y="3516313"/>
          <p14:tracePt t="20462" x="1489075" y="3535363"/>
          <p14:tracePt t="20463" x="1495425" y="3546475"/>
          <p14:tracePt t="20472" x="1501775" y="3559175"/>
          <p14:tracePt t="20474" x="1501775" y="3563938"/>
          <p14:tracePt t="20480" x="1512888" y="3582988"/>
          <p14:tracePt t="20485" x="1512888" y="3587750"/>
          <p14:tracePt t="20489" x="1519238" y="3594100"/>
          <p14:tracePt t="20498" x="1519238" y="3600450"/>
          <p14:tracePt t="20500" x="1530350" y="3600450"/>
          <p14:tracePt t="20509" x="1530350" y="3606800"/>
          <p14:tracePt t="20518" x="1530350" y="3613150"/>
          <p14:tracePt t="20540" x="1530350" y="3617913"/>
          <p14:tracePt t="20564" x="1530350" y="3624263"/>
          <p14:tracePt t="20574" x="1530350" y="3630613"/>
          <p14:tracePt t="20577" x="1530350" y="3636963"/>
          <p14:tracePt t="20584" x="1536700" y="3648075"/>
          <p14:tracePt t="20592" x="1543050" y="3665538"/>
          <p14:tracePt t="20597" x="1543050" y="3678238"/>
          <p14:tracePt t="20603" x="1560513" y="3695700"/>
          <p14:tracePt t="20614" x="1573213" y="3719513"/>
          <p14:tracePt t="20622" x="1579563" y="3749675"/>
          <p14:tracePt t="20632" x="1584325" y="3767138"/>
          <p14:tracePt t="20640" x="1590675" y="3779838"/>
          <p14:tracePt t="20641" x="1590675" y="3786188"/>
          <p14:tracePt t="20648" x="1597025" y="3792538"/>
          <p14:tracePt t="20652" x="1597025" y="3797300"/>
          <p14:tracePt t="20657" x="1597025" y="3803650"/>
          <p14:tracePt t="20659" x="1603375" y="3810000"/>
          <p14:tracePt t="20667" x="1603375" y="3821113"/>
          <p14:tracePt t="20675" x="1603375" y="3827463"/>
          <p14:tracePt t="20688" x="1603375" y="3840163"/>
          <p14:tracePt t="20695" x="1603375" y="3844925"/>
          <p14:tracePt t="20698" x="1603375" y="3857625"/>
          <p14:tracePt t="20713" x="1603375" y="3881438"/>
          <p14:tracePt t="20716" x="1603375" y="3894138"/>
          <p14:tracePt t="20727" x="1603375" y="3905250"/>
          <p14:tracePt t="20733" x="1603375" y="3929063"/>
          <p14:tracePt t="20741" x="1603375" y="3952875"/>
          <p14:tracePt t="20745" x="1603375" y="3959225"/>
          <p14:tracePt t="20751" x="1603375" y="3983038"/>
          <p14:tracePt t="20757" x="1603375" y="3995738"/>
          <p14:tracePt t="20759" x="1603375" y="4024313"/>
          <p14:tracePt t="20761" x="1603375" y="4030663"/>
          <p14:tracePt t="20771" x="1603375" y="4067175"/>
          <p14:tracePt t="20780" x="1603375" y="4090988"/>
          <p14:tracePt t="20788" x="1603375" y="4127500"/>
          <p14:tracePt t="20796" x="1597025" y="4138613"/>
          <p14:tracePt t="20808" x="1597025" y="4168775"/>
          <p14:tracePt t="20816" x="1590675" y="4179888"/>
          <p14:tracePt t="20825" x="1590675" y="4198938"/>
          <p14:tracePt t="20841" x="1584325" y="4233863"/>
          <p14:tracePt t="20851" x="1579563" y="4246563"/>
          <p14:tracePt t="20854" x="1579563" y="4257675"/>
          <p14:tracePt t="20861" x="1579563" y="4276725"/>
          <p14:tracePt t="20866" x="1579563" y="4281488"/>
          <p14:tracePt t="20872" x="1579563" y="4306888"/>
          <p14:tracePt t="20882" x="1579563" y="4324350"/>
          <p14:tracePt t="20891" x="1579563" y="4341813"/>
          <p14:tracePt t="20897" x="1579563" y="4354513"/>
          <p14:tracePt t="20900" x="1579563" y="4359275"/>
          <p14:tracePt t="20907" x="1566863" y="4359275"/>
          <p14:tracePt t="20911" x="1566863" y="4365625"/>
          <p14:tracePt t="20917" x="1566863" y="4371975"/>
          <p14:tracePt t="20925" x="1566863" y="4378325"/>
          <p14:tracePt t="20943" x="1566863" y="4384675"/>
          <p14:tracePt t="20993" x="1573213" y="4389438"/>
          <p14:tracePt t="21003" x="1573213" y="4395788"/>
          <p14:tracePt t="21010" x="1573213" y="4402138"/>
          <p14:tracePt t="21023" x="1573213" y="4408488"/>
          <p14:tracePt t="21028" x="1573213" y="4413250"/>
          <p14:tracePt t="21040" x="1573213" y="4419600"/>
          <p14:tracePt t="21056" x="1573213" y="4425950"/>
          <p14:tracePt t="21177" x="1573213" y="4419600"/>
          <p14:tracePt t="21227" x="1573213" y="4413250"/>
          <p14:tracePt t="21242" x="1579563" y="4413250"/>
          <p14:tracePt t="21334" x="1579563" y="4408488"/>
          <p14:tracePt t="21410" x="1579563" y="4402138"/>
          <p14:tracePt t="21518" x="1584325" y="4402138"/>
          <p14:tracePt t="23674" x="1584325" y="4395788"/>
          <p14:tracePt t="23680" x="1573213" y="4348163"/>
          <p14:tracePt t="23685" x="1560513" y="4300538"/>
          <p14:tracePt t="23687" x="1560513" y="4281488"/>
          <p14:tracePt t="23695" x="1549400" y="4233863"/>
          <p14:tracePt t="23696" x="1549400" y="4222750"/>
          <p14:tracePt t="23707" x="1536700" y="4156075"/>
          <p14:tracePt t="23713" x="1530350" y="4108450"/>
          <p14:tracePt t="23715" x="1530350" y="4097338"/>
          <p14:tracePt t="23723" x="1519238" y="4054475"/>
          <p14:tracePt t="23725" x="1512888" y="4024313"/>
          <p14:tracePt t="23734" x="1506538" y="3989388"/>
          <p14:tracePt t="23739" x="1501775" y="3965575"/>
          <p14:tracePt t="23745" x="1482725" y="3898900"/>
          <p14:tracePt t="23756" x="1458913" y="3821113"/>
          <p14:tracePt t="23762" x="1435100" y="3743325"/>
          <p14:tracePt t="23775" x="1400175" y="3665538"/>
          <p14:tracePt t="23778" x="1374775" y="3617913"/>
          <p14:tracePt t="23781" x="1374775" y="3600450"/>
          <p14:tracePt t="23787" x="1350963" y="3559175"/>
          <p14:tracePt t="23792" x="1339850" y="3540125"/>
          <p14:tracePt t="23797" x="1322388" y="3509963"/>
          <p14:tracePt t="23799" x="1322388" y="3505200"/>
          <p14:tracePt t="23806" x="1296988" y="3481388"/>
          <p14:tracePt t="23815" x="1285875" y="3462338"/>
          <p14:tracePt t="23818" x="1285875" y="3457575"/>
          <p14:tracePt t="23824" x="1279525" y="3444875"/>
          <p14:tracePt t="23828" x="1268413" y="3444875"/>
          <p14:tracePt t="23833" x="1268413" y="3438525"/>
          <p14:tracePt t="23837" x="1268413" y="3433763"/>
          <p14:tracePt t="23843" x="1262063" y="3427413"/>
          <p14:tracePt t="23844" x="1255713" y="3427413"/>
          <p14:tracePt t="23864" x="1249363" y="3427413"/>
          <p14:tracePt t="23889" x="1249363" y="3421063"/>
          <p14:tracePt t="23899" x="1238250" y="3414713"/>
          <p14:tracePt t="23904" x="1238250" y="3408363"/>
          <p14:tracePt t="23907" x="1225550" y="3403600"/>
          <p14:tracePt t="23909" x="1225550" y="3390900"/>
          <p14:tracePt t="23920" x="1214438" y="3373438"/>
          <p14:tracePt t="23927" x="1208088" y="3367088"/>
          <p14:tracePt t="23929" x="1201738" y="3349625"/>
          <p14:tracePt t="23935" x="1201738" y="3343275"/>
          <p14:tracePt t="23939" x="1201738" y="3336925"/>
          <p14:tracePt t="23945" x="1190625" y="3325813"/>
          <p14:tracePt t="23954" x="1190625" y="3313113"/>
          <p14:tracePt t="23958" x="1190625" y="3306763"/>
          <p14:tracePt t="23963" x="1184275" y="3302000"/>
          <p14:tracePt t="23964" x="1177925" y="3302000"/>
          <p14:tracePt t="23973" x="1177925" y="3289300"/>
          <p14:tracePt t="23975" x="1171575" y="3282950"/>
          <p14:tracePt t="23984" x="1160463" y="3259138"/>
          <p14:tracePt t="23993" x="1136650" y="3224213"/>
          <p14:tracePt t="23996" x="1136650" y="3217863"/>
          <p14:tracePt t="24007" x="1100138" y="3170238"/>
          <p14:tracePt t="24011" x="1076325" y="3133725"/>
          <p14:tracePt t="24013" x="1065213" y="3116263"/>
          <p14:tracePt t="24026" x="1022350" y="3062288"/>
          <p14:tracePt t="24028" x="998538" y="3025775"/>
          <p14:tracePt t="24031" x="987425" y="3001963"/>
          <p14:tracePt t="24038" x="957263" y="2978150"/>
          <p14:tracePt t="24041" x="944563" y="2971800"/>
          <p14:tracePt t="24048" x="927100" y="2947988"/>
          <p14:tracePt t="24051" x="920750" y="2943225"/>
          <p14:tracePt t="24058" x="909638" y="2936875"/>
          <p14:tracePt t="24062" x="909638" y="2924175"/>
          <p14:tracePt t="24072" x="890588" y="2913063"/>
          <p14:tracePt t="24077" x="885825" y="2906713"/>
          <p14:tracePt t="24093" x="879475" y="2906713"/>
          <p14:tracePt t="24128" x="879475" y="2913063"/>
          <p14:tracePt t="24132" x="879475" y="2919413"/>
          <p14:tracePt t="24142" x="885825" y="2919413"/>
          <p14:tracePt t="24145" x="890588" y="2924175"/>
          <p14:tracePt t="24153" x="909638" y="2936875"/>
          <p14:tracePt t="24161" x="920750" y="2947988"/>
          <p14:tracePt t="24163" x="933450" y="2960688"/>
          <p14:tracePt t="24169" x="963613" y="2978150"/>
          <p14:tracePt t="24173" x="968375" y="2984500"/>
          <p14:tracePt t="24179" x="998538" y="3008313"/>
          <p14:tracePt t="24183" x="1011238" y="3014663"/>
          <p14:tracePt t="24188" x="1039813" y="3038475"/>
          <p14:tracePt t="24190" x="1058863" y="3044825"/>
          <p14:tracePt t="24198" x="1089025" y="3079750"/>
          <p14:tracePt t="24199" x="1100138" y="3086100"/>
          <p14:tracePt t="24207" x="1143000" y="3122613"/>
          <p14:tracePt t="24209" x="1154113" y="3133725"/>
          <p14:tracePt t="24216" x="1184275" y="3163888"/>
          <p14:tracePt t="24219" x="1201738" y="3176588"/>
          <p14:tracePt t="24225" x="1225550" y="3194050"/>
          <p14:tracePt t="24229" x="1231900" y="3200400"/>
          <p14:tracePt t="24236" x="1262063" y="3228975"/>
          <p14:tracePt t="24238" x="1268413" y="3235325"/>
          <p14:tracePt t="24247" x="1296988" y="3271838"/>
          <p14:tracePt t="24257" x="1316038" y="3295650"/>
          <p14:tracePt t="24266" x="1339850" y="3319463"/>
          <p14:tracePt t="24273" x="1350963" y="3330575"/>
          <p14:tracePt t="24274" x="1357313" y="3336925"/>
          <p14:tracePt t="24281" x="1357313" y="3349625"/>
          <p14:tracePt t="24285" x="1363663" y="3355975"/>
          <p14:tracePt t="24291" x="1363663" y="3360738"/>
          <p14:tracePt t="24294" x="1370013" y="3360738"/>
          <p14:tracePt t="24302" x="1374775" y="3367088"/>
          <p14:tracePt t="24304" x="1381125" y="3373438"/>
          <p14:tracePt t="24313" x="1387475" y="3379788"/>
          <p14:tracePt t="24319" x="1393825" y="3384550"/>
          <p14:tracePt t="24324" x="1393825" y="3390900"/>
          <p14:tracePt t="24333" x="1400175" y="3397250"/>
          <p14:tracePt t="24339" x="1400175" y="3403600"/>
          <p14:tracePt t="24347" x="1400175" y="3408363"/>
          <p14:tracePt t="24351" x="1404938" y="3414713"/>
          <p14:tracePt t="24356" x="1404938" y="3427413"/>
          <p14:tracePt t="24357" x="1411288" y="3433763"/>
          <p14:tracePt t="24368" x="1411288" y="3444875"/>
          <p14:tracePt t="24375" x="1417638" y="3451225"/>
          <p14:tracePt t="24377" x="1417638" y="3462338"/>
          <p14:tracePt t="24387" x="1423988" y="3475038"/>
          <p14:tracePt t="24393" x="1423988" y="3481388"/>
          <p14:tracePt t="24395" x="1423988" y="3486150"/>
          <p14:tracePt t="24402" x="1428750" y="3486150"/>
          <p14:tracePt t="24407" x="1428750" y="3492500"/>
          <p14:tracePt t="24414" x="1428750" y="3505200"/>
          <p14:tracePt t="24421" x="1428750" y="3516313"/>
          <p14:tracePt t="24422" x="1428750" y="3522663"/>
          <p14:tracePt t="24431" x="1428750" y="3529013"/>
          <p14:tracePt t="24433" x="1428750" y="3535363"/>
          <p14:tracePt t="24440" x="1435100" y="3546475"/>
          <p14:tracePt t="24451" x="1435100" y="3559175"/>
          <p14:tracePt t="24455" x="1441450" y="3559175"/>
          <p14:tracePt t="24463" x="1441450" y="3570288"/>
          <p14:tracePt t="24465" x="1441450" y="3576638"/>
          <p14:tracePt t="24470" x="1452563" y="3600450"/>
          <p14:tracePt t="24479" x="1458913" y="3624263"/>
          <p14:tracePt t="24491" x="1465263" y="3641725"/>
          <p14:tracePt t="24496" x="1471613" y="3665538"/>
          <p14:tracePt t="24499" x="1471613" y="3678238"/>
          <p14:tracePt t="24505" x="1476375" y="3690938"/>
          <p14:tracePt t="24509" x="1482725" y="3695700"/>
          <p14:tracePt t="24515" x="1482725" y="3719513"/>
          <p14:tracePt t="24525" x="1495425" y="3762375"/>
          <p14:tracePt t="24536" x="1495425" y="3786188"/>
          <p14:tracePt t="24542" x="1501775" y="3810000"/>
          <p14:tracePt t="24556" x="1506538" y="3840163"/>
          <p14:tracePt t="24561" x="1506538" y="3851275"/>
          <p14:tracePt t="24565" x="1506538" y="3857625"/>
          <p14:tracePt t="24573" x="1506538" y="3881438"/>
          <p14:tracePt t="24581" x="1506538" y="3898900"/>
          <p14:tracePt t="24591" x="1512888" y="3922713"/>
          <p14:tracePt t="24601" x="1519238" y="3941763"/>
          <p14:tracePt t="24607" x="1525588" y="3965575"/>
          <p14:tracePt t="24611" x="1525588" y="3976688"/>
          <p14:tracePt t="24617" x="1530350" y="4000500"/>
          <p14:tracePt t="24627" x="1536700" y="4049713"/>
          <p14:tracePt t="24636" x="1549400" y="4090988"/>
          <p14:tracePt t="24645" x="1554163" y="4132263"/>
          <p14:tracePt t="24652" x="1554163" y="4151313"/>
          <p14:tracePt t="24656" x="1560513" y="4162425"/>
          <p14:tracePt t="24661" x="1566863" y="4175125"/>
          <p14:tracePt t="24666" x="1566863" y="4179888"/>
          <p14:tracePt t="24670" x="1573213" y="4198938"/>
          <p14:tracePt t="24680" x="1579563" y="4210050"/>
          <p14:tracePt t="24682" x="1579563" y="4216400"/>
          <p14:tracePt t="24689" x="1584325" y="4222750"/>
          <p14:tracePt t="24691" x="1584325" y="4229100"/>
          <p14:tracePt t="24698" x="1584325" y="4240213"/>
          <p14:tracePt t="24708" x="1584325" y="4246563"/>
          <p14:tracePt t="24719" x="1584325" y="4257675"/>
          <p14:tracePt t="24725" x="1584325" y="4270375"/>
          <p14:tracePt t="24727" x="1584325" y="4276725"/>
          <p14:tracePt t="24734" x="1584325" y="4287838"/>
          <p14:tracePt t="24744" x="1584325" y="4306888"/>
          <p14:tracePt t="24747" x="1584325" y="4311650"/>
          <p14:tracePt t="24753" x="1590675" y="4330700"/>
          <p14:tracePt t="24757" x="1590675" y="4335463"/>
          <p14:tracePt t="24763" x="1597025" y="4365625"/>
          <p14:tracePt t="24770" x="1597025" y="4371975"/>
          <p14:tracePt t="24771" x="1603375" y="4395788"/>
          <p14:tracePt t="24773" x="1603375" y="4402138"/>
          <p14:tracePt t="24785" x="1603375" y="4425950"/>
          <p14:tracePt t="24793" x="1608138" y="4443413"/>
          <p14:tracePt t="24805" x="1614488" y="4462463"/>
          <p14:tracePt t="24811" x="1614488" y="4479925"/>
          <p14:tracePt t="24821" x="1620838" y="4491038"/>
          <p14:tracePt t="24834" x="1620838" y="4503738"/>
          <p14:tracePt t="24836" x="1620838" y="4514850"/>
          <p14:tracePt t="24838" x="1620838" y="4521200"/>
          <p14:tracePt t="24846" x="1620838" y="4527550"/>
          <p14:tracePt t="24856" x="1620838" y="4533900"/>
          <p14:tracePt t="24859" x="1620838" y="4538663"/>
          <p14:tracePt t="24868" x="1620838" y="4551363"/>
          <p14:tracePt t="24876" x="1627188" y="4557713"/>
          <p14:tracePt t="24893" x="1627188" y="4564063"/>
          <p14:tracePt t="24912" x="1627188" y="4568825"/>
          <p14:tracePt t="25423" x="1627188" y="4564063"/>
          <p14:tracePt t="27543" x="1627188" y="4545013"/>
          <p14:tracePt t="27544" x="1627188" y="4538663"/>
          <p14:tracePt t="27554" x="1627188" y="4521200"/>
          <p14:tracePt t="27565" x="1627188" y="4497388"/>
          <p14:tracePt t="27574" x="1627188" y="4473575"/>
          <p14:tracePt t="27581" x="1627188" y="4456113"/>
          <p14:tracePt t="27588" x="1627188" y="4449763"/>
          <p14:tracePt t="27590" x="1631950" y="4432300"/>
          <p14:tracePt t="27593" x="1631950" y="4419600"/>
          <p14:tracePt t="27600" x="1638300" y="4402138"/>
          <p14:tracePt t="27610" x="1644650" y="4384675"/>
          <p14:tracePt t="27617" x="1644650" y="4378325"/>
          <p14:tracePt t="27619" x="1644650" y="4371975"/>
          <p14:tracePt t="27636" x="1644650" y="4359275"/>
          <p14:tracePt t="27722" x="1644650" y="4354513"/>
          <p14:tracePt t="27881" x="1638300" y="4354513"/>
          <p14:tracePt t="29362" x="1627188" y="4378325"/>
          <p14:tracePt t="29366" x="1620838" y="4419600"/>
          <p14:tracePt t="29367" x="1620838" y="4425950"/>
          <p14:tracePt t="29380" x="1620838" y="4467225"/>
          <p14:tracePt t="29389" x="1614488" y="4497388"/>
          <p14:tracePt t="29402" x="1614488" y="4510088"/>
          <p14:tracePt t="29404" x="1608138" y="4514850"/>
          <p14:tracePt t="29414" x="1608138" y="4527550"/>
          <p14:tracePt t="29480" x="1608138" y="4521200"/>
          <p14:tracePt t="29501" x="1614488" y="4521200"/>
          <p14:tracePt t="29511" x="1620838" y="4514850"/>
          <p14:tracePt t="29521" x="1627188" y="4514850"/>
          <p14:tracePt t="29526" x="1631950" y="4510088"/>
          <p14:tracePt t="29531" x="1638300" y="4503738"/>
          <p14:tracePt t="29535" x="1644650" y="4503738"/>
          <p14:tracePt t="29540" x="1651000" y="4497388"/>
          <p14:tracePt t="29547" x="1657350" y="4497388"/>
          <p14:tracePt t="29554" x="1662113" y="4486275"/>
          <p14:tracePt t="29555" x="1668463" y="4486275"/>
          <p14:tracePt t="29654" x="1668463" y="4491038"/>
          <p14:tracePt t="29678" x="1668463" y="4497388"/>
          <p14:tracePt t="29690" x="1662113" y="4503738"/>
          <p14:tracePt t="29694" x="1662113" y="4510088"/>
          <p14:tracePt t="29709" x="1657350" y="4514850"/>
          <p14:tracePt t="29713" x="1657350" y="4521200"/>
          <p14:tracePt t="29731" x="1657350" y="4527550"/>
          <p14:tracePt t="29815" x="1668463" y="4527550"/>
          <p14:tracePt t="29823" x="1674813" y="4527550"/>
          <p14:tracePt t="29832" x="1685925" y="4521200"/>
          <p14:tracePt t="29834" x="1692275" y="4521200"/>
          <p14:tracePt t="29842" x="1709738" y="4521200"/>
          <p14:tracePt t="29845" x="1716088" y="4521200"/>
          <p14:tracePt t="29851" x="1728788" y="4521200"/>
          <p14:tracePt t="29855" x="1739900" y="4521200"/>
          <p14:tracePt t="29861" x="1758950" y="4521200"/>
          <p14:tracePt t="29864" x="1763713" y="4521200"/>
          <p14:tracePt t="29870" x="1787525" y="4521200"/>
          <p14:tracePt t="29871" x="1800225" y="4521200"/>
          <p14:tracePt t="29881" x="1811338" y="4527550"/>
          <p14:tracePt t="29889" x="1830388" y="4527550"/>
          <p14:tracePt t="29890" x="1836738" y="4527550"/>
          <p14:tracePt t="29897" x="1841500" y="4527550"/>
          <p14:tracePt t="29900" x="1847850" y="4527550"/>
          <p14:tracePt t="29907" x="1854200" y="4527550"/>
          <p14:tracePt t="29916" x="1860550" y="4527550"/>
          <p14:tracePt t="29926" x="1865313" y="4527550"/>
          <p14:tracePt t="29929" x="1871663" y="4527550"/>
          <p14:tracePt t="30010" x="1865313" y="4527550"/>
          <p14:tracePt t="30016" x="1860550" y="4527550"/>
          <p14:tracePt t="30026" x="1854200" y="4533900"/>
          <p14:tracePt t="30032" x="1847850" y="4533900"/>
          <p14:tracePt t="30039" x="1836738" y="4533900"/>
          <p14:tracePt t="30050" x="1824038" y="4533900"/>
          <p14:tracePt t="30056" x="1817688" y="4533900"/>
          <p14:tracePt t="30065" x="1806575" y="4533900"/>
          <p14:tracePt t="30075" x="1800225" y="4533900"/>
          <p14:tracePt t="30085" x="1776413" y="4533900"/>
          <p14:tracePt t="30095" x="1770063" y="4533900"/>
          <p14:tracePt t="30113" x="1763713" y="4533900"/>
          <p14:tracePt t="30133" x="1752600" y="4533900"/>
          <p14:tracePt t="30167" x="1758950" y="4533900"/>
          <p14:tracePt t="30186" x="1770063" y="4533900"/>
          <p14:tracePt t="30196" x="1787525" y="4538663"/>
          <p14:tracePt t="30204" x="1800225" y="4538663"/>
          <p14:tracePt t="30214" x="1811338" y="4545013"/>
          <p14:tracePt t="30223" x="1817688" y="4545013"/>
          <p14:tracePt t="30243" x="1830388" y="4545013"/>
          <p14:tracePt t="30263" x="1836738" y="4545013"/>
          <p14:tracePt t="30310" x="1830388" y="4545013"/>
          <p14:tracePt t="30314" x="1817688" y="4545013"/>
          <p14:tracePt t="30324" x="1806575" y="4545013"/>
          <p14:tracePt t="30329" x="1800225" y="4545013"/>
          <p14:tracePt t="30338" x="1763713" y="4545013"/>
          <p14:tracePt t="30343" x="1728788" y="4533900"/>
          <p14:tracePt t="30351" x="1704975" y="4533900"/>
          <p14:tracePt t="30353" x="1685925" y="4527550"/>
          <p14:tracePt t="30361" x="1657350" y="4527550"/>
          <p14:tracePt t="30364" x="1638300" y="4514850"/>
          <p14:tracePt t="30369" x="1614488" y="4510088"/>
          <p14:tracePt t="30373" x="1603375" y="4510088"/>
          <p14:tracePt t="30380" x="1579563" y="4510088"/>
          <p14:tracePt t="30383" x="1573213" y="4503738"/>
          <p14:tracePt t="30388" x="1554163" y="4503738"/>
          <p14:tracePt t="30390" x="1549400" y="4503738"/>
          <p14:tracePt t="30401" x="1536700" y="4503738"/>
          <p14:tracePt t="30411" x="1530350" y="4503738"/>
          <p14:tracePt t="30418" x="1525588" y="4503738"/>
          <p14:tracePt t="30476" x="1536700" y="4503738"/>
          <p14:tracePt t="30483" x="1549400" y="4503738"/>
          <p14:tracePt t="30488" x="1560513" y="4503738"/>
          <p14:tracePt t="30492" x="1579563" y="4503738"/>
          <p14:tracePt t="30498" x="1590675" y="4503738"/>
          <p14:tracePt t="30501" x="1614488" y="4503738"/>
          <p14:tracePt t="30506" x="1627188" y="4503738"/>
          <p14:tracePt t="30513" x="1668463" y="4521200"/>
          <p14:tracePt t="30523" x="1709738" y="4527550"/>
          <p14:tracePt t="30529" x="1728788" y="4527550"/>
          <p14:tracePt t="30537" x="1739900" y="4527550"/>
          <p14:tracePt t="30540" x="1746250" y="4527550"/>
          <p14:tracePt t="30546" x="1752600" y="4533900"/>
          <p14:tracePt t="30558" x="1758950" y="4533900"/>
          <p14:tracePt t="30605" x="1746250" y="4527550"/>
          <p14:tracePt t="30606" x="1728788" y="4521200"/>
          <p14:tracePt t="30611" x="1709738" y="4510088"/>
          <p14:tracePt t="30613" x="1704975" y="4503738"/>
          <p14:tracePt t="30621" x="1681163" y="4497388"/>
          <p14:tracePt t="30622" x="1668463" y="4491038"/>
          <p14:tracePt t="30631" x="1638300" y="4479925"/>
          <p14:tracePt t="30633" x="1627188" y="4473575"/>
          <p14:tracePt t="30639" x="1608138" y="4467225"/>
          <p14:tracePt t="30642" x="1597025" y="4462463"/>
          <p14:tracePt t="30648" x="1573213" y="4456113"/>
          <p14:tracePt t="30652" x="1566863" y="4456113"/>
          <p14:tracePt t="30658" x="1543050" y="4456113"/>
          <p14:tracePt t="30663" x="1530350" y="4449763"/>
          <p14:tracePt t="30667" x="1519238" y="4449763"/>
          <p14:tracePt t="30669" x="1506538" y="4449763"/>
          <p14:tracePt t="30680" x="1489075" y="4443413"/>
          <p14:tracePt t="30688" x="1482725" y="4437063"/>
          <p14:tracePt t="30698" x="1471613" y="4432300"/>
          <p14:tracePt t="30714" x="1471613" y="4425950"/>
          <p14:tracePt t="30726" x="1471613" y="4419600"/>
          <p14:tracePt t="30733" x="1476375" y="4413250"/>
          <p14:tracePt t="30734" x="1476375" y="4408488"/>
          <p14:tracePt t="30745" x="1476375" y="4384675"/>
          <p14:tracePt t="30753" x="1482725" y="4359275"/>
          <p14:tracePt t="30757" x="1489075" y="4354513"/>
          <p14:tracePt t="30762" x="1501775" y="4324350"/>
          <p14:tracePt t="30766" x="1501775" y="4306888"/>
          <p14:tracePt t="30774" x="1536700" y="4240213"/>
          <p14:tracePt t="30782" x="1560513" y="4168775"/>
          <p14:tracePt t="30791" x="1584325" y="4073525"/>
          <p14:tracePt t="30801" x="1597025" y="4013200"/>
          <p14:tracePt t="30807" x="1603375" y="3995738"/>
          <p14:tracePt t="30810" x="1608138" y="3983038"/>
          <p14:tracePt t="30817" x="1608138" y="3959225"/>
          <p14:tracePt t="30820" x="1608138" y="3952875"/>
          <p14:tracePt t="30827" x="1608138" y="3941763"/>
          <p14:tracePt t="30832" x="1603375" y="3922713"/>
          <p14:tracePt t="30837" x="1603375" y="3905250"/>
          <p14:tracePt t="30846" x="1603375" y="3881438"/>
          <p14:tracePt t="30853" x="1597025" y="3863975"/>
          <p14:tracePt t="30856" x="1597025" y="3851275"/>
          <p14:tracePt t="30864" x="1597025" y="3821113"/>
          <p14:tracePt t="30865" x="1597025" y="3816350"/>
          <p14:tracePt t="30874" x="1584325" y="3779838"/>
          <p14:tracePt t="30876" x="1584325" y="3767138"/>
          <p14:tracePt t="30883" x="1579563" y="3738563"/>
          <p14:tracePt t="30887" x="1579563" y="3725863"/>
          <p14:tracePt t="30894" x="1573213" y="3695700"/>
          <p14:tracePt t="30900" x="1573213" y="3678238"/>
          <p14:tracePt t="30901" x="1573213" y="3671888"/>
          <p14:tracePt t="30914" x="1573213" y="3654425"/>
          <p14:tracePt t="30921" x="1573213" y="3648075"/>
          <p14:tracePt t="30948" x="1566863" y="3648075"/>
          <p14:tracePt t="30995" x="1566863" y="3660775"/>
          <p14:tracePt t="31006" x="1560513" y="3660775"/>
          <p14:tracePt t="31031" x="1554163" y="3665538"/>
          <p14:tracePt t="31040" x="1549400" y="3665538"/>
          <p14:tracePt t="31046" x="1543050" y="3671888"/>
          <p14:tracePt t="31053" x="1536700" y="3678238"/>
          <p14:tracePt t="31060" x="1530350" y="3678238"/>
          <p14:tracePt t="31068" x="1525588" y="3684588"/>
          <p14:tracePt t="31078" x="1519238" y="3684588"/>
          <p14:tracePt t="31101" x="1512888" y="3684588"/>
          <p14:tracePt t="31105" x="1506538" y="3684588"/>
          <p14:tracePt t="31117" x="1501775" y="3684588"/>
          <p14:tracePt t="31125" x="1489075" y="3684588"/>
          <p14:tracePt t="31133" x="1482725" y="3684588"/>
          <p14:tracePt t="31135" x="1471613" y="3678238"/>
          <p14:tracePt t="31142" x="1465263" y="3665538"/>
          <p14:tracePt t="31147" x="1458913" y="3665538"/>
          <p14:tracePt t="31149" x="1452563" y="3660775"/>
          <p14:tracePt t="31151" x="1452563" y="3654425"/>
          <p14:tracePt t="31161" x="1441450" y="3641725"/>
          <p14:tracePt t="31169" x="1435100" y="3636963"/>
          <p14:tracePt t="31171" x="1428750" y="3630613"/>
          <p14:tracePt t="31179" x="1428750" y="3624263"/>
          <p14:tracePt t="31193" x="1423988" y="3606800"/>
          <p14:tracePt t="31212" x="1423988" y="3600450"/>
          <p14:tracePt t="31216" x="1423988" y="3594100"/>
          <p14:tracePt t="31225" x="1417638" y="3594100"/>
          <p14:tracePt t="31340" x="1423988" y="3594100"/>
          <p14:tracePt t="31380" x="1428750" y="3594100"/>
          <p14:tracePt t="31386" x="1435100" y="3594100"/>
          <p14:tracePt t="31402" x="1441450" y="3594100"/>
          <p14:tracePt t="31431" x="1447800" y="3594100"/>
          <p14:tracePt t="31470" x="1452563" y="3594100"/>
          <p14:tracePt t="31565" x="1452563" y="3600450"/>
          <p14:tracePt t="32306" x="1452563" y="3594100"/>
          <p14:tracePt t="32360" x="1447800" y="3594100"/>
          <p14:tracePt t="35752" x="1447800" y="3587750"/>
          <p14:tracePt t="35759" x="1441450" y="3587750"/>
          <p14:tracePt t="36511" x="1441450" y="3582988"/>
          <p14:tracePt t="36527" x="1435100" y="3582988"/>
          <p14:tracePt t="36560" x="1428750" y="3576638"/>
          <p14:tracePt t="36574" x="1428750" y="3570288"/>
          <p14:tracePt t="36605" x="1423988" y="3570288"/>
          <p14:tracePt t="36619" x="1423988" y="3563938"/>
          <p14:tracePt t="36628" x="1417638" y="3563938"/>
          <p14:tracePt t="36631" x="1411288" y="3559175"/>
          <p14:tracePt t="36638" x="1404938" y="3552825"/>
          <p14:tracePt t="36649" x="1393825" y="3552825"/>
          <p14:tracePt t="36657" x="1387475" y="3546475"/>
          <p14:tracePt t="36667" x="1381125" y="3546475"/>
          <p14:tracePt t="36679" x="1374775" y="3540125"/>
          <p14:tracePt t="36687" x="1370013" y="3540125"/>
          <p14:tracePt t="36794" x="1374775" y="3540125"/>
          <p14:tracePt t="36801" x="1393825" y="3535363"/>
          <p14:tracePt t="36805" x="1411288" y="3529013"/>
          <p14:tracePt t="36808" x="1423988" y="3529013"/>
          <p14:tracePt t="36814" x="1458913" y="3509963"/>
          <p14:tracePt t="36816" x="1476375" y="3505200"/>
          <p14:tracePt t="36825" x="1536700" y="3486150"/>
          <p14:tracePt t="36826" x="1549400" y="3481388"/>
          <p14:tracePt t="36834" x="1608138" y="3462338"/>
          <p14:tracePt t="36837" x="1627188" y="3457575"/>
          <p14:tracePt t="36843" x="1704975" y="3433763"/>
          <p14:tracePt t="36848" x="1733550" y="3433763"/>
          <p14:tracePt t="36852" x="1793875" y="3408363"/>
          <p14:tracePt t="36853" x="1830388" y="3390900"/>
          <p14:tracePt t="36862" x="1912938" y="3367088"/>
          <p14:tracePt t="36864" x="1949450" y="3360738"/>
          <p14:tracePt t="36871" x="2033588" y="3325813"/>
          <p14:tracePt t="36873" x="2063750" y="3313113"/>
          <p14:tracePt t="36883" x="2165350" y="3289300"/>
          <p14:tracePt t="36896" x="2266950" y="3259138"/>
          <p14:tracePt t="36900" x="2332038" y="3241675"/>
          <p14:tracePt t="36904" x="2349500" y="3241675"/>
          <p14:tracePt t="36916" x="2409825" y="3224213"/>
          <p14:tracePt t="36917" x="2457450" y="3211513"/>
          <p14:tracePt t="36919" x="2463800" y="3205163"/>
          <p14:tracePt t="36927" x="2500313" y="3200400"/>
          <p14:tracePt t="36929" x="2511425" y="3200400"/>
          <p14:tracePt t="36936" x="2541588" y="3194050"/>
          <p14:tracePt t="36939" x="2554288" y="3194050"/>
          <p14:tracePt t="36946" x="2571750" y="3194050"/>
          <p14:tracePt t="36949" x="2582863" y="3194050"/>
          <p14:tracePt t="36955" x="2595563" y="3194050"/>
          <p14:tracePt t="36959" x="2606675" y="3194050"/>
          <p14:tracePt t="36965" x="2625725" y="3194050"/>
          <p14:tracePt t="36976" x="2643188" y="3194050"/>
          <p14:tracePt t="36983" x="2655888" y="3194050"/>
          <p14:tracePt t="36985" x="2660650" y="3194050"/>
          <p14:tracePt t="36995" x="2673350" y="3194050"/>
          <p14:tracePt t="37006" x="2684463" y="3194050"/>
          <p14:tracePt t="37012" x="2703513" y="3194050"/>
          <p14:tracePt t="37016" x="2703513" y="3200400"/>
          <p14:tracePt t="37021" x="2714625" y="3200400"/>
          <p14:tracePt t="37032" x="2733675" y="3200400"/>
          <p14:tracePt t="37039" x="2744788" y="3200400"/>
          <p14:tracePt t="37050" x="2751138" y="3200400"/>
          <p14:tracePt t="37061" x="2757488" y="3200400"/>
          <p14:tracePt t="37072" x="2762250" y="3200400"/>
          <p14:tracePt t="37200" x="2762250" y="3205163"/>
          <p14:tracePt t="37256" x="2757488" y="3205163"/>
          <p14:tracePt t="37303" x="2751138" y="3205163"/>
          <p14:tracePt t="37350" x="2744788" y="3211513"/>
          <p14:tracePt t="37372" x="2744788" y="3217863"/>
          <p14:tracePt t="37396" x="2733675" y="3217863"/>
          <p14:tracePt t="37520" x="2733675" y="3224213"/>
          <p14:tracePt t="37893" x="2727325" y="3224213"/>
          <p14:tracePt t="37901" x="2727325" y="3228975"/>
          <p14:tracePt t="37938" x="2727325" y="3235325"/>
          <p14:tracePt t="37947" x="2720975" y="3235325"/>
          <p14:tracePt t="37956" x="2720975" y="3241675"/>
          <p14:tracePt t="37992" x="2709863" y="3241675"/>
          <p14:tracePt t="38003" x="2709863" y="3248025"/>
          <p14:tracePt t="38042" x="2709863" y="3252788"/>
          <p14:tracePt t="38088" x="2709863" y="3259138"/>
          <p14:tracePt t="38784" x="2697163" y="3259138"/>
          <p14:tracePt t="38789" x="2684463" y="3259138"/>
          <p14:tracePt t="38802" x="2667000" y="3259138"/>
          <p14:tracePt t="38805" x="2660650" y="3259138"/>
          <p14:tracePt t="38808" x="2655888" y="3259138"/>
          <p14:tracePt t="38816" x="2636838" y="3259138"/>
          <p14:tracePt t="38820" x="2632075" y="3259138"/>
          <p14:tracePt t="38826" x="2613025" y="3259138"/>
          <p14:tracePt t="38832" x="2606675" y="3259138"/>
          <p14:tracePt t="38836" x="2559050" y="3259138"/>
          <p14:tracePt t="38843" x="2511425" y="3252788"/>
          <p14:tracePt t="38848" x="2500313" y="3248025"/>
          <p14:tracePt t="38852" x="2457450" y="3248025"/>
          <p14:tracePt t="38854" x="2439988" y="3248025"/>
          <p14:tracePt t="38863" x="2398713" y="3235325"/>
          <p14:tracePt t="38864" x="2374900" y="3228975"/>
          <p14:tracePt t="38872" x="2320925" y="3224213"/>
          <p14:tracePt t="38874" x="2308225" y="3211513"/>
          <p14:tracePt t="38891" x="2230438" y="3194050"/>
          <p14:tracePt t="38900" x="2200275" y="3181350"/>
          <p14:tracePt t="38901" x="2195513" y="3181350"/>
          <p14:tracePt t="38908" x="2165350" y="3163888"/>
          <p14:tracePt t="38910" x="2152650" y="3157538"/>
          <p14:tracePt t="38918" x="2117725" y="3146425"/>
          <p14:tracePt t="38920" x="2105025" y="3133725"/>
          <p14:tracePt t="38926" x="2068513" y="3109913"/>
          <p14:tracePt t="38930" x="2051050" y="3098800"/>
          <p14:tracePt t="38937" x="2003425" y="3073400"/>
          <p14:tracePt t="38940" x="1985963" y="3055938"/>
          <p14:tracePt t="38946" x="1943100" y="3025775"/>
          <p14:tracePt t="38947" x="1931988" y="3021013"/>
          <p14:tracePt t="38957" x="1884363" y="2978150"/>
          <p14:tracePt t="38965" x="1847850" y="2943225"/>
          <p14:tracePt t="38967" x="1836738" y="2936875"/>
          <p14:tracePt t="38974" x="1817688" y="2913063"/>
          <p14:tracePt t="38976" x="1806575" y="2913063"/>
          <p14:tracePt t="38984" x="1782763" y="2889250"/>
          <p14:tracePt t="38987" x="1776413" y="2882900"/>
          <p14:tracePt t="38993" x="1758950" y="2870200"/>
          <p14:tracePt t="38997" x="1746250" y="2865438"/>
          <p14:tracePt t="39002" x="1733550" y="2852738"/>
          <p14:tracePt t="39007" x="1728788" y="2852738"/>
          <p14:tracePt t="39012" x="1704975" y="2841625"/>
          <p14:tracePt t="39014" x="1698625" y="2835275"/>
          <p14:tracePt t="39026" x="1681163" y="2835275"/>
          <p14:tracePt t="39032" x="1662113" y="2828925"/>
          <p14:tracePt t="39035" x="1657350" y="2822575"/>
          <p14:tracePt t="39043" x="1631950" y="2822575"/>
          <p14:tracePt t="39050" x="1620838" y="2822575"/>
          <p14:tracePt t="39056" x="1614488" y="2822575"/>
          <p14:tracePt t="39058" x="1603375" y="2822575"/>
          <p14:tracePt t="39070" x="1597025" y="2822575"/>
          <p14:tracePt t="39079" x="1590675" y="2822575"/>
          <p14:tracePt t="39130" x="1590675" y="2811463"/>
          <p14:tracePt t="39133" x="1597025" y="2811463"/>
          <p14:tracePt t="39181" x="1603375" y="2811463"/>
          <p14:tracePt t="39203" x="1608138" y="2811463"/>
          <p14:tracePt t="39221" x="1608138" y="2805113"/>
          <p14:tracePt t="39230" x="1614488" y="2805113"/>
          <p14:tracePt t="39246" x="1631950" y="2805113"/>
          <p14:tracePt t="39247" x="1638300" y="2805113"/>
          <p14:tracePt t="39250" x="1651000" y="2805113"/>
          <p14:tracePt t="39256" x="1662113" y="2805113"/>
          <p14:tracePt t="39265" x="1685925" y="2811463"/>
          <p14:tracePt t="39279" x="1722438" y="2816225"/>
          <p14:tracePt t="39288" x="1758950" y="2822575"/>
          <p14:tracePt t="39294" x="1782763" y="2828925"/>
          <p14:tracePt t="39297" x="1793875" y="2828925"/>
          <p14:tracePt t="39305" x="1830388" y="2828925"/>
          <p14:tracePt t="39308" x="1841500" y="2835275"/>
          <p14:tracePt t="39315" x="1871663" y="2841625"/>
          <p14:tracePt t="39320" x="1884363" y="2846388"/>
          <p14:tracePt t="39324" x="1925638" y="2852738"/>
          <p14:tracePt t="39335" x="1966913" y="2876550"/>
          <p14:tracePt t="39341" x="1985963" y="2876550"/>
          <p14:tracePt t="39345" x="1990725" y="2882900"/>
          <p14:tracePt t="39352" x="2020888" y="2894013"/>
          <p14:tracePt t="39360" x="2033588" y="2906713"/>
          <p14:tracePt t="39366" x="2044700" y="2906713"/>
          <p14:tracePt t="39368" x="2057400" y="2919413"/>
          <p14:tracePt t="39378" x="2068513" y="2924175"/>
          <p14:tracePt t="39382" x="2074863" y="2930525"/>
          <p14:tracePt t="39388" x="2087563" y="2936875"/>
          <p14:tracePt t="39397" x="2093913" y="2936875"/>
          <p14:tracePt t="39406" x="2098675" y="2947988"/>
          <p14:tracePt t="39415" x="2105025" y="2954338"/>
          <p14:tracePt t="39472" x="2105025" y="2960688"/>
          <p14:tracePt t="39480" x="2111375" y="2960688"/>
          <p14:tracePt t="39485" x="2111375" y="2967038"/>
          <p14:tracePt t="39501" x="2117725" y="2971800"/>
          <p14:tracePt t="39511" x="2122488" y="2971800"/>
          <p14:tracePt t="39519" x="2128838" y="2984500"/>
          <p14:tracePt t="39527" x="2128838" y="2995613"/>
          <p14:tracePt t="39531" x="2135188" y="2995613"/>
          <p14:tracePt t="39536" x="2141538" y="3001963"/>
          <p14:tracePt t="39541" x="2141538" y="3008313"/>
          <p14:tracePt t="39547" x="2146300" y="3014663"/>
          <p14:tracePt t="39554" x="2159000" y="3025775"/>
          <p14:tracePt t="39555" x="2165350" y="3025775"/>
          <p14:tracePt t="39564" x="2170113" y="3032125"/>
          <p14:tracePt t="39566" x="2170113" y="3038475"/>
          <p14:tracePt t="39572" x="2176463" y="3038475"/>
          <p14:tracePt t="39583" x="2182813" y="3044825"/>
          <p14:tracePt t="39585" x="2189163" y="3044825"/>
          <p14:tracePt t="39592" x="2195513" y="3049588"/>
          <p14:tracePt t="39596" x="2195513" y="3055938"/>
          <p14:tracePt t="39601" x="2195513" y="3062288"/>
          <p14:tracePt t="39602" x="2200275" y="3062288"/>
          <p14:tracePt t="39611" x="2206625" y="3062288"/>
          <p14:tracePt t="39614" x="2206625" y="3068638"/>
          <p14:tracePt t="39622" x="2212975" y="3073400"/>
          <p14:tracePt t="39632" x="2219325" y="3079750"/>
          <p14:tracePt t="39644" x="2230438" y="3092450"/>
          <p14:tracePt t="39649" x="2243138" y="3098800"/>
          <p14:tracePt t="39660" x="2254250" y="3109913"/>
          <p14:tracePt t="39669" x="2273300" y="3133725"/>
          <p14:tracePt t="39682" x="2284413" y="3146425"/>
          <p14:tracePt t="39687" x="2297113" y="3157538"/>
          <p14:tracePt t="39694" x="2297113" y="3163888"/>
          <p14:tracePt t="39697" x="2308225" y="3170238"/>
          <p14:tracePt t="39703" x="2314575" y="3170238"/>
          <p14:tracePt t="39708" x="2320925" y="3176588"/>
          <p14:tracePt t="39724" x="2325688" y="3187700"/>
          <p14:tracePt t="39770" x="2332038" y="3187700"/>
          <p14:tracePt t="39786" x="2332038" y="3194050"/>
          <p14:tracePt t="39795" x="2344738" y="3205163"/>
          <p14:tracePt t="39806" x="2355850" y="3211513"/>
          <p14:tracePt t="39808" x="2355850" y="3217863"/>
          <p14:tracePt t="39814" x="2368550" y="3228975"/>
          <p14:tracePt t="39815" x="2374900" y="3228975"/>
          <p14:tracePt t="39823" x="2392363" y="3259138"/>
          <p14:tracePt t="39824" x="2398713" y="3265488"/>
          <p14:tracePt t="39835" x="2416175" y="3295650"/>
          <p14:tracePt t="39841" x="2433638" y="3306763"/>
          <p14:tracePt t="39844" x="2446338" y="3313113"/>
          <p14:tracePt t="39851" x="2457450" y="3343275"/>
          <p14:tracePt t="39855" x="2470150" y="3343275"/>
          <p14:tracePt t="39861" x="2487613" y="3360738"/>
          <p14:tracePt t="39864" x="2500313" y="3367088"/>
          <p14:tracePt t="39869" x="2511425" y="3384550"/>
          <p14:tracePt t="39872" x="2524125" y="3390900"/>
          <p14:tracePt t="39881" x="2547938" y="3408363"/>
          <p14:tracePt t="39890" x="2571750" y="3433763"/>
          <p14:tracePt t="39897" x="2582863" y="3444875"/>
          <p14:tracePt t="39900" x="2589213" y="3451225"/>
          <p14:tracePt t="39906" x="2613025" y="3475038"/>
          <p14:tracePt t="39910" x="2619375" y="3486150"/>
          <p14:tracePt t="39915" x="2643188" y="3505200"/>
          <p14:tracePt t="39917" x="2643188" y="3522663"/>
          <p14:tracePt t="39925" x="2673350" y="3546475"/>
          <p14:tracePt t="39928" x="2684463" y="3559175"/>
          <p14:tracePt t="39933" x="2697163" y="3600450"/>
          <p14:tracePt t="39936" x="2714625" y="3606800"/>
          <p14:tracePt t="39943" x="2727325" y="3648075"/>
          <p14:tracePt t="39946" x="2738438" y="3660775"/>
          <p14:tracePt t="39952" x="2751138" y="3684588"/>
          <p14:tracePt t="39956" x="2762250" y="3695700"/>
          <p14:tracePt t="39962" x="2768600" y="3714750"/>
          <p14:tracePt t="39967" x="2774950" y="3714750"/>
          <p14:tracePt t="39973" x="2781300" y="3732213"/>
          <p14:tracePt t="39981" x="2787650" y="3738563"/>
          <p14:tracePt t="39982" x="2792413" y="3738563"/>
          <p14:tracePt t="39998" x="2792413" y="3743325"/>
          <p14:tracePt t="40004" x="2798763" y="3743325"/>
          <p14:tracePt t="40056" x="2805113" y="3743325"/>
          <p14:tracePt t="40060" x="2805113" y="3749675"/>
          <p14:tracePt t="40066" x="2805113" y="3756025"/>
          <p14:tracePt t="40070" x="2805113" y="3762375"/>
          <p14:tracePt t="40075" x="2811463" y="3779838"/>
          <p14:tracePt t="40085" x="2816225" y="3792538"/>
          <p14:tracePt t="40092" x="2816225" y="3803650"/>
          <p14:tracePt t="40095" x="2816225" y="3816350"/>
          <p14:tracePt t="40102" x="2822575" y="3821113"/>
          <p14:tracePt t="40107" x="2822575" y="3827463"/>
          <p14:tracePt t="40116" x="2840038" y="3857625"/>
          <p14:tracePt t="40119" x="2846388" y="3875088"/>
          <p14:tracePt t="40121" x="2846388" y="3887788"/>
          <p14:tracePt t="40129" x="2852738" y="3905250"/>
          <p14:tracePt t="40130" x="2852738" y="3911600"/>
          <p14:tracePt t="40140" x="2870200" y="3941763"/>
          <p14:tracePt t="40147" x="2870200" y="3952875"/>
          <p14:tracePt t="40149" x="2882900" y="3959225"/>
          <p14:tracePt t="40156" x="2889250" y="3976688"/>
          <p14:tracePt t="40159" x="2889250" y="3983038"/>
          <p14:tracePt t="40165" x="2900363" y="3995738"/>
          <p14:tracePt t="40167" x="2900363" y="4006850"/>
          <p14:tracePt t="40181" x="2913063" y="4030663"/>
          <p14:tracePt t="40183" x="2917825" y="4049713"/>
          <p14:tracePt t="40185" x="2924175" y="4067175"/>
          <p14:tracePt t="40193" x="2930525" y="4084638"/>
          <p14:tracePt t="40195" x="2936875" y="4084638"/>
          <p14:tracePt t="40202" x="2936875" y="4108450"/>
          <p14:tracePt t="40206" x="2936875" y="4114800"/>
          <p14:tracePt t="40211" x="2941638" y="4121150"/>
          <p14:tracePt t="40216" x="2941638" y="4132263"/>
          <p14:tracePt t="40223" x="2947988" y="4151313"/>
          <p14:tracePt t="40232" x="2954338" y="4162425"/>
          <p14:tracePt t="40239" x="2960688" y="4168775"/>
          <p14:tracePt t="40241" x="2960688" y="4175125"/>
          <p14:tracePt t="40249" x="2967038" y="4186238"/>
          <p14:tracePt t="40258" x="2971800" y="4192588"/>
          <p14:tracePt t="40269" x="2971800" y="4198938"/>
          <p14:tracePt t="40277" x="2971800" y="4205288"/>
          <p14:tracePt t="40291" x="2978150" y="4210050"/>
          <p14:tracePt t="40296" x="2978150" y="4216400"/>
          <p14:tracePt t="40309" x="2984500" y="4222750"/>
          <p14:tracePt t="40313" x="2990850" y="4233863"/>
          <p14:tracePt t="40322" x="2990850" y="4240213"/>
          <p14:tracePt t="40332" x="2995613" y="4246563"/>
          <p14:tracePt t="40334" x="3001963" y="4252913"/>
          <p14:tracePt t="40341" x="3008313" y="4264025"/>
          <p14:tracePt t="40351" x="3008313" y="4276725"/>
          <p14:tracePt t="40353" x="3014663" y="4276725"/>
          <p14:tracePt t="40360" x="3014663" y="4281488"/>
          <p14:tracePt t="40369" x="3019425" y="4287838"/>
          <p14:tracePt t="40373" x="3019425" y="4294188"/>
          <p14:tracePt t="40378" x="3025775" y="4300538"/>
          <p14:tracePt t="40389" x="3025775" y="4306888"/>
          <p14:tracePt t="40424" x="3025775" y="4311650"/>
          <p14:tracePt t="40640" x="3019425" y="4311650"/>
          <p14:tracePt t="40676" x="3014663" y="4311650"/>
          <p14:tracePt t="40687" x="3001963" y="4287838"/>
          <p14:tracePt t="40693" x="2995613" y="4281488"/>
          <p14:tracePt t="40695" x="2990850" y="4281488"/>
          <p14:tracePt t="40702" x="2990850" y="4270375"/>
          <p14:tracePt t="40704" x="2984500" y="4270375"/>
          <p14:tracePt t="40711" x="2984500" y="4264025"/>
          <p14:tracePt t="40713" x="2978150" y="4264025"/>
          <p14:tracePt t="40723" x="2960688" y="4240213"/>
          <p14:tracePt t="40730" x="2954338" y="4233863"/>
          <p14:tracePt t="40735" x="2954338" y="4222750"/>
          <p14:tracePt t="40738" x="2936875" y="4198938"/>
          <p14:tracePt t="40749" x="2924175" y="4175125"/>
          <p14:tracePt t="40751" x="2913063" y="4162425"/>
          <p14:tracePt t="40758" x="2894013" y="4127500"/>
          <p14:tracePt t="40760" x="2889250" y="4108450"/>
          <p14:tracePt t="40768" x="2852738" y="4078288"/>
          <p14:tracePt t="40770" x="2840038" y="4060825"/>
          <p14:tracePt t="40777" x="2798763" y="4013200"/>
          <p14:tracePt t="40780" x="2781300" y="3995738"/>
          <p14:tracePt t="40786" x="2733675" y="3948113"/>
          <p14:tracePt t="40790" x="2714625" y="3929063"/>
          <p14:tracePt t="40795" x="2660650" y="3875088"/>
          <p14:tracePt t="40797" x="2643188" y="3851275"/>
          <p14:tracePt t="40806" x="2601913" y="3797300"/>
          <p14:tracePt t="40816" x="2565400" y="3749675"/>
          <p14:tracePt t="40823" x="2547938" y="3732213"/>
          <p14:tracePt t="40828" x="2547938" y="3725863"/>
          <p14:tracePt t="40833" x="2535238" y="3708400"/>
          <p14:tracePt t="40837" x="2535238" y="3702050"/>
          <p14:tracePt t="40845" x="2524125" y="3695700"/>
          <p14:tracePt t="40852" x="2524125" y="3690938"/>
          <p14:tracePt t="40863" x="2524125" y="3684588"/>
          <p14:tracePt t="40889" x="2524125" y="3678238"/>
          <p14:tracePt t="40916" x="2517775" y="3678238"/>
          <p14:tracePt t="40920" x="2517775" y="3671888"/>
          <p14:tracePt t="40925" x="2511425" y="3665538"/>
          <p14:tracePt t="40932" x="2505075" y="3641725"/>
          <p14:tracePt t="40938" x="2505075" y="3630613"/>
          <p14:tracePt t="40945" x="2500313" y="3613150"/>
          <p14:tracePt t="40955" x="2487613" y="3594100"/>
          <p14:tracePt t="40962" x="2487613" y="3587750"/>
          <p14:tracePt t="40964" x="2487613" y="3582988"/>
          <p14:tracePt t="40981" x="2487613" y="3576638"/>
          <p14:tracePt t="41022" x="2481263" y="3576638"/>
          <p14:tracePt t="41074" x="2481263" y="3570288"/>
          <p14:tracePt t="41093" x="2481263" y="3559175"/>
          <p14:tracePt t="41102" x="2476500" y="3546475"/>
          <p14:tracePt t="41115" x="2470150" y="3516313"/>
          <p14:tracePt t="41118" x="2463800" y="3509963"/>
          <p14:tracePt t="41120" x="2463800" y="3505200"/>
          <p14:tracePt t="41129" x="2457450" y="3498850"/>
          <p14:tracePt t="41138" x="2452688" y="3492500"/>
          <p14:tracePt t="41145" x="2446338" y="3481388"/>
          <p14:tracePt t="41159" x="2446338" y="3468688"/>
          <p14:tracePt t="41167" x="2439988" y="3457575"/>
          <p14:tracePt t="41182" x="2433638" y="3451225"/>
          <p14:tracePt t="41182" x="2433638" y="3444875"/>
          <p14:tracePt t="41187" x="2433638" y="3438525"/>
          <p14:tracePt t="41298" x="2427288" y="3438525"/>
          <p14:tracePt t="41401" x="2427288" y="3433763"/>
          <p14:tracePt t="41417" x="2416175" y="3427413"/>
          <p14:tracePt t="41436" x="2416175" y="3421063"/>
          <p14:tracePt t="41446" x="2416175" y="3414713"/>
          <p14:tracePt t="41457" x="2409825" y="3408363"/>
          <p14:tracePt t="41474" x="2409825" y="3403600"/>
          <p14:tracePt t="41483" x="2403475" y="3403600"/>
          <p14:tracePt t="41493" x="2403475" y="3397250"/>
          <p14:tracePt t="41509" x="2403475" y="3390900"/>
          <p14:tracePt t="41539" x="2403475" y="3384550"/>
          <p14:tracePt t="41548" x="2403475" y="3379788"/>
          <p14:tracePt t="41556" x="2403475" y="3373438"/>
          <p14:tracePt t="41570" x="2403475" y="3367088"/>
          <p14:tracePt t="45821" x="2409825" y="3355975"/>
          <p14:tracePt t="45823" x="2416175" y="3355975"/>
          <p14:tracePt t="45831" x="2433638" y="3349625"/>
          <p14:tracePt t="45835" x="2439988" y="3343275"/>
          <p14:tracePt t="45836" x="2446338" y="3343275"/>
          <p14:tracePt t="45846" x="2452688" y="3330575"/>
          <p14:tracePt t="45854" x="2463800" y="3330575"/>
          <p14:tracePt t="45863" x="2476500" y="3325813"/>
          <p14:tracePt t="45873" x="2481263" y="3325813"/>
          <p14:tracePt t="45878" x="2487613" y="3325813"/>
          <p14:tracePt t="45882" x="2493963" y="3319463"/>
          <p14:tracePt t="45884" x="2500313" y="3319463"/>
          <p14:tracePt t="45894" x="2511425" y="3313113"/>
          <p14:tracePt t="45901" x="2524125" y="3313113"/>
          <p14:tracePt t="45910" x="2530475" y="3313113"/>
          <p14:tracePt t="45919" x="2535238" y="3313113"/>
          <p14:tracePt t="45923" x="2554288" y="3313113"/>
          <p14:tracePt t="45928" x="2559050" y="3313113"/>
          <p14:tracePt t="45937" x="2571750" y="3313113"/>
          <p14:tracePt t="45939" x="2578100" y="3313113"/>
          <p14:tracePt t="45947" x="2589213" y="3313113"/>
          <p14:tracePt t="45949" x="2595563" y="3313113"/>
          <p14:tracePt t="45957" x="2606675" y="3313113"/>
          <p14:tracePt t="45965" x="2625725" y="3313113"/>
          <p14:tracePt t="45968" x="2632075" y="3313113"/>
          <p14:tracePt t="45975" x="2649538" y="3313113"/>
          <p14:tracePt t="45979" x="2655888" y="3313113"/>
          <p14:tracePt t="45984" x="2679700" y="3313113"/>
          <p14:tracePt t="45987" x="2690813" y="3313113"/>
          <p14:tracePt t="45993" x="2720975" y="3313113"/>
          <p14:tracePt t="45995" x="2727325" y="3313113"/>
          <p14:tracePt t="46002" x="2744788" y="3313113"/>
          <p14:tracePt t="46004" x="2757488" y="3313113"/>
          <p14:tracePt t="46011" x="2781300" y="3313113"/>
          <p14:tracePt t="46014" x="2787650" y="3313113"/>
          <p14:tracePt t="46021" x="2811463" y="3313113"/>
          <p14:tracePt t="46024" x="2822575" y="3313113"/>
          <p14:tracePt t="46030" x="2852738" y="3313113"/>
          <p14:tracePt t="46032" x="2859088" y="3313113"/>
          <p14:tracePt t="46041" x="2882900" y="3313113"/>
          <p14:tracePt t="46056" x="2924175" y="3313113"/>
          <p14:tracePt t="46057" x="2954338" y="3313113"/>
          <p14:tracePt t="46059" x="2960688" y="3313113"/>
          <p14:tracePt t="46068" x="2990850" y="3313113"/>
          <p14:tracePt t="46070" x="3001963" y="3313113"/>
          <p14:tracePt t="46077" x="3025775" y="3319463"/>
          <p14:tracePt t="46080" x="3043238" y="3319463"/>
          <p14:tracePt t="46085" x="3073400" y="3319463"/>
          <p14:tracePt t="46086" x="3092450" y="3319463"/>
          <p14:tracePt t="46097" x="3140075" y="3319463"/>
          <p14:tracePt t="46107" x="3194050" y="3319463"/>
          <p14:tracePt t="46123" x="3282950" y="3325813"/>
          <p14:tracePt t="46127" x="3300413" y="3325813"/>
          <p14:tracePt t="46134" x="3360738" y="3330575"/>
          <p14:tracePt t="46143" x="3414713" y="3330575"/>
          <p14:tracePt t="46153" x="3498850" y="3330575"/>
          <p14:tracePt t="46160" x="3552825" y="3330575"/>
          <p14:tracePt t="46162" x="3570288" y="3330575"/>
          <p14:tracePt t="46169" x="3617913" y="3330575"/>
          <p14:tracePt t="46172" x="3635375" y="3330575"/>
          <p14:tracePt t="46178" x="3689350" y="3330575"/>
          <p14:tracePt t="46184" x="3713163" y="3330575"/>
          <p14:tracePt t="46187" x="3767138" y="3330575"/>
          <p14:tracePt t="46189" x="3786188" y="3330575"/>
          <p14:tracePt t="46196" x="3840163" y="3325813"/>
          <p14:tracePt t="46197" x="3857625" y="3325813"/>
          <p14:tracePt t="46205" x="3905250" y="3325813"/>
          <p14:tracePt t="46207" x="3929063" y="3325813"/>
          <p14:tracePt t="46214" x="3970338" y="3325813"/>
          <p14:tracePt t="46218" x="3989388" y="3325813"/>
          <p14:tracePt t="46225" x="4019550" y="3325813"/>
          <p14:tracePt t="46228" x="4037013" y="3325813"/>
          <p14:tracePt t="46234" x="4067175" y="3325813"/>
          <p14:tracePt t="46238" x="4084638" y="3325813"/>
          <p14:tracePt t="46245" x="4132263" y="3325813"/>
          <p14:tracePt t="46254" x="4168775" y="3330575"/>
          <p14:tracePt t="46264" x="4186238" y="3330575"/>
          <p14:tracePt t="46272" x="4203700" y="3330575"/>
          <p14:tracePt t="46275" x="4210050" y="3330575"/>
          <p14:tracePt t="46282" x="4216400" y="3330575"/>
          <p14:tracePt t="46286" x="4222750" y="3330575"/>
          <p14:tracePt t="46289" x="4227513" y="3336925"/>
          <p14:tracePt t="46292" x="4233863" y="3336925"/>
          <p14:tracePt t="46308" x="4257675" y="3343275"/>
          <p14:tracePt t="46319" x="4264025" y="3343275"/>
          <p14:tracePt t="46326" x="4276725" y="3349625"/>
          <p14:tracePt t="46335" x="4281488" y="3349625"/>
          <p14:tracePt t="46336" x="4287838" y="3349625"/>
          <p14:tracePt t="46765" x="4294188" y="3349625"/>
          <p14:tracePt t="46771" x="4311650" y="3349625"/>
          <p14:tracePt t="46774" x="4318000" y="3349625"/>
          <p14:tracePt t="46780" x="4348163" y="3349625"/>
          <p14:tracePt t="46785" x="4365625" y="3343275"/>
          <p14:tracePt t="46791" x="4402138" y="3336925"/>
          <p14:tracePt t="46800" x="4437063" y="3336925"/>
          <p14:tracePt t="46810" x="4484688" y="3336925"/>
          <p14:tracePt t="46818" x="4533900" y="3336925"/>
          <p14:tracePt t="46824" x="4557713" y="3336925"/>
          <p14:tracePt t="46828" x="4575175" y="3336925"/>
          <p14:tracePt t="46834" x="4605338" y="3336925"/>
          <p14:tracePt t="46839" x="4622800" y="3336925"/>
          <p14:tracePt t="46844" x="4652963" y="3336925"/>
          <p14:tracePt t="46845" x="4670425" y="3336925"/>
          <p14:tracePt t="46852" x="4700588" y="3336925"/>
          <p14:tracePt t="46854" x="4718050" y="3336925"/>
          <p14:tracePt t="46862" x="4748213" y="3336925"/>
          <p14:tracePt t="46865" x="4765675" y="3336925"/>
          <p14:tracePt t="46871" x="4795838" y="3336925"/>
          <p14:tracePt t="46874" x="4814888" y="3336925"/>
          <p14:tracePt t="46881" x="4838700" y="3336925"/>
          <p14:tracePt t="46884" x="4843463" y="3336925"/>
          <p14:tracePt t="46889" x="4873625" y="3336925"/>
          <p14:tracePt t="46894" x="4892675" y="3336925"/>
          <p14:tracePt t="46900" x="4927600" y="3336925"/>
          <p14:tracePt t="46908" x="4957763" y="3336925"/>
          <p14:tracePt t="46910" x="4964113" y="3336925"/>
          <p14:tracePt t="46918" x="4987925" y="3336925"/>
          <p14:tracePt t="46921" x="4999038" y="3336925"/>
          <p14:tracePt t="46927" x="5018088" y="3336925"/>
          <p14:tracePt t="46929" x="5022850" y="3336925"/>
          <p14:tracePt t="46936" x="5046663" y="3336925"/>
          <p14:tracePt t="46941" x="5059363" y="3336925"/>
          <p14:tracePt t="46945" x="5076825" y="3336925"/>
          <p14:tracePt t="46946" x="5089525" y="3336925"/>
          <p14:tracePt t="46954" x="5106988" y="3336925"/>
          <p14:tracePt t="46964" x="5124450" y="3336925"/>
          <p14:tracePt t="46966" x="5130800" y="3336925"/>
          <p14:tracePt t="46973" x="5143500" y="3336925"/>
          <p14:tracePt t="46983" x="5149850" y="3336925"/>
          <p14:tracePt t="46986" x="5154613" y="3336925"/>
          <p14:tracePt t="46991" x="5160963" y="3336925"/>
          <p14:tracePt t="46996" x="5167313" y="3336925"/>
          <p14:tracePt t="47012" x="5173663" y="3336925"/>
          <p14:tracePt t="47059" x="5160963" y="3336925"/>
          <p14:tracePt t="47068" x="5130800" y="3336925"/>
          <p14:tracePt t="47075" x="5083175" y="3336925"/>
          <p14:tracePt t="47078" x="5072063" y="3336925"/>
          <p14:tracePt t="47084" x="5022850" y="3336925"/>
          <p14:tracePt t="47087" x="4994275" y="3336925"/>
          <p14:tracePt t="47098" x="4910138" y="3330575"/>
          <p14:tracePt t="47104" x="4802188" y="3325813"/>
          <p14:tracePt t="47121" x="4635500" y="3313113"/>
          <p14:tracePt t="47122" x="4610100" y="3306763"/>
          <p14:tracePt t="47131" x="4527550" y="3306763"/>
          <p14:tracePt t="47133" x="4491038" y="3306763"/>
          <p14:tracePt t="47141" x="4406900" y="3295650"/>
          <p14:tracePt t="47147" x="4371975" y="3295650"/>
          <p14:tracePt t="47152" x="4287838" y="3295650"/>
          <p14:tracePt t="47155" x="4251325" y="3295650"/>
          <p14:tracePt t="47160" x="4138613" y="3302000"/>
          <p14:tracePt t="47170" x="4024313" y="3306763"/>
          <p14:tracePt t="47177" x="3952875" y="3319463"/>
          <p14:tracePt t="47179" x="3929063" y="3319463"/>
          <p14:tracePt t="47186" x="3863975" y="3325813"/>
          <p14:tracePt t="47189" x="3827463" y="3325813"/>
          <p14:tracePt t="47196" x="3773488" y="3336925"/>
          <p14:tracePt t="47199" x="3749675" y="3336925"/>
          <p14:tracePt t="47205" x="3689350" y="3343275"/>
          <p14:tracePt t="47209" x="3665538" y="3349625"/>
          <p14:tracePt t="47217" x="3606800" y="3355975"/>
          <p14:tracePt t="47225" x="3557588" y="3355975"/>
          <p14:tracePt t="47233" x="3533775" y="3355975"/>
          <p14:tracePt t="47235" x="3516313" y="3355975"/>
          <p14:tracePt t="47242" x="3492500" y="3355975"/>
          <p14:tracePt t="47244" x="3479800" y="3355975"/>
          <p14:tracePt t="47252" x="3462338" y="3355975"/>
          <p14:tracePt t="47254" x="3455988" y="3355975"/>
          <p14:tracePt t="47262" x="3451225" y="3355975"/>
          <p14:tracePt t="47266" x="3444875" y="3355975"/>
          <p14:tracePt t="47271" x="3432175" y="3355975"/>
          <p14:tracePt t="47321" x="3432175" y="3349625"/>
          <p14:tracePt t="47358" x="3438525" y="3349625"/>
          <p14:tracePt t="47367" x="3438525" y="3343275"/>
          <p14:tracePt t="47378" x="3444875" y="3343275"/>
          <p14:tracePt t="47404" x="3451225" y="3343275"/>
          <p14:tracePt t="47410" x="3455988" y="3343275"/>
          <p14:tracePt t="47415" x="3475038" y="3343275"/>
          <p14:tracePt t="47424" x="3492500" y="3343275"/>
          <p14:tracePt t="47432" x="3522663" y="3343275"/>
          <p14:tracePt t="47441" x="3540125" y="3343275"/>
          <p14:tracePt t="47443" x="3552825" y="3343275"/>
          <p14:tracePt t="47450" x="3570288" y="3343275"/>
          <p14:tracePt t="47453" x="3582988" y="3343275"/>
          <p14:tracePt t="47459" x="3606800" y="3349625"/>
          <p14:tracePt t="47463" x="3611563" y="3349625"/>
          <p14:tracePt t="47468" x="3648075" y="3349625"/>
          <p14:tracePt t="47470" x="3654425" y="3349625"/>
          <p14:tracePt t="47477" x="3689350" y="3355975"/>
          <p14:tracePt t="47479" x="3708400" y="3355975"/>
          <p14:tracePt t="47487" x="3736975" y="3355975"/>
          <p14:tracePt t="47490" x="3756025" y="3355975"/>
          <p14:tracePt t="47496" x="3786188" y="3355975"/>
          <p14:tracePt t="47500" x="3803650" y="3355975"/>
          <p14:tracePt t="47506" x="3844925" y="3355975"/>
          <p14:tracePt t="47509" x="3857625" y="3355975"/>
          <p14:tracePt t="47516" x="3898900" y="3355975"/>
          <p14:tracePt t="47519" x="3911600" y="3355975"/>
          <p14:tracePt t="47524" x="3941763" y="3355975"/>
          <p14:tracePt t="47529" x="3959225" y="3355975"/>
          <p14:tracePt t="47534" x="4006850" y="3355975"/>
          <p14:tracePt t="47535" x="4024313" y="3355975"/>
          <p14:tracePt t="47544" x="4067175" y="3355975"/>
          <p14:tracePt t="47545" x="4090988" y="3355975"/>
          <p14:tracePt t="47552" x="4149725" y="3349625"/>
          <p14:tracePt t="47554" x="4168775" y="3343275"/>
          <p14:tracePt t="47562" x="4216400" y="3343275"/>
          <p14:tracePt t="47565" x="4233863" y="3336925"/>
          <p14:tracePt t="47571" x="4281488" y="3336925"/>
          <p14:tracePt t="47574" x="4300538" y="3336925"/>
          <p14:tracePt t="47583" x="4335463" y="3330575"/>
          <p14:tracePt t="47585" x="4348163" y="3330575"/>
          <p14:tracePt t="47590" x="4389438" y="3330575"/>
          <p14:tracePt t="47592" x="4406900" y="3330575"/>
          <p14:tracePt t="47600" x="4430713" y="3330575"/>
          <p14:tracePt t="47601" x="4443413" y="3330575"/>
          <p14:tracePt t="47609" x="4479925" y="3330575"/>
          <p14:tracePt t="47612" x="4491038" y="3330575"/>
          <p14:tracePt t="47619" x="4521200" y="3330575"/>
          <p14:tracePt t="47622" x="4527550" y="3330575"/>
          <p14:tracePt t="47629" x="4557713" y="3330575"/>
          <p14:tracePt t="47640" x="4581525" y="3330575"/>
          <p14:tracePt t="47646" x="4616450" y="3330575"/>
          <p14:tracePt t="47650" x="4622800" y="3330575"/>
          <p14:tracePt t="47658" x="4652963" y="3336925"/>
          <p14:tracePt t="47669" x="4676775" y="3336925"/>
          <p14:tracePt t="47678" x="4706938" y="3336925"/>
          <p14:tracePt t="47687" x="4730750" y="3336925"/>
          <p14:tracePt t="47693" x="4741863" y="3336925"/>
          <p14:tracePt t="47699" x="4754563" y="3336925"/>
          <p14:tracePt t="47704" x="4778375" y="3343275"/>
          <p14:tracePt t="47713" x="4795838" y="3349625"/>
          <p14:tracePt t="47722" x="4819650" y="3355975"/>
          <p14:tracePt t="47730" x="4832350" y="3355975"/>
          <p14:tracePt t="47733" x="4838700" y="3355975"/>
          <p14:tracePt t="47738" x="4856163" y="3355975"/>
          <p14:tracePt t="47742" x="4862513" y="3355975"/>
          <p14:tracePt t="47750" x="4879975" y="3355975"/>
          <p14:tracePt t="47758" x="4897438" y="3355975"/>
          <p14:tracePt t="47759" x="4903788" y="3355975"/>
          <p14:tracePt t="47767" x="4916488" y="3355975"/>
          <p14:tracePt t="47768" x="4927600" y="3355975"/>
          <p14:tracePt t="47777" x="4945063" y="3355975"/>
          <p14:tracePt t="47786" x="4951413" y="3355975"/>
          <p14:tracePt t="47789" x="4964113" y="3355975"/>
          <p14:tracePt t="47796" x="4981575" y="3355975"/>
          <p14:tracePt t="47807" x="4999038" y="3355975"/>
          <p14:tracePt t="47815" x="5011738" y="3355975"/>
          <p14:tracePt t="47821" x="5029200" y="3355975"/>
          <p14:tracePt t="47833" x="5041900" y="3349625"/>
          <p14:tracePt t="47842" x="5046663" y="3349625"/>
          <p14:tracePt t="47846" x="5053013" y="3349625"/>
          <p14:tracePt t="47853" x="5059363" y="3349625"/>
          <p14:tracePt t="47856" x="5065713" y="3349625"/>
          <p14:tracePt t="47862" x="5076825" y="3349625"/>
          <p14:tracePt t="47871" x="5083175" y="3349625"/>
          <p14:tracePt t="47877" x="5089525" y="3349625"/>
          <p14:tracePt t="47887" x="5095875" y="3349625"/>
          <p14:tracePt t="47905" x="5100638" y="3349625"/>
          <p14:tracePt t="48021" x="5100638" y="3343275"/>
          <p14:tracePt t="49209" x="5100638" y="3336925"/>
          <p14:tracePt t="49319" x="5095875" y="3336925"/>
          <p14:tracePt t="49336" x="5089525" y="3336925"/>
          <p14:tracePt t="49380" x="5083175" y="3336925"/>
          <p14:tracePt t="49417" x="5076825" y="3336925"/>
          <p14:tracePt t="49437" x="5076825" y="3330575"/>
          <p14:tracePt t="49484" x="5072063" y="3330575"/>
          <p14:tracePt t="49558" x="5065713" y="3330575"/>
          <p14:tracePt t="55353" x="5065713" y="3336925"/>
          <p14:tracePt t="55362" x="5065713" y="3343275"/>
          <p14:tracePt t="55369" x="5065713" y="3349625"/>
          <p14:tracePt t="55372" x="5065713" y="3355975"/>
          <p14:tracePt t="55384" x="5072063" y="3373438"/>
          <p14:tracePt t="55388" x="5072063" y="3390900"/>
          <p14:tracePt t="55397" x="5072063" y="3414713"/>
          <p14:tracePt t="55407" x="5072063" y="3451225"/>
          <p14:tracePt t="55415" x="5072063" y="3475038"/>
          <p14:tracePt t="55418" x="5072063" y="3486150"/>
          <p14:tracePt t="55425" x="5072063" y="3529013"/>
          <p14:tracePt t="55430" x="5072063" y="3546475"/>
          <p14:tracePt t="55434" x="5065713" y="3587750"/>
          <p14:tracePt t="55438" x="5065713" y="3606800"/>
          <p14:tracePt t="55446" x="5065713" y="3660775"/>
          <p14:tracePt t="55453" x="5065713" y="3725863"/>
          <p14:tracePt t="55460" x="5065713" y="3779838"/>
          <p14:tracePt t="55462" x="5065713" y="3810000"/>
          <p14:tracePt t="55470" x="5065713" y="3857625"/>
          <p14:tracePt t="55472" x="5065713" y="3881438"/>
          <p14:tracePt t="55479" x="5065713" y="3929063"/>
          <p14:tracePt t="55482" x="5065713" y="3941763"/>
          <p14:tracePt t="55489" x="5065713" y="3976688"/>
          <p14:tracePt t="55492" x="5065713" y="3989388"/>
          <p14:tracePt t="55498" x="5065713" y="4019550"/>
          <p14:tracePt t="55500" x="5065713" y="4030663"/>
          <p14:tracePt t="55509" x="5065713" y="4073525"/>
          <p14:tracePt t="55519" x="5065713" y="4102100"/>
          <p14:tracePt t="55526" x="5065713" y="4127500"/>
          <p14:tracePt t="55527" x="5065713" y="4132263"/>
          <p14:tracePt t="55535" x="5059363" y="4156075"/>
          <p14:tracePt t="55538" x="5053013" y="4168775"/>
          <p14:tracePt t="55544" x="5053013" y="4179888"/>
          <p14:tracePt t="55549" x="5046663" y="4186238"/>
          <p14:tracePt t="55553" x="5046663" y="4198938"/>
          <p14:tracePt t="55555" x="5046663" y="4205288"/>
          <p14:tracePt t="55563" x="5046663" y="4210050"/>
          <p14:tracePt t="55566" x="5041900" y="4216400"/>
          <p14:tracePt t="55574" x="5041900" y="4222750"/>
          <p14:tracePt t="55584" x="5041900" y="4229100"/>
          <p14:tracePt t="55593" x="5041900" y="4240213"/>
          <p14:tracePt t="55605" x="5041900" y="4246563"/>
          <p14:tracePt t="55611" x="5041900" y="4252913"/>
          <p14:tracePt t="55619" x="5041900" y="4257675"/>
          <p14:tracePt t="55620" x="5041900" y="4264025"/>
          <p14:tracePt t="55628" x="5046663" y="4270375"/>
          <p14:tracePt t="55630" x="5053013" y="4276725"/>
          <p14:tracePt t="55637" x="5053013" y="4281488"/>
          <p14:tracePt t="55646" x="5053013" y="4294188"/>
          <p14:tracePt t="55657" x="5059363" y="4311650"/>
          <p14:tracePt t="55665" x="5065713" y="4318000"/>
          <p14:tracePt t="55667" x="5065713" y="4324350"/>
          <p14:tracePt t="55680" x="5065713" y="4330700"/>
          <p14:tracePt t="55685" x="5065713" y="4341813"/>
          <p14:tracePt t="55688" x="5065713" y="4348163"/>
          <p14:tracePt t="55697" x="5065713" y="4354513"/>
          <p14:tracePt t="55704" x="5065713" y="4359275"/>
          <p14:tracePt t="55708" x="5065713" y="4365625"/>
          <p14:tracePt t="55714" x="5065713" y="4384675"/>
          <p14:tracePt t="55725" x="5065713" y="4395788"/>
          <p14:tracePt t="55731" x="5065713" y="4408488"/>
          <p14:tracePt t="55743" x="5065713" y="4425950"/>
          <p14:tracePt t="55749" x="5065713" y="4432300"/>
          <p14:tracePt t="55752" x="5065713" y="4437063"/>
          <p14:tracePt t="55758" x="5059363" y="4443413"/>
          <p14:tracePt t="55762" x="5059363" y="4456113"/>
          <p14:tracePt t="55767" x="5059363" y="4462463"/>
          <p14:tracePt t="55768" x="5059363" y="4467225"/>
          <p14:tracePt t="55776" x="5059363" y="4473575"/>
          <p14:tracePt t="55789" x="5059363" y="4486275"/>
          <p14:tracePt t="55796" x="5059363" y="4491038"/>
          <p14:tracePt t="55829" x="5059363" y="4497388"/>
          <p14:tracePt t="55852" x="5065713" y="4497388"/>
          <p14:tracePt t="55870" x="5072063" y="4497388"/>
          <p14:tracePt t="55879" x="5076825" y="4497388"/>
          <p14:tracePt t="55888" x="5083175" y="4497388"/>
          <p14:tracePt t="55907" x="5095875" y="4497388"/>
          <p14:tracePt t="55915" x="5100638" y="4497388"/>
          <p14:tracePt t="55928" x="5113338" y="4497388"/>
          <p14:tracePt t="55935" x="5124450" y="4497388"/>
          <p14:tracePt t="55947" x="5143500" y="4503738"/>
          <p14:tracePt t="55952" x="5154613" y="4503738"/>
          <p14:tracePt t="55955" x="5160963" y="4503738"/>
          <p14:tracePt t="55962" x="5173663" y="4503738"/>
          <p14:tracePt t="55970" x="5184775" y="4503738"/>
          <p14:tracePt t="55972" x="5191125" y="4503738"/>
          <p14:tracePt t="55980" x="5202238" y="4510088"/>
          <p14:tracePt t="55981" x="5208588" y="4510088"/>
          <p14:tracePt t="55990" x="5214938" y="4514850"/>
          <p14:tracePt t="55993" x="5221288" y="4514850"/>
          <p14:tracePt t="56000" x="5227638" y="4514850"/>
          <p14:tracePt t="56011" x="5232400" y="4514850"/>
          <p14:tracePt t="56019" x="5238750" y="4514850"/>
          <p14:tracePt t="56029" x="5245100" y="4514850"/>
          <p14:tracePt t="56038" x="5251450" y="4514850"/>
          <p14:tracePt t="56078" x="5256213" y="4514850"/>
          <p14:tracePt t="56120" x="5262563" y="4514850"/>
          <p14:tracePt t="56140" x="5268913" y="4514850"/>
          <p14:tracePt t="56566" x="5268913" y="4510088"/>
          <p14:tracePt t="56623" x="5268913" y="4503738"/>
          <p14:tracePt t="56687" x="5268913" y="4497388"/>
          <p14:tracePt t="56726" x="5268913" y="4491038"/>
          <p14:tracePt t="56880" x="5275263" y="4486275"/>
          <p14:tracePt t="58750" x="5268913" y="4486275"/>
          <p14:tracePt t="58765" x="5262563" y="4486275"/>
          <p14:tracePt t="58794" x="5256213" y="4486275"/>
          <p14:tracePt t="58802" x="5251450" y="4486275"/>
          <p14:tracePt t="58810" x="5238750" y="4486275"/>
          <p14:tracePt t="58820" x="5227638" y="4479925"/>
          <p14:tracePt t="58825" x="5221288" y="4479925"/>
          <p14:tracePt t="58831" x="5197475" y="4473575"/>
          <p14:tracePt t="58840" x="5160963" y="4467225"/>
          <p14:tracePt t="58850" x="5137150" y="4462463"/>
          <p14:tracePt t="58860" x="5106988" y="4462463"/>
          <p14:tracePt t="58865" x="5100638" y="4462463"/>
          <p14:tracePt t="58876" x="5089525" y="4456113"/>
          <p14:tracePt t="58893" x="5083175" y="4456113"/>
          <p14:tracePt t="58897" x="5076825" y="4456113"/>
          <p14:tracePt t="58906" x="5072063" y="4456113"/>
          <p14:tracePt t="58979" x="5072063" y="4449763"/>
          <p14:tracePt t="59007" x="5072063" y="4443413"/>
          <p14:tracePt t="59044" x="5072063" y="4437063"/>
          <p14:tracePt t="59054" x="5076825" y="4437063"/>
          <p14:tracePt t="59061" x="5076825" y="4432300"/>
          <p14:tracePt t="59075" x="5083175" y="4432300"/>
          <p14:tracePt t="59081" x="5083175" y="4425950"/>
          <p14:tracePt t="59091" x="5100638" y="4402138"/>
          <p14:tracePt t="59099" x="5106988" y="4378325"/>
          <p14:tracePt t="59111" x="5124450" y="4306888"/>
          <p14:tracePt t="59119" x="5130800" y="4198938"/>
          <p14:tracePt t="59127" x="5130800" y="4102100"/>
          <p14:tracePt t="59136" x="5143500" y="3959225"/>
          <p14:tracePt t="59138" x="5143500" y="3911600"/>
          <p14:tracePt t="59143" x="5143500" y="3797300"/>
          <p14:tracePt t="59145" x="5149850" y="3743325"/>
          <p14:tracePt t="59153" x="5154613" y="3630613"/>
          <p14:tracePt t="59155" x="5160963" y="3594100"/>
          <p14:tracePt t="59163" x="5178425" y="3481388"/>
          <p14:tracePt t="59164" x="5178425" y="3438525"/>
          <p14:tracePt t="59174" x="5208588" y="3330575"/>
          <p14:tracePt t="59181" x="5221288" y="3265488"/>
          <p14:tracePt t="59184" x="5227638" y="3241675"/>
          <p14:tracePt t="59191" x="5232400" y="3181350"/>
          <p14:tracePt t="59194" x="5238750" y="3170238"/>
          <p14:tracePt t="59199" x="5238750" y="3133725"/>
          <p14:tracePt t="59201" x="5245100" y="3122613"/>
          <p14:tracePt t="59208" x="5245100" y="3103563"/>
          <p14:tracePt t="59210" x="5251450" y="3092450"/>
          <p14:tracePt t="59220" x="5256213" y="3073400"/>
          <p14:tracePt t="59228" x="5256213" y="3068638"/>
          <p14:tracePt t="59241" x="5256213" y="3062288"/>
          <p14:tracePt t="59325" x="5256213" y="3068638"/>
          <p14:tracePt t="59353" x="5256213" y="3073400"/>
          <p14:tracePt t="59357" x="5256213" y="3079750"/>
          <p14:tracePt t="59367" x="5251450" y="3079750"/>
          <p14:tracePt t="59378" x="5245100" y="3086100"/>
          <p14:tracePt t="59384" x="5245100" y="3092450"/>
          <p14:tracePt t="59398" x="5238750" y="3092450"/>
          <p14:tracePt t="59405" x="5238750" y="3098800"/>
          <p14:tracePt t="59408" x="5238750" y="3103563"/>
          <p14:tracePt t="59415" x="5232400" y="3103563"/>
          <p14:tracePt t="59423" x="5227638" y="3109913"/>
          <p14:tracePt t="59432" x="5221288" y="3109913"/>
          <p14:tracePt t="59434" x="5221288" y="3116263"/>
          <p14:tracePt t="59443" x="5221288" y="3122613"/>
          <p14:tracePt t="59451" x="5214938" y="3122613"/>
          <p14:tracePt t="59460" x="5208588" y="3127375"/>
          <p14:tracePt t="59469" x="5202238" y="3127375"/>
          <p14:tracePt t="59472" x="5202238" y="3133725"/>
          <p14:tracePt t="59491" x="5197475" y="3133725"/>
          <p14:tracePt t="59518" x="5184775" y="3133725"/>
          <p14:tracePt t="59638" x="5191125" y="3133725"/>
          <p14:tracePt t="64119" x="5184775" y="3146425"/>
          <p14:tracePt t="64127" x="5173663" y="3163888"/>
          <p14:tracePt t="64135" x="5160963" y="3176588"/>
          <p14:tracePt t="64138" x="5154613" y="3181350"/>
          <p14:tracePt t="64145" x="5149850" y="3187700"/>
          <p14:tracePt t="64148" x="5143500" y="3187700"/>
          <p14:tracePt t="64157" x="5143500" y="3200400"/>
          <p14:tracePt t="64162" x="5137150" y="3200400"/>
          <p14:tracePt t="64171" x="5137150" y="3205163"/>
          <p14:tracePt t="64172" x="5130800" y="3211513"/>
          <p14:tracePt t="64182" x="5130800" y="3217863"/>
          <p14:tracePt t="64241" x="5130800" y="3224213"/>
          <p14:tracePt t="64246" x="5137150" y="3224213"/>
          <p14:tracePt t="64256" x="5143500" y="3228975"/>
          <p14:tracePt t="64266" x="5154613" y="3235325"/>
          <p14:tracePt t="64275" x="5173663" y="3235325"/>
          <p14:tracePt t="64289" x="5184775" y="3248025"/>
          <p14:tracePt t="64293" x="5191125" y="3248025"/>
          <p14:tracePt t="64296" x="5197475" y="3248025"/>
          <p14:tracePt t="64312" x="5202238" y="3248025"/>
          <p14:tracePt t="64379" x="5197475" y="3241675"/>
          <p14:tracePt t="64387" x="5184775" y="3235325"/>
          <p14:tracePt t="64396" x="5167313" y="3224213"/>
          <p14:tracePt t="64403" x="5149850" y="3217863"/>
          <p14:tracePt t="64413" x="5137150" y="3217863"/>
          <p14:tracePt t="64418" x="5130800" y="3217863"/>
          <p14:tracePt t="64426" x="5113338" y="3217863"/>
          <p14:tracePt t="64432" x="5100638" y="3217863"/>
          <p14:tracePt t="64444" x="5095875" y="3217863"/>
          <p14:tracePt t="64449" x="5083175" y="3217863"/>
          <p14:tracePt t="64459" x="5083175" y="3224213"/>
          <p14:tracePt t="64505" x="5089525" y="3224213"/>
          <p14:tracePt t="64514" x="5095875" y="3224213"/>
          <p14:tracePt t="64525" x="5106988" y="3224213"/>
          <p14:tracePt t="64537" x="5124450" y="3224213"/>
          <p14:tracePt t="64618" x="5119688" y="3224213"/>
          <p14:tracePt t="66690" x="5119688" y="3235325"/>
          <p14:tracePt t="66693" x="5113338" y="3235325"/>
          <p14:tracePt t="66694" x="5113338" y="3241675"/>
          <p14:tracePt t="66737" x="5113338" y="3248025"/>
          <p14:tracePt t="66759" x="5113338" y="3252788"/>
          <p14:tracePt t="66767" x="5113338" y="3278188"/>
          <p14:tracePt t="66770" x="5113338" y="3282950"/>
          <p14:tracePt t="66778" x="5106988" y="3325813"/>
          <p14:tracePt t="66780" x="5106988" y="3336925"/>
          <p14:tracePt t="66785" x="5100638" y="3384550"/>
          <p14:tracePt t="66791" x="5095875" y="3403600"/>
          <p14:tracePt t="66798" x="5083175" y="3492500"/>
          <p14:tracePt t="66807" x="5076825" y="3582988"/>
          <p14:tracePt t="66817" x="5065713" y="3690938"/>
          <p14:tracePt t="66827" x="5046663" y="3792538"/>
          <p14:tracePt t="66833" x="5035550" y="3840163"/>
          <p14:tracePt t="66835" x="5029200" y="3870325"/>
          <p14:tracePt t="66842" x="5029200" y="3922713"/>
          <p14:tracePt t="66847" x="5022850" y="3935413"/>
          <p14:tracePt t="66851" x="5018088" y="3989388"/>
          <p14:tracePt t="66852" x="5018088" y="4006850"/>
          <p14:tracePt t="66863" x="5011738" y="4084638"/>
          <p14:tracePt t="66870" x="5005388" y="4151313"/>
          <p14:tracePt t="66875" x="4999038" y="4168775"/>
          <p14:tracePt t="66885" x="4994275" y="4252913"/>
          <p14:tracePt t="66889" x="4994275" y="4287838"/>
          <p14:tracePt t="66893" x="4994275" y="4311650"/>
          <p14:tracePt t="66898" x="4994275" y="4359275"/>
          <p14:tracePt t="66904" x="4987925" y="4371975"/>
          <p14:tracePt t="66909" x="4981575" y="4425950"/>
          <p14:tracePt t="66916" x="4981575" y="4443413"/>
          <p14:tracePt t="66917" x="4975225" y="4456113"/>
          <p14:tracePt t="66926" x="4975225" y="4473575"/>
          <p14:tracePt t="66931" x="4975225" y="4479925"/>
          <p14:tracePt t="66936" x="4975225" y="4497388"/>
          <p14:tracePt t="66943" x="4975225" y="4510088"/>
          <p14:tracePt t="66955" x="4975225" y="4521200"/>
          <p14:tracePt t="66963" x="4975225" y="4527550"/>
          <p14:tracePt t="66974" x="4975225" y="4538663"/>
          <p14:tracePt t="66980" x="4975225" y="4545013"/>
          <p14:tracePt t="66983" x="4975225" y="4551363"/>
          <p14:tracePt t="66993" x="4975225" y="4557713"/>
          <p14:tracePt t="66998" x="4975225" y="4568825"/>
          <p14:tracePt t="67000" x="4981575" y="4568825"/>
          <p14:tracePt t="67008" x="4981575" y="4581525"/>
          <p14:tracePt t="67009" x="4987925" y="4581525"/>
          <p14:tracePt t="67017" x="4987925" y="4587875"/>
          <p14:tracePt t="67027" x="4987925" y="4592638"/>
          <p14:tracePt t="67035" x="4994275" y="4598988"/>
          <p14:tracePt t="67102" x="4994275" y="4592638"/>
          <p14:tracePt t="67112" x="4999038" y="4592638"/>
          <p14:tracePt t="67119" x="4999038" y="4587875"/>
          <p14:tracePt t="67131" x="5011738" y="4575175"/>
          <p14:tracePt t="67138" x="5022850" y="4564063"/>
          <p14:tracePt t="67143" x="5022850" y="4557713"/>
          <p14:tracePt t="67149" x="5041900" y="4545013"/>
          <p14:tracePt t="67158" x="5065713" y="4533900"/>
          <p14:tracePt t="67164" x="5076825" y="4521200"/>
          <p14:tracePt t="67166" x="5089525" y="4521200"/>
          <p14:tracePt t="67174" x="5106988" y="4514850"/>
          <p14:tracePt t="67176" x="5113338" y="4510088"/>
          <p14:tracePt t="67183" x="5124450" y="4510088"/>
          <p14:tracePt t="67187" x="5130800" y="4503738"/>
          <p14:tracePt t="67192" x="5143500" y="4503738"/>
          <p14:tracePt t="67193" x="5149850" y="4497388"/>
          <p14:tracePt t="67201" x="5154613" y="4497388"/>
          <p14:tracePt t="67202" x="5160963" y="4497388"/>
          <p14:tracePt t="67213" x="5167313" y="4497388"/>
          <p14:tracePt t="67223" x="5173663" y="4497388"/>
          <p14:tracePt t="67284" x="5173663" y="4503738"/>
          <p14:tracePt t="67882" x="5154613" y="4497388"/>
          <p14:tracePt t="67886" x="5113338" y="4479925"/>
          <p14:tracePt t="67889" x="5095875" y="4467225"/>
          <p14:tracePt t="67896" x="5041900" y="4449763"/>
          <p14:tracePt t="67900" x="5029200" y="4443413"/>
          <p14:tracePt t="67905" x="4994275" y="4437063"/>
          <p14:tracePt t="67911" x="4981575" y="4437063"/>
          <p14:tracePt t="67919" x="4921250" y="4432300"/>
          <p14:tracePt t="67936" x="4802188" y="4432300"/>
          <p14:tracePt t="67943" x="4741863" y="4432300"/>
          <p14:tracePt t="67948" x="4724400" y="4432300"/>
          <p14:tracePt t="67952" x="4676775" y="4437063"/>
          <p14:tracePt t="67955" x="4659313" y="4437063"/>
          <p14:tracePt t="67961" x="4610100" y="4456113"/>
          <p14:tracePt t="67967" x="4575175" y="4462463"/>
          <p14:tracePt t="67972" x="4514850" y="4467225"/>
          <p14:tracePt t="67982" x="4456113" y="4479925"/>
          <p14:tracePt t="67992" x="4395788" y="4491038"/>
          <p14:tracePt t="68004" x="4341813" y="4497388"/>
          <p14:tracePt t="68008" x="4305300" y="4503738"/>
          <p14:tracePt t="68011" x="4287838" y="4503738"/>
          <p14:tracePt t="68018" x="4257675" y="4510088"/>
          <p14:tracePt t="68022" x="4251325" y="4510088"/>
          <p14:tracePt t="68025" x="4233863" y="4514850"/>
          <p14:tracePt t="68026" x="4222750" y="4514850"/>
          <p14:tracePt t="68034" x="4198938" y="4514850"/>
          <p14:tracePt t="68036" x="4186238" y="4521200"/>
          <p14:tracePt t="68043" x="4168775" y="4527550"/>
          <p14:tracePt t="68046" x="4162425" y="4527550"/>
          <p14:tracePt t="68053" x="4144963" y="4527550"/>
          <p14:tracePt t="68056" x="4132263" y="4533900"/>
          <p14:tracePt t="68063" x="4121150" y="4533900"/>
          <p14:tracePt t="68066" x="4108450" y="4533900"/>
          <p14:tracePt t="68071" x="4090988" y="4545013"/>
          <p14:tracePt t="68074" x="4084638" y="4551363"/>
          <p14:tracePt t="68083" x="4071938" y="4551363"/>
          <p14:tracePt t="68093" x="4048125" y="4557713"/>
          <p14:tracePt t="68100" x="4043363" y="4564063"/>
          <p14:tracePt t="68110" x="4037013" y="4564063"/>
          <p14:tracePt t="68115" x="4030663" y="4564063"/>
          <p14:tracePt t="68118" x="4024313" y="4568825"/>
          <p14:tracePt t="68130" x="4013200" y="4575175"/>
          <p14:tracePt t="68138" x="4000500" y="4581525"/>
          <p14:tracePt t="68151" x="3983038" y="4587875"/>
          <p14:tracePt t="68158" x="3965575" y="4592638"/>
          <p14:tracePt t="68164" x="3952875" y="4592638"/>
          <p14:tracePt t="68168" x="3946525" y="4598988"/>
          <p14:tracePt t="68173" x="3929063" y="4605338"/>
          <p14:tracePt t="68175" x="3922713" y="4605338"/>
          <p14:tracePt t="68183" x="3911600" y="4605338"/>
          <p14:tracePt t="68184" x="3905250" y="4605338"/>
          <p14:tracePt t="68192" x="3887788" y="4605338"/>
          <p14:tracePt t="68194" x="3875088" y="4605338"/>
          <p14:tracePt t="68203" x="3863975" y="4605338"/>
          <p14:tracePt t="68213" x="3844925" y="4605338"/>
          <p14:tracePt t="68217" x="3840163" y="4605338"/>
          <p14:tracePt t="68221" x="3827463" y="4605338"/>
          <p14:tracePt t="68227" x="3821113" y="4605338"/>
          <p14:tracePt t="68228" x="3810000" y="4605338"/>
          <p14:tracePt t="68231" x="3803650" y="4605338"/>
          <p14:tracePt t="68239" x="3797300" y="4598988"/>
          <p14:tracePt t="68241" x="3790950" y="4598988"/>
          <p14:tracePt t="68248" x="3786188" y="4598988"/>
          <p14:tracePt t="68249" x="3773488" y="4592638"/>
          <p14:tracePt t="68257" x="3767138" y="4592638"/>
          <p14:tracePt t="68260" x="3762375" y="4581525"/>
          <p14:tracePt t="68266" x="3756025" y="4575175"/>
          <p14:tracePt t="68269" x="3749675" y="4568825"/>
          <p14:tracePt t="68275" x="3732213" y="4564063"/>
          <p14:tracePt t="68284" x="3719513" y="4551363"/>
          <p14:tracePt t="68287" x="3713163" y="4551363"/>
          <p14:tracePt t="68294" x="3702050" y="4545013"/>
          <p14:tracePt t="68296" x="3695700" y="4538663"/>
          <p14:tracePt t="68303" x="3689350" y="4533900"/>
          <p14:tracePt t="68313" x="3684588" y="4533900"/>
          <p14:tracePt t="68315" x="3678238" y="4527550"/>
          <p14:tracePt t="68333" x="3678238" y="4521200"/>
          <p14:tracePt t="68389" x="3678238" y="4514850"/>
          <p14:tracePt t="68418" x="3684588" y="4514850"/>
          <p14:tracePt t="68435" x="3695700" y="4514850"/>
          <p14:tracePt t="68445" x="3702050" y="4514850"/>
          <p14:tracePt t="68456" x="3713163" y="4514850"/>
          <p14:tracePt t="68466" x="3719513" y="4514850"/>
          <p14:tracePt t="68476" x="3725863" y="4514850"/>
          <p14:tracePt t="68482" x="3736975" y="4521200"/>
          <p14:tracePt t="68499" x="3743325" y="4521200"/>
          <p14:tracePt t="68511" x="3749675" y="4521200"/>
          <p14:tracePt t="68528" x="3756025" y="4521200"/>
          <p14:tracePt t="68557" x="3762375" y="4521200"/>
          <p14:tracePt t="68561" x="3762375" y="4514850"/>
          <p14:tracePt t="68570" x="3767138" y="4514850"/>
          <p14:tracePt t="68578" x="3779838" y="4503738"/>
          <p14:tracePt t="68586" x="3786188" y="4497388"/>
          <p14:tracePt t="68595" x="3797300" y="4486275"/>
          <p14:tracePt t="68606" x="3810000" y="4473575"/>
          <p14:tracePt t="68618" x="3814763" y="4467225"/>
          <p14:tracePt t="68625" x="3821113" y="4462463"/>
          <p14:tracePt t="68636" x="3827463" y="4462463"/>
          <p14:tracePt t="68668" x="3833813" y="4462463"/>
          <p14:tracePt t="69796" x="3827463" y="4443413"/>
          <p14:tracePt t="69798" x="3821113" y="4419600"/>
          <p14:tracePt t="69800" x="3821113" y="4408488"/>
          <p14:tracePt t="69809" x="3814763" y="4365625"/>
          <p14:tracePt t="69811" x="3814763" y="4348163"/>
          <p14:tracePt t="69819" x="3814763" y="4294188"/>
          <p14:tracePt t="69822" x="3810000" y="4270375"/>
          <p14:tracePt t="69828" x="3803650" y="4186238"/>
          <p14:tracePt t="69838" x="3797300" y="4097338"/>
          <p14:tracePt t="69848" x="3790950" y="4030663"/>
          <p14:tracePt t="69857" x="3786188" y="3989388"/>
          <p14:tracePt t="69866" x="3786188" y="3959225"/>
          <p14:tracePt t="69872" x="3786188" y="3941763"/>
          <p14:tracePt t="69883" x="3786188" y="3929063"/>
          <p14:tracePt t="69900" x="3786188" y="3922713"/>
          <p14:tracePt t="69902" x="3786188" y="3917950"/>
          <p14:tracePt t="69914" x="3786188" y="3911600"/>
          <p14:tracePt t="69935" x="3786188" y="3894138"/>
          <p14:tracePt t="69941" x="3786188" y="3870325"/>
          <p14:tracePt t="69950" x="3786188" y="3840163"/>
          <p14:tracePt t="69960" x="3786188" y="3810000"/>
          <p14:tracePt t="69969" x="3786188" y="3779838"/>
          <p14:tracePt t="69976" x="3786188" y="3773488"/>
          <p14:tracePt t="69977" x="3786188" y="3767138"/>
          <p14:tracePt t="69986" x="3779838" y="3756025"/>
          <p14:tracePt t="69996" x="3779838" y="3738563"/>
          <p14:tracePt t="70006" x="3773488" y="3738563"/>
          <p14:tracePt t="70016" x="3773488" y="3732213"/>
          <p14:tracePt t="70042" x="3773488" y="3725863"/>
          <p14:tracePt t="70051" x="3773488" y="3719513"/>
          <p14:tracePt t="70055" x="3773488" y="3714750"/>
          <p14:tracePt t="70062" x="3773488" y="3690938"/>
          <p14:tracePt t="70071" x="3773488" y="3648075"/>
          <p14:tracePt t="70081" x="3773488" y="3600450"/>
          <p14:tracePt t="70089" x="3773488" y="3552825"/>
          <p14:tracePt t="70091" x="3773488" y="3535363"/>
          <p14:tracePt t="70106" x="3773488" y="3427413"/>
          <p14:tracePt t="70111" x="3773488" y="3403600"/>
          <p14:tracePt t="70118" x="3773488" y="3349625"/>
          <p14:tracePt t="70127" x="3767138" y="3313113"/>
          <p14:tracePt t="70134" x="3767138" y="3306763"/>
          <p14:tracePt t="70136" x="3767138" y="3302000"/>
          <p14:tracePt t="70144" x="3767138" y="3295650"/>
          <p14:tracePt t="70154" x="3767138" y="3289300"/>
          <p14:tracePt t="70220" x="3767138" y="3295650"/>
          <p14:tracePt t="70230" x="3767138" y="3302000"/>
          <p14:tracePt t="70249" x="3767138" y="3306763"/>
          <p14:tracePt t="70266" x="3762375" y="3313113"/>
          <p14:tracePt t="70275" x="3762375" y="3319463"/>
          <p14:tracePt t="70299" x="3762375" y="3325813"/>
          <p14:tracePt t="70315" x="3762375" y="3330575"/>
          <p14:tracePt t="70342" x="3762375" y="3336925"/>
          <p14:tracePt t="70350" x="3762375" y="3349625"/>
          <p14:tracePt t="70363" x="3756025" y="3355975"/>
          <p14:tracePt t="70372" x="3749675" y="3367088"/>
          <p14:tracePt t="70380" x="3749675" y="3397250"/>
          <p14:tracePt t="70387" x="3736975" y="3408363"/>
          <p14:tracePt t="70389" x="3732213" y="3414713"/>
          <p14:tracePt t="70397" x="3732213" y="3438525"/>
          <p14:tracePt t="70399" x="3732213" y="3451225"/>
          <p14:tracePt t="70405" x="3725863" y="3462338"/>
          <p14:tracePt t="70413" x="3725863" y="3475038"/>
          <p14:tracePt t="70415" x="3719513" y="3486150"/>
          <p14:tracePt t="70416" x="3719513" y="3492500"/>
          <p14:tracePt t="70428" x="3719513" y="3516313"/>
          <p14:tracePt t="70437" x="3719513" y="3529013"/>
          <p14:tracePt t="70449" x="3719513" y="3535363"/>
          <p14:tracePt t="70455" x="3713163" y="3540125"/>
          <p14:tracePt t="70474" x="3713163" y="3546475"/>
          <p14:tracePt t="70789" x="3713163" y="3540125"/>
          <p14:tracePt t="70812" x="3713163" y="3535363"/>
          <p14:tracePt t="70830" x="3719513" y="3535363"/>
          <p14:tracePt t="71098" x="3725863" y="3535363"/>
          <p14:tracePt t="71139" x="3732213" y="3535363"/>
          <p14:tracePt t="71168" x="3736975" y="3535363"/>
          <p14:tracePt t="71207" x="3743325" y="3535363"/>
          <p14:tracePt t="71241" x="3743325" y="3540125"/>
          <p14:tracePt t="71250" x="3749675" y="3540125"/>
          <p14:tracePt t="71261" x="3756025" y="3540125"/>
          <p14:tracePt t="71262" x="3756025" y="3546475"/>
          <p14:tracePt t="71280" x="3762375" y="3552825"/>
          <p14:tracePt t="71290" x="3762375" y="3563938"/>
          <p14:tracePt t="71300" x="3762375" y="3576638"/>
          <p14:tracePt t="71306" x="3762375" y="3582988"/>
          <p14:tracePt t="71311" x="3762375" y="3587750"/>
          <p14:tracePt t="71315" x="3767138" y="3600450"/>
          <p14:tracePt t="71320" x="3767138" y="3606800"/>
          <p14:tracePt t="71325" x="3773488" y="3617913"/>
          <p14:tracePt t="71335" x="3773488" y="3641725"/>
          <p14:tracePt t="71336" x="3773488" y="3648075"/>
          <p14:tracePt t="71343" x="3773488" y="3665538"/>
          <p14:tracePt t="71348" x="3773488" y="3684588"/>
          <p14:tracePt t="71353" x="3773488" y="3708400"/>
          <p14:tracePt t="71356" x="3773488" y="3719513"/>
          <p14:tracePt t="71364" x="3773488" y="3767138"/>
          <p14:tracePt t="71366" x="3773488" y="3786188"/>
          <p14:tracePt t="71373" x="3773488" y="3827463"/>
          <p14:tracePt t="71376" x="3773488" y="3851275"/>
          <p14:tracePt t="71381" x="3773488" y="3917950"/>
          <p14:tracePt t="71382" x="3773488" y="3941763"/>
          <p14:tracePt t="71391" x="3773488" y="4000500"/>
          <p14:tracePt t="71393" x="3773488" y="4037013"/>
          <p14:tracePt t="71403" x="3786188" y="4138613"/>
          <p14:tracePt t="71412" x="3786188" y="4198938"/>
          <p14:tracePt t="71425" x="3810000" y="4287838"/>
          <p14:tracePt t="71428" x="3814763" y="4330700"/>
          <p14:tracePt t="71435" x="3814763" y="4341813"/>
          <p14:tracePt t="71440" x="3827463" y="4384675"/>
          <p14:tracePt t="71446" x="3827463" y="4395788"/>
          <p14:tracePt t="71448" x="3827463" y="4408488"/>
          <p14:tracePt t="71455" x="3833813" y="4419600"/>
          <p14:tracePt t="71458" x="3833813" y="4425950"/>
          <p14:tracePt t="71465" x="3840163" y="4432300"/>
          <p14:tracePt t="71475" x="3851275" y="4443413"/>
          <p14:tracePt t="71480" x="3851275" y="4449763"/>
          <p14:tracePt t="71485" x="3851275" y="4456113"/>
          <p14:tracePt t="71494" x="3851275" y="4462463"/>
          <p14:tracePt t="71503" x="3851275" y="4467225"/>
          <p14:tracePt t="71514" x="3851275" y="4473575"/>
          <p14:tracePt t="71523" x="3851275" y="4479925"/>
          <p14:tracePt t="71526" x="3851275" y="4486275"/>
          <p14:tracePt t="71532" x="3857625" y="4486275"/>
          <p14:tracePt t="71595" x="3857625" y="4491038"/>
          <p14:tracePt t="71799" x="3857625" y="4486275"/>
          <p14:tracePt t="71832" x="3857625" y="4479925"/>
          <p14:tracePt t="71897" x="3857625" y="4473575"/>
          <p14:tracePt t="71964" x="3857625" y="4467225"/>
          <p14:tracePt t="72168" x="3857625" y="4462463"/>
          <p14:tracePt t="72572" x="3857625" y="4456113"/>
          <p14:tracePt t="73516" x="3857625" y="4449763"/>
          <p14:tracePt t="74204" x="3857625" y="4443413"/>
          <p14:tracePt t="74246" x="3844925" y="4443413"/>
          <p14:tracePt t="74293" x="3844925" y="4437063"/>
          <p14:tracePt t="74413" x="3840163" y="4437063"/>
          <p14:tracePt t="74469" x="3840163" y="4432300"/>
          <p14:tracePt t="75945" x="3840163" y="4437063"/>
          <p14:tracePt t="75959" x="3840163" y="4432300"/>
          <p14:tracePt t="76338" x="3844925" y="4432300"/>
          <p14:tracePt t="76348" x="3868738" y="4432300"/>
          <p14:tracePt t="76354" x="3892550" y="4432300"/>
          <p14:tracePt t="76355" x="3898900" y="4432300"/>
          <p14:tracePt t="76362" x="3929063" y="4432300"/>
          <p14:tracePt t="76365" x="3935413" y="4432300"/>
          <p14:tracePt t="76374" x="3965575" y="4437063"/>
          <p14:tracePt t="76379" x="3983038" y="4443413"/>
          <p14:tracePt t="76383" x="4006850" y="4449763"/>
          <p14:tracePt t="76387" x="4019550" y="4456113"/>
          <p14:tracePt t="76396" x="4060825" y="4462463"/>
          <p14:tracePt t="76403" x="4097338" y="4479925"/>
          <p14:tracePt t="76413" x="4149725" y="4491038"/>
          <p14:tracePt t="76420" x="4186238" y="4503738"/>
          <p14:tracePt t="76422" x="4198938" y="4510088"/>
          <p14:tracePt t="76429" x="4240213" y="4521200"/>
          <p14:tracePt t="76432" x="4257675" y="4533900"/>
          <p14:tracePt t="76440" x="4318000" y="4545013"/>
          <p14:tracePt t="76446" x="4359275" y="4557713"/>
          <p14:tracePt t="76448" x="4383088" y="4564063"/>
          <p14:tracePt t="76455" x="4425950" y="4575175"/>
          <p14:tracePt t="76457" x="4443413" y="4575175"/>
          <p14:tracePt t="76465" x="4484688" y="4592638"/>
          <p14:tracePt t="76467" x="4503738" y="4592638"/>
          <p14:tracePt t="76474" x="4551363" y="4605338"/>
          <p14:tracePt t="76477" x="4562475" y="4605338"/>
          <p14:tracePt t="76483" x="4598988" y="4611688"/>
          <p14:tracePt t="76487" x="4616450" y="4616450"/>
          <p14:tracePt t="76492" x="4652963" y="4622800"/>
          <p14:tracePt t="76493" x="4664075" y="4622800"/>
          <p14:tracePt t="76502" x="4687888" y="4635500"/>
          <p14:tracePt t="76504" x="4706938" y="4635500"/>
          <p14:tracePt t="76510" x="4741863" y="4646613"/>
          <p14:tracePt t="76514" x="4754563" y="4646613"/>
          <p14:tracePt t="76520" x="4791075" y="4659313"/>
          <p14:tracePt t="76524" x="4808538" y="4665663"/>
          <p14:tracePt t="76530" x="4867275" y="4670425"/>
          <p14:tracePt t="76534" x="4886325" y="4670425"/>
          <p14:tracePt t="76541" x="4970463" y="4676775"/>
          <p14:tracePt t="76550" x="5046663" y="4694238"/>
          <p14:tracePt t="76563" x="5119688" y="4700588"/>
          <p14:tracePt t="76567" x="5173663" y="4700588"/>
          <p14:tracePt t="76570" x="5197475" y="4700588"/>
          <p14:tracePt t="76577" x="5245100" y="4700588"/>
          <p14:tracePt t="76581" x="5268913" y="4700588"/>
          <p14:tracePt t="76587" x="5334000" y="4700588"/>
          <p14:tracePt t="76597" x="5394325" y="4700588"/>
          <p14:tracePt t="76604" x="5430838" y="4700588"/>
          <p14:tracePt t="76605" x="5441950" y="4700588"/>
          <p14:tracePt t="76613" x="5478463" y="4700588"/>
          <p14:tracePt t="76614" x="5489575" y="4700588"/>
          <p14:tracePt t="76621" x="5526088" y="4700588"/>
          <p14:tracePt t="76625" x="5543550" y="4700588"/>
          <p14:tracePt t="76631" x="5573713" y="4694238"/>
          <p14:tracePt t="76635" x="5580063" y="4694238"/>
          <p14:tracePt t="76643" x="5621338" y="4689475"/>
          <p14:tracePt t="76650" x="5638800" y="4689475"/>
          <p14:tracePt t="76651" x="5645150" y="4689475"/>
          <p14:tracePt t="76659" x="5668963" y="4683125"/>
          <p14:tracePt t="76661" x="5675313" y="4683125"/>
          <p14:tracePt t="76668" x="5681663" y="4683125"/>
          <p14:tracePt t="76671" x="5699125" y="4683125"/>
          <p14:tracePt t="76676" x="5711825" y="4683125"/>
          <p14:tracePt t="76687" x="5722938" y="4683125"/>
          <p14:tracePt t="76689" x="5729288" y="4683125"/>
          <p14:tracePt t="76695" x="5740400" y="4683125"/>
          <p14:tracePt t="76696" x="5746750" y="4683125"/>
          <p14:tracePt t="76708" x="5765800" y="4683125"/>
          <p14:tracePt t="76715" x="5776913" y="4683125"/>
          <p14:tracePt t="76717" x="5789613" y="4683125"/>
          <p14:tracePt t="76725" x="5794375" y="4683125"/>
          <p14:tracePt t="76736" x="5807075" y="4683125"/>
          <p14:tracePt t="76743" x="5824538" y="4683125"/>
          <p14:tracePt t="76753" x="5837238" y="4683125"/>
          <p14:tracePt t="76763" x="5861050" y="4683125"/>
          <p14:tracePt t="76770" x="5867400" y="4683125"/>
          <p14:tracePt t="76773" x="5878513" y="4683125"/>
          <p14:tracePt t="76779" x="5895975" y="4689475"/>
          <p14:tracePt t="76786" x="5902325" y="4694238"/>
          <p14:tracePt t="76790" x="5938838" y="4694238"/>
          <p14:tracePt t="76803" x="5986463" y="4700588"/>
          <p14:tracePt t="76806" x="6022975" y="4706938"/>
          <p14:tracePt t="76808" x="6040438" y="4706938"/>
          <p14:tracePt t="76817" x="6088063" y="4706938"/>
          <p14:tracePt t="76822" x="6111875" y="4706938"/>
          <p14:tracePt t="76826" x="6172200" y="4706938"/>
          <p14:tracePt t="76830" x="6202363" y="4706938"/>
          <p14:tracePt t="76835" x="6249988" y="4700588"/>
          <p14:tracePt t="76840" x="6280150" y="4700588"/>
          <p14:tracePt t="76847" x="6356350" y="4689475"/>
          <p14:tracePt t="76855" x="6453188" y="4665663"/>
          <p14:tracePt t="76863" x="6500813" y="4652963"/>
          <p14:tracePt t="76869" x="6511925" y="4652963"/>
          <p14:tracePt t="77391" x="6483350" y="4635500"/>
          <p14:tracePt t="77393" x="6459538" y="4629150"/>
          <p14:tracePt t="77399" x="6405563" y="4592638"/>
          <p14:tracePt t="77403" x="6381750" y="4587875"/>
          <p14:tracePt t="77409" x="6297613" y="4533900"/>
          <p14:tracePt t="77418" x="6237288" y="4510088"/>
          <p14:tracePt t="77420" x="6207125" y="4497388"/>
          <p14:tracePt t="77427" x="6159500" y="4473575"/>
          <p14:tracePt t="77428" x="6142038" y="4462463"/>
          <p14:tracePt t="77436" x="6094413" y="4443413"/>
          <p14:tracePt t="77439" x="6075363" y="4437063"/>
          <p14:tracePt t="77445" x="6040438" y="4419600"/>
          <p14:tracePt t="77449" x="6027738" y="4413250"/>
          <p14:tracePt t="77455" x="5997575" y="4402138"/>
          <p14:tracePt t="77458" x="5986463" y="4402138"/>
          <p14:tracePt t="77464" x="5956300" y="4395788"/>
          <p14:tracePt t="77465" x="5945188" y="4389438"/>
          <p14:tracePt t="77475" x="5919788" y="4371975"/>
          <p14:tracePt t="77485" x="5902325" y="4365625"/>
          <p14:tracePt t="77492" x="5895975" y="4359275"/>
          <p14:tracePt t="77496" x="5891213" y="4359275"/>
          <p14:tracePt t="77502" x="5884863" y="4354513"/>
          <p14:tracePt t="77506" x="5884863" y="4348163"/>
          <p14:tracePt t="77514" x="5878513" y="4330700"/>
          <p14:tracePt t="77524" x="5878513" y="4306888"/>
          <p14:tracePt t="77530" x="5878513" y="4276725"/>
          <p14:tracePt t="77533" x="5878513" y="4264025"/>
          <p14:tracePt t="77538" x="5878513" y="4229100"/>
          <p14:tracePt t="77541" x="5878513" y="4216400"/>
          <p14:tracePt t="77548" x="5891213" y="4168775"/>
          <p14:tracePt t="77551" x="5895975" y="4156075"/>
          <p14:tracePt t="77558" x="5908675" y="4127500"/>
          <p14:tracePt t="77561" x="5908675" y="4114800"/>
          <p14:tracePt t="77566" x="5919788" y="4078288"/>
          <p14:tracePt t="77567" x="5926138" y="4073525"/>
          <p14:tracePt t="77575" x="5932488" y="4060825"/>
          <p14:tracePt t="77576" x="5932488" y="4043363"/>
          <p14:tracePt t="77585" x="5945188" y="4037013"/>
          <p14:tracePt t="77594" x="5945188" y="4030663"/>
          <p14:tracePt t="77632" x="5945188" y="4024313"/>
          <p14:tracePt t="77681" x="5945188" y="4019550"/>
          <p14:tracePt t="77727" x="5945188" y="3995738"/>
          <p14:tracePt t="77736" x="5945188" y="3948113"/>
          <p14:tracePt t="77742" x="5949950" y="3905250"/>
          <p14:tracePt t="77744" x="5956300" y="3887788"/>
          <p14:tracePt t="77752" x="5956300" y="3821113"/>
          <p14:tracePt t="77754" x="5956300" y="3797300"/>
          <p14:tracePt t="77761" x="5956300" y="3743325"/>
          <p14:tracePt t="77765" x="5956300" y="3725863"/>
          <p14:tracePt t="77771" x="5956300" y="3665538"/>
          <p14:tracePt t="77774" x="5956300" y="3648075"/>
          <p14:tracePt t="77779" x="5956300" y="3594100"/>
          <p14:tracePt t="77781" x="5956300" y="3570288"/>
          <p14:tracePt t="77791" x="5956300" y="3505200"/>
          <p14:tracePt t="77798" x="5956300" y="3486150"/>
          <p14:tracePt t="77801" x="5956300" y="3475038"/>
          <p14:tracePt t="77810" x="5956300" y="3468688"/>
          <p14:tracePt t="77943" x="5949950" y="3468688"/>
          <p14:tracePt t="77965" x="5949950" y="3475038"/>
          <p14:tracePt t="77979" x="5949950" y="3481388"/>
          <p14:tracePt t="77993" x="5949950" y="3486150"/>
          <p14:tracePt t="78024" x="5945188" y="3492500"/>
          <p14:tracePt t="78188" x="5945188" y="3498850"/>
          <p14:tracePt t="78199" x="5938838" y="3505200"/>
          <p14:tracePt t="78230" x="5938838" y="3509963"/>
          <p14:tracePt t="78238" x="5938838" y="3516313"/>
          <p14:tracePt t="78245" x="5938838" y="3529013"/>
          <p14:tracePt t="78247" x="5932488" y="3529013"/>
          <p14:tracePt t="78255" x="5932488" y="3535363"/>
          <p14:tracePt t="78258" x="5926138" y="3540125"/>
          <p14:tracePt t="78265" x="5926138" y="3546475"/>
          <p14:tracePt t="78268" x="5926138" y="3552825"/>
          <p14:tracePt t="78274" x="5919788" y="3559175"/>
          <p14:tracePt t="78278" x="5919788" y="3563938"/>
          <p14:tracePt t="78293" x="5919788" y="3570288"/>
          <p14:tracePt t="78303" x="5919788" y="3576638"/>
          <p14:tracePt t="78688" x="5919788" y="3570288"/>
          <p14:tracePt t="78746" x="5919788" y="3563938"/>
          <p14:tracePt t="78780" x="5919788" y="3559175"/>
          <p14:tracePt t="78810" x="5926138" y="3559175"/>
          <p14:tracePt t="79090" x="5926138" y="3552825"/>
          <p14:tracePt t="82479" x="5938838" y="3559175"/>
          <p14:tracePt t="82487" x="5945188" y="3563938"/>
          <p14:tracePt t="82496" x="5949950" y="3563938"/>
          <p14:tracePt t="82504" x="5949950" y="3570288"/>
          <p14:tracePt t="82506" x="5956300" y="3570288"/>
          <p14:tracePt t="82533" x="5962650" y="3570288"/>
          <p14:tracePt t="82560" x="5969000" y="3570288"/>
          <p14:tracePt t="82874" x="5969000" y="3582988"/>
          <p14:tracePt t="82880" x="5986463" y="3648075"/>
          <p14:tracePt t="82889" x="6046788" y="3797300"/>
          <p14:tracePt t="82898" x="6105525" y="3941763"/>
          <p14:tracePt t="82908" x="6176963" y="4084638"/>
          <p14:tracePt t="82915" x="6230938" y="4186238"/>
          <p14:tracePt t="82918" x="6254750" y="4222750"/>
          <p14:tracePt t="82924" x="6303963" y="4287838"/>
          <p14:tracePt t="82928" x="6321425" y="4324350"/>
          <p14:tracePt t="82932" x="6375400" y="4395788"/>
          <p14:tracePt t="82934" x="6392863" y="4419600"/>
          <p14:tracePt t="82945" x="6446838" y="4514850"/>
          <p14:tracePt t="82951" x="6494463" y="4575175"/>
          <p14:tracePt t="82954" x="6511925" y="4605338"/>
          <p14:tracePt t="82962" x="6548438" y="4665663"/>
          <p14:tracePt t="82964" x="6561138" y="4689475"/>
          <p14:tracePt t="82977" x="6602413" y="4730750"/>
          <p14:tracePt t="82978" x="6613525" y="4748213"/>
          <p14:tracePt t="82983" x="6626225" y="4754563"/>
          <p14:tracePt t="82988" x="6643688" y="4767263"/>
          <p14:tracePt t="82990" x="6650038" y="4772025"/>
          <p14:tracePt t="82997" x="6662738" y="4784725"/>
          <p14:tracePt t="83007" x="6667500" y="4784725"/>
          <p14:tracePt t="83009" x="6667500" y="4791075"/>
          <p14:tracePt t="83017" x="6680200" y="4791075"/>
          <p14:tracePt t="83025" x="6686550" y="4791075"/>
          <p14:tracePt t="83036" x="6691313" y="4791075"/>
          <p14:tracePt t="83039" x="6697663" y="4791075"/>
          <p14:tracePt t="83055" x="6704013" y="4791075"/>
          <p14:tracePt t="83083" x="6716713" y="4791075"/>
          <p14:tracePt t="83087" x="6716713" y="4784725"/>
          <p14:tracePt t="83092" x="6721475" y="4784725"/>
          <p14:tracePt t="83103" x="6734175" y="4772025"/>
          <p14:tracePt t="83109" x="6740525" y="4760913"/>
          <p14:tracePt t="83111" x="6751638" y="4760913"/>
          <p14:tracePt t="83119" x="6757988" y="4760913"/>
          <p14:tracePt t="83122" x="6757988" y="4754563"/>
          <p14:tracePt t="83128" x="6764338" y="4754563"/>
          <p14:tracePt t="83133" x="6769100" y="4754563"/>
          <p14:tracePt t="83140" x="6775450" y="4748213"/>
          <p14:tracePt t="83145" x="6781800" y="4743450"/>
          <p14:tracePt t="83146" x="6788150" y="4743450"/>
          <p14:tracePt t="83259" x="6788150" y="4748213"/>
          <p14:tracePt t="83266" x="6781800" y="4748213"/>
          <p14:tracePt t="83275" x="6769100" y="4754563"/>
          <p14:tracePt t="83289" x="6745288" y="4778375"/>
          <p14:tracePt t="83295" x="6721475" y="4802188"/>
          <p14:tracePt t="83302" x="6686550" y="4814888"/>
          <p14:tracePt t="83304" x="6673850" y="4826000"/>
          <p14:tracePt t="83313" x="6638925" y="4845050"/>
          <p14:tracePt t="83317" x="6619875" y="4845050"/>
          <p14:tracePt t="83323" x="6578600" y="4856163"/>
          <p14:tracePt t="83326" x="6561138" y="4862513"/>
          <p14:tracePt t="83331" x="6494463" y="4879975"/>
          <p14:tracePt t="83334" x="6477000" y="4879975"/>
          <p14:tracePt t="83341" x="6381750" y="4879975"/>
          <p14:tracePt t="83351" x="6273800" y="4862513"/>
          <p14:tracePt t="83358" x="6183313" y="4849813"/>
          <p14:tracePt t="83361" x="6153150" y="4845050"/>
          <p14:tracePt t="83367" x="6075363" y="4821238"/>
          <p14:tracePt t="83372" x="6046788" y="4808538"/>
          <p14:tracePt t="83377" x="5962650" y="4791075"/>
          <p14:tracePt t="83381" x="5932488" y="4784725"/>
          <p14:tracePt t="83388" x="5848350" y="4767263"/>
          <p14:tracePt t="83395" x="5789613" y="4748213"/>
          <p14:tracePt t="83399" x="5770563" y="4743450"/>
          <p14:tracePt t="83404" x="5722938" y="4730750"/>
          <p14:tracePt t="83405" x="5692775" y="4724400"/>
          <p14:tracePt t="83413" x="5668963" y="4724400"/>
          <p14:tracePt t="83416" x="5651500" y="4719638"/>
          <p14:tracePt t="83422" x="5610225" y="4719638"/>
          <p14:tracePt t="83426" x="5591175" y="4719638"/>
          <p14:tracePt t="83434" x="5549900" y="4713288"/>
          <p14:tracePt t="83444" x="5513388" y="4713288"/>
          <p14:tracePt t="83454" x="5472113" y="4706938"/>
          <p14:tracePt t="83460" x="5441950" y="4700588"/>
          <p14:tracePt t="83463" x="5435600" y="4700588"/>
          <p14:tracePt t="83476" x="5411788" y="4700588"/>
          <p14:tracePt t="83479" x="5394325" y="4694238"/>
          <p14:tracePt t="83493" x="5376863" y="4694238"/>
          <p14:tracePt t="83496" x="5370513" y="4694238"/>
          <p14:tracePt t="83505" x="5364163" y="4694238"/>
          <p14:tracePt t="83543" x="5364163" y="4700588"/>
          <p14:tracePt t="83592" x="5364163" y="4706938"/>
          <p14:tracePt t="83601" x="5346700" y="4713288"/>
          <p14:tracePt t="83608" x="5340350" y="4719638"/>
          <p14:tracePt t="83615" x="5334000" y="4719638"/>
          <p14:tracePt t="83616" x="5322888" y="4724400"/>
          <p14:tracePt t="83626" x="5310188" y="4737100"/>
          <p14:tracePt t="83630" x="5303838" y="4743450"/>
          <p14:tracePt t="83636" x="5292725" y="4743450"/>
          <p14:tracePt t="83640" x="5286375" y="4743450"/>
          <p14:tracePt t="83644" x="5275263" y="4754563"/>
          <p14:tracePt t="83646" x="5268913" y="4754563"/>
          <p14:tracePt t="83654" x="5256213" y="4754563"/>
          <p14:tracePt t="83655" x="5251450" y="4754563"/>
          <p14:tracePt t="83664" x="5232400" y="4760913"/>
          <p14:tracePt t="83665" x="5232400" y="4767263"/>
          <p14:tracePt t="83673" x="5208588" y="4767263"/>
          <p14:tracePt t="83675" x="5202238" y="4767263"/>
          <p14:tracePt t="83682" x="5197475" y="4767263"/>
          <p14:tracePt t="83687" x="5184775" y="4778375"/>
          <p14:tracePt t="83690" x="5173663" y="4778375"/>
          <p14:tracePt t="83692" x="5167313" y="4778375"/>
          <p14:tracePt t="83704" x="5160963" y="4778375"/>
          <p14:tracePt t="83713" x="5154613" y="4778375"/>
          <p14:tracePt t="83724" x="5149850" y="4778375"/>
          <p14:tracePt t="83747" x="5149850" y="4772025"/>
          <p14:tracePt t="83756" x="5149850" y="4767263"/>
          <p14:tracePt t="83775" x="5154613" y="4767263"/>
          <p14:tracePt t="83777" x="5154613" y="4760913"/>
          <p14:tracePt t="83784" x="5160963" y="4760913"/>
          <p14:tracePt t="83794" x="5167313" y="4754563"/>
          <p14:tracePt t="83799" x="5178425" y="4748213"/>
          <p14:tracePt t="83802" x="5191125" y="4737100"/>
          <p14:tracePt t="83803" x="5197475" y="4730750"/>
          <p14:tracePt t="83814" x="5208588" y="4724400"/>
          <p14:tracePt t="83820" x="5221288" y="4719638"/>
          <p14:tracePt t="83830" x="5227638" y="4719638"/>
          <p14:tracePt t="83839" x="5232400" y="4713288"/>
          <p14:tracePt t="83897" x="5232400" y="4706938"/>
          <p14:tracePt t="83942" x="5232400" y="4700588"/>
          <p14:tracePt t="83963" x="5232400" y="4694238"/>
          <p14:tracePt t="84012" x="5232400" y="4689475"/>
          <p14:tracePt t="84060" x="5232400" y="4683125"/>
          <p14:tracePt t="84073" x="5232400" y="4670425"/>
          <p14:tracePt t="84077" x="5232400" y="4659313"/>
          <p14:tracePt t="84085" x="5232400" y="4641850"/>
          <p14:tracePt t="84092" x="5232400" y="4622800"/>
          <p14:tracePt t="84094" x="5232400" y="4616450"/>
          <p14:tracePt t="84101" x="5232400" y="4605338"/>
          <p14:tracePt t="84105" x="5232400" y="4598988"/>
          <p14:tracePt t="84111" x="5232400" y="4581525"/>
          <p14:tracePt t="84116" x="5232400" y="4575175"/>
          <p14:tracePt t="84118" x="5232400" y="4564063"/>
          <p14:tracePt t="84119" x="5227638" y="4551363"/>
          <p14:tracePt t="84128" x="5227638" y="4538663"/>
          <p14:tracePt t="84130" x="5227638" y="4533900"/>
          <p14:tracePt t="84136" x="5227638" y="4527550"/>
          <p14:tracePt t="84138" x="5227638" y="4521200"/>
          <p14:tracePt t="84150" x="5227638" y="4510088"/>
          <p14:tracePt t="84155" x="5221288" y="4510088"/>
          <p14:tracePt t="84159" x="5221288" y="4503738"/>
          <p14:tracePt t="84173" x="5214938" y="4503738"/>
          <p14:tracePt t="84176" x="5214938" y="4497388"/>
          <p14:tracePt t="84314" x="5208588" y="4497388"/>
          <p14:tracePt t="84360" x="5208588" y="4503738"/>
          <p14:tracePt t="84399" x="5202238" y="4503738"/>
          <p14:tracePt t="85218" x="5227638" y="4510088"/>
          <p14:tracePt t="85224" x="5310188" y="4527550"/>
          <p14:tracePt t="85229" x="5381625" y="4533900"/>
          <p14:tracePt t="85233" x="5411788" y="4533900"/>
          <p14:tracePt t="85243" x="5537200" y="4527550"/>
          <p14:tracePt t="85248" x="5634038" y="4497388"/>
          <p14:tracePt t="85253" x="5681663" y="4491038"/>
          <p14:tracePt t="85258" x="5783263" y="4462463"/>
          <p14:tracePt t="85259" x="5824538" y="4443413"/>
          <p14:tracePt t="85270" x="6010275" y="4395788"/>
          <p14:tracePt t="85277" x="6142038" y="4359275"/>
          <p14:tracePt t="85278" x="6196013" y="4348163"/>
          <p14:tracePt t="85286" x="6332538" y="4318000"/>
          <p14:tracePt t="85287" x="6375400" y="4306888"/>
          <p14:tracePt t="85296" x="6507163" y="4276725"/>
          <p14:tracePt t="85300" x="6554788" y="4270375"/>
          <p14:tracePt t="85309" x="6704013" y="4252913"/>
          <p14:tracePt t="85312" x="6818313" y="4233863"/>
          <p14:tracePt t="85315" x="6846888" y="4233863"/>
          <p14:tracePt t="85324" x="6961188" y="4222750"/>
          <p14:tracePt t="85335" x="7056438" y="4216400"/>
          <p14:tracePt t="85341" x="7104063" y="4216400"/>
          <p14:tracePt t="85345" x="7140575" y="4216400"/>
          <p14:tracePt t="85353" x="7188200" y="4216400"/>
          <p14:tracePt t="85356" x="7200900" y="4216400"/>
          <p14:tracePt t="85362" x="7254875" y="4229100"/>
          <p14:tracePt t="85371" x="7283450" y="4240213"/>
          <p14:tracePt t="85378" x="7296150" y="4246563"/>
          <p14:tracePt t="85379" x="7307263" y="4252913"/>
          <p14:tracePt t="85391" x="7326313" y="4264025"/>
          <p14:tracePt t="85397" x="7337425" y="4270375"/>
          <p14:tracePt t="85408" x="7350125" y="4276725"/>
          <p14:tracePt t="85418" x="7350125" y="4281488"/>
          <p14:tracePt t="85430" x="7350125" y="4287838"/>
          <p14:tracePt t="85452" x="7350125" y="4294188"/>
          <p14:tracePt t="85470" x="7350125" y="4306888"/>
          <p14:tracePt t="85482" x="7350125" y="4311650"/>
          <p14:tracePt t="85490" x="7350125" y="4318000"/>
          <p14:tracePt t="85491" x="7350125" y="4324350"/>
          <p14:tracePt t="85498" x="7350125" y="4335463"/>
          <p14:tracePt t="85502" x="7350125" y="4348163"/>
          <p14:tracePt t="85507" x="7350125" y="4359275"/>
          <p14:tracePt t="85520" x="7343775" y="4384675"/>
          <p14:tracePt t="85526" x="7343775" y="4402138"/>
          <p14:tracePt t="85536" x="7343775" y="4413250"/>
          <p14:tracePt t="85537" x="7343775" y="4419600"/>
          <p14:tracePt t="85546" x="7343775" y="4432300"/>
          <p14:tracePt t="85556" x="7343775" y="4437063"/>
          <p14:tracePt t="85559" x="7343775" y="4443413"/>
          <p14:tracePt t="85568" x="7343775" y="4449763"/>
          <p14:tracePt t="85575" x="7350125" y="4456113"/>
          <p14:tracePt t="85584" x="7350125" y="4462463"/>
          <p14:tracePt t="85609" x="7350125" y="4467225"/>
          <p14:tracePt t="85620" x="7350125" y="4473575"/>
          <p14:tracePt t="85647" x="7350125" y="4479925"/>
          <p14:tracePt t="85714" x="7356475" y="4479925"/>
          <p14:tracePt t="85734" x="7361238" y="4479925"/>
          <p14:tracePt t="85744" x="7373938" y="4479925"/>
          <p14:tracePt t="85749" x="7380288" y="4486275"/>
          <p14:tracePt t="85758" x="7397750" y="4491038"/>
          <p14:tracePt t="85762" x="7404100" y="4491038"/>
          <p14:tracePt t="85769" x="7415213" y="4491038"/>
          <p14:tracePt t="85771" x="7421563" y="4497388"/>
          <p14:tracePt t="85776" x="7439025" y="4503738"/>
          <p14:tracePt t="85778" x="7445375" y="4503738"/>
          <p14:tracePt t="85786" x="7462838" y="4503738"/>
          <p14:tracePt t="85787" x="7462838" y="4510088"/>
          <p14:tracePt t="85796" x="7481888" y="4510088"/>
          <p14:tracePt t="85797" x="7486650" y="4514850"/>
          <p14:tracePt t="85804" x="7499350" y="4514850"/>
          <p14:tracePt t="85807" x="7505700" y="4514850"/>
          <p14:tracePt t="85815" x="7523163" y="4514850"/>
          <p14:tracePt t="85825" x="7529513" y="4514850"/>
          <p14:tracePt t="85835" x="7540625" y="4514850"/>
          <p14:tracePt t="85846" x="7559675" y="4514850"/>
          <p14:tracePt t="85851" x="7570788" y="4514850"/>
          <p14:tracePt t="85862" x="7583488" y="4514850"/>
          <p14:tracePt t="85862" x="7589838" y="4510088"/>
          <p14:tracePt t="85869" x="7594600" y="4510088"/>
          <p14:tracePt t="85884" x="7607300" y="4503738"/>
          <p14:tracePt t="85887" x="7607300" y="4497388"/>
          <p14:tracePt t="85897" x="7613650" y="4497388"/>
          <p14:tracePt t="85899" x="7618413" y="4497388"/>
          <p14:tracePt t="85907" x="7618413" y="4491038"/>
          <p14:tracePt t="85908" x="7624763" y="4491038"/>
          <p14:tracePt t="85936" x="7631113" y="4491038"/>
          <p14:tracePt t="85952" x="7637463" y="4491038"/>
          <p14:tracePt t="86075" x="7637463" y="4486275"/>
          <p14:tracePt t="86111" x="7642225" y="4479925"/>
          <p14:tracePt t="86121" x="7642225" y="4473575"/>
          <p14:tracePt t="86139" x="7648575" y="4467225"/>
          <p14:tracePt t="86167" x="7648575" y="4462463"/>
          <p14:tracePt t="86188" x="7648575" y="4456113"/>
          <p14:tracePt t="86225" x="7648575" y="4449763"/>
          <p14:tracePt t="86231" x="7661275" y="4449763"/>
          <p14:tracePt t="86242" x="7661275" y="4443413"/>
          <p14:tracePt t="86252" x="7667625" y="4437063"/>
          <p14:tracePt t="86261" x="7667625" y="4419600"/>
          <p14:tracePt t="86272" x="7672388" y="4408488"/>
          <p14:tracePt t="86278" x="7678738" y="4395788"/>
          <p14:tracePt t="86281" x="7678738" y="4384675"/>
          <p14:tracePt t="86285" x="7678738" y="4371975"/>
          <p14:tracePt t="86287" x="7685088" y="4371975"/>
          <p14:tracePt t="86298" x="7685088" y="4359275"/>
          <p14:tracePt t="86308" x="7691438" y="4341813"/>
          <p14:tracePt t="86324" x="7691438" y="4330700"/>
          <p14:tracePt t="86344" x="7696200" y="4318000"/>
          <p14:tracePt t="86354" x="7696200" y="4306888"/>
          <p14:tracePt t="86363" x="7696200" y="4294188"/>
          <p14:tracePt t="86371" x="7696200" y="4287838"/>
          <p14:tracePt t="86378" x="7696200" y="4276725"/>
          <p14:tracePt t="86383" x="7696200" y="4270375"/>
          <p14:tracePt t="86387" x="7696200" y="4264025"/>
          <p14:tracePt t="86389" x="7696200" y="4257675"/>
          <p14:tracePt t="86397" x="7696200" y="4252913"/>
          <p14:tracePt t="86405" x="7696200" y="4233863"/>
          <p14:tracePt t="86408" x="7696200" y="4229100"/>
          <p14:tracePt t="86416" x="7696200" y="4216400"/>
          <p14:tracePt t="86423" x="7702550" y="4192588"/>
          <p14:tracePt t="86428" x="7702550" y="4186238"/>
          <p14:tracePt t="86434" x="7708900" y="4168775"/>
          <p14:tracePt t="86435" x="7708900" y="4156075"/>
          <p14:tracePt t="86445" x="7715250" y="4127500"/>
          <p14:tracePt t="86452" x="7720013" y="4102100"/>
          <p14:tracePt t="86453" x="7720013" y="4097338"/>
          <p14:tracePt t="86462" x="7720013" y="4078288"/>
          <p14:tracePt t="86464" x="7720013" y="4067175"/>
          <p14:tracePt t="86470" x="7720013" y="4043363"/>
          <p14:tracePt t="86473" x="7726363" y="4037013"/>
          <p14:tracePt t="86480" x="7726363" y="4000500"/>
          <p14:tracePt t="86484" x="7732713" y="3995738"/>
          <p14:tracePt t="86488" x="7732713" y="3965575"/>
          <p14:tracePt t="86489" x="7732713" y="3959225"/>
          <p14:tracePt t="86499" x="7732713" y="3922713"/>
          <p14:tracePt t="86500" x="7732713" y="3911600"/>
          <p14:tracePt t="86507" x="7732713" y="3881438"/>
          <p14:tracePt t="86509" x="7732713" y="3863975"/>
          <p14:tracePt t="86518" x="7732713" y="3840163"/>
          <p14:tracePt t="86519" x="7726363" y="3827463"/>
          <p14:tracePt t="86527" x="7720013" y="3797300"/>
          <p14:tracePt t="86531" x="7720013" y="3786188"/>
          <p14:tracePt t="86538" x="7702550" y="3749675"/>
          <p14:tracePt t="86547" x="7691438" y="3719513"/>
          <p14:tracePt t="86556" x="7678738" y="3708400"/>
          <p14:tracePt t="86563" x="7667625" y="3690938"/>
          <p14:tracePt t="86564" x="7667625" y="3684588"/>
          <p14:tracePt t="86573" x="7661275" y="3678238"/>
          <p14:tracePt t="86577" x="7661275" y="3671888"/>
          <p14:tracePt t="86583" x="7648575" y="3671888"/>
          <p14:tracePt t="86593" x="7642225" y="3671888"/>
          <p14:tracePt t="86604" x="7642225" y="3665538"/>
          <p14:tracePt t="86808" x="7642225" y="3660775"/>
          <p14:tracePt t="86820" x="7642225" y="3654425"/>
          <p14:tracePt t="86825" x="7642225" y="3648075"/>
          <p14:tracePt t="86833" x="7642225" y="3641725"/>
          <p14:tracePt t="86842" x="7642225" y="3636963"/>
          <p14:tracePt t="86855" x="7642225" y="3630613"/>
          <p14:tracePt t="86863" x="7642225" y="3624263"/>
          <p14:tracePt t="86881" x="7642225" y="3617913"/>
          <p14:tracePt t="87331" x="7637463" y="3613150"/>
          <p14:tracePt t="87337" x="7631113" y="3600450"/>
          <p14:tracePt t="87340" x="7624763" y="3600450"/>
          <p14:tracePt t="87346" x="7613650" y="3587750"/>
          <p14:tracePt t="87355" x="7600950" y="3587750"/>
          <p14:tracePt t="87371" x="7594600" y="3582988"/>
          <p14:tracePt t="87409" x="7594600" y="3576638"/>
          <p14:tracePt t="87513" x="7594600" y="3570288"/>
          <p14:tracePt t="87798" x="7589838" y="3570288"/>
          <p14:tracePt t="87816" x="7583488" y="3570288"/>
          <p14:tracePt t="87863" x="7577138" y="3570288"/>
          <p14:tracePt t="93358" x="7570788" y="3576638"/>
          <p14:tracePt t="93372" x="7564438" y="3576638"/>
          <p14:tracePt t="93383" x="7564438" y="3582988"/>
          <p14:tracePt t="93398" x="7559675" y="3587750"/>
          <p14:tracePt t="93407" x="7559675" y="3594100"/>
          <p14:tracePt t="93418" x="7553325" y="3594100"/>
          <p14:tracePt t="93427" x="7546975" y="3600450"/>
          <p14:tracePt t="93444" x="7540625" y="3600450"/>
          <p14:tracePt t="93474" x="7540625" y="3606800"/>
          <p14:tracePt t="93502" x="7535863" y="3606800"/>
          <p14:tracePt t="113066" x="7427913" y="3594100"/>
          <p14:tracePt t="113068" x="7410450" y="3582988"/>
          <p14:tracePt t="113076" x="7343775" y="3563938"/>
          <p14:tracePt t="113082" x="7313613" y="3552825"/>
          <p14:tracePt t="113085" x="7248525" y="3535363"/>
          <p14:tracePt t="113089" x="7231063" y="3529013"/>
          <p14:tracePt t="113098" x="7153275" y="3505200"/>
          <p14:tracePt t="113104" x="7099300" y="3492500"/>
          <p14:tracePt t="113119" x="7069138" y="3492500"/>
          <p14:tracePt t="113120" x="7056438" y="3492500"/>
          <p14:tracePt t="113123" x="7045325" y="3492500"/>
          <p14:tracePt t="113130" x="7045325" y="3498850"/>
          <p14:tracePt t="113147" x="7045325" y="3505200"/>
          <p14:tracePt t="113148" x="7050088" y="3522663"/>
          <p14:tracePt t="113159" x="7075488" y="3563938"/>
          <p14:tracePt t="113162" x="7086600" y="3576638"/>
          <p14:tracePt t="113167" x="7127875" y="3617913"/>
          <p14:tracePt t="113169" x="7146925" y="3641725"/>
          <p14:tracePt t="113185" x="7235825" y="3708400"/>
          <p14:tracePt t="113186" x="7296150" y="3738563"/>
          <p14:tracePt t="113189" x="7313613" y="3762375"/>
          <p14:tracePt t="113197" x="7373938" y="3786188"/>
          <p14:tracePt t="113199" x="7410450" y="3797300"/>
          <p14:tracePt t="113205" x="7458075" y="3821113"/>
          <p14:tracePt t="113207" x="7475538" y="3827463"/>
          <p14:tracePt t="113213" x="7512050" y="3840163"/>
          <p14:tracePt t="113215" x="7529513" y="3844925"/>
          <p14:tracePt t="113224" x="7546975" y="3844925"/>
          <p14:tracePt t="113226" x="7559675" y="3851275"/>
          <p14:tracePt t="113233" x="7570788" y="3851275"/>
          <p14:tracePt t="113248" x="7577138" y="3851275"/>
          <p14:tracePt t="113250" x="7577138" y="3844925"/>
          <p14:tracePt t="113260" x="7577138" y="3840163"/>
          <p14:tracePt t="113263" x="7570788" y="3840163"/>
          <p14:tracePt t="113270" x="7553325" y="3821113"/>
          <p14:tracePt t="113273" x="7546975" y="3816350"/>
          <p14:tracePt t="113279" x="7505700" y="3786188"/>
          <p14:tracePt t="113281" x="7493000" y="3773488"/>
          <p14:tracePt t="113288" x="7458075" y="3756025"/>
          <p14:tracePt t="113291" x="7445375" y="3743325"/>
          <p14:tracePt t="113297" x="7404100" y="3719513"/>
          <p14:tracePt t="113301" x="7391400" y="3714750"/>
          <p14:tracePt t="113306" x="7367588" y="3695700"/>
          <p14:tracePt t="113308" x="7343775" y="3690938"/>
          <p14:tracePt t="113318" x="7319963" y="3671888"/>
          <p14:tracePt t="113326" x="7296150" y="3665538"/>
          <p14:tracePt t="113328" x="7289800" y="3660775"/>
          <p14:tracePt t="113335" x="7278688" y="3654425"/>
          <p14:tracePt t="113338" x="7272338" y="3654425"/>
          <p14:tracePt t="113348" x="7265988" y="3654425"/>
          <p14:tracePt t="113382" x="7272338" y="3654425"/>
          <p14:tracePt t="113391" x="7278688" y="3654425"/>
          <p14:tracePt t="113400" x="7283450" y="3654425"/>
          <p14:tracePt t="113405" x="7289800" y="3654425"/>
          <p14:tracePt t="113411" x="7313613" y="3660775"/>
          <p14:tracePt t="113420" x="7326313" y="3671888"/>
          <p14:tracePt t="113436" x="7361238" y="3690938"/>
          <p14:tracePt t="113447" x="7373938" y="3695700"/>
          <p14:tracePt t="113456" x="7380288" y="3695700"/>
          <p14:tracePt t="113460" x="7385050" y="3695700"/>
          <p14:tracePt t="113465" x="7385050" y="3702050"/>
          <p14:tracePt t="113559" x="7385050" y="3695700"/>
          <p14:tracePt t="113575" x="7391400" y="3690938"/>
          <p14:tracePt t="113585" x="7397750" y="3678238"/>
          <p14:tracePt t="113587" x="7404100" y="3678238"/>
          <p14:tracePt t="113593" x="7410450" y="3665538"/>
          <p14:tracePt t="113596" x="7415213" y="3660775"/>
          <p14:tracePt t="113604" x="7427913" y="3654425"/>
          <p14:tracePt t="113607" x="7427913" y="3648075"/>
          <p14:tracePt t="113614" x="7439025" y="3641725"/>
          <p14:tracePt t="113617" x="7439025" y="3636963"/>
          <p14:tracePt t="113625" x="7451725" y="3630613"/>
          <p14:tracePt t="113635" x="7469188" y="3624263"/>
          <p14:tracePt t="113645" x="7481888" y="3617913"/>
          <p14:tracePt t="113653" x="7486650" y="3613150"/>
          <p14:tracePt t="113660" x="7493000" y="3613150"/>
          <p14:tracePt t="113671" x="7499350" y="3613150"/>
          <p14:tracePt t="113689" x="7505700" y="3600450"/>
          <p14:tracePt t="113904" x="7512050" y="3600450"/>
          <p14:tracePt t="113940" x="7516813" y="3600450"/>
          <p14:tracePt t="113996" x="7516813" y="3594100"/>
          <p14:tracePt t="116068" x="7493000" y="3594100"/>
          <p14:tracePt t="116069" x="7486650" y="3594100"/>
          <p14:tracePt t="116076" x="7458075" y="3594100"/>
          <p14:tracePt t="116079" x="7445375" y="3594100"/>
          <p14:tracePt t="116085" x="7415213" y="3594100"/>
          <p14:tracePt t="116089" x="7397750" y="3594100"/>
          <p14:tracePt t="116095" x="7356475" y="3594100"/>
          <p14:tracePt t="116096" x="7343775" y="3594100"/>
          <p14:tracePt t="116107" x="7296150" y="3600450"/>
          <p14:tracePt t="116117" x="7231063" y="3600450"/>
          <p14:tracePt t="116123" x="7188200" y="3600450"/>
          <p14:tracePt t="116128" x="7164388" y="3600450"/>
          <p14:tracePt t="116133" x="7134225" y="3606800"/>
          <p14:tracePt t="116136" x="7104063" y="3606800"/>
          <p14:tracePt t="116143" x="7069138" y="3606800"/>
          <p14:tracePt t="116149" x="7045325" y="3606800"/>
          <p14:tracePt t="116152" x="6973888" y="3613150"/>
          <p14:tracePt t="116163" x="6907213" y="3613150"/>
          <p14:tracePt t="116172" x="6846888" y="3613150"/>
          <p14:tracePt t="116180" x="6811963" y="3613150"/>
          <p14:tracePt t="116181" x="6794500" y="3613150"/>
          <p14:tracePt t="116188" x="6764338" y="3613150"/>
          <p14:tracePt t="116192" x="6745288" y="3613150"/>
          <p14:tracePt t="116199" x="6721475" y="3617913"/>
          <p14:tracePt t="116202" x="6710363" y="3617913"/>
          <p14:tracePt t="116210" x="6673850" y="3617913"/>
          <p14:tracePt t="116219" x="6638925" y="3617913"/>
          <p14:tracePt t="116226" x="6626225" y="3617913"/>
          <p14:tracePt t="116227" x="6608763" y="3617913"/>
          <p14:tracePt t="116235" x="6596063" y="3617913"/>
          <p14:tracePt t="116238" x="6589713" y="3617913"/>
          <p14:tracePt t="116244" x="6578600" y="3617913"/>
          <p14:tracePt t="116247" x="6572250" y="3617913"/>
          <p14:tracePt t="116254" x="6554788" y="3617913"/>
          <p14:tracePt t="116258" x="6548438" y="3617913"/>
          <p14:tracePt t="116264" x="6537325" y="3617913"/>
          <p14:tracePt t="116268" x="6530975" y="3617913"/>
          <p14:tracePt t="116273" x="6518275" y="3617913"/>
          <p14:tracePt t="116275" x="6511925" y="3617913"/>
          <p14:tracePt t="116282" x="6500813" y="3630613"/>
          <p14:tracePt t="116284" x="6494463" y="3630613"/>
          <p14:tracePt t="116296" x="6477000" y="3630613"/>
          <p14:tracePt t="116302" x="6470650" y="3630613"/>
          <p14:tracePt t="116304" x="6464300" y="3630613"/>
          <p14:tracePt t="116321" x="6459538" y="3630613"/>
          <p14:tracePt t="116330" x="6453188" y="3630613"/>
          <p14:tracePt t="116360" x="6453188" y="3624263"/>
          <p14:tracePt t="116422" x="6453188" y="3617913"/>
          <p14:tracePt t="116471" x="6453188" y="3613150"/>
          <p14:tracePt t="116555" x="6459538" y="3613150"/>
          <p14:tracePt t="116566" x="6459538" y="3606800"/>
          <p14:tracePt t="116584" x="6459538" y="3600450"/>
          <p14:tracePt t="116621" x="6464300" y="3600450"/>
          <p14:tracePt t="116628" x="6464300" y="3594100"/>
          <p14:tracePt t="116648" x="6470650" y="3587750"/>
          <p14:tracePt t="117349" x="6483350" y="3587750"/>
          <p14:tracePt t="117354" x="6542088" y="3587750"/>
          <p14:tracePt t="117359" x="6572250" y="3594100"/>
          <p14:tracePt t="117367" x="6673850" y="3613150"/>
          <p14:tracePt t="117370" x="6751638" y="3624263"/>
          <p14:tracePt t="117372" x="6794500" y="3636963"/>
          <p14:tracePt t="117381" x="6865938" y="3641725"/>
          <p14:tracePt t="117382" x="6900863" y="3641725"/>
          <p14:tracePt t="117390" x="6978650" y="3648075"/>
          <p14:tracePt t="117392" x="7021513" y="3648075"/>
          <p14:tracePt t="117400" x="7092950" y="3654425"/>
          <p14:tracePt t="117404" x="7116763" y="3654425"/>
          <p14:tracePt t="117411" x="7177088" y="3654425"/>
          <p14:tracePt t="117415" x="7212013" y="3654425"/>
          <p14:tracePt t="117420" x="7283450" y="3654425"/>
          <p14:tracePt t="117431" x="7337425" y="3654425"/>
          <p14:tracePt t="117440" x="7380288" y="3654425"/>
          <p14:tracePt t="117445" x="7415213" y="3654425"/>
          <p14:tracePt t="117448" x="7421563" y="3654425"/>
          <p14:tracePt t="117455" x="7434263" y="3654425"/>
          <p14:tracePt t="117459" x="7445375" y="3654425"/>
          <p14:tracePt t="117463" x="7451725" y="3654425"/>
          <p14:tracePt t="117469" x="7462838" y="3654425"/>
          <p14:tracePt t="117475" x="7469188" y="3654425"/>
          <p14:tracePt t="117998" x="7469188" y="3648075"/>
          <p14:tracePt t="118034" x="7469188" y="3641725"/>
          <p14:tracePt t="118075" x="7469188" y="3636963"/>
          <p14:tracePt t="118147" x="7469188" y="3630613"/>
          <p14:tracePt t="118203" x="7469188" y="3624263"/>
          <p14:tracePt t="118241" x="7475538" y="3617913"/>
          <p14:tracePt t="118260" x="7475538" y="3613150"/>
          <p14:tracePt t="118758" x="7475538" y="361791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FD96972-2D68-21A1-7123-4EECB0E33D39}"/>
                  </a:ext>
                </a:extLst>
              </p:cNvPr>
              <p:cNvSpPr>
                <a:spLocks noGrp="1"/>
              </p:cNvSpPr>
              <p:nvPr>
                <p:ph sz="quarter" idx="12"/>
              </p:nvPr>
            </p:nvSpPr>
            <p:spPr>
              <a:xfrm>
                <a:off x="521082" y="1086848"/>
                <a:ext cx="6936358" cy="1001032"/>
              </a:xfrm>
            </p:spPr>
            <p:txBody>
              <a:bodyPr>
                <a:noAutofit/>
              </a:bodyPr>
              <a:lstStyle/>
              <a:p>
                <a:r>
                  <a:rPr lang="en-US" dirty="0"/>
                  <a:t>Single pulse probability of detection with no noise.</a:t>
                </a:r>
              </a:p>
              <a:p>
                <a:pPr lvl="1"/>
                <a:r>
                  <a:rPr lang="en-US" dirty="0"/>
                  <a:t>Left - </a:t>
                </a:r>
                <a14:m>
                  <m:oMath xmlns:m="http://schemas.openxmlformats.org/officeDocument/2006/math">
                    <m:r>
                      <a:rPr lang="en-US" b="0" i="1" smtClean="0">
                        <a:latin typeface="Cambria Math" panose="02040503050406030204" pitchFamily="18" charset="0"/>
                      </a:rPr>
                      <m:t>𝜈</m:t>
                    </m:r>
                  </m:oMath>
                </a14:m>
                <a:r>
                  <a:rPr lang="en-US" dirty="0"/>
                  <a:t> = 10</a:t>
                </a:r>
              </a:p>
              <a:p>
                <a:pPr lvl="1"/>
                <a:r>
                  <a:rPr lang="en-US" dirty="0"/>
                  <a:t>Right - </a:t>
                </a:r>
                <a14:m>
                  <m:oMath xmlns:m="http://schemas.openxmlformats.org/officeDocument/2006/math">
                    <m:r>
                      <a:rPr lang="en-US" i="1" smtClean="0">
                        <a:latin typeface="Cambria Math" panose="02040503050406030204" pitchFamily="18" charset="0"/>
                      </a:rPr>
                      <m:t>𝜈</m:t>
                    </m:r>
                  </m:oMath>
                </a14:m>
                <a:r>
                  <a:rPr lang="en-US" dirty="0"/>
                  <a:t> = 0.1 </a:t>
                </a:r>
              </a:p>
              <a:p>
                <a:endParaRPr lang="en-AU" dirty="0"/>
              </a:p>
            </p:txBody>
          </p:sp>
        </mc:Choice>
        <mc:Fallback>
          <p:sp>
            <p:nvSpPr>
              <p:cNvPr id="3" name="Content Placeholder 2">
                <a:extLst>
                  <a:ext uri="{FF2B5EF4-FFF2-40B4-BE49-F238E27FC236}">
                    <a16:creationId xmlns:a16="http://schemas.microsoft.com/office/drawing/2014/main" id="{7FD96972-2D68-21A1-7123-4EECB0E33D39}"/>
                  </a:ext>
                </a:extLst>
              </p:cNvPr>
              <p:cNvSpPr>
                <a:spLocks noGrp="1" noRot="1" noChangeAspect="1" noMove="1" noResize="1" noEditPoints="1" noAdjustHandles="1" noChangeArrowheads="1" noChangeShapeType="1" noTextEdit="1"/>
              </p:cNvSpPr>
              <p:nvPr>
                <p:ph sz="quarter" idx="12"/>
              </p:nvPr>
            </p:nvSpPr>
            <p:spPr>
              <a:xfrm>
                <a:off x="521082" y="1086848"/>
                <a:ext cx="6936358" cy="1001032"/>
              </a:xfrm>
              <a:blipFill>
                <a:blip r:embed="rId3"/>
                <a:stretch>
                  <a:fillRect l="-791" t="-6061" b="-16970"/>
                </a:stretch>
              </a:blipFill>
            </p:spPr>
            <p:txBody>
              <a:bodyPr/>
              <a:lstStyle/>
              <a:p>
                <a:r>
                  <a:rPr lang="en-AU">
                    <a:noFill/>
                  </a:rPr>
                  <a:t> </a:t>
                </a:r>
              </a:p>
            </p:txBody>
          </p:sp>
        </mc:Fallback>
      </mc:AlternateContent>
      <p:sp>
        <p:nvSpPr>
          <p:cNvPr id="137220" name="Rectangle 2"/>
          <p:cNvSpPr>
            <a:spLocks noGrp="1" noChangeArrowheads="1"/>
          </p:cNvSpPr>
          <p:nvPr>
            <p:ph type="title"/>
          </p:nvPr>
        </p:nvSpPr>
        <p:spPr/>
        <p:txBody>
          <a:bodyPr>
            <a:normAutofit/>
          </a:bodyPr>
          <a:lstStyle/>
          <a:p>
            <a:pPr algn="l"/>
            <a:r>
              <a:rPr lang="en-GB" altLang="en-US" dirty="0"/>
              <a:t>Detection calculations</a:t>
            </a:r>
          </a:p>
        </p:txBody>
      </p:sp>
      <p:grpSp>
        <p:nvGrpSpPr>
          <p:cNvPr id="2" name="Group 1">
            <a:extLst>
              <a:ext uri="{FF2B5EF4-FFF2-40B4-BE49-F238E27FC236}">
                <a16:creationId xmlns:a16="http://schemas.microsoft.com/office/drawing/2014/main" id="{426A05AB-1B9F-4738-8014-13FA0B9203FC}"/>
              </a:ext>
            </a:extLst>
          </p:cNvPr>
          <p:cNvGrpSpPr/>
          <p:nvPr/>
        </p:nvGrpSpPr>
        <p:grpSpPr>
          <a:xfrm>
            <a:off x="463751" y="2345068"/>
            <a:ext cx="4892675" cy="3910013"/>
            <a:chOff x="2672132" y="1641370"/>
            <a:chExt cx="3669506" cy="2932510"/>
          </a:xfrm>
        </p:grpSpPr>
        <p:pic>
          <p:nvPicPr>
            <p:cNvPr id="8" name="Picture 6" descr="fig9">
              <a:extLst>
                <a:ext uri="{FF2B5EF4-FFF2-40B4-BE49-F238E27FC236}">
                  <a16:creationId xmlns:a16="http://schemas.microsoft.com/office/drawing/2014/main" id="{49D589B2-AAB3-4D70-AF86-A5E79C1B5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132" y="1641370"/>
              <a:ext cx="3669506" cy="29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2D938BDD-C667-48F3-BDF5-99BB8C2AB551}"/>
                </a:ext>
              </a:extLst>
            </p:cNvPr>
            <p:cNvSpPr txBox="1">
              <a:spLocks noChangeArrowheads="1"/>
            </p:cNvSpPr>
            <p:nvPr/>
          </p:nvSpPr>
          <p:spPr bwMode="auto">
            <a:xfrm>
              <a:off x="3240060" y="2928436"/>
              <a:ext cx="763670" cy="253916"/>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solidFill>
                    <a:schemeClr val="tx1"/>
                  </a:solidFill>
                  <a:sym typeface="Symbol" panose="05050102010706020507" pitchFamily="18" charset="2"/>
                </a:rPr>
                <a:t>P</a:t>
              </a:r>
              <a:r>
                <a:rPr lang="en-GB" altLang="en-US" sz="1600" baseline="-25000">
                  <a:solidFill>
                    <a:schemeClr val="tx1"/>
                  </a:solidFill>
                  <a:sym typeface="Symbol" panose="05050102010706020507" pitchFamily="18" charset="2"/>
                </a:rPr>
                <a:t>fa</a:t>
              </a:r>
              <a:r>
                <a:rPr lang="en-GB" altLang="en-US" sz="1600">
                  <a:solidFill>
                    <a:schemeClr val="tx1"/>
                  </a:solidFill>
                  <a:sym typeface="Symbol" panose="05050102010706020507" pitchFamily="18" charset="2"/>
                </a:rPr>
                <a:t> = 10</a:t>
              </a:r>
              <a:r>
                <a:rPr lang="en-GB" altLang="en-US" sz="1600" baseline="30000">
                  <a:solidFill>
                    <a:schemeClr val="tx1"/>
                  </a:solidFill>
                  <a:sym typeface="Symbol" panose="05050102010706020507" pitchFamily="18" charset="2"/>
                </a:rPr>
                <a:t>-2</a:t>
              </a:r>
              <a:endParaRPr lang="en-GB" altLang="en-US" sz="1600">
                <a:solidFill>
                  <a:schemeClr val="tx1"/>
                </a:solidFill>
              </a:endParaRPr>
            </a:p>
          </p:txBody>
        </p:sp>
        <p:sp>
          <p:nvSpPr>
            <p:cNvPr id="11" name="Text Box 12">
              <a:extLst>
                <a:ext uri="{FF2B5EF4-FFF2-40B4-BE49-F238E27FC236}">
                  <a16:creationId xmlns:a16="http://schemas.microsoft.com/office/drawing/2014/main" id="{52F276F7-9055-4F30-9A09-11FD19384C50}"/>
                </a:ext>
              </a:extLst>
            </p:cNvPr>
            <p:cNvSpPr txBox="1">
              <a:spLocks noChangeArrowheads="1"/>
            </p:cNvSpPr>
            <p:nvPr/>
          </p:nvSpPr>
          <p:spPr bwMode="auto">
            <a:xfrm>
              <a:off x="4733104" y="2928436"/>
              <a:ext cx="820177" cy="253916"/>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solidFill>
                    <a:schemeClr val="tx1"/>
                  </a:solidFill>
                  <a:sym typeface="Symbol" panose="05050102010706020507" pitchFamily="18" charset="2"/>
                </a:rPr>
                <a:t>P</a:t>
              </a:r>
              <a:r>
                <a:rPr lang="en-GB" altLang="en-US" sz="1600" baseline="-25000">
                  <a:solidFill>
                    <a:schemeClr val="tx1"/>
                  </a:solidFill>
                  <a:sym typeface="Symbol" panose="05050102010706020507" pitchFamily="18" charset="2"/>
                </a:rPr>
                <a:t>fa</a:t>
              </a:r>
              <a:r>
                <a:rPr lang="en-GB" altLang="en-US" sz="1600">
                  <a:solidFill>
                    <a:schemeClr val="tx1"/>
                  </a:solidFill>
                  <a:sym typeface="Symbol" panose="05050102010706020507" pitchFamily="18" charset="2"/>
                </a:rPr>
                <a:t> = 10</a:t>
              </a:r>
              <a:r>
                <a:rPr lang="en-GB" altLang="en-US" sz="1600" baseline="30000">
                  <a:solidFill>
                    <a:schemeClr val="tx1"/>
                  </a:solidFill>
                  <a:sym typeface="Symbol" panose="05050102010706020507" pitchFamily="18" charset="2"/>
                </a:rPr>
                <a:t>-10</a:t>
              </a:r>
              <a:endParaRPr lang="en-GB" altLang="en-US" sz="1600">
                <a:solidFill>
                  <a:schemeClr val="tx1"/>
                </a:solidFill>
              </a:endParaRPr>
            </a:p>
          </p:txBody>
        </p:sp>
      </p:grpSp>
      <p:grpSp>
        <p:nvGrpSpPr>
          <p:cNvPr id="12" name="Group 11">
            <a:extLst>
              <a:ext uri="{FF2B5EF4-FFF2-40B4-BE49-F238E27FC236}">
                <a16:creationId xmlns:a16="http://schemas.microsoft.com/office/drawing/2014/main" id="{FAAA8BA2-0175-4732-8DB3-1610A8DA8416}"/>
              </a:ext>
            </a:extLst>
          </p:cNvPr>
          <p:cNvGrpSpPr/>
          <p:nvPr/>
        </p:nvGrpSpPr>
        <p:grpSpPr>
          <a:xfrm>
            <a:off x="5772453" y="2390313"/>
            <a:ext cx="5198559" cy="3864769"/>
            <a:chOff x="2778919" y="1634595"/>
            <a:chExt cx="3895636" cy="2864644"/>
          </a:xfrm>
        </p:grpSpPr>
        <p:pic>
          <p:nvPicPr>
            <p:cNvPr id="13" name="Picture 12" descr="fig11">
              <a:extLst>
                <a:ext uri="{FF2B5EF4-FFF2-40B4-BE49-F238E27FC236}">
                  <a16:creationId xmlns:a16="http://schemas.microsoft.com/office/drawing/2014/main" id="{137A13C3-6CF1-43F8-BB01-1659E6C04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919" y="1634595"/>
              <a:ext cx="3586163" cy="286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a:extLst>
                <a:ext uri="{FF2B5EF4-FFF2-40B4-BE49-F238E27FC236}">
                  <a16:creationId xmlns:a16="http://schemas.microsoft.com/office/drawing/2014/main" id="{3270D053-5406-4E7D-8F8B-3781BA1F21EE}"/>
                </a:ext>
              </a:extLst>
            </p:cNvPr>
            <p:cNvSpPr txBox="1">
              <a:spLocks noChangeArrowheads="1"/>
            </p:cNvSpPr>
            <p:nvPr/>
          </p:nvSpPr>
          <p:spPr bwMode="auto">
            <a:xfrm>
              <a:off x="3712369" y="2885941"/>
              <a:ext cx="763027" cy="250943"/>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dirty="0" err="1">
                  <a:solidFill>
                    <a:schemeClr val="tx1"/>
                  </a:solidFill>
                  <a:sym typeface="Symbol" panose="05050102010706020507" pitchFamily="18" charset="2"/>
                </a:rPr>
                <a:t>P</a:t>
              </a:r>
              <a:r>
                <a:rPr lang="en-GB" altLang="en-US" sz="1600" baseline="-25000" dirty="0" err="1">
                  <a:solidFill>
                    <a:schemeClr val="tx1"/>
                  </a:solidFill>
                  <a:sym typeface="Symbol" panose="05050102010706020507" pitchFamily="18" charset="2"/>
                </a:rPr>
                <a:t>fa</a:t>
              </a:r>
              <a:r>
                <a:rPr lang="en-GB" altLang="en-US" sz="1600" dirty="0">
                  <a:solidFill>
                    <a:schemeClr val="tx1"/>
                  </a:solidFill>
                  <a:sym typeface="Symbol" panose="05050102010706020507" pitchFamily="18" charset="2"/>
                </a:rPr>
                <a:t> = 10</a:t>
              </a:r>
              <a:r>
                <a:rPr lang="en-GB" altLang="en-US" sz="1600" baseline="30000" dirty="0">
                  <a:solidFill>
                    <a:schemeClr val="tx1"/>
                  </a:solidFill>
                  <a:sym typeface="Symbol" panose="05050102010706020507" pitchFamily="18" charset="2"/>
                </a:rPr>
                <a:t>-2</a:t>
              </a:r>
              <a:endParaRPr lang="en-GB" altLang="en-US" sz="1600" dirty="0">
                <a:solidFill>
                  <a:schemeClr val="tx1"/>
                </a:solidFill>
              </a:endParaRPr>
            </a:p>
          </p:txBody>
        </p:sp>
        <p:sp>
          <p:nvSpPr>
            <p:cNvPr id="15" name="Text Box 11">
              <a:extLst>
                <a:ext uri="{FF2B5EF4-FFF2-40B4-BE49-F238E27FC236}">
                  <a16:creationId xmlns:a16="http://schemas.microsoft.com/office/drawing/2014/main" id="{881135AF-5A36-498D-ACE2-28B3FDF9319E}"/>
                </a:ext>
              </a:extLst>
            </p:cNvPr>
            <p:cNvSpPr txBox="1">
              <a:spLocks noChangeArrowheads="1"/>
            </p:cNvSpPr>
            <p:nvPr/>
          </p:nvSpPr>
          <p:spPr bwMode="auto">
            <a:xfrm>
              <a:off x="5855069" y="2902660"/>
              <a:ext cx="819486" cy="250943"/>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dirty="0">
                  <a:solidFill>
                    <a:schemeClr val="tx1"/>
                  </a:solidFill>
                  <a:sym typeface="Symbol" panose="05050102010706020507" pitchFamily="18" charset="2"/>
                </a:rPr>
                <a:t>P</a:t>
              </a:r>
              <a:r>
                <a:rPr lang="en-GB" altLang="en-US" sz="1600" baseline="-25000" dirty="0">
                  <a:solidFill>
                    <a:schemeClr val="tx1"/>
                  </a:solidFill>
                  <a:sym typeface="Symbol" panose="05050102010706020507" pitchFamily="18" charset="2"/>
                </a:rPr>
                <a:t>fa</a:t>
              </a:r>
              <a:r>
                <a:rPr lang="en-GB" altLang="en-US" sz="1600" dirty="0">
                  <a:solidFill>
                    <a:schemeClr val="tx1"/>
                  </a:solidFill>
                  <a:sym typeface="Symbol" panose="05050102010706020507" pitchFamily="18" charset="2"/>
                </a:rPr>
                <a:t> = 10</a:t>
              </a:r>
              <a:r>
                <a:rPr lang="en-GB" altLang="en-US" sz="1600" baseline="30000" dirty="0">
                  <a:solidFill>
                    <a:schemeClr val="tx1"/>
                  </a:solidFill>
                  <a:sym typeface="Symbol" panose="05050102010706020507" pitchFamily="18" charset="2"/>
                </a:rPr>
                <a:t>-10</a:t>
              </a:r>
              <a:endParaRPr lang="en-GB" altLang="en-US" sz="1600" dirty="0">
                <a:solidFill>
                  <a:schemeClr val="tx1"/>
                </a:solidFill>
              </a:endParaRPr>
            </a:p>
          </p:txBody>
        </p:sp>
      </p:grpSp>
    </p:spTree>
    <p:extLst>
      <p:ext uri="{BB962C8B-B14F-4D97-AF65-F5344CB8AC3E}">
        <p14:creationId xmlns:p14="http://schemas.microsoft.com/office/powerpoint/2010/main" val="1067176622"/>
      </p:ext>
    </p:extLst>
  </p:cSld>
  <p:clrMapOvr>
    <a:masterClrMapping/>
  </p:clrMapOvr>
  <p:transition advTm="92123"/>
  <p:extLst>
    <p:ext uri="{3A86A75C-4F4B-4683-9AE1-C65F6400EC91}">
      <p14:laserTraceLst xmlns:p14="http://schemas.microsoft.com/office/powerpoint/2010/main">
        <p14:tracePtLst>
          <p14:tracePt t="2918" x="7272338" y="3576638"/>
          <p14:tracePt t="2925" x="7158038" y="3559175"/>
          <p14:tracePt t="2926" x="7099300" y="3552825"/>
          <p14:tracePt t="2934" x="6961188" y="3529013"/>
          <p14:tracePt t="2937" x="6913563" y="3522663"/>
          <p14:tracePt t="2944" x="6775450" y="3492500"/>
          <p14:tracePt t="2947" x="6716713" y="3481388"/>
          <p14:tracePt t="2954" x="6565900" y="3457575"/>
          <p14:tracePt t="2958" x="6507163" y="3451225"/>
          <p14:tracePt t="2963" x="6345238" y="3433763"/>
          <p14:tracePt t="2969" x="6280150" y="3433763"/>
          <p14:tracePt t="2976" x="6057900" y="3403600"/>
          <p14:tracePt t="2983" x="5807075" y="3379788"/>
          <p14:tracePt t="2994" x="5549900" y="3355975"/>
          <p14:tracePt t="3001" x="5346700" y="3349625"/>
          <p14:tracePt t="3005" x="5262563" y="3349625"/>
          <p14:tracePt t="3010" x="5083175" y="3349625"/>
          <p14:tracePt t="3014" x="5011738" y="3343275"/>
          <p14:tracePt t="3019" x="4832350" y="3343275"/>
          <p14:tracePt t="3025" x="4765675" y="3343275"/>
          <p14:tracePt t="3031" x="4527550" y="3349625"/>
          <p14:tracePt t="3037" x="4365625" y="3367088"/>
          <p14:tracePt t="3038" x="4311650" y="3367088"/>
          <p14:tracePt t="3047" x="4162425" y="3384550"/>
          <p14:tracePt t="3049" x="4114800" y="3390900"/>
          <p14:tracePt t="3057" x="3989388" y="3414713"/>
          <p14:tracePt t="3059" x="3941763" y="3421063"/>
          <p14:tracePt t="3065" x="3840163" y="3427413"/>
          <p14:tracePt t="3068" x="3790950" y="3433763"/>
          <p14:tracePt t="3074" x="3713163" y="3444875"/>
          <p14:tracePt t="3081" x="3671888" y="3444875"/>
          <p14:tracePt t="3084" x="3606800" y="3457575"/>
          <p14:tracePt t="3086" x="3582988" y="3457575"/>
          <p14:tracePt t="3093" x="3533775" y="3462338"/>
          <p14:tracePt t="3096" x="3509963" y="3462338"/>
          <p14:tracePt t="3107" x="3479800" y="3462338"/>
          <p14:tracePt t="3112" x="3462338" y="3462338"/>
          <p14:tracePt t="3171" x="3475038" y="3462338"/>
          <p14:tracePt t="3192" x="3479800" y="3462338"/>
          <p14:tracePt t="3249" x="3475038" y="3462338"/>
          <p14:tracePt t="3255" x="3451225" y="3475038"/>
          <p14:tracePt t="3264" x="3408363" y="3475038"/>
          <p14:tracePt t="3274" x="3343275" y="3481388"/>
          <p14:tracePt t="3281" x="3289300" y="3481388"/>
          <p14:tracePt t="3294" x="3170238" y="3481388"/>
          <p14:tracePt t="3298" x="3103563" y="3481388"/>
          <p14:tracePt t="3304" x="3079750" y="3481388"/>
          <p14:tracePt t="3308" x="3014663" y="3475038"/>
          <p14:tracePt t="3309" x="2990850" y="3475038"/>
          <p14:tracePt t="3320" x="2917825" y="3451225"/>
          <p14:tracePt t="3330" x="2876550" y="3444875"/>
          <p14:tracePt t="3338" x="2846388" y="3438525"/>
          <p14:tracePt t="3342" x="2840038" y="3433763"/>
          <p14:tracePt t="3349" x="2811463" y="3433763"/>
          <p14:tracePt t="3355" x="2798763" y="3427413"/>
          <p14:tracePt t="3359" x="2792413" y="3427413"/>
          <p14:tracePt t="3364" x="2787650" y="3427413"/>
          <p14:tracePt t="3366" x="2781300" y="3427413"/>
          <p14:tracePt t="3375" x="2774950" y="3427413"/>
          <p14:tracePt t="7044" x="2768600" y="3427413"/>
          <p14:tracePt t="7128" x="2762250" y="3427413"/>
          <p14:tracePt t="7140" x="2757488" y="3427413"/>
          <p14:tracePt t="7165" x="2751138" y="3427413"/>
          <p14:tracePt t="7175" x="2744788" y="3427413"/>
          <p14:tracePt t="7191" x="2738438" y="3427413"/>
          <p14:tracePt t="7237" x="2733675" y="3427413"/>
          <p14:tracePt t="7284" x="2727325" y="3427413"/>
          <p14:tracePt t="7293" x="2727325" y="3421063"/>
          <p14:tracePt t="7338" x="2727325" y="3414713"/>
          <p14:tracePt t="7385" x="2727325" y="3408363"/>
          <p14:tracePt t="7404" x="2727325" y="3403600"/>
          <p14:tracePt t="7425" x="2727325" y="3397250"/>
          <p14:tracePt t="7440" x="2727325" y="3390900"/>
          <p14:tracePt t="7477" x="2727325" y="3384550"/>
          <p14:tracePt t="7931" x="2727325" y="3390900"/>
          <p14:tracePt t="14681" x="2720975" y="3390900"/>
          <p14:tracePt t="14687" x="2714625" y="3390900"/>
          <p14:tracePt t="14692" x="2709863" y="3390900"/>
          <p14:tracePt t="14696" x="2690813" y="3390900"/>
          <p14:tracePt t="14705" x="2684463" y="3390900"/>
          <p14:tracePt t="14706" x="2679700" y="3390900"/>
          <p14:tracePt t="14714" x="2673350" y="3390900"/>
          <p14:tracePt t="14724" x="2667000" y="3390900"/>
          <p14:tracePt t="14732" x="2660650" y="3390900"/>
          <p14:tracePt t="14743" x="2655888" y="3390900"/>
          <p14:tracePt t="14864" x="2649538" y="3390900"/>
          <p14:tracePt t="15662" x="2643188" y="3390900"/>
          <p14:tracePt t="15687" x="2636838" y="3390900"/>
          <p14:tracePt t="15698" x="2632075" y="3390900"/>
          <p14:tracePt t="15706" x="2625725" y="3390900"/>
          <p14:tracePt t="15719" x="2619375" y="3390900"/>
          <p14:tracePt t="15726" x="2613025" y="3390900"/>
          <p14:tracePt t="15735" x="2601913" y="3397250"/>
          <p14:tracePt t="15740" x="2595563" y="3397250"/>
          <p14:tracePt t="15760" x="2589213" y="3397250"/>
          <p14:tracePt t="15790" x="2582863" y="3397250"/>
          <p14:tracePt t="15807" x="2578100" y="3397250"/>
          <p14:tracePt t="16446" x="2582863" y="3397250"/>
          <p14:tracePt t="16569" x="2589213" y="3397250"/>
          <p14:tracePt t="16621" x="2595563" y="3397250"/>
          <p14:tracePt t="16817" x="2601913" y="3397250"/>
          <p14:tracePt t="16854" x="2606675" y="3397250"/>
          <p14:tracePt t="17221" x="2613025" y="3397250"/>
          <p14:tracePt t="17240" x="2619375" y="3397250"/>
          <p14:tracePt t="17248" x="2625725" y="3397250"/>
          <p14:tracePt t="17253" x="2632075" y="3397250"/>
          <p14:tracePt t="17263" x="2636838" y="3397250"/>
          <p14:tracePt t="17273" x="2643188" y="3390900"/>
          <p14:tracePt t="17275" x="2649538" y="3390900"/>
          <p14:tracePt t="17282" x="2660650" y="3390900"/>
          <p14:tracePt t="17286" x="2660650" y="3384550"/>
          <p14:tracePt t="17292" x="2673350" y="3384550"/>
          <p14:tracePt t="17295" x="2684463" y="3384550"/>
          <p14:tracePt t="17304" x="2709863" y="3379788"/>
          <p14:tracePt t="17309" x="2727325" y="3379788"/>
          <p14:tracePt t="17312" x="2727325" y="3373438"/>
          <p14:tracePt t="17319" x="2751138" y="3367088"/>
          <p14:tracePt t="17320" x="2757488" y="3367088"/>
          <p14:tracePt t="17330" x="2792413" y="3360738"/>
          <p14:tracePt t="17339" x="2840038" y="3360738"/>
          <p14:tracePt t="17346" x="2859088" y="3355975"/>
          <p14:tracePt t="17349" x="2876550" y="3355975"/>
          <p14:tracePt t="17356" x="2894013" y="3355975"/>
          <p14:tracePt t="17361" x="2900363" y="3355975"/>
          <p14:tracePt t="17364" x="2924175" y="3355975"/>
          <p14:tracePt t="17365" x="2930525" y="3355975"/>
          <p14:tracePt t="17375" x="2941638" y="3355975"/>
          <p14:tracePt t="17376" x="2947988" y="3355975"/>
          <p14:tracePt t="17384" x="2960688" y="3349625"/>
          <p14:tracePt t="17385" x="2967038" y="3349625"/>
          <p14:tracePt t="17393" x="2978150" y="3349625"/>
          <p14:tracePt t="17402" x="2984500" y="3349625"/>
          <p14:tracePt t="17414" x="2995613" y="3349625"/>
          <p14:tracePt t="17432" x="3001963" y="3349625"/>
          <p14:tracePt t="17448" x="3008313" y="3349625"/>
          <p14:tracePt t="17457" x="3014663" y="3349625"/>
          <p14:tracePt t="17469" x="3019425" y="3349625"/>
          <p14:tracePt t="17495" x="3025775" y="3349625"/>
          <p14:tracePt t="17834" x="3032125" y="3343275"/>
          <p14:tracePt t="17840" x="3043238" y="3343275"/>
          <p14:tracePt t="17847" x="3049588" y="3343275"/>
          <p14:tracePt t="17851" x="3055938" y="3343275"/>
          <p14:tracePt t="17856" x="3062288" y="3336925"/>
          <p14:tracePt t="17870" x="3073400" y="3336925"/>
          <p14:tracePt t="17884" x="3079750" y="3330575"/>
          <p14:tracePt t="17894" x="3086100" y="3330575"/>
          <p14:tracePt t="17912" x="3097213" y="3330575"/>
          <p14:tracePt t="17947" x="3103563" y="3330575"/>
          <p14:tracePt t="18355" x="3097213" y="3330575"/>
          <p14:tracePt t="18382" x="3092450" y="3330575"/>
          <p14:tracePt t="18400" x="3092450" y="3336925"/>
          <p14:tracePt t="18419" x="3086100" y="3336925"/>
          <p14:tracePt t="18466" x="3079750" y="3343275"/>
          <p14:tracePt t="18512" x="3073400" y="3343275"/>
          <p14:tracePt t="18553" x="3068638" y="3343275"/>
          <p14:tracePt t="18577" x="3068638" y="3349625"/>
          <p14:tracePt t="18616" x="3068638" y="3355975"/>
          <p14:tracePt t="18622" x="3062288" y="3355975"/>
          <p14:tracePt t="18660" x="3055938" y="3360738"/>
          <p14:tracePt t="18665" x="3049588" y="3360738"/>
          <p14:tracePt t="18671" x="3043238" y="3367088"/>
          <p14:tracePt t="18680" x="3025775" y="3373438"/>
          <p14:tracePt t="18691" x="3008313" y="3384550"/>
          <p14:tracePt t="18699" x="2971800" y="3397250"/>
          <p14:tracePt t="18706" x="2947988" y="3403600"/>
          <p14:tracePt t="18710" x="2936875" y="3403600"/>
          <p14:tracePt t="18717" x="2924175" y="3403600"/>
          <p14:tracePt t="18719" x="2917825" y="3408363"/>
          <p14:tracePt t="18725" x="2882900" y="3408363"/>
          <p14:tracePt t="18731" x="2876550" y="3408363"/>
          <p14:tracePt t="18735" x="2840038" y="3421063"/>
          <p14:tracePt t="18743" x="2805113" y="3421063"/>
          <p14:tracePt t="18752" x="2781300" y="3421063"/>
          <p14:tracePt t="18754" x="2774950" y="3421063"/>
          <p14:tracePt t="18762" x="2744788" y="3421063"/>
          <p14:tracePt t="18763" x="2733675" y="3421063"/>
          <p14:tracePt t="18772" x="2697163" y="3414713"/>
          <p14:tracePt t="18777" x="2684463" y="3414713"/>
          <p14:tracePt t="18781" x="2655888" y="3408363"/>
          <p14:tracePt t="18785" x="2649538" y="3403600"/>
          <p14:tracePt t="18791" x="2619375" y="3403600"/>
          <p14:tracePt t="18800" x="2601913" y="3390900"/>
          <p14:tracePt t="18811" x="2571750" y="3384550"/>
          <p14:tracePt t="18821" x="2565400" y="3373438"/>
          <p14:tracePt t="18828" x="2559050" y="3373438"/>
          <p14:tracePt t="18837" x="2554288" y="3373438"/>
          <p14:tracePt t="18908" x="2559050" y="3373438"/>
          <p14:tracePt t="19138" x="2554288" y="3379788"/>
          <p14:tracePt t="19148" x="2481263" y="3384550"/>
          <p14:tracePt t="19154" x="2398713" y="3384550"/>
          <p14:tracePt t="19161" x="2374900" y="3384550"/>
          <p14:tracePt t="19163" x="2278063" y="3384550"/>
          <p14:tracePt t="19166" x="2243138" y="3384550"/>
          <p14:tracePt t="19174" x="2122488" y="3384550"/>
          <p14:tracePt t="19182" x="1955800" y="3384550"/>
          <p14:tracePt t="19184" x="1895475" y="3384550"/>
          <p14:tracePt t="19196" x="1709738" y="3379788"/>
          <p14:tracePt t="19202" x="1536700" y="3379788"/>
          <p14:tracePt t="19211" x="1370013" y="3379788"/>
          <p14:tracePt t="19219" x="1285875" y="3384550"/>
          <p14:tracePt t="19221" x="1244600" y="3384550"/>
          <p14:tracePt t="19228" x="1171575" y="3390900"/>
          <p14:tracePt t="19232" x="1147763" y="3397250"/>
          <p14:tracePt t="19238" x="1100138" y="3403600"/>
          <p14:tracePt t="19241" x="1082675" y="3408363"/>
          <p14:tracePt t="19247" x="1046163" y="3414713"/>
          <p14:tracePt t="19248" x="1035050" y="3414713"/>
          <p14:tracePt t="19259" x="1004888" y="3421063"/>
          <p14:tracePt t="19266" x="987425" y="3421063"/>
          <p14:tracePt t="19271" x="987425" y="3427413"/>
          <p14:tracePt t="19277" x="974725" y="3427413"/>
          <p14:tracePt t="19286" x="968375" y="3427413"/>
          <p14:tracePt t="19336" x="968375" y="3421063"/>
          <p14:tracePt t="19353" x="968375" y="3414713"/>
          <p14:tracePt t="19371" x="968375" y="3408363"/>
          <p14:tracePt t="19380" x="968375" y="3403600"/>
          <p14:tracePt t="19390" x="981075" y="3403600"/>
          <p14:tracePt t="19498" x="987425" y="3403600"/>
          <p14:tracePt t="19527" x="992188" y="3403600"/>
          <p14:tracePt t="19539" x="1004888" y="3403600"/>
          <p14:tracePt t="19546" x="1016000" y="3403600"/>
          <p14:tracePt t="19556" x="1022350" y="3403600"/>
          <p14:tracePt t="19557" x="1035050" y="3403600"/>
          <p14:tracePt t="19566" x="1046163" y="3403600"/>
          <p14:tracePt t="19568" x="1052513" y="3403600"/>
          <p14:tracePt t="19574" x="1069975" y="3403600"/>
          <p14:tracePt t="19577" x="1082675" y="3403600"/>
          <p14:tracePt t="19584" x="1100138" y="3403600"/>
          <p14:tracePt t="19588" x="1106488" y="3403600"/>
          <p14:tracePt t="19594" x="1117600" y="3397250"/>
          <p14:tracePt t="19598" x="1123950" y="3397250"/>
          <p14:tracePt t="19603" x="1143000" y="3397250"/>
          <p14:tracePt t="19604" x="1154113" y="3397250"/>
          <p14:tracePt t="19613" x="1166813" y="3384550"/>
          <p14:tracePt t="19622" x="1184275" y="3384550"/>
          <p14:tracePt t="19623" x="1190625" y="3384550"/>
          <p14:tracePt t="19631" x="1195388" y="3384550"/>
          <p14:tracePt t="19633" x="1195388" y="3379788"/>
          <p14:tracePt t="19640" x="1208088" y="3379788"/>
          <p14:tracePt t="19651" x="1220788" y="3373438"/>
          <p14:tracePt t="19664" x="1231900" y="3373438"/>
          <p14:tracePt t="19672" x="1238250" y="3373438"/>
          <p14:tracePt t="19696" x="1244600" y="3373438"/>
          <p14:tracePt t="19715" x="1244600" y="3367088"/>
          <p14:tracePt t="19767" x="1249363" y="3367088"/>
          <p14:tracePt t="19776" x="1255713" y="3360738"/>
          <p14:tracePt t="19783" x="1262063" y="3360738"/>
          <p14:tracePt t="19793" x="1279525" y="3349625"/>
          <p14:tracePt t="19804" x="1303338" y="3343275"/>
          <p14:tracePt t="19809" x="1309688" y="3343275"/>
          <p14:tracePt t="19813" x="1316038" y="3343275"/>
          <p14:tracePt t="19817" x="1333500" y="3330575"/>
          <p14:tracePt t="19823" x="1339850" y="3330575"/>
          <p14:tracePt t="19829" x="1357313" y="3325813"/>
          <p14:tracePt t="19836" x="1370013" y="3325813"/>
          <p14:tracePt t="19839" x="1374775" y="3319463"/>
          <p14:tracePt t="19849" x="1387475" y="3319463"/>
          <p14:tracePt t="19856" x="1400175" y="3313113"/>
          <p14:tracePt t="19864" x="1417638" y="3306763"/>
          <p14:tracePt t="19873" x="1423988" y="3306763"/>
          <p14:tracePt t="19876" x="1428750" y="3306763"/>
          <p14:tracePt t="19882" x="1428750" y="3302000"/>
          <p14:tracePt t="19884" x="1435100" y="3302000"/>
          <p14:tracePt t="19894" x="1441450" y="3302000"/>
          <p14:tracePt t="19911" x="1458913" y="3295650"/>
          <p14:tracePt t="19926" x="1465263" y="3295650"/>
          <p14:tracePt t="19942" x="1476375" y="3295650"/>
          <p14:tracePt t="19959" x="1489075" y="3295650"/>
          <p14:tracePt t="19967" x="1495425" y="3295650"/>
          <p14:tracePt t="19981" x="1501775" y="3295650"/>
          <p14:tracePt t="19995" x="1506538" y="3295650"/>
          <p14:tracePt t="20013" x="1512888" y="3289300"/>
          <p14:tracePt t="20024" x="1519238" y="3289300"/>
          <p14:tracePt t="20036" x="1525588" y="3289300"/>
          <p14:tracePt t="20062" x="1530350" y="3289300"/>
          <p14:tracePt t="20078" x="1536700" y="3289300"/>
          <p14:tracePt t="20548" x="1543050" y="3289300"/>
          <p14:tracePt t="20568" x="1549400" y="3289300"/>
          <p14:tracePt t="20586" x="1554163" y="3289300"/>
          <p14:tracePt t="20635" x="1566863" y="3289300"/>
          <p14:tracePt t="22121" x="1573213" y="3289300"/>
          <p14:tracePt t="22127" x="1584325" y="3289300"/>
          <p14:tracePt t="22137" x="1597025" y="3289300"/>
          <p14:tracePt t="22148" x="1614488" y="3295650"/>
          <p14:tracePt t="22155" x="1631950" y="3295650"/>
          <p14:tracePt t="22164" x="1651000" y="3295650"/>
          <p14:tracePt t="22175" x="1668463" y="3302000"/>
          <p14:tracePt t="22183" x="1681163" y="3302000"/>
          <p14:tracePt t="22199" x="1722438" y="3306763"/>
          <p14:tracePt t="22209" x="1733550" y="3313113"/>
          <p14:tracePt t="22213" x="1746250" y="3313113"/>
          <p14:tracePt t="22218" x="1758950" y="3313113"/>
          <p14:tracePt t="22220" x="1763713" y="3313113"/>
          <p14:tracePt t="22229" x="1776413" y="3313113"/>
          <p14:tracePt t="22241" x="1800225" y="3319463"/>
          <p14:tracePt t="22245" x="1811338" y="3319463"/>
          <p14:tracePt t="22249" x="1824038" y="3319463"/>
          <p14:tracePt t="22254" x="1836738" y="3319463"/>
          <p14:tracePt t="22258" x="1841500" y="3319463"/>
          <p14:tracePt t="22264" x="1854200" y="3319463"/>
          <p14:tracePt t="22266" x="1865313" y="3319463"/>
          <p14:tracePt t="22273" x="1884363" y="3319463"/>
          <p14:tracePt t="22275" x="1889125" y="3319463"/>
          <p14:tracePt t="22283" x="1912938" y="3319463"/>
          <p14:tracePt t="22285" x="1919288" y="3325813"/>
          <p14:tracePt t="22295" x="1966913" y="3330575"/>
          <p14:tracePt t="22302" x="1997075" y="3336925"/>
          <p14:tracePt t="22305" x="2009775" y="3336925"/>
          <p14:tracePt t="22312" x="2044700" y="3343275"/>
          <p14:tracePt t="22319" x="2105025" y="3360738"/>
          <p14:tracePt t="22320" x="2117725" y="3360738"/>
          <p14:tracePt t="22329" x="2165350" y="3367088"/>
          <p14:tracePt t="22331" x="2176463" y="3373438"/>
          <p14:tracePt t="22338" x="2224088" y="3373438"/>
          <p14:tracePt t="22341" x="2236788" y="3373438"/>
          <p14:tracePt t="22349" x="2278063" y="3373438"/>
          <p14:tracePt t="22350" x="2290763" y="3373438"/>
          <p14:tracePt t="22359" x="2325688" y="3379788"/>
          <p14:tracePt t="22361" x="2344738" y="3379788"/>
          <p14:tracePt t="22366" x="2374900" y="3379788"/>
          <p14:tracePt t="22371" x="2386013" y="3379788"/>
          <p14:tracePt t="22375" x="2409825" y="3379788"/>
          <p14:tracePt t="22377" x="2416175" y="3379788"/>
          <p14:tracePt t="22385" x="2433638" y="3379788"/>
          <p14:tracePt t="22386" x="2446338" y="3379788"/>
          <p14:tracePt t="22394" x="2457450" y="3384550"/>
          <p14:tracePt t="22396" x="2470150" y="3384550"/>
          <p14:tracePt t="22407" x="2487613" y="3384550"/>
          <p14:tracePt t="22413" x="2493963" y="3384550"/>
          <p14:tracePt t="22425" x="2505075" y="3384550"/>
          <p14:tracePt t="22433" x="2511425" y="3384550"/>
          <p14:tracePt t="22447" x="2517775" y="3384550"/>
          <p14:tracePt t="22448" x="2524125" y="3384550"/>
          <p14:tracePt t="22459" x="2530475" y="3384550"/>
          <p14:tracePt t="22469" x="2535238" y="3384550"/>
          <p14:tracePt t="22485" x="2541588" y="3384550"/>
          <p14:tracePt t="22686" x="2535238" y="3384550"/>
          <p14:tracePt t="22695" x="2535238" y="3390900"/>
          <p14:tracePt t="22727" x="2530475" y="3390900"/>
          <p14:tracePt t="22745" x="2524125" y="3397250"/>
          <p14:tracePt t="22768" x="2517775" y="3397250"/>
          <p14:tracePt t="22803" x="2511425" y="3397250"/>
          <p14:tracePt t="22823" x="2505075" y="3397250"/>
          <p14:tracePt t="22841" x="2500313" y="3403600"/>
          <p14:tracePt t="22849" x="2493963" y="3403600"/>
          <p14:tracePt t="22859" x="2487613" y="3403600"/>
          <p14:tracePt t="22869" x="2481263" y="3403600"/>
          <p14:tracePt t="22875" x="2476500" y="3403600"/>
          <p14:tracePt t="22894" x="2470150" y="3403600"/>
          <p14:tracePt t="22916" x="2463800" y="3403600"/>
          <p14:tracePt t="22952" x="2457450" y="3403600"/>
          <p14:tracePt t="22982" x="2452688" y="3403600"/>
          <p14:tracePt t="22999" x="2446338" y="3403600"/>
          <p14:tracePt t="23039" x="2439988" y="3403600"/>
          <p14:tracePt t="23045" x="2433638" y="3403600"/>
          <p14:tracePt t="23056" x="2427288" y="3403600"/>
          <p14:tracePt t="23066" x="2422525" y="3403600"/>
          <p14:tracePt t="23073" x="2416175" y="3403600"/>
          <p14:tracePt t="23084" x="2409825" y="3403600"/>
          <p14:tracePt t="23093" x="2403475" y="3403600"/>
          <p14:tracePt t="23102" x="2398713" y="3403600"/>
          <p14:tracePt t="23110" x="2392363" y="3403600"/>
          <p14:tracePt t="23116" x="2386013" y="3403600"/>
          <p14:tracePt t="23122" x="2379663" y="3403600"/>
          <p14:tracePt t="23138" x="2374900" y="3403600"/>
          <p14:tracePt t="23161" x="2368550" y="3403600"/>
          <p14:tracePt t="23166" x="2362200" y="3403600"/>
          <p14:tracePt t="23171" x="2355850" y="3403600"/>
          <p14:tracePt t="23178" x="2344738" y="3403600"/>
          <p14:tracePt t="23186" x="2325688" y="3390900"/>
          <p14:tracePt t="23196" x="2301875" y="3390900"/>
          <p14:tracePt t="23202" x="2284413" y="3384550"/>
          <p14:tracePt t="23204" x="2278063" y="3384550"/>
          <p14:tracePt t="23212" x="2254250" y="3379788"/>
          <p14:tracePt t="23215" x="2243138" y="3373438"/>
          <p14:tracePt t="23221" x="2224088" y="3373438"/>
          <p14:tracePt t="23225" x="2206625" y="3373438"/>
          <p14:tracePt t="23230" x="2189163" y="3367088"/>
          <p14:tracePt t="23232" x="2182813" y="3367088"/>
          <p14:tracePt t="23242" x="2146300" y="3355975"/>
          <p14:tracePt t="23249" x="2122488" y="3355975"/>
          <p14:tracePt t="23251" x="2117725" y="3355975"/>
          <p14:tracePt t="23258" x="2098675" y="3355975"/>
          <p14:tracePt t="23261" x="2093913" y="3355975"/>
          <p14:tracePt t="23268" x="2074863" y="3360738"/>
          <p14:tracePt t="23271" x="2068513" y="3360738"/>
          <p14:tracePt t="23277" x="2057400" y="3360738"/>
          <p14:tracePt t="23282" x="2051050" y="3360738"/>
          <p14:tracePt t="23286" x="2039938" y="3360738"/>
          <p14:tracePt t="23287" x="2027238" y="3360738"/>
          <p14:tracePt t="23296" x="2016125" y="3360738"/>
          <p14:tracePt t="23298" x="2003425" y="3360738"/>
          <p14:tracePt t="23308" x="1990725" y="3360738"/>
          <p14:tracePt t="23321" x="1966913" y="3360738"/>
          <p14:tracePt t="23322" x="1949450" y="3360738"/>
          <p14:tracePt t="23336" x="1938338" y="3360738"/>
          <p14:tracePt t="23339" x="1925638" y="3360738"/>
          <p14:tracePt t="23345" x="1901825" y="3355975"/>
          <p14:tracePt t="23354" x="1878013" y="3355975"/>
          <p14:tracePt t="23364" x="1860550" y="3355975"/>
          <p14:tracePt t="23372" x="1847850" y="3355975"/>
          <p14:tracePt t="23377" x="1841500" y="3355975"/>
          <p14:tracePt t="23385" x="1830388" y="3355975"/>
          <p14:tracePt t="23394" x="1806575" y="3355975"/>
          <p14:tracePt t="23401" x="1793875" y="3355975"/>
          <p14:tracePt t="23410" x="1770063" y="3355975"/>
          <p14:tracePt t="23419" x="1739900" y="3360738"/>
          <p14:tracePt t="23426" x="1716088" y="3367088"/>
          <p14:tracePt t="23429" x="1709738" y="3367088"/>
          <p14:tracePt t="23437" x="1692275" y="3367088"/>
          <p14:tracePt t="23443" x="1674813" y="3373438"/>
          <p14:tracePt t="23444" x="1657350" y="3379788"/>
          <p14:tracePt t="23449" x="1644650" y="3379788"/>
          <p14:tracePt t="23455" x="1627188" y="3384550"/>
          <p14:tracePt t="23457" x="1620838" y="3384550"/>
          <p14:tracePt t="23463" x="1608138" y="3384550"/>
          <p14:tracePt t="23465" x="1597025" y="3384550"/>
          <p14:tracePt t="23475" x="1584325" y="3390900"/>
          <p14:tracePt t="23483" x="1573213" y="3390900"/>
          <p14:tracePt t="23511" x="1566863" y="3390900"/>
          <p14:tracePt t="23540" x="1566863" y="3397250"/>
          <p14:tracePt t="23599" x="1560513" y="3397250"/>
          <p14:tracePt t="23619" x="1554163" y="3397250"/>
          <p14:tracePt t="23720" x="1554163" y="3390900"/>
          <p14:tracePt t="23774" x="1554163" y="3384550"/>
          <p14:tracePt t="23883" x="1560513" y="3384550"/>
          <p14:tracePt t="24000" x="1566863" y="3384550"/>
          <p14:tracePt t="24007" x="1566863" y="3379788"/>
          <p14:tracePt t="24347" x="1573213" y="3379788"/>
          <p14:tracePt t="24402" x="1579563" y="3379788"/>
          <p14:tracePt t="24420" x="1584325" y="3379788"/>
          <p14:tracePt t="24476" x="1590675" y="3367088"/>
          <p14:tracePt t="24494" x="1597025" y="3367088"/>
          <p14:tracePt t="24541" x="1603375" y="3367088"/>
          <p14:tracePt t="24626" x="1608138" y="3367088"/>
          <p14:tracePt t="24690" x="1620838" y="3360738"/>
          <p14:tracePt t="24712" x="1627188" y="3360738"/>
          <p14:tracePt t="24727" x="1631950" y="3360738"/>
          <p14:tracePt t="24747" x="1638300" y="3360738"/>
          <p14:tracePt t="24755" x="1644650" y="3360738"/>
          <p14:tracePt t="24785" x="1651000" y="3360738"/>
          <p14:tracePt t="24811" x="1657350" y="3360738"/>
          <p14:tracePt t="24829" x="1662113" y="3360738"/>
          <p14:tracePt t="24858" x="1668463" y="3360738"/>
          <p14:tracePt t="24866" x="1668463" y="3355975"/>
          <p14:tracePt t="24880" x="1674813" y="3355975"/>
          <p14:tracePt t="24899" x="1681163" y="3355975"/>
          <p14:tracePt t="24913" x="1685925" y="3355975"/>
          <p14:tracePt t="24932" x="1692275" y="3355975"/>
          <p14:tracePt t="24951" x="1692275" y="3349625"/>
          <p14:tracePt t="24961" x="1698625" y="3349625"/>
          <p14:tracePt t="24987" x="1704975" y="3349625"/>
          <p14:tracePt t="24991" x="1709738" y="3349625"/>
          <p14:tracePt t="27766" x="1692275" y="3349625"/>
          <p14:tracePt t="27772" x="1668463" y="3349625"/>
          <p14:tracePt t="27777" x="1657350" y="3349625"/>
          <p14:tracePt t="27781" x="1638300" y="3349625"/>
          <p14:tracePt t="27786" x="1620838" y="3349625"/>
          <p14:tracePt t="27792" x="1603375" y="3349625"/>
          <p14:tracePt t="27803" x="1579563" y="3355975"/>
          <p14:tracePt t="27809" x="1566863" y="3355975"/>
          <p14:tracePt t="27812" x="1560513" y="3355975"/>
          <p14:tracePt t="27819" x="1543050" y="3355975"/>
          <p14:tracePt t="27823" x="1536700" y="3355975"/>
          <p14:tracePt t="27828" x="1525588" y="3355975"/>
          <p14:tracePt t="27832" x="1512888" y="3355975"/>
          <p14:tracePt t="27839" x="1471613" y="3355975"/>
          <p14:tracePt t="27849" x="1428750" y="3355975"/>
          <p14:tracePt t="27855" x="1393825" y="3355975"/>
          <p14:tracePt t="27857" x="1381125" y="3355975"/>
          <p14:tracePt t="27865" x="1346200" y="3349625"/>
          <p14:tracePt t="27868" x="1333500" y="3349625"/>
          <p14:tracePt t="27873" x="1316038" y="3349625"/>
          <p14:tracePt t="27880" x="1303338" y="3349625"/>
          <p14:tracePt t="27881" x="1285875" y="3343275"/>
          <p14:tracePt t="27882" x="1279525" y="3343275"/>
          <p14:tracePt t="27893" x="1262063" y="3343275"/>
          <p14:tracePt t="27904" x="1255713" y="3343275"/>
          <p14:tracePt t="27914" x="1249363" y="3343275"/>
          <p14:tracePt t="27976" x="1244600" y="3343275"/>
          <p14:tracePt t="27997" x="1238250" y="3343275"/>
          <p14:tracePt t="28042" x="1238250" y="3349625"/>
          <p14:tracePt t="28068" x="1238250" y="3355975"/>
          <p14:tracePt t="28096" x="1231900" y="3360738"/>
          <p14:tracePt t="28107" x="1225550" y="3367088"/>
          <p14:tracePt t="28115" x="1220788" y="3379788"/>
          <p14:tracePt t="28124" x="1214438" y="3390900"/>
          <p14:tracePt t="28133" x="1214438" y="3397250"/>
          <p14:tracePt t="28147" x="1214438" y="3403600"/>
          <p14:tracePt t="28173" x="1214438" y="3408363"/>
          <p14:tracePt t="28183" x="1214438" y="3414713"/>
          <p14:tracePt t="28194" x="1220788" y="3414713"/>
          <p14:tracePt t="28200" x="1231900" y="3421063"/>
          <p14:tracePt t="28202" x="1238250" y="3427413"/>
          <p14:tracePt t="28207" x="1249363" y="3427413"/>
          <p14:tracePt t="28209" x="1255713" y="3433763"/>
          <p14:tracePt t="28217" x="1285875" y="3438525"/>
          <p14:tracePt t="28220" x="1296988" y="3438525"/>
          <p14:tracePt t="28228" x="1346200" y="3457575"/>
          <p14:tracePt t="28240" x="1404938" y="3462338"/>
          <p14:tracePt t="28246" x="1441450" y="3468688"/>
          <p14:tracePt t="28249" x="1458913" y="3468688"/>
          <p14:tracePt t="28259" x="1506538" y="3481388"/>
          <p14:tracePt t="28265" x="1554163" y="3486150"/>
          <p14:tracePt t="28274" x="1590675" y="3492500"/>
          <p14:tracePt t="28277" x="1597025" y="3492500"/>
          <p14:tracePt t="28284" x="1638300" y="3492500"/>
          <p14:tracePt t="28291" x="1662113" y="3492500"/>
          <p14:tracePt t="28294" x="1674813" y="3492500"/>
          <p14:tracePt t="28302" x="1692275" y="3486150"/>
          <p14:tracePt t="28304" x="1698625" y="3486150"/>
          <p14:tracePt t="28310" x="1728788" y="3481388"/>
          <p14:tracePt t="28314" x="1739900" y="3475038"/>
          <p14:tracePt t="28321" x="1758950" y="3451225"/>
          <p14:tracePt t="28329" x="1776413" y="3444875"/>
          <p14:tracePt t="28331" x="1776413" y="3438525"/>
          <p14:tracePt t="28338" x="1800225" y="3421063"/>
          <p14:tracePt t="28340" x="1800225" y="3408363"/>
          <p14:tracePt t="28347" x="1817688" y="3397250"/>
          <p14:tracePt t="28350" x="1817688" y="3390900"/>
          <p14:tracePt t="28356" x="1830388" y="3379788"/>
          <p14:tracePt t="28366" x="1841500" y="3367088"/>
          <p14:tracePt t="28369" x="1841500" y="3360738"/>
          <p14:tracePt t="28375" x="1841500" y="3355975"/>
          <p14:tracePt t="28377" x="1841500" y="3349625"/>
          <p14:tracePt t="28384" x="1841500" y="3343275"/>
          <p14:tracePt t="28386" x="1841500" y="3336925"/>
          <p14:tracePt t="28393" x="1836738" y="3325813"/>
          <p14:tracePt t="28395" x="1836738" y="3319463"/>
          <p14:tracePt t="28403" x="1817688" y="3295650"/>
          <p14:tracePt t="28406" x="1811338" y="3282950"/>
          <p14:tracePt t="28412" x="1787525" y="3265488"/>
          <p14:tracePt t="28416" x="1776413" y="3259138"/>
          <p14:tracePt t="28421" x="1752600" y="3224213"/>
          <p14:tracePt t="28423" x="1739900" y="3217863"/>
          <p14:tracePt t="28434" x="1704975" y="3176588"/>
          <p14:tracePt t="28446" x="1662113" y="3157538"/>
          <p14:tracePt t="28448" x="1631950" y="3140075"/>
          <p14:tracePt t="28452" x="1620838" y="3133725"/>
          <p14:tracePt t="28459" x="1590675" y="3133725"/>
          <p14:tracePt t="28462" x="1584325" y="3133725"/>
          <p14:tracePt t="28470" x="1549400" y="3140075"/>
          <p14:tracePt t="28471" x="1530350" y="3146425"/>
          <p14:tracePt t="28477" x="1495425" y="3176588"/>
          <p14:tracePt t="28479" x="1482725" y="3187700"/>
          <p14:tracePt t="28488" x="1428750" y="3248025"/>
          <p14:tracePt t="28496" x="1374775" y="3295650"/>
          <p14:tracePt t="28498" x="1357313" y="3319463"/>
          <p14:tracePt t="28505" x="1322388" y="3373438"/>
          <p14:tracePt t="28507" x="1303338" y="3384550"/>
          <p14:tracePt t="28514" x="1285875" y="3444875"/>
          <p14:tracePt t="28518" x="1273175" y="3462338"/>
          <p14:tracePt t="28523" x="1249363" y="3505200"/>
          <p14:tracePt t="28528" x="1244600" y="3522663"/>
          <p14:tracePt t="28533" x="1231900" y="3559175"/>
          <p14:tracePt t="28536" x="1225550" y="3570288"/>
          <p14:tracePt t="28542" x="1220788" y="3594100"/>
          <p14:tracePt t="28544" x="1214438" y="3606800"/>
          <p14:tracePt t="28554" x="1208088" y="3624263"/>
          <p14:tracePt t="28564" x="1208088" y="3641725"/>
          <p14:tracePt t="28571" x="1208088" y="3648075"/>
          <p14:tracePt t="28588" x="1220788" y="3648075"/>
          <p14:tracePt t="28589" x="1225550" y="3648075"/>
          <p14:tracePt t="28598" x="1238250" y="3648075"/>
          <p14:tracePt t="28600" x="1255713" y="3648075"/>
          <p14:tracePt t="28607" x="1285875" y="3636963"/>
          <p14:tracePt t="28609" x="1292225" y="3630613"/>
          <p14:tracePt t="28616" x="1339850" y="3606800"/>
          <p14:tracePt t="28620" x="1357313" y="3594100"/>
          <p14:tracePt t="28626" x="1387475" y="3546475"/>
          <p14:tracePt t="28631" x="1404938" y="3529013"/>
          <p14:tracePt t="28638" x="1452563" y="3475038"/>
          <p14:tracePt t="28648" x="1482725" y="3427413"/>
          <p14:tracePt t="28656" x="1489075" y="3397250"/>
          <p14:tracePt t="28663" x="1495425" y="3390900"/>
          <p14:tracePt t="28677" x="1495425" y="3384550"/>
          <p14:tracePt t="28706" x="1489075" y="3379788"/>
          <p14:tracePt t="28708" x="1471613" y="3379788"/>
          <p14:tracePt t="28711" x="1465263" y="3373438"/>
          <p14:tracePt t="28721" x="1441450" y="3367088"/>
          <p14:tracePt t="28727" x="1423988" y="3367088"/>
          <p14:tracePt t="28732" x="1417638" y="3367088"/>
          <p14:tracePt t="28737" x="1400175" y="3367088"/>
          <p14:tracePt t="28746" x="1381125" y="3373438"/>
          <p14:tracePt t="28747" x="1370013" y="3373438"/>
          <p14:tracePt t="28754" x="1363663" y="3379788"/>
          <p14:tracePt t="28757" x="1363663" y="3384550"/>
          <p14:tracePt t="28765" x="1350963" y="3384550"/>
          <p14:tracePt t="28774" x="1346200" y="3397250"/>
          <p14:tracePt t="28777" x="1339850" y="3397250"/>
          <p14:tracePt t="28783" x="1339850" y="3403600"/>
          <p14:tracePt t="28786" x="1339850" y="3408363"/>
          <p14:tracePt t="28792" x="1339850" y="3414713"/>
          <p14:tracePt t="28804" x="1350963" y="3421063"/>
          <p14:tracePt t="28811" x="1370013" y="3433763"/>
          <p14:tracePt t="28815" x="1381125" y="3438525"/>
          <p14:tracePt t="28820" x="1411288" y="3438525"/>
          <p14:tracePt t="28823" x="1423988" y="3438525"/>
          <p14:tracePt t="28830" x="1458913" y="3451225"/>
          <p14:tracePt t="28834" x="1471613" y="3457575"/>
          <p14:tracePt t="28839" x="1519238" y="3457575"/>
          <p14:tracePt t="28840" x="1536700" y="3457575"/>
          <p14:tracePt t="28852" x="1608138" y="3457575"/>
          <p14:tracePt t="28860" x="1674813" y="3444875"/>
          <p14:tracePt t="28866" x="1698625" y="3438525"/>
          <p14:tracePt t="28868" x="1709738" y="3438525"/>
          <p14:tracePt t="28876" x="1716088" y="3433763"/>
          <p14:tracePt t="28879" x="1722438" y="3433763"/>
          <p14:tracePt t="28886" x="1728788" y="3433763"/>
          <p14:tracePt t="28923" x="1716088" y="3427413"/>
          <p14:tracePt t="28926" x="1716088" y="3421063"/>
          <p14:tracePt t="28933" x="1681163" y="3403600"/>
          <p14:tracePt t="28938" x="1674813" y="3397250"/>
          <p14:tracePt t="28945" x="1627188" y="3379788"/>
          <p14:tracePt t="28953" x="1584325" y="3367088"/>
          <p14:tracePt t="28962" x="1554163" y="3367088"/>
          <p14:tracePt t="28974" x="1525588" y="3373438"/>
          <p14:tracePt t="28979" x="1512888" y="3379788"/>
          <p14:tracePt t="28982" x="1506538" y="3379788"/>
          <p14:tracePt t="28989" x="1495425" y="3384550"/>
          <p14:tracePt t="28998" x="1489075" y="3384550"/>
          <p14:tracePt t="29017" x="1489075" y="3390900"/>
          <p14:tracePt t="29039" x="1495425" y="3397250"/>
          <p14:tracePt t="29044" x="1501775" y="3403600"/>
          <p14:tracePt t="29048" x="1519238" y="3403600"/>
          <p14:tracePt t="29055" x="1543050" y="3408363"/>
          <p14:tracePt t="29064" x="1573213" y="3414713"/>
          <p14:tracePt t="29070" x="1590675" y="3414713"/>
          <p14:tracePt t="29073" x="1597025" y="3414713"/>
          <p14:tracePt t="29081" x="1608138" y="3414713"/>
          <p14:tracePt t="29083" x="1614488" y="3414713"/>
          <p14:tracePt t="29100" x="1620838" y="3414713"/>
          <p14:tracePt t="29657" x="1608138" y="3414713"/>
          <p14:tracePt t="29664" x="1573213" y="3414713"/>
          <p14:tracePt t="29669" x="1560513" y="3414713"/>
          <p14:tracePt t="29676" x="1554163" y="3414713"/>
          <p14:tracePt t="29681" x="1530350" y="3414713"/>
          <p14:tracePt t="29689" x="1525588" y="3408363"/>
          <p14:tracePt t="29699" x="1519238" y="3408363"/>
          <p14:tracePt t="29709" x="1512888" y="3408363"/>
          <p14:tracePt t="29726" x="1501775" y="3408363"/>
          <p14:tracePt t="33279" x="1506538" y="3403600"/>
          <p14:tracePt t="33286" x="1512888" y="3397250"/>
          <p14:tracePt t="33288" x="1525588" y="3390900"/>
          <p14:tracePt t="33295" x="1530350" y="3384550"/>
          <p14:tracePt t="33300" x="1543050" y="3384550"/>
          <p14:tracePt t="33305" x="1554163" y="3379788"/>
          <p14:tracePt t="33306" x="1554163" y="3373438"/>
          <p14:tracePt t="33322" x="1566863" y="3367088"/>
          <p14:tracePt t="33323" x="1573213" y="3355975"/>
          <p14:tracePt t="33324" x="1579563" y="3355975"/>
          <p14:tracePt t="33336" x="1584325" y="3355975"/>
          <p14:tracePt t="33344" x="1597025" y="3349625"/>
          <p14:tracePt t="33352" x="1597025" y="3343275"/>
          <p14:tracePt t="33357" x="1603375" y="3343275"/>
          <p14:tracePt t="33367" x="1608138" y="3343275"/>
          <p14:tracePt t="33373" x="1620838" y="3343275"/>
          <p14:tracePt t="33384" x="1627188" y="3343275"/>
          <p14:tracePt t="33392" x="1631950" y="3343275"/>
          <p14:tracePt t="33401" x="1638300" y="3343275"/>
          <p14:tracePt t="33413" x="1657350" y="3343275"/>
          <p14:tracePt t="33419" x="1668463" y="3343275"/>
          <p14:tracePt t="33429" x="1692275" y="3343275"/>
          <p14:tracePt t="33438" x="1709738" y="3343275"/>
          <p14:tracePt t="33444" x="1722438" y="3343275"/>
          <p14:tracePt t="33447" x="1728788" y="3343275"/>
          <p14:tracePt t="33458" x="1758950" y="3343275"/>
          <p14:tracePt t="33465" x="1782763" y="3343275"/>
          <p14:tracePt t="33469" x="1787525" y="3349625"/>
          <p14:tracePt t="33475" x="1817688" y="3355975"/>
          <p14:tracePt t="33486" x="1854200" y="3355975"/>
          <p14:tracePt t="33494" x="1884363" y="3355975"/>
          <p14:tracePt t="33502" x="1912938" y="3360738"/>
          <p14:tracePt t="33507" x="1919288" y="3360738"/>
          <p14:tracePt t="33510" x="1949450" y="3367088"/>
          <p14:tracePt t="33513" x="1966913" y="3367088"/>
          <p14:tracePt t="33519" x="1990725" y="3367088"/>
          <p14:tracePt t="33523" x="2009775" y="3367088"/>
          <p14:tracePt t="33529" x="2033588" y="3367088"/>
          <p14:tracePt t="33531" x="2039938" y="3367088"/>
          <p14:tracePt t="33538" x="2074863" y="3379788"/>
          <p14:tracePt t="33540" x="2081213" y="3379788"/>
          <p14:tracePt t="33551" x="2128838" y="3384550"/>
          <p14:tracePt t="33557" x="2159000" y="3390900"/>
          <p14:tracePt t="33559" x="2165350" y="3390900"/>
          <p14:tracePt t="33566" x="2176463" y="3390900"/>
          <p14:tracePt t="33568" x="2189163" y="3397250"/>
          <p14:tracePt t="33577" x="2206625" y="3397250"/>
          <p14:tracePt t="33581" x="2212975" y="3403600"/>
          <p14:tracePt t="33588" x="2236788" y="3403600"/>
          <p14:tracePt t="33599" x="2260600" y="3403600"/>
          <p14:tracePt t="33604" x="2273300" y="3403600"/>
          <p14:tracePt t="33607" x="2284413" y="3403600"/>
          <p14:tracePt t="33614" x="2297113" y="3403600"/>
          <p14:tracePt t="33618" x="2301875" y="3403600"/>
          <p14:tracePt t="33624" x="2314575" y="3403600"/>
          <p14:tracePt t="33631" x="2332038" y="3403600"/>
          <p14:tracePt t="33635" x="2338388" y="3403600"/>
          <p14:tracePt t="33642" x="2362200" y="3403600"/>
          <p14:tracePt t="33650" x="2379663" y="3403600"/>
          <p14:tracePt t="33661" x="2403475" y="3403600"/>
          <p14:tracePt t="33669" x="2422525" y="3403600"/>
          <p14:tracePt t="33671" x="2427288" y="3397250"/>
          <p14:tracePt t="33678" x="2452688" y="3390900"/>
          <p14:tracePt t="33682" x="2457450" y="3390900"/>
          <p14:tracePt t="33690" x="2476500" y="3390900"/>
          <p14:tracePt t="33691" x="2487613" y="3390900"/>
          <p14:tracePt t="33697" x="2505075" y="3384550"/>
          <p14:tracePt t="33698" x="2511425" y="3379788"/>
          <p14:tracePt t="33706" x="2535238" y="3379788"/>
          <p14:tracePt t="33709" x="2547938" y="3373438"/>
          <p14:tracePt t="33715" x="2565400" y="3367088"/>
          <p14:tracePt t="33724" x="2589213" y="3360738"/>
          <p14:tracePt t="33734" x="2601913" y="3360738"/>
          <p14:tracePt t="33737" x="2619375" y="3355975"/>
          <p14:tracePt t="33745" x="2632075" y="3355975"/>
          <p14:tracePt t="33750" x="2632075" y="3349625"/>
          <p14:tracePt t="33758" x="2649538" y="3349625"/>
          <p14:tracePt t="33761" x="2660650" y="3349625"/>
          <p14:tracePt t="33763" x="2667000" y="3343275"/>
          <p14:tracePt t="33773" x="2673350" y="3343275"/>
          <p14:tracePt t="33790" x="2679700" y="3343275"/>
          <p14:tracePt t="33865" x="2679700" y="3349625"/>
          <p14:tracePt t="33884" x="2679700" y="3355975"/>
          <p14:tracePt t="33978" x="2673350" y="3355975"/>
          <p14:tracePt t="34081" x="2667000" y="3355975"/>
          <p14:tracePt t="34090" x="2667000" y="3360738"/>
          <p14:tracePt t="34241" x="2660650" y="3360738"/>
          <p14:tracePt t="34249" x="2660650" y="3367088"/>
          <p14:tracePt t="34258" x="2655888" y="3367088"/>
          <p14:tracePt t="34270" x="2655888" y="3373438"/>
          <p14:tracePt t="34278" x="2649538" y="3379788"/>
          <p14:tracePt t="34286" x="2643188" y="3379788"/>
          <p14:tracePt t="34288" x="2636838" y="3379788"/>
          <p14:tracePt t="34296" x="2625725" y="3384550"/>
          <p14:tracePt t="34300" x="2619375" y="3390900"/>
          <p14:tracePt t="34304" x="2601913" y="3397250"/>
          <p14:tracePt t="34308" x="2589213" y="3403600"/>
          <p14:tracePt t="34320" x="2565400" y="3408363"/>
          <p14:tracePt t="34321" x="2554288" y="3414713"/>
          <p14:tracePt t="34323" x="2541588" y="3414713"/>
          <p14:tracePt t="34335" x="2524125" y="3421063"/>
          <p14:tracePt t="34344" x="2511425" y="3427413"/>
          <p14:tracePt t="34354" x="2505075" y="3433763"/>
          <p14:tracePt t="34360" x="2493963" y="3433763"/>
          <p14:tracePt t="34370" x="2487613" y="3438525"/>
          <p14:tracePt t="34385" x="2481263" y="3438525"/>
          <p14:tracePt t="34399" x="2476500" y="3444875"/>
          <p14:tracePt t="34492" x="2476500" y="3438525"/>
          <p14:tracePt t="34522" x="2476500" y="3433763"/>
          <p14:tracePt t="34547" x="2476500" y="3427413"/>
          <p14:tracePt t="34584" x="2476500" y="3421063"/>
          <p14:tracePt t="34601" x="2481263" y="3421063"/>
          <p14:tracePt t="34623" x="2487613" y="3421063"/>
          <p14:tracePt t="34628" x="2487613" y="3414713"/>
          <p14:tracePt t="34633" x="2493963" y="3414713"/>
          <p14:tracePt t="34638" x="2500313" y="3414713"/>
          <p14:tracePt t="34649" x="2517775" y="3408363"/>
          <p14:tracePt t="34657" x="2530475" y="3408363"/>
          <p14:tracePt t="34659" x="2535238" y="3408363"/>
          <p14:tracePt t="34666" x="2547938" y="3403600"/>
          <p14:tracePt t="34668" x="2554288" y="3403600"/>
          <p14:tracePt t="34675" x="2571750" y="3403600"/>
          <p14:tracePt t="34678" x="2578100" y="3403600"/>
          <p14:tracePt t="34684" x="2589213" y="3397250"/>
          <p14:tracePt t="34694" x="2601913" y="3397250"/>
          <p14:tracePt t="34695" x="2613025" y="3390900"/>
          <p14:tracePt t="34704" x="2619375" y="3390900"/>
          <p14:tracePt t="34715" x="2632075" y="3390900"/>
          <p14:tracePt t="34732" x="2636838" y="3390900"/>
          <p14:tracePt t="34750" x="2649538" y="3384550"/>
          <p14:tracePt t="34796" x="2649538" y="3379788"/>
          <p14:tracePt t="35952" x="2643188" y="3379788"/>
          <p14:tracePt t="35956" x="2643188" y="3384550"/>
          <p14:tracePt t="35976" x="2643188" y="3390900"/>
          <p14:tracePt t="35982" x="2636838" y="3390900"/>
          <p14:tracePt t="36002" x="2636838" y="3397250"/>
          <p14:tracePt t="36011" x="2632075" y="3397250"/>
          <p14:tracePt t="36049" x="2625725" y="3397250"/>
          <p14:tracePt t="36078" x="2619375" y="3397250"/>
          <p14:tracePt t="36125" x="2613025" y="3397250"/>
          <p14:tracePt t="36190" x="2606675" y="3397250"/>
          <p14:tracePt t="36201" x="2595563" y="3397250"/>
          <p14:tracePt t="36208" x="2582863" y="3397250"/>
          <p14:tracePt t="36215" x="2578100" y="3397250"/>
          <p14:tracePt t="36219" x="2541588" y="3390900"/>
          <p14:tracePt t="36229" x="2487613" y="3384550"/>
          <p14:tracePt t="36235" x="2446338" y="3373438"/>
          <p14:tracePt t="36239" x="2422525" y="3367088"/>
          <p14:tracePt t="36247" x="2349500" y="3343275"/>
          <p14:tracePt t="36259" x="2273300" y="3313113"/>
          <p14:tracePt t="36261" x="2236788" y="3302000"/>
          <p14:tracePt t="36267" x="2219325" y="3295650"/>
          <p14:tracePt t="36271" x="2206625" y="3289300"/>
          <p14:tracePt t="36272" x="2200275" y="3289300"/>
          <p14:tracePt t="36280" x="2176463" y="3289300"/>
          <p14:tracePt t="36293" x="2170113" y="3289300"/>
          <p14:tracePt t="36300" x="2170113" y="3282950"/>
          <p14:tracePt t="36414" x="2182813" y="3282950"/>
          <p14:tracePt t="36449" x="2182813" y="3289300"/>
          <p14:tracePt t="36467" x="2189163" y="3289300"/>
          <p14:tracePt t="36478" x="2189163" y="3295650"/>
          <p14:tracePt t="36484" x="2189163" y="3302000"/>
          <p14:tracePt t="36495" x="2195513" y="3306763"/>
          <p14:tracePt t="36498" x="2195513" y="3313113"/>
          <p14:tracePt t="36507" x="2195513" y="3319463"/>
          <p14:tracePt t="36519" x="2200275" y="3325813"/>
          <p14:tracePt t="36522" x="2200275" y="3330575"/>
          <p14:tracePt t="36535" x="2206625" y="3336925"/>
          <p14:tracePt t="36542" x="2206625" y="3343275"/>
          <p14:tracePt t="36553" x="2219325" y="3343275"/>
          <p14:tracePt t="36567" x="2219325" y="3349625"/>
          <p14:tracePt t="36572" x="2224088" y="3349625"/>
          <p14:tracePt t="36580" x="2230438" y="3349625"/>
          <p14:tracePt t="36586" x="2236788" y="3349625"/>
          <p14:tracePt t="36587" x="2243138" y="3349625"/>
          <p14:tracePt t="36597" x="2260600" y="3349625"/>
          <p14:tracePt t="36605" x="2278063" y="3343275"/>
          <p14:tracePt t="36607" x="2284413" y="3343275"/>
          <p14:tracePt t="36614" x="2308225" y="3330575"/>
          <p14:tracePt t="36617" x="2320925" y="3330575"/>
          <p14:tracePt t="36624" x="2344738" y="3319463"/>
          <p14:tracePt t="36627" x="2349500" y="3319463"/>
          <p14:tracePt t="36632" x="2362200" y="3313113"/>
          <p14:tracePt t="36634" x="2374900" y="3313113"/>
          <p14:tracePt t="36642" x="2392363" y="3306763"/>
          <p14:tracePt t="36651" x="2403475" y="3306763"/>
          <p14:tracePt t="36653" x="2409825" y="3306763"/>
          <p14:tracePt t="36661" x="2416175" y="3306763"/>
          <p14:tracePt t="36663" x="2427288" y="3306763"/>
          <p14:tracePt t="36669" x="2433638" y="3306763"/>
          <p14:tracePt t="36674" x="2439988" y="3306763"/>
          <p14:tracePt t="36681" x="2452688" y="3306763"/>
          <p14:tracePt t="36689" x="2457450" y="3306763"/>
          <p14:tracePt t="36697" x="2463800" y="3306763"/>
          <p14:tracePt t="36707" x="2470150" y="3306763"/>
          <p14:tracePt t="36716" x="2470150" y="3302000"/>
          <p14:tracePt t="36736" x="2470150" y="3295650"/>
          <p14:tracePt t="36772" x="2470150" y="3289300"/>
          <p14:tracePt t="36790" x="2470150" y="3282950"/>
          <p14:tracePt t="36801" x="2470150" y="3278188"/>
          <p14:tracePt t="36809" x="2470150" y="3259138"/>
          <p14:tracePt t="36813" x="2470150" y="3252788"/>
          <p14:tracePt t="36818" x="2481263" y="3228975"/>
          <p14:tracePt t="36821" x="2487613" y="3217863"/>
          <p14:tracePt t="36829" x="2500313" y="3176588"/>
          <p14:tracePt t="36831" x="2505075" y="3151188"/>
          <p14:tracePt t="36837" x="2517775" y="3092450"/>
          <p14:tracePt t="36839" x="2524125" y="3073400"/>
          <p14:tracePt t="36846" x="2535238" y="3021013"/>
          <p14:tracePt t="36848" x="2541588" y="2984500"/>
          <p14:tracePt t="36855" x="2547938" y="2930525"/>
          <p14:tracePt t="36857" x="2554288" y="2900363"/>
          <p14:tracePt t="36865" x="2578100" y="2835275"/>
          <p14:tracePt t="36866" x="2578100" y="2805113"/>
          <p14:tracePt t="36873" x="2595563" y="2738438"/>
          <p14:tracePt t="36878" x="2595563" y="2714625"/>
          <p14:tracePt t="36882" x="2619375" y="2655888"/>
          <p14:tracePt t="36887" x="2632075" y="2625725"/>
          <p14:tracePt t="36897" x="2643188" y="2571750"/>
          <p14:tracePt t="36901" x="2655888" y="2547938"/>
          <p14:tracePt t="36903" x="2660650" y="2541588"/>
          <p14:tracePt t="36911" x="2667000" y="2511425"/>
          <p14:tracePt t="36914" x="2679700" y="2511425"/>
          <p14:tracePt t="36919" x="2679700" y="2493963"/>
          <p14:tracePt t="36923" x="2684463" y="2493963"/>
          <p14:tracePt t="36929" x="2690813" y="2481263"/>
          <p14:tracePt t="36933" x="2697163" y="2481263"/>
          <p14:tracePt t="36940" x="2703513" y="2476500"/>
          <p14:tracePt t="36950" x="2709863" y="2476500"/>
          <p14:tracePt t="36957" x="2714625" y="2476500"/>
          <p14:tracePt t="36966" x="2714625" y="2493963"/>
          <p14:tracePt t="36976" x="2714625" y="2517775"/>
          <p14:tracePt t="36982" x="2714625" y="2530475"/>
          <p14:tracePt t="36988" x="2703513" y="2595563"/>
          <p14:tracePt t="36998" x="2679700" y="2679700"/>
          <p14:tracePt t="37006" x="2649538" y="2768600"/>
          <p14:tracePt t="37012" x="2625725" y="2835275"/>
          <p14:tracePt t="37014" x="2619375" y="2852738"/>
          <p14:tracePt t="37021" x="2582863" y="2906713"/>
          <p14:tracePt t="37025" x="2578100" y="2924175"/>
          <p14:tracePt t="37030" x="2547938" y="2984500"/>
          <p14:tracePt t="37036" x="2541588" y="3008313"/>
          <p14:tracePt t="37043" x="2500313" y="3079750"/>
          <p14:tracePt t="37053" x="2463800" y="3140075"/>
          <p14:tracePt t="37061" x="2433638" y="3187700"/>
          <p14:tracePt t="37072" x="2409825" y="3217863"/>
          <p14:tracePt t="37078" x="2409825" y="3228975"/>
          <p14:tracePt t="37082" x="2403475" y="3241675"/>
          <p14:tracePt t="37088" x="2398713" y="3259138"/>
          <p14:tracePt t="37100" x="2398713" y="3265488"/>
          <p14:tracePt t="37105" x="2398713" y="3271838"/>
          <p14:tracePt t="37236" x="2398713" y="3278188"/>
          <p14:tracePt t="37245" x="2403475" y="3282950"/>
          <p14:tracePt t="37255" x="2416175" y="3302000"/>
          <p14:tracePt t="37262" x="2416175" y="3313113"/>
          <p14:tracePt t="37272" x="2416175" y="3325813"/>
          <p14:tracePt t="37276" x="2422525" y="3336925"/>
          <p14:tracePt t="37281" x="2422525" y="3343275"/>
          <p14:tracePt t="37292" x="2422525" y="3349625"/>
          <p14:tracePt t="37300" x="2422525" y="3355975"/>
          <p14:tracePt t="37393" x="2427288" y="3355975"/>
          <p14:tracePt t="37424" x="2433638" y="3355975"/>
          <p14:tracePt t="37454" x="2446338" y="3355975"/>
          <p14:tracePt t="37458" x="2452688" y="3355975"/>
          <p14:tracePt t="37478" x="2457450" y="3355975"/>
          <p14:tracePt t="37485" x="2463800" y="3355975"/>
          <p14:tracePt t="37511" x="2470150" y="3355975"/>
          <p14:tracePt t="39872" x="2439988" y="3355975"/>
          <p14:tracePt t="39876" x="2427288" y="3355975"/>
          <p14:tracePt t="39886" x="2409825" y="3349625"/>
          <p14:tracePt t="39890" x="2392363" y="3349625"/>
          <p14:tracePt t="39892" x="2379663" y="3349625"/>
          <p14:tracePt t="39911" x="2320925" y="3349625"/>
          <p14:tracePt t="39920" x="2290763" y="3343275"/>
          <p14:tracePt t="39924" x="2273300" y="3343275"/>
          <p14:tracePt t="39928" x="2247900" y="3343275"/>
          <p14:tracePt t="39933" x="2236788" y="3343275"/>
          <p14:tracePt t="39939" x="2206625" y="3343275"/>
          <p14:tracePt t="39947" x="2176463" y="3343275"/>
          <p14:tracePt t="39957" x="2141538" y="3343275"/>
          <p14:tracePt t="39964" x="2122488" y="3343275"/>
          <p14:tracePt t="39968" x="2111375" y="3343275"/>
          <p14:tracePt t="39974" x="2093913" y="3343275"/>
          <p14:tracePt t="39979" x="2081213" y="3343275"/>
          <p14:tracePt t="39985" x="2057400" y="3343275"/>
          <p14:tracePt t="39989" x="2051050" y="3343275"/>
          <p14:tracePt t="39995" x="2003425" y="3343275"/>
          <p14:tracePt t="40008" x="1962150" y="3343275"/>
          <p14:tracePt t="40015" x="1925638" y="3343275"/>
          <p14:tracePt t="40021" x="1901825" y="3336925"/>
          <p14:tracePt t="40024" x="1895475" y="3336925"/>
          <p14:tracePt t="40030" x="1860550" y="3330575"/>
          <p14:tracePt t="40034" x="1847850" y="3325813"/>
          <p14:tracePt t="40040" x="1817688" y="3319463"/>
          <p14:tracePt t="40045" x="1811338" y="3319463"/>
          <p14:tracePt t="40051" x="1776413" y="3306763"/>
          <p14:tracePt t="40061" x="1752600" y="3302000"/>
          <p14:tracePt t="40073" x="1716088" y="3302000"/>
          <p14:tracePt t="40075" x="1704975" y="3302000"/>
          <p14:tracePt t="40078" x="1692275" y="3302000"/>
          <p14:tracePt t="40086" x="1674813" y="3302000"/>
          <p14:tracePt t="40089" x="1668463" y="3302000"/>
          <p14:tracePt t="40094" x="1644650" y="3302000"/>
          <p14:tracePt t="40099" x="1638300" y="3302000"/>
          <p14:tracePt t="40104" x="1608138" y="3302000"/>
          <p14:tracePt t="40106" x="1597025" y="3302000"/>
          <p14:tracePt t="40113" x="1573213" y="3302000"/>
          <p14:tracePt t="40115" x="1554163" y="3302000"/>
          <p14:tracePt t="40123" x="1536700" y="3313113"/>
          <p14:tracePt t="40127" x="1525588" y="3313113"/>
          <p14:tracePt t="40132" x="1501775" y="3313113"/>
          <p14:tracePt t="40134" x="1489075" y="3319463"/>
          <p14:tracePt t="40145" x="1465263" y="3325813"/>
          <p14:tracePt t="40151" x="1447800" y="3330575"/>
          <p14:tracePt t="40155" x="1441450" y="3330575"/>
          <p14:tracePt t="40161" x="1417638" y="3336925"/>
          <p14:tracePt t="40170" x="1404938" y="3336925"/>
          <p14:tracePt t="40172" x="1400175" y="3336925"/>
          <p14:tracePt t="40179" x="1381125" y="3343275"/>
          <p14:tracePt t="40181" x="1374775" y="3343275"/>
          <p14:tracePt t="40188" x="1370013" y="3349625"/>
          <p14:tracePt t="40192" x="1363663" y="3349625"/>
          <p14:tracePt t="40198" x="1346200" y="3349625"/>
          <p14:tracePt t="40208" x="1333500" y="3349625"/>
          <p14:tracePt t="40212" x="1327150" y="3355975"/>
          <p14:tracePt t="40218" x="1322388" y="3355975"/>
          <p14:tracePt t="40230" x="1303338" y="3360738"/>
          <p14:tracePt t="40238" x="1296988" y="3360738"/>
          <p14:tracePt t="40245" x="1292225" y="3360738"/>
          <p14:tracePt t="40259" x="1285875" y="3367088"/>
          <p14:tracePt t="40909" x="1279525" y="3367088"/>
          <p14:tracePt t="40915" x="1262063" y="3384550"/>
          <p14:tracePt t="40921" x="1255713" y="3403600"/>
          <p14:tracePt t="40925" x="1249363" y="3408363"/>
          <p14:tracePt t="40930" x="1238250" y="3427413"/>
          <p14:tracePt t="40936" x="1231900" y="3433763"/>
          <p14:tracePt t="40942" x="1214438" y="3462338"/>
          <p14:tracePt t="40951" x="1190625" y="3486150"/>
          <p14:tracePt t="40962" x="1171575" y="3516313"/>
          <p14:tracePt t="40968" x="1160463" y="3529013"/>
          <p14:tracePt t="40973" x="1154113" y="3540125"/>
          <p14:tracePt t="40978" x="1143000" y="3559175"/>
          <p14:tracePt t="40982" x="1136650" y="3559175"/>
          <p14:tracePt t="40986" x="1123950" y="3570288"/>
          <p14:tracePt t="40990" x="1123950" y="3587750"/>
          <p14:tracePt t="40996" x="1100138" y="3606800"/>
          <p14:tracePt t="41007" x="1089025" y="3630613"/>
          <p14:tracePt t="41013" x="1069975" y="3648075"/>
          <p14:tracePt t="41015" x="1065213" y="3654425"/>
          <p14:tracePt t="41022" x="1052513" y="3684588"/>
          <p14:tracePt t="41026" x="1046163" y="3695700"/>
          <p14:tracePt t="41031" x="1039813" y="3714750"/>
          <p14:tracePt t="41036" x="1035050" y="3719513"/>
          <p14:tracePt t="41044" x="1028700" y="3732213"/>
          <p14:tracePt t="41049" x="1016000" y="3743325"/>
          <p14:tracePt t="41054" x="1011238" y="3762375"/>
          <p14:tracePt t="41064" x="1004888" y="3779838"/>
          <p14:tracePt t="41068" x="998538" y="3786188"/>
          <p14:tracePt t="41071" x="998538" y="3792538"/>
          <p14:tracePt t="41079" x="992188" y="3797300"/>
          <p14:tracePt t="41081" x="992188" y="3803650"/>
          <p14:tracePt t="41088" x="987425" y="3810000"/>
          <p14:tracePt t="41092" x="987425" y="3816350"/>
          <p14:tracePt t="41097" x="981075" y="3816350"/>
          <p14:tracePt t="41102" x="974725" y="3821113"/>
          <p14:tracePt t="41110" x="974725" y="3827463"/>
          <p14:tracePt t="41116" x="968375" y="3833813"/>
          <p14:tracePt t="41118" x="968375" y="3840163"/>
          <p14:tracePt t="41127" x="963613" y="3844925"/>
          <p14:tracePt t="41136" x="963613" y="3857625"/>
          <p14:tracePt t="41139" x="957263" y="3857625"/>
          <p14:tracePt t="41146" x="957263" y="3863975"/>
          <p14:tracePt t="41155" x="950913" y="3870325"/>
          <p14:tracePt t="41165" x="944563" y="3875088"/>
          <p14:tracePt t="41179" x="938213" y="3887788"/>
          <p14:tracePt t="41182" x="933450" y="3887788"/>
          <p14:tracePt t="41199" x="933450" y="3894138"/>
          <p14:tracePt t="41204" x="927100" y="3898900"/>
          <p14:tracePt t="41221" x="920750" y="3917950"/>
          <p14:tracePt t="41232" x="903288" y="3929063"/>
          <p14:tracePt t="41241" x="896938" y="3941763"/>
          <p14:tracePt t="41247" x="890588" y="3959225"/>
          <p14:tracePt t="41257" x="885825" y="3965575"/>
          <p14:tracePt t="41261" x="885825" y="3976688"/>
          <p14:tracePt t="41267" x="873125" y="3983038"/>
          <p14:tracePt t="41278" x="866775" y="3995738"/>
          <p14:tracePt t="41287" x="866775" y="4000500"/>
          <p14:tracePt t="41295" x="866775" y="4006850"/>
          <p14:tracePt t="41304" x="860425" y="4006850"/>
          <p14:tracePt t="41597" x="836613" y="4049713"/>
          <p14:tracePt t="41601" x="825500" y="4073525"/>
          <p14:tracePt t="41608" x="825500" y="4090988"/>
          <p14:tracePt t="41614" x="812800" y="4114800"/>
          <p14:tracePt t="41622" x="795338" y="4144963"/>
          <p14:tracePt t="41630" x="788988" y="4156075"/>
          <p14:tracePt t="41639" x="782638" y="4175125"/>
          <p14:tracePt t="41643" x="782638" y="4179888"/>
          <p14:tracePt t="41648" x="771525" y="4192588"/>
          <p14:tracePt t="42015" x="765175" y="4198938"/>
          <p14:tracePt t="42023" x="747713" y="4240213"/>
          <p14:tracePt t="42030" x="730250" y="4270375"/>
          <p14:tracePt t="42036" x="723900" y="4281488"/>
          <p14:tracePt t="42042" x="700088" y="4324350"/>
          <p14:tracePt t="42051" x="681038" y="4371975"/>
          <p14:tracePt t="42061" x="663575" y="4413250"/>
          <p14:tracePt t="42071" x="652463" y="4456113"/>
          <p14:tracePt t="42075" x="639763" y="4473575"/>
          <p14:tracePt t="42079" x="639763" y="4486275"/>
          <p14:tracePt t="42092" x="633413" y="4510088"/>
          <p14:tracePt t="42094" x="633413" y="4527550"/>
          <p14:tracePt t="42096" x="633413" y="4538663"/>
          <p14:tracePt t="42103" x="633413" y="4557713"/>
          <p14:tracePt t="42115" x="633413" y="4575175"/>
          <p14:tracePt t="42115" x="639763" y="4581525"/>
          <p14:tracePt t="42123" x="646113" y="4592638"/>
          <p14:tracePt t="42125" x="652463" y="4592638"/>
          <p14:tracePt t="42131" x="657225" y="4598988"/>
          <p14:tracePt t="42136" x="663575" y="4598988"/>
          <p14:tracePt t="42143" x="681038" y="4611688"/>
          <p14:tracePt t="42144" x="687388" y="4616450"/>
          <p14:tracePt t="42150" x="706438" y="4616450"/>
          <p14:tracePt t="42152" x="717550" y="4616450"/>
          <p14:tracePt t="42159" x="735013" y="4616450"/>
          <p14:tracePt t="42169" x="754063" y="4605338"/>
          <p14:tracePt t="42170" x="758825" y="4605338"/>
          <p14:tracePt t="42178" x="771525" y="4598988"/>
          <p14:tracePt t="42181" x="782638" y="4592638"/>
          <p14:tracePt t="42188" x="795338" y="4581525"/>
          <p14:tracePt t="42191" x="801688" y="4575175"/>
          <p14:tracePt t="42196" x="812800" y="4564063"/>
          <p14:tracePt t="42198" x="819150" y="4551363"/>
          <p14:tracePt t="42206" x="825500" y="4533900"/>
          <p14:tracePt t="42208" x="831850" y="4527550"/>
          <p14:tracePt t="42215" x="836613" y="4503738"/>
          <p14:tracePt t="42217" x="836613" y="4497388"/>
          <p14:tracePt t="42225" x="836613" y="4473575"/>
          <p14:tracePt t="42226" x="836613" y="4462463"/>
          <p14:tracePt t="42234" x="836613" y="4443413"/>
          <p14:tracePt t="42237" x="836613" y="4425950"/>
          <p14:tracePt t="42243" x="831850" y="4413250"/>
          <p14:tracePt t="42247" x="831850" y="4408488"/>
          <p14:tracePt t="42253" x="812800" y="4384675"/>
          <p14:tracePt t="42255" x="801688" y="4378325"/>
          <p14:tracePt t="42261" x="788988" y="4365625"/>
          <p14:tracePt t="42263" x="777875" y="4359275"/>
          <p14:tracePt t="42271" x="765175" y="4354513"/>
          <p14:tracePt t="42272" x="758825" y="4354513"/>
          <p14:tracePt t="42280" x="741363" y="4354513"/>
          <p14:tracePt t="42291" x="723900" y="4354513"/>
          <p14:tracePt t="42293" x="717550" y="4354513"/>
          <p14:tracePt t="42298" x="693738" y="4354513"/>
          <p14:tracePt t="42302" x="681038" y="4359275"/>
          <p14:tracePt t="42309" x="652463" y="4384675"/>
          <p14:tracePt t="42324" x="628650" y="4419600"/>
          <p14:tracePt t="42326" x="615950" y="4443413"/>
          <p14:tracePt t="42329" x="603250" y="4449763"/>
          <p14:tracePt t="42336" x="592138" y="4467225"/>
          <p14:tracePt t="42339" x="592138" y="4473575"/>
          <p14:tracePt t="42347" x="592138" y="4486275"/>
          <p14:tracePt t="42351" x="585788" y="4491038"/>
          <p14:tracePt t="42356" x="585788" y="4503738"/>
          <p14:tracePt t="42365" x="585788" y="4510088"/>
          <p14:tracePt t="42375" x="592138" y="4514850"/>
          <p14:tracePt t="42382" x="603250" y="4521200"/>
          <p14:tracePt t="42383" x="609600" y="4521200"/>
          <p14:tracePt t="42393" x="628650" y="4521200"/>
          <p14:tracePt t="42394" x="639763" y="4521200"/>
          <p14:tracePt t="42399" x="669925" y="4521200"/>
          <p14:tracePt t="42401" x="676275" y="4521200"/>
          <p14:tracePt t="42410" x="717550" y="4503738"/>
          <p14:tracePt t="42421" x="741363" y="4491038"/>
          <p14:tracePt t="42428" x="758825" y="4473575"/>
          <p14:tracePt t="42431" x="765175" y="4467225"/>
          <p14:tracePt t="42440" x="782638" y="4456113"/>
          <p14:tracePt t="42447" x="788988" y="4437063"/>
          <p14:tracePt t="42452" x="795338" y="4425950"/>
          <p14:tracePt t="42455" x="795338" y="4419600"/>
          <p14:tracePt t="42458" x="795338" y="4413250"/>
          <p14:tracePt t="42466" x="795338" y="4402138"/>
          <p14:tracePt t="42476" x="777875" y="4389438"/>
          <p14:tracePt t="42489" x="765175" y="4384675"/>
          <p14:tracePt t="42494" x="754063" y="4384675"/>
          <p14:tracePt t="42497" x="741363" y="4384675"/>
          <p14:tracePt t="42509" x="717550" y="4384675"/>
          <p14:tracePt t="42515" x="681038" y="4408488"/>
          <p14:tracePt t="42524" x="657225" y="4432300"/>
          <p14:tracePt t="42535" x="639763" y="4462463"/>
          <p14:tracePt t="42543" x="628650" y="4479925"/>
          <p14:tracePt t="42553" x="628650" y="4491038"/>
          <p14:tracePt t="42559" x="628650" y="4497388"/>
          <p14:tracePt t="42565" x="628650" y="4503738"/>
          <p14:tracePt t="42576" x="639763" y="4503738"/>
          <p14:tracePt t="42578" x="652463" y="4503738"/>
          <p14:tracePt t="42586" x="676275" y="4503738"/>
          <p14:tracePt t="42587" x="687388" y="4503738"/>
          <p14:tracePt t="42596" x="723900" y="4503738"/>
          <p14:tracePt t="42598" x="735013" y="4497388"/>
          <p14:tracePt t="42605" x="758825" y="4491038"/>
          <p14:tracePt t="42608" x="771525" y="4491038"/>
          <p14:tracePt t="42613" x="801688" y="4467225"/>
          <p14:tracePt t="42614" x="808038" y="4462463"/>
          <p14:tracePt t="42623" x="825500" y="4456113"/>
          <p14:tracePt t="42627" x="842963" y="4443413"/>
          <p14:tracePt t="42635" x="860425" y="4425950"/>
          <p14:tracePt t="42645" x="866775" y="4413250"/>
          <p14:tracePt t="42653" x="866775" y="4408488"/>
          <p14:tracePt t="42682" x="860425" y="4408488"/>
          <p14:tracePt t="42695" x="849313" y="4408488"/>
          <p14:tracePt t="42698" x="819150" y="4413250"/>
          <p14:tracePt t="42701" x="812800" y="4413250"/>
          <p14:tracePt t="42709" x="782638" y="4425950"/>
          <p14:tracePt t="42712" x="777875" y="4437063"/>
          <p14:tracePt t="42716" x="758825" y="4449763"/>
          <p14:tracePt t="42721" x="754063" y="4449763"/>
          <p14:tracePt t="42729" x="741363" y="4462463"/>
          <p14:tracePt t="42738" x="730250" y="4473575"/>
          <p14:tracePt t="42747" x="730250" y="4479925"/>
          <p14:tracePt t="42773" x="735013" y="4479925"/>
          <p14:tracePt t="42777" x="741363" y="4479925"/>
          <p14:tracePt t="42783" x="758825" y="4479925"/>
          <p14:tracePt t="42794" x="788988" y="4479925"/>
          <p14:tracePt t="42800" x="808038" y="4479925"/>
          <p14:tracePt t="42803" x="819150" y="4467225"/>
          <p14:tracePt t="42810" x="836613" y="4467225"/>
          <p14:tracePt t="42815" x="842963" y="4467225"/>
          <p14:tracePt t="42817" x="855663" y="4456113"/>
          <p14:tracePt t="42822" x="860425" y="4456113"/>
          <p14:tracePt t="42828" x="866775" y="4456113"/>
          <p14:tracePt t="42836" x="866775" y="4449763"/>
          <p14:tracePt t="42838" x="873125" y="4449763"/>
          <p14:tracePt t="42868" x="866775" y="4449763"/>
          <p14:tracePt t="42872" x="860425" y="4449763"/>
          <p14:tracePt t="42884" x="849313" y="4449763"/>
          <p14:tracePt t="42893" x="831850" y="4449763"/>
          <p14:tracePt t="42901" x="825500" y="4449763"/>
          <p14:tracePt t="42903" x="819150" y="4449763"/>
          <p14:tracePt t="42914" x="812800" y="4449763"/>
          <p14:tracePt t="42928" x="808038" y="4456113"/>
          <p14:tracePt t="42994" x="812800" y="4456113"/>
          <p14:tracePt t="43002" x="812800" y="4462463"/>
          <p14:tracePt t="43016" x="819150" y="4462463"/>
          <p14:tracePt t="43022" x="819150" y="4467225"/>
          <p14:tracePt t="43031" x="825500" y="4467225"/>
          <p14:tracePt t="43249" x="825500" y="4473575"/>
          <p14:tracePt t="43822" x="825500" y="4479925"/>
          <p14:tracePt t="43864" x="825500" y="4486275"/>
          <p14:tracePt t="43928" x="825500" y="4491038"/>
          <p14:tracePt t="43975" x="825500" y="4497388"/>
          <p14:tracePt t="43984" x="819150" y="4510088"/>
          <p14:tracePt t="43993" x="808038" y="4514850"/>
          <p14:tracePt t="43997" x="795338" y="4521200"/>
          <p14:tracePt t="44005" x="788988" y="4527550"/>
          <p14:tracePt t="44007" x="782638" y="4533900"/>
          <p14:tracePt t="44012" x="765175" y="4545013"/>
          <p14:tracePt t="44013" x="758825" y="4551363"/>
          <p14:tracePt t="44024" x="723900" y="4568825"/>
          <p14:tracePt t="44032" x="711200" y="4575175"/>
          <p14:tracePt t="44036" x="706438" y="4575175"/>
          <p14:tracePt t="44041" x="687388" y="4587875"/>
          <p14:tracePt t="44046" x="681038" y="4587875"/>
          <p14:tracePt t="44050" x="676275" y="4587875"/>
          <p14:tracePt t="44054" x="669925" y="4587875"/>
          <p14:tracePt t="44060" x="663575" y="4587875"/>
          <p14:tracePt t="44071" x="657225" y="4587875"/>
          <p14:tracePt t="44077" x="652463" y="4587875"/>
          <p14:tracePt t="44078" x="646113" y="4587875"/>
          <p14:tracePt t="44096" x="639763" y="4587875"/>
          <p14:tracePt t="44098" x="633413" y="4587875"/>
          <p14:tracePt t="44107" x="628650" y="4581525"/>
          <p14:tracePt t="44108" x="622300" y="4575175"/>
          <p14:tracePt t="44114" x="609600" y="4575175"/>
          <p14:tracePt t="44119" x="603250" y="4568825"/>
          <p14:tracePt t="44124" x="598488" y="4564063"/>
          <p14:tracePt t="44126" x="592138" y="4557713"/>
          <p14:tracePt t="44137" x="574675" y="4538663"/>
          <p14:tracePt t="44148" x="568325" y="4533900"/>
          <p14:tracePt t="44154" x="555625" y="4527550"/>
          <p14:tracePt t="44163" x="555625" y="4521200"/>
          <p14:tracePt t="44173" x="550863" y="4521200"/>
          <p14:tracePt t="44182" x="550863" y="4514850"/>
          <p14:tracePt t="44333" x="555625" y="4514850"/>
          <p14:tracePt t="44369" x="561975" y="4514850"/>
          <p14:tracePt t="44425" x="561975" y="4510088"/>
          <p14:tracePt t="44436" x="561975" y="4503738"/>
          <p14:tracePt t="44453" x="561975" y="4497388"/>
          <p14:tracePt t="44472" x="561975" y="4491038"/>
          <p14:tracePt t="44489" x="561975" y="4486275"/>
          <p14:tracePt t="44498" x="561975" y="4479925"/>
          <p14:tracePt t="44520" x="561975" y="4473575"/>
          <p14:tracePt t="44565" x="561975" y="4467225"/>
          <p14:tracePt t="44590" x="568325" y="4467225"/>
          <p14:tracePt t="44601" x="568325" y="4462463"/>
          <p14:tracePt t="44609" x="574675" y="4462463"/>
          <p14:tracePt t="44620" x="574675" y="4456113"/>
          <p14:tracePt t="44638" x="574675" y="4449763"/>
          <p14:tracePt t="44660" x="574675" y="4437063"/>
          <p14:tracePt t="44676" x="574675" y="4432300"/>
          <p14:tracePt t="44686" x="574675" y="4425950"/>
          <p14:tracePt t="44713" x="574675" y="4419600"/>
          <p14:tracePt t="44725" x="574675" y="4413250"/>
          <p14:tracePt t="44732" x="568325" y="4413250"/>
          <p14:tracePt t="44751" x="568325" y="4408488"/>
          <p14:tracePt t="44760" x="561975" y="4408488"/>
          <p14:tracePt t="44798" x="555625" y="4408488"/>
          <p14:tracePt t="44901" x="555625" y="4402138"/>
          <p14:tracePt t="44942" x="555625" y="4395788"/>
          <p14:tracePt t="45041" x="555625" y="4402138"/>
          <p14:tracePt t="45048" x="555625" y="4408488"/>
          <p14:tracePt t="45061" x="555625" y="4413250"/>
          <p14:tracePt t="45625" x="555625" y="4419600"/>
          <p14:tracePt t="45657" x="555625" y="4425950"/>
          <p14:tracePt t="45677" x="555625" y="4432300"/>
          <p14:tracePt t="45704" x="555625" y="4437063"/>
          <p14:tracePt t="45714" x="555625" y="4443413"/>
          <p14:tracePt t="45730" x="555625" y="4449763"/>
          <p14:tracePt t="45951" x="561975" y="4443413"/>
          <p14:tracePt t="45966" x="561975" y="4437063"/>
          <p14:tracePt t="46016" x="561975" y="4432300"/>
          <p14:tracePt t="46278" x="561975" y="4425950"/>
          <p14:tracePt t="46311" x="555625" y="4425950"/>
          <p14:tracePt t="46340" x="555625" y="4419600"/>
          <p14:tracePt t="46460" x="555625" y="4413250"/>
          <p14:tracePt t="46556" x="555625" y="4408488"/>
          <p14:tracePt t="47742" x="561975" y="4408488"/>
          <p14:tracePt t="47749" x="609600" y="4419600"/>
          <p14:tracePt t="47759" x="652463" y="4425950"/>
          <p14:tracePt t="47765" x="676275" y="4437063"/>
          <p14:tracePt t="47770" x="681038" y="4437063"/>
          <p14:tracePt t="47775" x="706438" y="4443413"/>
          <p14:tracePt t="47779" x="711200" y="4443413"/>
          <p14:tracePt t="47785" x="735013" y="4456113"/>
          <p14:tracePt t="47794" x="754063" y="4456113"/>
          <p14:tracePt t="47805" x="765175" y="4456113"/>
          <p14:tracePt t="47814" x="777875" y="4456113"/>
          <p14:tracePt t="47824" x="782638" y="4456113"/>
          <p14:tracePt t="47831" x="788988" y="4462463"/>
          <p14:tracePt t="47858" x="795338" y="4462463"/>
          <p14:tracePt t="47877" x="801688" y="4462463"/>
          <p14:tracePt t="47887" x="812800" y="4467225"/>
          <p14:tracePt t="47897" x="831850" y="4467225"/>
          <p14:tracePt t="47908" x="855663" y="4479925"/>
          <p14:tracePt t="47913" x="879475" y="4491038"/>
          <p14:tracePt t="47916" x="890588" y="4497388"/>
          <p14:tracePt t="47926" x="944563" y="4514850"/>
          <p14:tracePt t="47932" x="987425" y="4533900"/>
          <p14:tracePt t="47937" x="1004888" y="4545013"/>
          <p14:tracePt t="47943" x="1093788" y="4575175"/>
          <p14:tracePt t="47950" x="1147763" y="4587875"/>
          <p14:tracePt t="47951" x="1171575" y="4605338"/>
          <p14:tracePt t="47959" x="1225550" y="4616450"/>
          <p14:tracePt t="47961" x="1262063" y="4616450"/>
          <p14:tracePt t="47971" x="1333500" y="4622800"/>
          <p14:tracePt t="47978" x="1387475" y="4622800"/>
          <p14:tracePt t="47981" x="1417638" y="4622800"/>
          <p14:tracePt t="47988" x="1476375" y="4622800"/>
          <p14:tracePt t="47991" x="1501775" y="4622800"/>
          <p14:tracePt t="47996" x="1560513" y="4611688"/>
          <p14:tracePt t="47998" x="1597025" y="4598988"/>
          <p14:tracePt t="48005" x="1657350" y="4592638"/>
          <p14:tracePt t="48006" x="1685925" y="4587875"/>
          <p14:tracePt t="48015" x="1752600" y="4575175"/>
          <p14:tracePt t="48017" x="1782763" y="4568825"/>
          <p14:tracePt t="48024" x="1841500" y="4564063"/>
          <p14:tracePt t="48027" x="1865313" y="4557713"/>
          <p14:tracePt t="48033" x="1925638" y="4551363"/>
          <p14:tracePt t="48037" x="1949450" y="4538663"/>
          <p14:tracePt t="48042" x="1997075" y="4533900"/>
          <p14:tracePt t="48044" x="2027238" y="4527550"/>
          <p14:tracePt t="48054" x="2087563" y="4521200"/>
          <p14:tracePt t="48061" x="2128838" y="4510088"/>
          <p14:tracePt t="48064" x="2146300" y="4510088"/>
          <p14:tracePt t="48071" x="2189163" y="4510088"/>
          <p14:tracePt t="48072" x="2200275" y="4510088"/>
          <p14:tracePt t="48080" x="2236788" y="4510088"/>
          <p14:tracePt t="48083" x="2247900" y="4510088"/>
          <p14:tracePt t="48088" x="2273300" y="4503738"/>
          <p14:tracePt t="48094" x="2278063" y="4503738"/>
          <p14:tracePt t="48100" x="2314575" y="4503738"/>
          <p14:tracePt t="48126" x="2362200" y="4503738"/>
          <p14:tracePt t="48131" x="2368550" y="4503738"/>
          <p14:tracePt t="48134" x="2374900" y="4503738"/>
          <p14:tracePt t="48146" x="2379663" y="4503738"/>
          <p14:tracePt t="48163" x="2379663" y="4510088"/>
          <p14:tracePt t="48172" x="2392363" y="4510088"/>
          <p14:tracePt t="48185" x="2398713" y="4510088"/>
          <p14:tracePt t="48227" x="2409825" y="4514850"/>
          <p14:tracePt t="48238" x="2416175" y="4514850"/>
          <p14:tracePt t="48240" x="2422525" y="4514850"/>
          <p14:tracePt t="48245" x="2427288" y="4527550"/>
          <p14:tracePt t="48256" x="2439988" y="4533900"/>
          <p14:tracePt t="48265" x="2446338" y="4538663"/>
          <p14:tracePt t="48270" x="2446338" y="4545013"/>
          <p14:tracePt t="48275" x="2457450" y="4545013"/>
          <p14:tracePt t="48277" x="2463800" y="4545013"/>
          <p14:tracePt t="48285" x="2470150" y="4551363"/>
          <p14:tracePt t="48290" x="2476500" y="4551363"/>
          <p14:tracePt t="48294" x="2481263" y="4557713"/>
          <p14:tracePt t="48303" x="2493963" y="4564063"/>
          <p14:tracePt t="48310" x="2505075" y="4568825"/>
          <p14:tracePt t="48313" x="2511425" y="4575175"/>
          <p14:tracePt t="48322" x="2517775" y="4575175"/>
          <p14:tracePt t="48337" x="2524125" y="4581525"/>
          <p14:tracePt t="48358" x="2524125" y="4587875"/>
          <p14:tracePt t="48384" x="2524125" y="4592638"/>
          <p14:tracePt t="48393" x="2511425" y="4598988"/>
          <p14:tracePt t="48396" x="2511425" y="4605338"/>
          <p14:tracePt t="48404" x="2481263" y="4605338"/>
          <p14:tracePt t="48411" x="2463800" y="4605338"/>
          <p14:tracePt t="48414" x="2446338" y="4605338"/>
          <p14:tracePt t="48421" x="2416175" y="4611688"/>
          <p14:tracePt t="48424" x="2398713" y="4611688"/>
          <p14:tracePt t="48430" x="2349500" y="4611688"/>
          <p14:tracePt t="48434" x="2332038" y="4611688"/>
          <p14:tracePt t="48438" x="2290763" y="4616450"/>
          <p14:tracePt t="48440" x="2278063" y="4616450"/>
          <p14:tracePt t="48447" x="2230438" y="4616450"/>
          <p14:tracePt t="48449" x="2219325" y="4616450"/>
          <p14:tracePt t="48457" x="2170113" y="4622800"/>
          <p14:tracePt t="48459" x="2159000" y="4622800"/>
          <p14:tracePt t="48466" x="2122488" y="4622800"/>
          <p14:tracePt t="48470" x="2111375" y="4622800"/>
          <p14:tracePt t="48476" x="2081213" y="4622800"/>
          <p14:tracePt t="48480" x="2068513" y="4629150"/>
          <p14:tracePt t="48488" x="2039938" y="4635500"/>
          <p14:tracePt t="48496" x="2033588" y="4635500"/>
          <p14:tracePt t="48505" x="2027238" y="4635500"/>
          <p14:tracePt t="48552" x="2033588" y="4635500"/>
          <p14:tracePt t="48562" x="2044700" y="4635500"/>
          <p14:tracePt t="48568" x="2068513" y="4635500"/>
          <p14:tracePt t="48571" x="2074863" y="4629150"/>
          <p14:tracePt t="48580" x="2105025" y="4629150"/>
          <p14:tracePt t="48583" x="2117725" y="4629150"/>
          <p14:tracePt t="48591" x="2159000" y="4629150"/>
          <p14:tracePt t="48598" x="2195513" y="4629150"/>
          <p14:tracePt t="48606" x="2212975" y="4622800"/>
          <p14:tracePt t="48616" x="2224088" y="4616450"/>
          <p14:tracePt t="48620" x="2236788" y="4616450"/>
          <p14:tracePt t="48624" x="2243138" y="4616450"/>
          <p14:tracePt t="48627" x="2247900" y="4616450"/>
          <p14:tracePt t="48642" x="2254250" y="4616450"/>
          <p14:tracePt t="48785" x="2273300" y="4616450"/>
          <p14:tracePt t="48792" x="2290763" y="4616450"/>
          <p14:tracePt t="48801" x="2320925" y="4616450"/>
          <p14:tracePt t="48811" x="2344738" y="4616450"/>
          <p14:tracePt t="48817" x="2362200" y="4616450"/>
          <p14:tracePt t="48820" x="2368550" y="4616450"/>
          <p14:tracePt t="48827" x="2379663" y="4616450"/>
          <p14:tracePt t="48831" x="2386013" y="4616450"/>
          <p14:tracePt t="48836" x="2398713" y="4616450"/>
          <p14:tracePt t="48838" x="2409825" y="4616450"/>
          <p14:tracePt t="48846" x="2416175" y="4616450"/>
          <p14:tracePt t="48847" x="2422525" y="4616450"/>
          <p14:tracePt t="48857" x="2439988" y="4616450"/>
          <p14:tracePt t="48868" x="2446338" y="4616450"/>
          <p14:tracePt t="48874" x="2452688" y="4616450"/>
          <p14:tracePt t="48878" x="2457450" y="4616450"/>
          <p14:tracePt t="48886" x="2463800" y="4616450"/>
          <p14:tracePt t="48893" x="2470150" y="4616450"/>
          <p14:tracePt t="48904" x="2476500" y="4616450"/>
          <p14:tracePt t="48921" x="2476500" y="4622800"/>
          <p14:tracePt t="48924" x="2476500" y="4629150"/>
          <p14:tracePt t="48940" x="2457450" y="4646613"/>
          <p14:tracePt t="48948" x="2427288" y="4652963"/>
          <p14:tracePt t="48956" x="2398713" y="4652963"/>
          <p14:tracePt t="48958" x="2386013" y="4659313"/>
          <p14:tracePt t="48965" x="2344738" y="4659313"/>
          <p14:tracePt t="48970" x="2325688" y="4659313"/>
          <p14:tracePt t="48974" x="2290763" y="4659313"/>
          <p14:tracePt t="48978" x="2266950" y="4659313"/>
          <p14:tracePt t="48986" x="2200275" y="4659313"/>
          <p14:tracePt t="48995" x="2128838" y="4652963"/>
          <p14:tracePt t="49010" x="2068513" y="4641850"/>
          <p14:tracePt t="49012" x="2039938" y="4635500"/>
          <p14:tracePt t="49013" x="2027238" y="4635500"/>
          <p14:tracePt t="49023" x="1997075" y="4635500"/>
          <p14:tracePt t="49027" x="1985963" y="4635500"/>
          <p14:tracePt t="49031" x="1973263" y="4629150"/>
          <p14:tracePt t="49037" x="1955800" y="4629150"/>
          <p14:tracePt t="49043" x="1931988" y="4629150"/>
          <p14:tracePt t="49052" x="1919288" y="4629150"/>
          <p14:tracePt t="49058" x="1908175" y="4629150"/>
          <p14:tracePt t="49074" x="1901825" y="4629150"/>
          <p14:tracePt t="49106" x="1895475" y="4629150"/>
          <p14:tracePt t="49144" x="1884363" y="4629150"/>
          <p14:tracePt t="49151" x="1871663" y="4629150"/>
          <p14:tracePt t="49154" x="1865313" y="4622800"/>
          <p14:tracePt t="49162" x="1830388" y="4616450"/>
          <p14:tracePt t="49170" x="1806575" y="4611688"/>
          <p14:tracePt t="49175" x="1787525" y="4611688"/>
          <p14:tracePt t="49180" x="1763713" y="4605338"/>
          <p14:tracePt t="49183" x="1746250" y="4605338"/>
          <p14:tracePt t="49190" x="1722438" y="4592638"/>
          <p14:tracePt t="49195" x="1716088" y="4592638"/>
          <p14:tracePt t="49196" x="1681163" y="4587875"/>
          <p14:tracePt t="49197" x="1674813" y="4581525"/>
          <p14:tracePt t="49208" x="1638300" y="4581525"/>
          <p14:tracePt t="49216" x="1620838" y="4581525"/>
          <p14:tracePt t="49217" x="1603375" y="4581525"/>
          <p14:tracePt t="49225" x="1590675" y="4581525"/>
          <p14:tracePt t="49228" x="1579563" y="4581525"/>
          <p14:tracePt t="49237" x="1549400" y="4581525"/>
          <p14:tracePt t="49244" x="1512888" y="4581525"/>
          <p14:tracePt t="49249" x="1501775" y="4581525"/>
          <p14:tracePt t="49252" x="1452563" y="4581525"/>
          <p14:tracePt t="49254" x="1435100" y="4581525"/>
          <p14:tracePt t="49263" x="1381125" y="4575175"/>
          <p14:tracePt t="49265" x="1350963" y="4575175"/>
          <p14:tracePt t="49272" x="1268413" y="4557713"/>
          <p14:tracePt t="49274" x="1238250" y="4557713"/>
          <p14:tracePt t="49282" x="1154113" y="4545013"/>
          <p14:tracePt t="49283" x="1123950" y="4533900"/>
          <p14:tracePt t="49290" x="1022350" y="4521200"/>
          <p14:tracePt t="49295" x="992188" y="4514850"/>
          <p14:tracePt t="49301" x="920750" y="4510088"/>
          <p14:tracePt t="49305" x="890588" y="4503738"/>
          <p14:tracePt t="49309" x="831850" y="4491038"/>
          <p14:tracePt t="49310" x="819150" y="4486275"/>
          <p14:tracePt t="49321" x="758825" y="4467225"/>
          <p14:tracePt t="49328" x="730250" y="4467225"/>
          <p14:tracePt t="49330" x="723900" y="4467225"/>
          <p14:tracePt t="49337" x="700088" y="4467225"/>
          <p14:tracePt t="49340" x="693738" y="4467225"/>
          <p14:tracePt t="49347" x="681038" y="4467225"/>
          <p14:tracePt t="49350" x="676275" y="4467225"/>
          <p14:tracePt t="49356" x="669925" y="4467225"/>
          <p14:tracePt t="49368" x="657225" y="4467225"/>
          <p14:tracePt t="49470" x="663575" y="4467225"/>
          <p14:tracePt t="49498" x="669925" y="4467225"/>
          <p14:tracePt t="49526" x="676275" y="4467225"/>
          <p14:tracePt t="50026" x="603250" y="4467225"/>
          <p14:tracePt t="50029" x="585788" y="4467225"/>
          <p14:tracePt t="50038" x="520700" y="4462463"/>
          <p14:tracePt t="50045" x="484188" y="4462463"/>
          <p14:tracePt t="50050" x="460375" y="4462463"/>
          <p14:tracePt t="50055" x="430213" y="4462463"/>
          <p14:tracePt t="50058" x="412750" y="4462463"/>
          <p14:tracePt t="50070" x="376238" y="4462463"/>
          <p14:tracePt t="50072" x="352425" y="4462463"/>
          <p14:tracePt t="50072" x="346075" y="4462463"/>
          <p14:tracePt t="50085" x="322263" y="4462463"/>
          <p14:tracePt t="50093" x="304800" y="4462463"/>
          <p14:tracePt t="50104" x="298450" y="4462463"/>
          <p14:tracePt t="50111" x="287338" y="4462463"/>
          <p14:tracePt t="50204" x="293688" y="4462463"/>
          <p14:tracePt t="50222" x="298450" y="4462463"/>
          <p14:tracePt t="50320" x="304800" y="4462463"/>
          <p14:tracePt t="50333" x="311150" y="4462463"/>
          <p14:tracePt t="50346" x="317500" y="4462463"/>
          <p14:tracePt t="50351" x="322263" y="4462463"/>
          <p14:tracePt t="50363" x="334963" y="4456113"/>
          <p14:tracePt t="50381" x="341313" y="4449763"/>
          <p14:tracePt t="50389" x="346075" y="4449763"/>
          <p14:tracePt t="50407" x="352425" y="4449763"/>
          <p14:tracePt t="50414" x="358775" y="4449763"/>
          <p14:tracePt t="50419" x="365125" y="4449763"/>
          <p14:tracePt t="50442" x="371475" y="4449763"/>
          <p14:tracePt t="50470" x="376238" y="4449763"/>
          <p14:tracePt t="50482" x="382588" y="4449763"/>
          <p14:tracePt t="50498" x="382588" y="4443413"/>
          <p14:tracePt t="50507" x="388938" y="4443413"/>
          <p14:tracePt t="50510" x="395288" y="4443413"/>
          <p14:tracePt t="50520" x="400050" y="4443413"/>
          <p14:tracePt t="50527" x="406400" y="4443413"/>
          <p14:tracePt t="50532" x="412750" y="4443413"/>
          <p14:tracePt t="50539" x="419100" y="4443413"/>
          <p14:tracePt t="50547" x="423863" y="4432300"/>
          <p14:tracePt t="50558" x="430213" y="4432300"/>
          <p14:tracePt t="50564" x="436563" y="4432300"/>
          <p14:tracePt t="50574" x="442913" y="4432300"/>
          <p14:tracePt t="50605" x="449263" y="4432300"/>
          <p14:tracePt t="50638" x="454025" y="4432300"/>
          <p14:tracePt t="50646" x="454025" y="4425950"/>
          <p14:tracePt t="51454" x="466725" y="4425950"/>
          <p14:tracePt t="51468" x="473075" y="4425950"/>
          <p14:tracePt t="51478" x="477838" y="4425950"/>
          <p14:tracePt t="51484" x="484188" y="4425950"/>
          <p14:tracePt t="51494" x="490538" y="4425950"/>
          <p14:tracePt t="51502" x="501650" y="4425950"/>
          <p14:tracePt t="51513" x="508000" y="4425950"/>
          <p14:tracePt t="51524" x="514350" y="4425950"/>
          <p14:tracePt t="51533" x="520700" y="4425950"/>
          <p14:tracePt t="51542" x="527050" y="4425950"/>
          <p14:tracePt t="51567" x="538163" y="4425950"/>
          <p14:tracePt t="51574" x="544513" y="4425950"/>
          <p14:tracePt t="51587" x="550863" y="4425950"/>
          <p14:tracePt t="51597" x="555625" y="4425950"/>
          <p14:tracePt t="51618" x="561975" y="4425950"/>
          <p14:tracePt t="51635" x="568325" y="4425950"/>
          <p14:tracePt t="51663" x="574675" y="4425950"/>
          <p14:tracePt t="51673" x="579438" y="4425950"/>
          <p14:tracePt t="51683" x="585788" y="4425950"/>
          <p14:tracePt t="51690" x="592138" y="4432300"/>
          <p14:tracePt t="51693" x="598488" y="4432300"/>
          <p14:tracePt t="51701" x="609600" y="4432300"/>
          <p14:tracePt t="51708" x="615950" y="4432300"/>
          <p14:tracePt t="51718" x="622300" y="4432300"/>
          <p14:tracePt t="51723" x="628650" y="4432300"/>
          <p14:tracePt t="51729" x="639763" y="4432300"/>
          <p14:tracePt t="51739" x="646113" y="4432300"/>
          <p14:tracePt t="51749" x="652463" y="4432300"/>
          <p14:tracePt t="51771" x="657225" y="4432300"/>
          <p14:tracePt t="51787" x="663575" y="4432300"/>
          <p14:tracePt t="51811" x="669925" y="4432300"/>
          <p14:tracePt t="52108" x="663575" y="4432300"/>
          <p14:tracePt t="52132" x="657225" y="4432300"/>
          <p14:tracePt t="52142" x="652463" y="4432300"/>
          <p14:tracePt t="52152" x="646113" y="4432300"/>
          <p14:tracePt t="52172" x="639763" y="4432300"/>
          <p14:tracePt t="52182" x="633413" y="4432300"/>
          <p14:tracePt t="52209" x="628650" y="4432300"/>
          <p14:tracePt t="52235" x="622300" y="4432300"/>
          <p14:tracePt t="52273" x="609600" y="4432300"/>
          <p14:tracePt t="52304" x="603250" y="4432300"/>
          <p14:tracePt t="52350" x="598488" y="4432300"/>
          <p14:tracePt t="52356" x="592138" y="4432300"/>
          <p14:tracePt t="52403" x="585788" y="4432300"/>
          <p14:tracePt t="52449" x="579438" y="4432300"/>
          <p14:tracePt t="52495" x="574675" y="4432300"/>
          <p14:tracePt t="52503" x="574675" y="4425950"/>
          <p14:tracePt t="52633" x="574675" y="4419600"/>
          <p14:tracePt t="52748" x="574675" y="4413250"/>
          <p14:tracePt t="52871" x="579438" y="4413250"/>
          <p14:tracePt t="52896" x="579438" y="4408488"/>
          <p14:tracePt t="52915" x="585788" y="4408488"/>
          <p14:tracePt t="52934" x="592138" y="4408488"/>
          <p14:tracePt t="52981" x="598488" y="4408488"/>
          <p14:tracePt t="53028" x="603250" y="4408488"/>
          <p14:tracePt t="53074" x="615950" y="4408488"/>
          <p14:tracePt t="53111" x="622300" y="4408488"/>
          <p14:tracePt t="54655" x="622300" y="4413250"/>
          <p14:tracePt t="54662" x="639763" y="4449763"/>
          <p14:tracePt t="54669" x="646113" y="4473575"/>
          <p14:tracePt t="54674" x="652463" y="4479925"/>
          <p14:tracePt t="54680" x="663575" y="4491038"/>
          <p14:tracePt t="54684" x="669925" y="4503738"/>
          <p14:tracePt t="54688" x="681038" y="4510088"/>
          <p14:tracePt t="54694" x="687388" y="4514850"/>
          <p14:tracePt t="54695" x="693738" y="4514850"/>
          <p14:tracePt t="54697" x="700088" y="4521200"/>
          <p14:tracePt t="54706" x="706438" y="4527550"/>
          <p14:tracePt t="54716" x="711200" y="4527550"/>
          <p14:tracePt t="54733" x="711200" y="4533900"/>
          <p14:tracePt t="54751" x="717550" y="4533900"/>
          <p14:tracePt t="54761" x="717550" y="4538663"/>
          <p14:tracePt t="54772" x="723900" y="4545013"/>
          <p14:tracePt t="54785" x="723900" y="4551363"/>
          <p14:tracePt t="54795" x="730250" y="4551363"/>
          <p14:tracePt t="54801" x="730250" y="4557713"/>
          <p14:tracePt t="54809" x="735013" y="4557713"/>
          <p14:tracePt t="54825" x="741363" y="4557713"/>
          <p14:tracePt t="54865" x="741363" y="4551363"/>
          <p14:tracePt t="54882" x="741363" y="4538663"/>
          <p14:tracePt t="54890" x="741363" y="4533900"/>
          <p14:tracePt t="54893" x="741363" y="4527550"/>
          <p14:tracePt t="54899" x="741363" y="4521200"/>
          <p14:tracePt t="54900" x="741363" y="4514850"/>
          <p14:tracePt t="54908" x="741363" y="4510088"/>
          <p14:tracePt t="54910" x="741363" y="4503738"/>
          <p14:tracePt t="54917" x="741363" y="4486275"/>
          <p14:tracePt t="54920" x="735013" y="4473575"/>
          <p14:tracePt t="54927" x="730250" y="4462463"/>
          <p14:tracePt t="54931" x="730250" y="4449763"/>
          <p14:tracePt t="54937" x="723900" y="4432300"/>
          <p14:tracePt t="54940" x="717550" y="4425950"/>
          <p14:tracePt t="54945" x="711200" y="4413250"/>
          <p14:tracePt t="54948" x="706438" y="4413250"/>
          <p14:tracePt t="54955" x="706438" y="4408488"/>
          <p14:tracePt t="54964" x="700088" y="4402138"/>
          <p14:tracePt t="54974" x="693738" y="4402138"/>
          <p14:tracePt t="54983" x="687388" y="4402138"/>
          <p14:tracePt t="55002" x="681038" y="4402138"/>
          <p14:tracePt t="55011" x="669925" y="4408488"/>
          <p14:tracePt t="55020" x="652463" y="4413250"/>
          <p14:tracePt t="55021" x="652463" y="4419600"/>
          <p14:tracePt t="55032" x="633413" y="4437063"/>
          <p14:tracePt t="55039" x="622300" y="4456113"/>
          <p14:tracePt t="55042" x="609600" y="4462463"/>
          <p14:tracePt t="55049" x="598488" y="4473575"/>
          <p14:tracePt t="55052" x="592138" y="4479925"/>
          <p14:tracePt t="55061" x="568325" y="4503738"/>
          <p14:tracePt t="55070" x="561975" y="4514850"/>
          <p14:tracePt t="55077" x="555625" y="4521200"/>
          <p14:tracePt t="55081" x="555625" y="4527550"/>
          <p14:tracePt t="55090" x="550863" y="4538663"/>
          <p14:tracePt t="55101" x="550863" y="4545013"/>
          <p14:tracePt t="55119" x="561975" y="4557713"/>
          <p14:tracePt t="55125" x="592138" y="4557713"/>
          <p14:tracePt t="55133" x="622300" y="4557713"/>
          <p14:tracePt t="55135" x="628650" y="4557713"/>
          <p14:tracePt t="55143" x="669925" y="4557713"/>
          <p14:tracePt t="55147" x="687388" y="4557713"/>
          <p14:tracePt t="55153" x="741363" y="4545013"/>
          <p14:tracePt t="55164" x="788988" y="4527550"/>
          <p14:tracePt t="55171" x="819150" y="4503738"/>
          <p14:tracePt t="55178" x="831850" y="4491038"/>
          <p14:tracePt t="55181" x="836613" y="4479925"/>
          <p14:tracePt t="55187" x="836613" y="4462463"/>
          <p14:tracePt t="55192" x="842963" y="4456113"/>
          <p14:tracePt t="55195" x="842963" y="4425950"/>
          <p14:tracePt t="55197" x="842963" y="4413250"/>
          <p14:tracePt t="55326" x="849313" y="4437063"/>
          <p14:tracePt t="55334" x="873125" y="4479925"/>
          <p14:tracePt t="55344" x="909638" y="4510088"/>
          <p14:tracePt t="55351" x="950913" y="4521200"/>
          <p14:tracePt t="55356" x="968375" y="4527550"/>
          <p14:tracePt t="55362" x="1004888" y="4533900"/>
          <p14:tracePt t="55367" x="1022350" y="4533900"/>
          <p14:tracePt t="55373" x="1076325" y="4538663"/>
          <p14:tracePt t="55388" x="1166813" y="4527550"/>
          <p14:tracePt t="55389" x="1171575" y="4527550"/>
          <p14:tracePt t="55402" x="1201738" y="4503738"/>
          <p14:tracePt t="55411" x="1214438" y="4479925"/>
          <p14:tracePt t="55414" x="1214438" y="4443413"/>
          <p14:tracePt t="55419" x="1214438" y="4432300"/>
          <p14:tracePt t="55424" x="1214438" y="4395788"/>
          <p14:tracePt t="55425" x="1214438" y="4378325"/>
          <p14:tracePt t="55433" x="1190625" y="4341813"/>
          <p14:tracePt t="55434" x="1184275" y="4330700"/>
          <p14:tracePt t="55443" x="1166813" y="4294188"/>
          <p14:tracePt t="55444" x="1154113" y="4287838"/>
          <p14:tracePt t="55451" x="1130300" y="4276725"/>
          <p14:tracePt t="55455" x="1117600" y="4264025"/>
          <p14:tracePt t="55461" x="1100138" y="4252913"/>
          <p14:tracePt t="55465" x="1089025" y="4252913"/>
          <p14:tracePt t="55471" x="1065213" y="4246563"/>
          <p14:tracePt t="55472" x="1058863" y="4246563"/>
          <p14:tracePt t="55482" x="1016000" y="4246563"/>
          <p14:tracePt t="55489" x="992188" y="4246563"/>
          <p14:tracePt t="55491" x="987425" y="4246563"/>
          <p14:tracePt t="55498" x="963613" y="4246563"/>
          <p14:tracePt t="55502" x="950913" y="4252913"/>
          <p14:tracePt t="55508" x="933450" y="4257675"/>
          <p14:tracePt t="55511" x="920750" y="4264025"/>
          <p14:tracePt t="55517" x="896938" y="4276725"/>
          <p14:tracePt t="55521" x="890588" y="4276725"/>
          <p14:tracePt t="55526" x="873125" y="4287838"/>
          <p14:tracePt t="55528" x="866775" y="4294188"/>
          <p14:tracePt t="55536" x="855663" y="4300538"/>
          <p14:tracePt t="55538" x="849313" y="4311650"/>
          <p14:tracePt t="55550" x="836613" y="4324350"/>
          <p14:tracePt t="55554" x="831850" y="4330700"/>
          <p14:tracePt t="55559" x="825500" y="4330700"/>
          <p14:tracePt t="55620" x="819150" y="4330700"/>
          <p14:tracePt t="55651" x="812800" y="4324350"/>
          <p14:tracePt t="55661" x="801688" y="4324350"/>
          <p14:tracePt t="55667" x="788988" y="4324350"/>
          <p14:tracePt t="55670" x="777875" y="4324350"/>
          <p14:tracePt t="55677" x="771525" y="4324350"/>
          <p14:tracePt t="55681" x="765175" y="4324350"/>
          <p14:tracePt t="55686" x="747713" y="4324350"/>
          <p14:tracePt t="55696" x="730250" y="4324350"/>
          <p14:tracePt t="55709" x="706438" y="4324350"/>
          <p14:tracePt t="55717" x="687388" y="4324350"/>
          <p14:tracePt t="55723" x="681038" y="4324350"/>
          <p14:tracePt t="55726" x="669925" y="4324350"/>
          <p14:tracePt t="55733" x="657225" y="4324350"/>
          <p14:tracePt t="55743" x="646113" y="4324350"/>
          <p14:tracePt t="55746" x="639763" y="4324350"/>
          <p14:tracePt t="55755" x="633413" y="4324350"/>
          <p14:tracePt t="55760" x="622300" y="4324350"/>
          <p14:tracePt t="55771" x="615950" y="4324350"/>
          <p14:tracePt t="55792" x="609600" y="4324350"/>
          <p14:tracePt t="55848" x="609600" y="4330700"/>
          <p14:tracePt t="55857" x="609600" y="4335463"/>
          <p14:tracePt t="55872" x="609600" y="4341813"/>
          <p14:tracePt t="55875" x="609600" y="4348163"/>
          <p14:tracePt t="55881" x="609600" y="4354513"/>
          <p14:tracePt t="55897" x="615950" y="4359275"/>
          <p14:tracePt t="55909" x="615950" y="4365625"/>
          <p14:tracePt t="55918" x="615950" y="4371975"/>
          <p14:tracePt t="55939" x="615950" y="4378325"/>
          <p14:tracePt t="56005" x="615950" y="4384675"/>
          <p14:tracePt t="56078" x="615950" y="4389438"/>
          <p14:tracePt t="56107" x="622300" y="4389438"/>
          <p14:tracePt t="56116" x="622300" y="4395788"/>
          <p14:tracePt t="56146" x="628650" y="4395788"/>
          <p14:tracePt t="56155" x="628650" y="4402138"/>
          <p14:tracePt t="56222" x="633413" y="4402138"/>
          <p14:tracePt t="56250" x="639763" y="4413250"/>
          <p14:tracePt t="56306" x="646113" y="4413250"/>
          <p14:tracePt t="56344" x="652463" y="4413250"/>
          <p14:tracePt t="56382" x="657225" y="4413250"/>
          <p14:tracePt t="57440" x="657225" y="4408488"/>
          <p14:tracePt t="57447" x="669925" y="4408488"/>
          <p14:tracePt t="57483" x="669925" y="4402138"/>
          <p14:tracePt t="57492" x="676275" y="4402138"/>
          <p14:tracePt t="57502" x="676275" y="4395788"/>
          <p14:tracePt t="57511" x="687388" y="4389438"/>
          <p14:tracePt t="57513" x="693738" y="4384675"/>
          <p14:tracePt t="57522" x="711200" y="4365625"/>
          <p14:tracePt t="57526" x="723900" y="4359275"/>
          <p14:tracePt t="57531" x="741363" y="4341813"/>
          <p14:tracePt t="57537" x="754063" y="4330700"/>
          <p14:tracePt t="57541" x="788988" y="4294188"/>
          <p14:tracePt t="57552" x="836613" y="4252913"/>
          <p14:tracePt t="57560" x="885825" y="4216400"/>
          <p14:tracePt t="57567" x="920750" y="4179888"/>
          <p14:tracePt t="57568" x="933450" y="4162425"/>
          <p14:tracePt t="57580" x="987425" y="4114800"/>
          <p14:tracePt t="57586" x="1022350" y="4078288"/>
          <p14:tracePt t="57591" x="1028700" y="4067175"/>
          <p14:tracePt t="57600" x="1052513" y="4030663"/>
          <p14:tracePt t="57606" x="1082675" y="4013200"/>
          <p14:tracePt t="57617" x="1100138" y="3989388"/>
          <p14:tracePt t="57624" x="1112838" y="3976688"/>
          <p14:tracePt t="57633" x="1123950" y="3959225"/>
          <p14:tracePt t="57634" x="1130300" y="3959225"/>
          <p14:tracePt t="57642" x="1136650" y="3948113"/>
          <p14:tracePt t="57653" x="1147763" y="3941763"/>
          <p14:tracePt t="57664" x="1154113" y="3935413"/>
          <p14:tracePt t="57670" x="1154113" y="3929063"/>
          <p14:tracePt t="57681" x="1154113" y="3922713"/>
          <p14:tracePt t="57707" x="1160463" y="3922713"/>
          <p14:tracePt t="57734" x="1166813" y="3917950"/>
          <p14:tracePt t="57745" x="1190625" y="3905250"/>
          <p14:tracePt t="57754" x="1201738" y="3887788"/>
          <p14:tracePt t="57765" x="1208088" y="3881438"/>
          <p14:tracePt t="57769" x="1214438" y="3881438"/>
          <p14:tracePt t="57779" x="1220788" y="3875088"/>
          <p14:tracePt t="57789" x="1225550" y="3875088"/>
          <p14:tracePt t="58209" x="1208088" y="3840163"/>
          <p14:tracePt t="58220" x="1177925" y="3786188"/>
          <p14:tracePt t="58224" x="1160463" y="3738563"/>
          <p14:tracePt t="58226" x="1147763" y="3708400"/>
          <p14:tracePt t="58234" x="1123950" y="3665538"/>
          <p14:tracePt t="58236" x="1112838" y="3648075"/>
          <p14:tracePt t="58243" x="1100138" y="3613150"/>
          <p14:tracePt t="58246" x="1089025" y="3594100"/>
          <p14:tracePt t="58254" x="1082675" y="3563938"/>
          <p14:tracePt t="58262" x="1069975" y="3546475"/>
          <p14:tracePt t="58264" x="1069975" y="3540125"/>
          <p14:tracePt t="58272" x="1069975" y="3535363"/>
          <p14:tracePt t="58274" x="1065213" y="3535363"/>
          <p14:tracePt t="58469" x="1076325" y="3535363"/>
          <p14:tracePt t="58892" x="1076325" y="3540125"/>
          <p14:tracePt t="58910" x="1076325" y="3546475"/>
          <p14:tracePt t="59168" x="1076325" y="3563938"/>
          <p14:tracePt t="59175" x="1069975" y="3648075"/>
          <p14:tracePt t="59183" x="1046163" y="3725863"/>
          <p14:tracePt t="59191" x="1035050" y="3797300"/>
          <p14:tracePt t="59201" x="1022350" y="3870325"/>
          <p14:tracePt t="59207" x="1011238" y="3905250"/>
          <p14:tracePt t="59210" x="1011238" y="3922713"/>
          <p14:tracePt t="59215" x="1004888" y="3959225"/>
          <p14:tracePt t="59221" x="1004888" y="3965575"/>
          <p14:tracePt t="59226" x="998538" y="3995738"/>
          <p14:tracePt t="59232" x="992188" y="4000500"/>
          <p14:tracePt t="59237" x="987425" y="4037013"/>
          <p14:tracePt t="59249" x="981075" y="4060825"/>
          <p14:tracePt t="59253" x="981075" y="4078288"/>
          <p14:tracePt t="59255" x="981075" y="4084638"/>
          <p14:tracePt t="59264" x="968375" y="4102100"/>
          <p14:tracePt t="59269" x="968375" y="4121150"/>
          <p14:tracePt t="59274" x="963613" y="4138613"/>
          <p14:tracePt t="59279" x="957263" y="4144963"/>
          <p14:tracePt t="59283" x="957263" y="4168775"/>
          <p14:tracePt t="59287" x="944563" y="4179888"/>
          <p14:tracePt t="59294" x="938213" y="4210050"/>
          <p14:tracePt t="59303" x="933450" y="4229100"/>
          <p14:tracePt t="59314" x="927100" y="4252913"/>
          <p14:tracePt t="59322" x="927100" y="4264025"/>
          <p14:tracePt t="59328" x="920750" y="4270375"/>
          <p14:tracePt t="59338" x="920750" y="4276725"/>
          <p14:tracePt t="59366" x="920750" y="4281488"/>
          <p14:tracePt t="59491" x="920750" y="4276725"/>
          <p14:tracePt t="59498" x="914400" y="4276725"/>
          <p14:tracePt t="59507" x="914400" y="4270375"/>
          <p14:tracePt t="60220" x="914400" y="4264025"/>
          <p14:tracePt t="60240" x="914400" y="4257675"/>
          <p14:tracePt t="60245" x="914400" y="4252913"/>
          <p14:tracePt t="60261" x="933450" y="4216400"/>
          <p14:tracePt t="60263" x="963613" y="4186238"/>
          <p14:tracePt t="60264" x="968375" y="4175125"/>
          <p14:tracePt t="60276" x="1011238" y="4121150"/>
          <p14:tracePt t="60283" x="1035050" y="4067175"/>
          <p14:tracePt t="60288" x="1039813" y="4054475"/>
          <p14:tracePt t="60293" x="1069975" y="4013200"/>
          <p14:tracePt t="60296" x="1082675" y="4000500"/>
          <p14:tracePt t="60302" x="1093788" y="3976688"/>
          <p14:tracePt t="60306" x="1100138" y="3971925"/>
          <p14:tracePt t="60313" x="1112838" y="3952875"/>
          <p14:tracePt t="60323" x="1117600" y="3935413"/>
          <p14:tracePt t="60328" x="1123950" y="3929063"/>
          <p14:tracePt t="60706" x="1154113" y="3911600"/>
          <p14:tracePt t="60713" x="1296988" y="3821113"/>
          <p14:tracePt t="60724" x="1482725" y="3732213"/>
          <p14:tracePt t="60728" x="1651000" y="3678238"/>
          <p14:tracePt t="60738" x="1962150" y="3582988"/>
          <p14:tracePt t="60746" x="2146300" y="3540125"/>
          <p14:tracePt t="60748" x="2212975" y="3529013"/>
          <p14:tracePt t="60756" x="2403475" y="3529013"/>
          <p14:tracePt t="60759" x="2481263" y="3522663"/>
          <p14:tracePt t="60766" x="2679700" y="3522663"/>
          <p14:tracePt t="60767" x="2751138" y="3522663"/>
          <p14:tracePt t="60774" x="2941638" y="3552825"/>
          <p14:tracePt t="60778" x="3014663" y="3559175"/>
          <p14:tracePt t="60784" x="3175000" y="3582988"/>
          <p14:tracePt t="60785" x="3241675" y="3587750"/>
          <p14:tracePt t="60794" x="3451225" y="3624263"/>
          <p14:tracePt t="60803" x="3540125" y="3654425"/>
          <p14:tracePt t="60804" x="3582988" y="3660775"/>
          <p14:tracePt t="61140" x="3600450" y="3660775"/>
          <p14:tracePt t="61148" x="3624263" y="3654425"/>
          <p14:tracePt t="61154" x="3635375" y="3648075"/>
          <p14:tracePt t="61156" x="3641725" y="3648075"/>
          <p14:tracePt t="61163" x="3654425" y="3648075"/>
          <p14:tracePt t="61166" x="3665538" y="3648075"/>
          <p14:tracePt t="61172" x="3678238" y="3636963"/>
          <p14:tracePt t="61178" x="3684588" y="3636963"/>
          <p14:tracePt t="61183" x="3695700" y="3636963"/>
          <p14:tracePt t="61193" x="3708400" y="3624263"/>
          <p14:tracePt t="61203" x="3713163" y="3617913"/>
          <p14:tracePt t="61408" x="3719513" y="3613150"/>
          <p14:tracePt t="61415" x="3725863" y="3606800"/>
          <p14:tracePt t="61422" x="3732213" y="3606800"/>
          <p14:tracePt t="61427" x="3749675" y="3594100"/>
          <p14:tracePt t="61436" x="3779838" y="3576638"/>
          <p14:tracePt t="61442" x="3814763" y="3563938"/>
          <p14:tracePt t="61445" x="3827463" y="3559175"/>
          <p14:tracePt t="61452" x="3868738" y="3535363"/>
          <p14:tracePt t="61456" x="3881438" y="3529013"/>
          <p14:tracePt t="61461" x="3922713" y="3509963"/>
          <p14:tracePt t="61462" x="3946525" y="3498850"/>
          <p14:tracePt t="61473" x="4019550" y="3468688"/>
          <p14:tracePt t="61479" x="4067175" y="3444875"/>
          <p14:tracePt t="61482" x="4084638" y="3438525"/>
          <p14:tracePt t="61490" x="4144963" y="3414713"/>
          <p14:tracePt t="61493" x="4162425" y="3403600"/>
          <p14:tracePt t="61498" x="4222750" y="3390900"/>
          <p14:tracePt t="61501" x="4246563" y="3379788"/>
          <p14:tracePt t="61509" x="4311650" y="3360738"/>
          <p14:tracePt t="61512" x="4329113" y="3355975"/>
          <p14:tracePt t="61518" x="4389438" y="3349625"/>
          <p14:tracePt t="61520" x="4406900" y="3343275"/>
          <p14:tracePt t="61527" x="4460875" y="3336925"/>
          <p14:tracePt t="61527" x="4491038" y="3336925"/>
          <p14:tracePt t="61536" x="4545013" y="3330575"/>
          <p14:tracePt t="61538" x="4557713" y="3325813"/>
          <p14:tracePt t="61545" x="4598988" y="3325813"/>
          <p14:tracePt t="61548" x="4616450" y="3325813"/>
          <p14:tracePt t="61554" x="4664075" y="3325813"/>
          <p14:tracePt t="61559" x="4683125" y="3325813"/>
          <p14:tracePt t="61564" x="4718050" y="3325813"/>
          <p14:tracePt t="61567" x="4730750" y="3325813"/>
          <p14:tracePt t="61573" x="4760913" y="3325813"/>
          <p14:tracePt t="61575" x="4772025" y="3325813"/>
          <p14:tracePt t="61583" x="4802188" y="3325813"/>
          <p14:tracePt t="61585" x="4814888" y="3325813"/>
          <p14:tracePt t="61594" x="4849813" y="3330575"/>
          <p14:tracePt t="61601" x="4867275" y="3330575"/>
          <p14:tracePt t="61604" x="4886325" y="3330575"/>
          <p14:tracePt t="61611" x="4903788" y="3336925"/>
          <p14:tracePt t="61613" x="4910138" y="3336925"/>
          <p14:tracePt t="61620" x="4940300" y="3343275"/>
          <p14:tracePt t="61627" x="4945063" y="3343275"/>
          <p14:tracePt t="61628" x="4957763" y="3343275"/>
          <p14:tracePt t="61630" x="4964113" y="3343275"/>
          <p14:tracePt t="61639" x="4981575" y="3349625"/>
          <p14:tracePt t="61642" x="4994275" y="3360738"/>
          <p14:tracePt t="61651" x="5018088" y="3360738"/>
          <p14:tracePt t="61663" x="5041900" y="3373438"/>
          <p14:tracePt t="61669" x="5053013" y="3373438"/>
          <p14:tracePt t="61672" x="5059363" y="3373438"/>
          <p14:tracePt t="61678" x="5072063" y="3379788"/>
          <p14:tracePt t="61681" x="5076825" y="3384550"/>
          <p14:tracePt t="61687" x="5089525" y="3390900"/>
          <p14:tracePt t="61695" x="5106988" y="3390900"/>
          <p14:tracePt t="61696" x="5113338" y="3397250"/>
          <p14:tracePt t="61706" x="5124450" y="3403600"/>
          <p14:tracePt t="61714" x="5137150" y="3408363"/>
          <p14:tracePt t="61715" x="5149850" y="3408363"/>
          <p14:tracePt t="61726" x="5160963" y="3408363"/>
          <p14:tracePt t="61734" x="5178425" y="3414713"/>
          <p14:tracePt t="61738" x="5184775" y="3414713"/>
          <p14:tracePt t="61745" x="5202238" y="3421063"/>
          <p14:tracePt t="61757" x="5221288" y="3421063"/>
          <p14:tracePt t="61764" x="5238750" y="3421063"/>
          <p14:tracePt t="61770" x="5245100" y="3421063"/>
          <p14:tracePt t="61773" x="5251450" y="3421063"/>
          <p14:tracePt t="61780" x="5256213" y="3421063"/>
          <p14:tracePt t="61786" x="5262563" y="3421063"/>
          <p14:tracePt t="61788" x="5268913" y="3421063"/>
          <p14:tracePt t="61793" x="5275263" y="3421063"/>
          <p14:tracePt t="61799" x="5286375" y="3427413"/>
          <p14:tracePt t="61808" x="5299075" y="3427413"/>
          <p14:tracePt t="61818" x="5303838" y="3427413"/>
          <p14:tracePt t="61825" x="5303838" y="3438525"/>
          <p14:tracePt t="61827" x="5310188" y="3438525"/>
          <p14:tracePt t="62862" x="5310188" y="3444875"/>
          <p14:tracePt t="62879" x="5310188" y="3451225"/>
          <p14:tracePt t="62894" x="5310188" y="3457575"/>
          <p14:tracePt t="62912" x="5310188" y="3462338"/>
          <p14:tracePt t="62941" x="5310188" y="3468688"/>
          <p14:tracePt t="62961" x="5310188" y="3475038"/>
          <p14:tracePt t="62971" x="5310188" y="3481388"/>
          <p14:tracePt t="62988" x="5310188" y="3486150"/>
          <p14:tracePt t="62996" x="5310188" y="3498850"/>
          <p14:tracePt t="63007" x="5310188" y="3516313"/>
          <p14:tracePt t="63014" x="5310188" y="3522663"/>
          <p14:tracePt t="63016" x="5310188" y="3535363"/>
          <p14:tracePt t="63026" x="5310188" y="3552825"/>
          <p14:tracePt t="63031" x="5310188" y="3563938"/>
          <p14:tracePt t="63042" x="5310188" y="3576638"/>
          <p14:tracePt t="63050" x="5310188" y="3582988"/>
          <p14:tracePt t="63052" x="5310188" y="3587750"/>
          <p14:tracePt t="63058" x="5310188" y="3594100"/>
          <p14:tracePt t="63073" x="5310188" y="3600450"/>
          <p14:tracePt t="63090" x="5310188" y="3606800"/>
          <p14:tracePt t="66948" x="5316538" y="3606800"/>
          <p14:tracePt t="66952" x="5322888" y="3606800"/>
          <p14:tracePt t="66961" x="5334000" y="3606800"/>
          <p14:tracePt t="66970" x="5346700" y="3606800"/>
          <p14:tracePt t="66978" x="5353050" y="3606800"/>
          <p14:tracePt t="66981" x="5357813" y="3606800"/>
          <p14:tracePt t="66987" x="5364163" y="3606800"/>
          <p14:tracePt t="66993" x="5370513" y="3606800"/>
          <p14:tracePt t="66996" x="5376863" y="3606800"/>
          <p14:tracePt t="67001" x="5381625" y="3606800"/>
          <p14:tracePt t="67008" x="5394325" y="3606800"/>
          <p14:tracePt t="67017" x="5400675" y="3600450"/>
          <p14:tracePt t="67026" x="5411788" y="3600450"/>
          <p14:tracePt t="67034" x="5418138" y="3600450"/>
          <p14:tracePt t="67037" x="5424488" y="3600450"/>
          <p14:tracePt t="67043" x="5430838" y="3600450"/>
          <p14:tracePt t="67046" x="5435600" y="3594100"/>
          <p14:tracePt t="67056" x="5441950" y="3587750"/>
          <p14:tracePt t="67062" x="5448300" y="3587750"/>
          <p14:tracePt t="67064" x="5454650" y="3587750"/>
          <p14:tracePt t="67073" x="5459413" y="3587750"/>
          <p14:tracePt t="67080" x="5472113" y="3582988"/>
          <p14:tracePt t="67089" x="5478463" y="3582988"/>
          <p14:tracePt t="67099" x="5489575" y="3576638"/>
          <p14:tracePt t="67102" x="5495925" y="3576638"/>
          <p14:tracePt t="67113" x="5502275" y="3570288"/>
          <p14:tracePt t="67116" x="5508625" y="3570288"/>
          <p14:tracePt t="67118" x="5513388" y="3570288"/>
          <p14:tracePt t="67127" x="5519738" y="3570288"/>
          <p14:tracePt t="67128" x="5526088" y="3570288"/>
          <p14:tracePt t="67139" x="5532438" y="3570288"/>
          <p14:tracePt t="67149" x="5537200" y="3563938"/>
          <p14:tracePt t="67156" x="5543550" y="3563938"/>
          <p14:tracePt t="67161" x="5549900" y="3563938"/>
          <p14:tracePt t="67170" x="5556250" y="3563938"/>
          <p14:tracePt t="67176" x="5561013" y="3563938"/>
          <p14:tracePt t="67185" x="5567363" y="3559175"/>
          <p14:tracePt t="67204" x="5567363" y="3552825"/>
          <p14:tracePt t="67211" x="5573713" y="3552825"/>
          <p14:tracePt t="67297" x="5580063" y="3552825"/>
          <p14:tracePt t="67884" x="5586413" y="3552825"/>
          <p14:tracePt t="67912" x="5591175" y="3552825"/>
          <p14:tracePt t="67946" x="5597525" y="3552825"/>
          <p14:tracePt t="68067" x="5603875" y="3552825"/>
          <p14:tracePt t="68088" x="5610225" y="3552825"/>
          <p14:tracePt t="68097" x="5614988" y="3552825"/>
          <p14:tracePt t="68107" x="5621338" y="3552825"/>
          <p14:tracePt t="68123" x="5627688" y="3552825"/>
          <p14:tracePt t="68134" x="5634038" y="3552825"/>
          <p14:tracePt t="68147" x="5638800" y="3552825"/>
          <p14:tracePt t="68159" x="5645150" y="3552825"/>
          <p14:tracePt t="68188" x="5657850" y="3552825"/>
          <p14:tracePt t="68210" x="5664200" y="3552825"/>
          <p14:tracePt t="68217" x="5675313" y="3552825"/>
          <p14:tracePt t="68226" x="5681663" y="3552825"/>
          <p14:tracePt t="68229" x="5688013" y="3552825"/>
          <p14:tracePt t="68237" x="5692775" y="3552825"/>
          <p14:tracePt t="68240" x="5699125" y="3540125"/>
          <p14:tracePt t="68246" x="5716588" y="3540125"/>
          <p14:tracePt t="68256" x="5735638" y="3535363"/>
          <p14:tracePt t="68269" x="5753100" y="3529013"/>
          <p14:tracePt t="68271" x="5765800" y="3529013"/>
          <p14:tracePt t="68274" x="5770563" y="3529013"/>
          <p14:tracePt t="68282" x="5783263" y="3522663"/>
          <p14:tracePt t="68285" x="5789613" y="3522663"/>
          <p14:tracePt t="68293" x="5813425" y="3516313"/>
          <p14:tracePt t="68304" x="5830888" y="3509963"/>
          <p14:tracePt t="68311" x="5867400" y="3505200"/>
          <p14:tracePt t="68318" x="5884863" y="3498850"/>
          <p14:tracePt t="68322" x="5902325" y="3498850"/>
          <p14:tracePt t="68328" x="5926138" y="3492500"/>
          <p14:tracePt t="68334" x="5938838" y="3492500"/>
          <p14:tracePt t="68335" x="5969000" y="3486150"/>
          <p14:tracePt t="68340" x="5980113" y="3486150"/>
          <p14:tracePt t="68344" x="6003925" y="3481388"/>
          <p14:tracePt t="68346" x="6010275" y="3481388"/>
          <p14:tracePt t="68354" x="6027738" y="3475038"/>
          <p14:tracePt t="68356" x="6046788" y="3475038"/>
          <p14:tracePt t="68365" x="6070600" y="3475038"/>
          <p14:tracePt t="68373" x="6100763" y="3475038"/>
          <p14:tracePt t="68377" x="6105525" y="3475038"/>
          <p14:tracePt t="68382" x="6135688" y="3475038"/>
          <p14:tracePt t="68387" x="6148388" y="3475038"/>
          <p14:tracePt t="68391" x="6183313" y="3475038"/>
          <p14:tracePt t="68394" x="6189663" y="3475038"/>
          <p14:tracePt t="68403" x="6226175" y="3486150"/>
          <p14:tracePt t="68410" x="6243638" y="3492500"/>
          <p14:tracePt t="68412" x="6254750" y="3498850"/>
          <p14:tracePt t="68424" x="6284913" y="3509963"/>
          <p14:tracePt t="68430" x="6308725" y="3529013"/>
          <p14:tracePt t="68433" x="6327775" y="3535363"/>
          <p14:tracePt t="68439" x="6351588" y="3546475"/>
          <p14:tracePt t="68445" x="6356350" y="3559175"/>
          <p14:tracePt t="68447" x="6399213" y="3570288"/>
          <p14:tracePt t="68448" x="6410325" y="3576638"/>
          <p14:tracePt t="68456" x="6446838" y="3594100"/>
          <p14:tracePt t="68457" x="6459538" y="3600450"/>
          <p14:tracePt t="68469" x="6511925" y="3617913"/>
          <p14:tracePt t="68480" x="6561138" y="3636963"/>
          <p14:tracePt t="68486" x="6602413" y="3641725"/>
          <p14:tracePt t="68491" x="6613525" y="3641725"/>
          <p14:tracePt t="68495" x="6667500" y="3648075"/>
          <p14:tracePt t="68500" x="6691313" y="3654425"/>
          <p14:tracePt t="68506" x="6781800" y="3660775"/>
          <p14:tracePt t="68516" x="6870700" y="3660775"/>
          <p14:tracePt t="68525" x="6948488" y="3660775"/>
          <p14:tracePt t="68532" x="7002463" y="3660775"/>
          <p14:tracePt t="68536" x="7038975" y="3660775"/>
          <p14:tracePt t="68541" x="7092950" y="3660775"/>
          <p14:tracePt t="68545" x="7110413" y="3660775"/>
          <p14:tracePt t="68552" x="7170738" y="3660775"/>
          <p14:tracePt t="68559" x="7218363" y="3660775"/>
          <p14:tracePt t="68561" x="7231063" y="3660775"/>
          <p14:tracePt t="68572" x="7283450" y="3648075"/>
          <p14:tracePt t="68578" x="7326313" y="3641725"/>
          <p14:tracePt t="68583" x="7337425" y="3636963"/>
          <p14:tracePt t="68586" x="7373938" y="3630613"/>
          <p14:tracePt t="68590" x="7385050" y="3624263"/>
          <p14:tracePt t="68596" x="7415213" y="3617913"/>
          <p14:tracePt t="68600" x="7427913" y="3617913"/>
          <p14:tracePt t="68605" x="7458075" y="3617913"/>
          <p14:tracePt t="68606" x="7469188" y="3606800"/>
          <p14:tracePt t="68615" x="7493000" y="3600450"/>
          <p14:tracePt t="68617" x="7505700" y="3600450"/>
          <p14:tracePt t="68624" x="7516813" y="3600450"/>
          <p14:tracePt t="68633" x="7535863" y="3594100"/>
          <p14:tracePt t="68637" x="7540625" y="3587750"/>
          <p14:tracePt t="68644" x="7546975" y="3587750"/>
          <p14:tracePt t="68653" x="7553325" y="3587750"/>
          <p14:tracePt t="68662" x="7553325" y="3582988"/>
          <p14:tracePt t="68670" x="7559675" y="3582988"/>
          <p14:tracePt t="68700" x="7564438" y="3582988"/>
          <p14:tracePt t="68708" x="7570788" y="3582988"/>
          <p14:tracePt t="68717" x="7583488" y="3576638"/>
          <p14:tracePt t="68719" x="7589838" y="3576638"/>
          <p14:tracePt t="68728" x="7600950" y="3576638"/>
          <p14:tracePt t="68740" x="7624763" y="3576638"/>
          <p14:tracePt t="68745" x="7631113" y="3570288"/>
          <p14:tracePt t="68749" x="7637463" y="3570288"/>
          <p14:tracePt t="68755" x="7654925" y="3570288"/>
          <p14:tracePt t="68759" x="7661275" y="3570288"/>
          <p14:tracePt t="68765" x="7678738" y="3570288"/>
          <p14:tracePt t="68772" x="7696200" y="3570288"/>
          <p14:tracePt t="68773" x="7702550" y="3570288"/>
          <p14:tracePt t="68783" x="7715250" y="3570288"/>
          <p14:tracePt t="68791" x="7726363" y="3570288"/>
          <p14:tracePt t="68801" x="7732713" y="3563938"/>
          <p14:tracePt t="68868" x="7720013" y="3563938"/>
          <p14:tracePt t="68888" x="7715250" y="3563938"/>
          <p14:tracePt t="68897" x="7696200" y="3559175"/>
          <p14:tracePt t="68902" x="7685088" y="3559175"/>
          <p14:tracePt t="68905" x="7678738" y="3559175"/>
          <p14:tracePt t="68911" x="7672388" y="3559175"/>
          <p14:tracePt t="68912" x="7667625" y="3559175"/>
          <p14:tracePt t="68923" x="7648575" y="3552825"/>
          <p14:tracePt t="68933" x="7631113" y="3546475"/>
          <p14:tracePt t="68940" x="7618413" y="3546475"/>
          <p14:tracePt t="68950" x="7600950" y="3540125"/>
          <p14:tracePt t="68957" x="7583488" y="3535363"/>
          <p14:tracePt t="68961" x="7577138" y="3529013"/>
          <p14:tracePt t="68967" x="7559675" y="3522663"/>
          <p14:tracePt t="68970" x="7553325" y="3522663"/>
          <p14:tracePt t="68978" x="7546975" y="3516313"/>
          <p14:tracePt t="68991" x="7535863" y="3509963"/>
          <p14:tracePt t="68996" x="7529513" y="3509963"/>
          <p14:tracePt t="69009" x="7523163" y="3509963"/>
          <p14:tracePt t="69015" x="7523163" y="3505200"/>
          <p14:tracePt t="69025" x="7516813" y="3505200"/>
          <p14:tracePt t="69558" x="7523163" y="3505200"/>
          <p14:tracePt t="69674" x="7529513" y="3505200"/>
          <p14:tracePt t="71465" x="7458075" y="3498850"/>
          <p14:tracePt t="71472" x="7343775" y="3486150"/>
          <p14:tracePt t="71481" x="7194550" y="3462338"/>
          <p14:tracePt t="71488" x="7062788" y="3438525"/>
          <p14:tracePt t="71491" x="7015163" y="3427413"/>
          <p14:tracePt t="71499" x="6829425" y="3408363"/>
          <p14:tracePt t="71507" x="6691313" y="3390900"/>
          <p14:tracePt t="71510" x="6638925" y="3390900"/>
          <p14:tracePt t="71522" x="6488113" y="3373438"/>
          <p14:tracePt t="71524" x="6399213" y="3373438"/>
          <p14:tracePt t="71525" x="6362700" y="3367088"/>
          <p14:tracePt t="71535" x="6249988" y="3367088"/>
          <p14:tracePt t="71544" x="6183313" y="3367088"/>
          <p14:tracePt t="71545" x="6159500" y="3367088"/>
          <p14:tracePt t="71552" x="6100763" y="3384550"/>
          <p14:tracePt t="71554" x="6075363" y="3390900"/>
          <p14:tracePt t="71562" x="6040438" y="3403600"/>
          <p14:tracePt t="71564" x="6016625" y="3403600"/>
          <p14:tracePt t="71571" x="5980113" y="3408363"/>
          <p14:tracePt t="71576" x="5969000" y="3414713"/>
          <p14:tracePt t="71582" x="5938838" y="3421063"/>
          <p14:tracePt t="71590" x="5915025" y="3427413"/>
          <p14:tracePt t="71591" x="5902325" y="3433763"/>
          <p14:tracePt t="71599" x="5891213" y="3438525"/>
          <p14:tracePt t="71601" x="5878513" y="3438525"/>
          <p14:tracePt t="71609" x="5872163" y="3438525"/>
          <p14:tracePt t="71611" x="5867400" y="3438525"/>
          <p14:tracePt t="71621" x="5861050" y="3438525"/>
          <p14:tracePt t="71769" x="5854700" y="3438525"/>
          <p14:tracePt t="71805" x="5854700" y="3433763"/>
          <p14:tracePt t="71870" x="5854700" y="3427413"/>
          <p14:tracePt t="71908" x="5854700" y="3421063"/>
          <p14:tracePt t="72118" x="5872163" y="3421063"/>
          <p14:tracePt t="72126" x="5969000" y="3414713"/>
          <p14:tracePt t="72133" x="6051550" y="3403600"/>
          <p14:tracePt t="72136" x="6094413" y="3390900"/>
          <p14:tracePt t="72143" x="6237288" y="3379788"/>
          <p14:tracePt t="72151" x="6399213" y="3360738"/>
          <p14:tracePt t="72160" x="6518275" y="3349625"/>
          <p14:tracePt t="72162" x="6561138" y="3349625"/>
          <p14:tracePt t="72172" x="6734175" y="3343275"/>
          <p14:tracePt t="72178" x="6818313" y="3343275"/>
          <p14:tracePt t="72182" x="6859588" y="3343275"/>
          <p14:tracePt t="72188" x="6954838" y="3343275"/>
          <p14:tracePt t="72193" x="6985000" y="3343275"/>
          <p14:tracePt t="72200" x="7099300" y="3343275"/>
          <p14:tracePt t="72208" x="7181850" y="3343275"/>
          <p14:tracePt t="72219" x="7242175" y="3349625"/>
          <p14:tracePt t="72227" x="7289800" y="3355975"/>
          <p14:tracePt t="72235" x="7319963" y="3355975"/>
          <p14:tracePt t="72236" x="7332663" y="3355975"/>
          <p14:tracePt t="72245" x="7350125" y="3355975"/>
          <p14:tracePt t="72249" x="7361238" y="3355975"/>
          <p14:tracePt t="72255" x="7373938" y="3355975"/>
          <p14:tracePt t="72264" x="7385050" y="3355975"/>
          <p14:tracePt t="72290" x="7385050" y="3360738"/>
          <p14:tracePt t="72303" x="7380288" y="3360738"/>
          <p14:tracePt t="72312" x="7373938" y="3360738"/>
          <p14:tracePt t="72320" x="7367588" y="3367088"/>
          <p14:tracePt t="72330" x="7350125" y="3379788"/>
          <p14:tracePt t="72338" x="7326313" y="3384550"/>
          <p14:tracePt t="72341" x="7307263" y="3384550"/>
          <p14:tracePt t="72347" x="7289800" y="3397250"/>
          <p14:tracePt t="72358" x="7235825" y="3408363"/>
          <p14:tracePt t="72363" x="7212013" y="3427413"/>
          <p14:tracePt t="72366" x="7205663" y="3433763"/>
          <p14:tracePt t="72373" x="7181850" y="3433763"/>
          <p14:tracePt t="72375" x="7164388" y="3438525"/>
          <p14:tracePt t="72385" x="7110413" y="3444875"/>
          <p14:tracePt t="72393" x="7069138" y="3451225"/>
          <p14:tracePt t="72397" x="7050088" y="3457575"/>
          <p14:tracePt t="72403" x="6985000" y="3457575"/>
          <p14:tracePt t="72407" x="6967538" y="3462338"/>
          <p14:tracePt t="72414" x="6877050" y="3462338"/>
          <p14:tracePt t="72419" x="6818313" y="3462338"/>
          <p14:tracePt t="72420" x="6799263" y="3462338"/>
          <p14:tracePt t="72429" x="6740525" y="3462338"/>
          <p14:tracePt t="72431" x="6716713" y="3462338"/>
          <p14:tracePt t="72439" x="6662738" y="3462338"/>
          <p14:tracePt t="72440" x="6643688" y="3462338"/>
          <p14:tracePt t="72448" x="6602413" y="3462338"/>
          <p14:tracePt t="72451" x="6584950" y="3462338"/>
          <p14:tracePt t="72456" x="6537325" y="3462338"/>
          <p14:tracePt t="72458" x="6524625" y="3462338"/>
          <p14:tracePt t="72469" x="6459538" y="3468688"/>
          <p14:tracePt t="72476" x="6399213" y="3468688"/>
          <p14:tracePt t="72478" x="6386513" y="3468688"/>
          <p14:tracePt t="72486" x="6338888" y="3475038"/>
          <p14:tracePt t="72490" x="6321425" y="3475038"/>
          <p14:tracePt t="72495" x="6273800" y="3475038"/>
          <p14:tracePt t="72498" x="6243638" y="3475038"/>
          <p14:tracePt t="72505" x="6189663" y="3475038"/>
          <p14:tracePt t="72514" x="6135688" y="3475038"/>
          <p14:tracePt t="72524" x="6094413" y="3475038"/>
          <p14:tracePt t="72531" x="6075363" y="3475038"/>
          <p14:tracePt t="72540" x="6046788" y="3481388"/>
          <p14:tracePt t="72553" x="6040438" y="3481388"/>
          <p14:tracePt t="72561" x="6034088" y="3481388"/>
          <p14:tracePt t="72639" x="6040438" y="3481388"/>
          <p14:tracePt t="72663" x="6046788" y="3481388"/>
          <p14:tracePt t="72739" x="6051550" y="3481388"/>
          <p14:tracePt t="72754" x="6057900" y="3481388"/>
          <p14:tracePt t="72811" x="6057900" y="3475038"/>
          <p14:tracePt t="73564" x="6051550" y="3475038"/>
          <p14:tracePt t="73581" x="6046788" y="3475038"/>
          <p14:tracePt t="73628" x="6034088" y="3468688"/>
          <p14:tracePt t="73637" x="6027738" y="3468688"/>
          <p14:tracePt t="73648" x="6010275" y="3462338"/>
          <p14:tracePt t="73656" x="5997575" y="3462338"/>
          <p14:tracePt t="73662" x="5992813" y="3457575"/>
          <p14:tracePt t="73673" x="5980113" y="3457575"/>
          <p14:tracePt t="73686" x="5973763" y="3457575"/>
          <p14:tracePt t="73702" x="5969000" y="3457575"/>
          <p14:tracePt t="73712" x="5962650" y="3457575"/>
          <p14:tracePt t="73728" x="5956300" y="3457575"/>
          <p14:tracePt t="73749" x="5949950" y="3457575"/>
          <p14:tracePt t="73795" x="5945188" y="3457575"/>
          <p14:tracePt t="73943" x="5945188" y="3451225"/>
          <p14:tracePt t="73962" x="5945188" y="3444875"/>
          <p14:tracePt t="73982" x="5945188" y="3438525"/>
          <p14:tracePt t="74019" x="5945188" y="3433763"/>
          <p14:tracePt t="74057" x="5945188" y="3427413"/>
          <p14:tracePt t="74064" x="5949950" y="3427413"/>
          <p14:tracePt t="74075" x="5949950" y="3421063"/>
          <p14:tracePt t="74101" x="5956300" y="3421063"/>
          <p14:tracePt t="74140" x="5962650" y="3421063"/>
          <p14:tracePt t="74158" x="5969000" y="3421063"/>
          <p14:tracePt t="74187" x="5980113" y="3421063"/>
          <p14:tracePt t="74196" x="5992813" y="3414713"/>
          <p14:tracePt t="74204" x="6010275" y="3414713"/>
          <p14:tracePt t="74209" x="6016625" y="3414713"/>
          <p14:tracePt t="74213" x="6034088" y="3408363"/>
          <p14:tracePt t="74219" x="6051550" y="3403600"/>
          <p14:tracePt t="74226" x="6070600" y="3397250"/>
          <p14:tracePt t="74232" x="6081713" y="3397250"/>
          <p14:tracePt t="74233" x="6094413" y="3397250"/>
          <p14:tracePt t="74240" x="6105525" y="3397250"/>
          <p14:tracePt t="74250" x="6111875" y="3397250"/>
          <p14:tracePt t="74251" x="6118225" y="3397250"/>
          <p14:tracePt t="74259" x="6124575" y="3397250"/>
          <p14:tracePt t="74268" x="6129338" y="3397250"/>
          <p14:tracePt t="74288" x="6135688" y="3397250"/>
          <p14:tracePt t="74376" x="6142038" y="3403600"/>
          <p14:tracePt t="74385" x="6148388" y="3403600"/>
          <p14:tracePt t="74390" x="6148388" y="3408363"/>
          <p14:tracePt t="74411" x="6148388" y="3414713"/>
          <p14:tracePt t="74424" x="6153150" y="3414713"/>
          <p14:tracePt t="74731" x="6153150" y="3408363"/>
          <p14:tracePt t="74812" x="6153150" y="3403600"/>
          <p14:tracePt t="75601" x="6159500" y="3403600"/>
          <p14:tracePt t="75615" x="6153150" y="3403600"/>
          <p14:tracePt t="79149" x="6159500" y="3414713"/>
          <p14:tracePt t="79154" x="6172200" y="3481388"/>
          <p14:tracePt t="79166" x="6202363" y="3606800"/>
          <p14:tracePt t="79168" x="6230938" y="3671888"/>
          <p14:tracePt t="79170" x="6243638" y="3708400"/>
          <p14:tracePt t="79179" x="6261100" y="3779838"/>
          <p14:tracePt t="79180" x="6267450" y="3803650"/>
          <p14:tracePt t="79188" x="6297613" y="3887788"/>
          <p14:tracePt t="79190" x="6303963" y="3922713"/>
          <p14:tracePt t="79197" x="6327775" y="3989388"/>
          <p14:tracePt t="79201" x="6345238" y="4019550"/>
          <p14:tracePt t="79207" x="6362700" y="4078288"/>
          <p14:tracePt t="79212" x="6375400" y="4102100"/>
          <p14:tracePt t="79215" x="6405563" y="4162425"/>
          <p14:tracePt t="79217" x="6416675" y="4192588"/>
          <p14:tracePt t="79228" x="6446838" y="4270375"/>
          <p14:tracePt t="79236" x="6483350" y="4335463"/>
          <p14:tracePt t="79245" x="6494463" y="4365625"/>
          <p14:tracePt t="79247" x="6500813" y="4378325"/>
          <p14:tracePt t="79253" x="6507163" y="4402138"/>
          <p14:tracePt t="79257" x="6511925" y="4413250"/>
          <p14:tracePt t="79262" x="6518275" y="4432300"/>
          <p14:tracePt t="79264" x="6524625" y="4437063"/>
          <p14:tracePt t="79271" x="6530975" y="4462463"/>
          <p14:tracePt t="79273" x="6530975" y="4467225"/>
          <p14:tracePt t="79285" x="6537325" y="4491038"/>
          <p14:tracePt t="79292" x="6542088" y="4521200"/>
          <p14:tracePt t="79300" x="6542088" y="4533900"/>
          <p14:tracePt t="79304" x="6542088" y="4545013"/>
          <p14:tracePt t="79311" x="6548438" y="4564063"/>
          <p14:tracePt t="79319" x="6554788" y="4581525"/>
          <p14:tracePt t="79328" x="6554788" y="4592638"/>
          <p14:tracePt t="79339" x="6554788" y="4605338"/>
          <p14:tracePt t="79350" x="6554788" y="4611688"/>
          <p14:tracePt t="79353" x="6554788" y="4622800"/>
          <p14:tracePt t="79363" x="6554788" y="4629150"/>
          <p14:tracePt t="79364" x="6554788" y="4635500"/>
          <p14:tracePt t="79374" x="6548438" y="4641850"/>
          <p14:tracePt t="79382" x="6548438" y="4646613"/>
          <p14:tracePt t="79391" x="6542088" y="4659313"/>
          <p14:tracePt t="79401" x="6542088" y="4665663"/>
          <p14:tracePt t="79405" x="6537325" y="4665663"/>
          <p14:tracePt t="79409" x="6537325" y="4670425"/>
          <p14:tracePt t="79420" x="6530975" y="4670425"/>
          <p14:tracePt t="79438" x="6518275" y="4670425"/>
          <p14:tracePt t="79447" x="6500813" y="4670425"/>
          <p14:tracePt t="79451" x="6494463" y="4670425"/>
          <p14:tracePt t="79458" x="6470650" y="4670425"/>
          <p14:tracePt t="79467" x="6446838" y="4665663"/>
          <p14:tracePt t="79474" x="6423025" y="4665663"/>
          <p14:tracePt t="79477" x="6410325" y="4659313"/>
          <p14:tracePt t="79484" x="6386513" y="4646613"/>
          <p14:tracePt t="79486" x="6381750" y="4646613"/>
          <p14:tracePt t="79498" x="6356350" y="4641850"/>
          <p14:tracePt t="79504" x="6332538" y="4635500"/>
          <p14:tracePt t="79514" x="6315075" y="4629150"/>
          <p14:tracePt t="79524" x="6297613" y="4629150"/>
          <p14:tracePt t="79531" x="6291263" y="4629150"/>
          <p14:tracePt t="79537" x="6284913" y="4629150"/>
          <p14:tracePt t="79538" x="6280150" y="4629150"/>
          <p14:tracePt t="79542" x="6267450" y="4635500"/>
          <p14:tracePt t="79548" x="6261100" y="4635500"/>
          <p14:tracePt t="79553" x="6254750" y="4635500"/>
          <p14:tracePt t="79559" x="6249988" y="4641850"/>
          <p14:tracePt t="79569" x="6243638" y="4646613"/>
          <p14:tracePt t="79576" x="6237288" y="4646613"/>
          <p14:tracePt t="79579" x="6230938" y="4652963"/>
          <p14:tracePt t="79586" x="6226175" y="4652963"/>
          <p14:tracePt t="79604" x="6219825" y="4659313"/>
          <p14:tracePt t="79613" x="6213475" y="4659313"/>
          <p14:tracePt t="79830" x="6207125" y="4659313"/>
          <p14:tracePt t="79959" x="6207125" y="4665663"/>
          <p14:tracePt t="80058" x="6207125" y="4670425"/>
          <p14:tracePt t="80147" x="6202363" y="4670425"/>
          <p14:tracePt t="80274" x="6202363" y="4676775"/>
          <p14:tracePt t="80319" x="6202363" y="4683125"/>
          <p14:tracePt t="80352" x="6202363" y="4689475"/>
          <p14:tracePt t="80375" x="6202363" y="4694238"/>
          <p14:tracePt t="80384" x="6196013" y="4700588"/>
          <p14:tracePt t="80393" x="6196013" y="4706938"/>
          <p14:tracePt t="80394" x="6196013" y="4713288"/>
          <p14:tracePt t="80404" x="6196013" y="4719638"/>
          <p14:tracePt t="80425" x="6189663" y="4724400"/>
          <p14:tracePt t="80451" x="6189663" y="4730750"/>
          <p14:tracePt t="80855" x="6189663" y="4724400"/>
          <p14:tracePt t="80917" x="6189663" y="4719638"/>
          <p14:tracePt t="81227" x="6196013" y="4713288"/>
          <p14:tracePt t="81244" x="6196013" y="4706938"/>
          <p14:tracePt t="81261" x="6202363" y="4700588"/>
          <p14:tracePt t="81265" x="6202363" y="4694238"/>
          <p14:tracePt t="81271" x="6207125" y="4683125"/>
          <p14:tracePt t="81277" x="6207125" y="4676775"/>
          <p14:tracePt t="81280" x="6213475" y="4659313"/>
          <p14:tracePt t="81281" x="6213475" y="4646613"/>
          <p14:tracePt t="81289" x="6226175" y="4616450"/>
          <p14:tracePt t="81291" x="6226175" y="4598988"/>
          <p14:tracePt t="81298" x="6237288" y="4551363"/>
          <p14:tracePt t="81300" x="6243638" y="4527550"/>
          <p14:tracePt t="81309" x="6261100" y="4456113"/>
          <p14:tracePt t="81311" x="6273800" y="4419600"/>
          <p14:tracePt t="81317" x="6297613" y="4318000"/>
          <p14:tracePt t="81321" x="6303963" y="4276725"/>
          <p14:tracePt t="81327" x="6327775" y="4127500"/>
          <p14:tracePt t="81328" x="6332538" y="4078288"/>
          <p14:tracePt t="81336" x="6351588" y="3917950"/>
          <p14:tracePt t="81337" x="6356350" y="3863975"/>
          <p14:tracePt t="81345" x="6375400" y="3702050"/>
          <p14:tracePt t="81346" x="6386513" y="3636963"/>
          <p14:tracePt t="81357" x="6392863" y="3462338"/>
          <p14:tracePt t="81364" x="6399213" y="3373438"/>
          <p14:tracePt t="81367" x="6399213" y="3330575"/>
          <p14:tracePt t="81373" x="6399213" y="3282950"/>
          <p14:tracePt t="81377" x="6399213" y="3259138"/>
          <p14:tracePt t="81383" x="6399213" y="3241675"/>
          <p14:tracePt t="81385" x="6399213" y="3224213"/>
          <p14:tracePt t="81395" x="6399213" y="3217863"/>
          <p14:tracePt t="81401" x="6399213" y="3211513"/>
          <p14:tracePt t="81433" x="6399213" y="3217863"/>
          <p14:tracePt t="81451" x="6392863" y="3224213"/>
          <p14:tracePt t="81459" x="6392863" y="3228975"/>
          <p14:tracePt t="81467" x="6386513" y="3228975"/>
          <p14:tracePt t="81485" x="6386513" y="3235325"/>
          <p14:tracePt t="81495" x="6386513" y="3241675"/>
          <p14:tracePt t="81537" x="6386513" y="3248025"/>
          <p14:tracePt t="81543" x="6381750" y="3248025"/>
          <p14:tracePt t="81553" x="6375400" y="3252788"/>
          <p14:tracePt t="81571" x="6369050" y="3252788"/>
          <p14:tracePt t="81579" x="6369050" y="3265488"/>
          <p14:tracePt t="81609" x="6362700" y="3265488"/>
          <p14:tracePt t="81635" x="6356350" y="3265488"/>
          <p14:tracePt t="82077" x="6356350" y="3259138"/>
          <p14:tracePt t="82190" x="6356350" y="3252788"/>
          <p14:tracePt t="82272" x="6362700" y="3252788"/>
          <p14:tracePt t="82696" x="6362700" y="3248025"/>
          <p14:tracePt t="83211" x="6356350" y="3248025"/>
          <p14:tracePt t="83217" x="6338888" y="3248025"/>
          <p14:tracePt t="83226" x="6308725" y="3248025"/>
          <p14:tracePt t="83229" x="6297613" y="3252788"/>
          <p14:tracePt t="83235" x="6261100" y="3259138"/>
          <p14:tracePt t="83246" x="6148388" y="3278188"/>
          <p14:tracePt t="83254" x="6034088" y="3278188"/>
          <p14:tracePt t="83262" x="5919788" y="3265488"/>
          <p14:tracePt t="83265" x="5891213" y="3265488"/>
          <p14:tracePt t="83274" x="5740400" y="3252788"/>
          <p14:tracePt t="83282" x="5634038" y="3248025"/>
          <p14:tracePt t="83286" x="5597525" y="3241675"/>
          <p14:tracePt t="83290" x="5495925" y="3224213"/>
          <p14:tracePt t="83296" x="5448300" y="3217863"/>
          <p14:tracePt t="83300" x="5334000" y="3194050"/>
          <p14:tracePt t="83309" x="5214938" y="3187700"/>
          <p14:tracePt t="83319" x="5072063" y="3187700"/>
          <p14:tracePt t="83326" x="4945063" y="3187700"/>
          <p14:tracePt t="83328" x="4910138" y="3194050"/>
          <p14:tracePt t="83337" x="4778375" y="3235325"/>
          <p14:tracePt t="83341" x="4718050" y="3248025"/>
          <p14:tracePt t="83348" x="4581525" y="3289300"/>
          <p14:tracePt t="83349" x="4521200" y="3302000"/>
          <p14:tracePt t="83355" x="4413250" y="3336925"/>
          <p14:tracePt t="83360" x="4359275" y="3360738"/>
          <p14:tracePt t="83365" x="4276725" y="3384550"/>
          <p14:tracePt t="83366" x="4240213" y="3390900"/>
          <p14:tracePt t="83376" x="4149725" y="3427413"/>
          <p14:tracePt t="83387" x="4071938" y="3444875"/>
          <p14:tracePt t="83397" x="4024313" y="3457575"/>
          <p14:tracePt t="83404" x="4006850" y="3462338"/>
          <p14:tracePt t="83413" x="3994150" y="3462338"/>
          <p14:tracePt t="83417" x="3983038" y="3462338"/>
          <p14:tracePt t="83424" x="3976688" y="3462338"/>
          <p14:tracePt t="83434" x="3965575" y="3462338"/>
          <p14:tracePt t="83445" x="3959225" y="3462338"/>
          <p14:tracePt t="83463" x="3946525" y="3457575"/>
          <p14:tracePt t="83472" x="3941763" y="3451225"/>
          <p14:tracePt t="83480" x="3935413" y="3451225"/>
          <p14:tracePt t="83490" x="3929063" y="3451225"/>
          <p14:tracePt t="83494" x="3922713" y="3451225"/>
          <p14:tracePt t="83501" x="3887788" y="3451225"/>
          <p14:tracePt t="83510" x="3857625" y="3444875"/>
          <p14:tracePt t="83520" x="3827463" y="3444875"/>
          <p14:tracePt t="83527" x="3810000" y="3438525"/>
          <p14:tracePt t="83530" x="3797300" y="3438525"/>
          <p14:tracePt t="83539" x="3767138" y="3438525"/>
          <p14:tracePt t="83545" x="3749675" y="3438525"/>
          <p14:tracePt t="83552" x="3736975" y="3438525"/>
          <p14:tracePt t="83554" x="3719513" y="3438525"/>
          <p14:tracePt t="83558" x="3713163" y="3438525"/>
          <p14:tracePt t="83564" x="3695700" y="3438525"/>
          <p14:tracePt t="83565" x="3689350" y="3438525"/>
          <p14:tracePt t="83578" x="3678238" y="3438525"/>
          <p14:tracePt t="83586" x="3665538" y="3438525"/>
          <p14:tracePt t="83597" x="3654425" y="3438525"/>
          <p14:tracePt t="83606" x="3648075" y="3438525"/>
          <p14:tracePt t="83630" x="3648075" y="3433763"/>
          <p14:tracePt t="83654" x="3654425" y="3433763"/>
          <p14:tracePt t="83661" x="3660775" y="3427413"/>
          <p14:tracePt t="83672" x="3660775" y="3421063"/>
          <p14:tracePt t="83679" x="3665538" y="3421063"/>
          <p14:tracePt t="83689" x="3671888" y="3421063"/>
          <p14:tracePt t="83699" x="3678238" y="3421063"/>
          <p14:tracePt t="83712" x="3695700" y="3414713"/>
          <p14:tracePt t="83719" x="3719513" y="3414713"/>
          <p14:tracePt t="83728" x="3762375" y="3414713"/>
          <p14:tracePt t="83741" x="3821113" y="3421063"/>
          <p14:tracePt t="83744" x="3875088" y="3427413"/>
          <p14:tracePt t="83747" x="3898900" y="3427413"/>
          <p14:tracePt t="83754" x="3970338" y="3433763"/>
          <p14:tracePt t="83758" x="3989388" y="3433763"/>
          <p14:tracePt t="83764" x="4097338" y="3462338"/>
          <p14:tracePt t="83774" x="4203700" y="3481388"/>
          <p14:tracePt t="83785" x="4335463" y="3509963"/>
          <p14:tracePt t="83795" x="4456113" y="3540125"/>
          <p14:tracePt t="83801" x="4568825" y="3570288"/>
          <p14:tracePt t="83804" x="4610100" y="3587750"/>
          <p14:tracePt t="83811" x="4718050" y="3613150"/>
          <p14:tracePt t="83816" x="4760913" y="3624263"/>
          <p14:tracePt t="83821" x="4892675" y="3665538"/>
          <p14:tracePt t="83831" x="5005388" y="3702050"/>
          <p14:tracePt t="83841" x="5124450" y="3743325"/>
          <p14:tracePt t="83848" x="5191125" y="3762375"/>
          <p14:tracePt t="83851" x="5221288" y="3779838"/>
          <p14:tracePt t="83861" x="5286375" y="3803650"/>
          <p14:tracePt t="83866" x="5316538" y="3810000"/>
          <p14:tracePt t="83870" x="5329238" y="3816350"/>
          <p14:tracePt t="83875" x="5346700" y="3821113"/>
          <p14:tracePt t="83876" x="5353050" y="3827463"/>
          <p14:tracePt t="83884" x="5353050" y="3833813"/>
          <p14:tracePt t="83922" x="5346700" y="3840163"/>
          <p14:tracePt t="83925" x="5340350" y="3840163"/>
          <p14:tracePt t="83933" x="5292725" y="3844925"/>
          <p14:tracePt t="83946" x="5214938" y="3863975"/>
          <p14:tracePt t="83952" x="5113338" y="3881438"/>
          <p14:tracePt t="83962" x="4994275" y="3887788"/>
          <p14:tracePt t="83969" x="4916488" y="3894138"/>
          <p14:tracePt t="83975" x="4879975" y="3894138"/>
          <p14:tracePt t="83979" x="4802188" y="3898900"/>
          <p14:tracePt t="83983" x="4760913" y="3898900"/>
          <p14:tracePt t="83989" x="4659313" y="3911600"/>
          <p14:tracePt t="83997" x="4586288" y="3911600"/>
          <p14:tracePt t="83997" x="4557713" y="3911600"/>
          <p14:tracePt t="84008" x="4456113" y="3911600"/>
          <p14:tracePt t="84014" x="4383088" y="3911600"/>
          <p14:tracePt t="84017" x="4365625" y="3917950"/>
          <p14:tracePt t="84026" x="4300538" y="3922713"/>
          <p14:tracePt t="84029" x="4276725" y="3922713"/>
          <p14:tracePt t="84034" x="4233863" y="3935413"/>
          <p14:tracePt t="84040" x="4216400" y="3935413"/>
          <p14:tracePt t="84047" x="4173538" y="3948113"/>
          <p14:tracePt t="84051" x="4156075" y="3952875"/>
          <p14:tracePt t="84053" x="4149725" y="3952875"/>
          <p14:tracePt t="84061" x="4138613" y="3952875"/>
          <p14:tracePt t="84064" x="4132263" y="3952875"/>
          <p14:tracePt t="84075" x="4125913" y="3952875"/>
          <p14:tracePt t="84121" x="4132263" y="3952875"/>
          <p14:tracePt t="84128" x="4132263" y="3948113"/>
          <p14:tracePt t="84132" x="4138613" y="3948113"/>
          <p14:tracePt t="84138" x="4138613" y="3941763"/>
          <p14:tracePt t="84147" x="4144963" y="3935413"/>
          <p14:tracePt t="84162" x="4149725" y="3935413"/>
          <p14:tracePt t="84167" x="4149725" y="3929063"/>
          <p14:tracePt t="84181" x="4156075" y="3922713"/>
          <p14:tracePt t="84184" x="4173538" y="3922713"/>
          <p14:tracePt t="84186" x="4186238" y="3922713"/>
          <p14:tracePt t="84194" x="4203700" y="3922713"/>
          <p14:tracePt t="84196" x="4210050" y="3922713"/>
          <p14:tracePt t="84204" x="4240213" y="3917950"/>
          <p14:tracePt t="84207" x="4251325" y="3917950"/>
          <p14:tracePt t="84211" x="4281488" y="3917950"/>
          <p14:tracePt t="84213" x="4300538" y="3917950"/>
          <p14:tracePt t="84223" x="4348163" y="3917950"/>
          <p14:tracePt t="84230" x="4383088" y="3917950"/>
          <p14:tracePt t="84232" x="4395788" y="3917950"/>
          <p14:tracePt t="84239" x="4437063" y="3917950"/>
          <p14:tracePt t="84241" x="4449763" y="3917950"/>
          <p14:tracePt t="84249" x="4497388" y="3917950"/>
          <p14:tracePt t="84252" x="4508500" y="3917950"/>
          <p14:tracePt t="84258" x="4551363" y="3917950"/>
          <p14:tracePt t="84263" x="4568825" y="3917950"/>
          <p14:tracePt t="84268" x="4610100" y="3917950"/>
          <p14:tracePt t="84269" x="4629150" y="3917950"/>
          <p14:tracePt t="84279" x="4683125" y="3917950"/>
          <p14:tracePt t="84289" x="4741863" y="3911600"/>
          <p14:tracePt t="84297" x="4772025" y="3905250"/>
          <p14:tracePt t="84302" x="4795838" y="3905250"/>
          <p14:tracePt t="84304" x="4819650" y="3894138"/>
          <p14:tracePt t="84308" x="4843463" y="3894138"/>
          <p14:tracePt t="84315" x="4867275" y="3887788"/>
          <p14:tracePt t="84318" x="4886325" y="3881438"/>
          <p14:tracePt t="84325" x="4927600" y="3870325"/>
          <p14:tracePt t="84334" x="4964113" y="3863975"/>
          <p14:tracePt t="84341" x="4999038" y="3857625"/>
          <p14:tracePt t="84345" x="5011738" y="3844925"/>
          <p14:tracePt t="84351" x="5041900" y="3840163"/>
          <p14:tracePt t="84355" x="5053013" y="3840163"/>
          <p14:tracePt t="84361" x="5083175" y="3833813"/>
          <p14:tracePt t="84364" x="5089525" y="3833813"/>
          <p14:tracePt t="84370" x="5106988" y="3827463"/>
          <p14:tracePt t="84371" x="5113338" y="3821113"/>
          <p14:tracePt t="84379" x="5130800" y="3821113"/>
          <p14:tracePt t="84381" x="5137150" y="3821113"/>
          <p14:tracePt t="84389" x="5143500" y="3816350"/>
          <p14:tracePt t="84398" x="5149850" y="38163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3A1019E-3ED8-FF0A-CD9F-B5097C331027}"/>
                  </a:ext>
                </a:extLst>
              </p:cNvPr>
              <p:cNvSpPr>
                <a:spLocks noGrp="1"/>
              </p:cNvSpPr>
              <p:nvPr>
                <p:ph sz="quarter" idx="12"/>
              </p:nvPr>
            </p:nvSpPr>
            <p:spPr>
              <a:xfrm>
                <a:off x="614569" y="1245691"/>
                <a:ext cx="10962862" cy="916596"/>
              </a:xfrm>
            </p:spPr>
            <p:txBody>
              <a:bodyPr/>
              <a:lstStyle/>
              <a:p>
                <a:pPr>
                  <a:lnSpc>
                    <a:spcPct val="100000"/>
                  </a:lnSpc>
                  <a:spcBef>
                    <a:spcPct val="0"/>
                  </a:spcBef>
                </a:pPr>
                <a:r>
                  <a:rPr lang="en-GB" altLang="en-US" sz="2000" dirty="0"/>
                  <a:t>16 pulse integration, probability of detection, </a:t>
                </a:r>
                <a14:m>
                  <m:oMath xmlns:m="http://schemas.openxmlformats.org/officeDocument/2006/math">
                    <m:sSub>
                      <m:sSubPr>
                        <m:ctrlPr>
                          <a:rPr lang="en-GB" altLang="en-US" sz="2000" i="1" dirty="0" smtClean="0">
                            <a:latin typeface="Cambria Math" panose="02040503050406030204" pitchFamily="18" charset="0"/>
                          </a:rPr>
                        </m:ctrlPr>
                      </m:sSubPr>
                      <m:e>
                        <m:r>
                          <a:rPr lang="en-GB" altLang="en-US" sz="2000" i="1" dirty="0" smtClean="0">
                            <a:latin typeface="Cambria Math" panose="02040503050406030204" pitchFamily="18" charset="0"/>
                          </a:rPr>
                          <m:t>𝑃</m:t>
                        </m:r>
                      </m:e>
                      <m:sub>
                        <m:r>
                          <m:rPr>
                            <m:sty m:val="p"/>
                          </m:rPr>
                          <a:rPr lang="en-GB" altLang="en-US" sz="2000" i="0" dirty="0" smtClean="0">
                            <a:latin typeface="Cambria Math" panose="02040503050406030204" pitchFamily="18" charset="0"/>
                          </a:rPr>
                          <m:t>fa</m:t>
                        </m:r>
                      </m:sub>
                    </m:sSub>
                    <m:r>
                      <a:rPr lang="en-GB" altLang="en-US" sz="2000" i="1" dirty="0" smtClean="0">
                        <a:latin typeface="Cambria Math" panose="02040503050406030204" pitchFamily="18" charset="0"/>
                      </a:rPr>
                      <m:t>=</m:t>
                    </m:r>
                    <m:sSup>
                      <m:sSupPr>
                        <m:ctrlPr>
                          <a:rPr lang="en-AU" altLang="en-US" sz="2000" b="0" i="1" dirty="0" smtClean="0">
                            <a:latin typeface="Cambria Math" panose="02040503050406030204" pitchFamily="18" charset="0"/>
                          </a:rPr>
                        </m:ctrlPr>
                      </m:sSupPr>
                      <m:e>
                        <m:r>
                          <a:rPr lang="en-GB" altLang="en-US" sz="2000" i="1" dirty="0" smtClean="0">
                            <a:latin typeface="Cambria Math" panose="02040503050406030204" pitchFamily="18" charset="0"/>
                          </a:rPr>
                          <m:t>10</m:t>
                        </m:r>
                      </m:e>
                      <m:sup>
                        <m:r>
                          <a:rPr lang="en-AU" altLang="en-US" sz="2000" b="0" i="1" dirty="0" smtClean="0">
                            <a:latin typeface="Cambria Math" panose="02040503050406030204" pitchFamily="18" charset="0"/>
                          </a:rPr>
                          <m:t>−4</m:t>
                        </m:r>
                      </m:sup>
                    </m:sSup>
                  </m:oMath>
                </a14:m>
                <a:endParaRPr lang="en-GB" altLang="en-US" sz="2000" dirty="0"/>
              </a:p>
              <a:p>
                <a:pPr>
                  <a:lnSpc>
                    <a:spcPct val="100000"/>
                  </a:lnSpc>
                  <a:spcBef>
                    <a:spcPct val="0"/>
                  </a:spcBef>
                </a:pPr>
                <a:r>
                  <a:rPr lang="en-GB" altLang="en-US" sz="2000" dirty="0"/>
                  <a:t>Clutter </a:t>
                </a:r>
                <a14:m>
                  <m:oMath xmlns:m="http://schemas.openxmlformats.org/officeDocument/2006/math">
                    <m:r>
                      <a:rPr lang="el-GR" altLang="en-US" sz="2000" i="1" dirty="0" smtClean="0">
                        <a:latin typeface="Cambria Math" panose="02040503050406030204" pitchFamily="18" charset="0"/>
                        <a:sym typeface="Symbol" panose="05050102010706020507" pitchFamily="18" charset="2"/>
                      </a:rPr>
                      <m:t></m:t>
                    </m:r>
                    <m:r>
                      <a:rPr lang="en-GB" altLang="en-US" sz="2000" i="1" dirty="0" smtClean="0">
                        <a:latin typeface="Cambria Math" panose="02040503050406030204" pitchFamily="18" charset="0"/>
                      </a:rPr>
                      <m:t>=1</m:t>
                    </m:r>
                  </m:oMath>
                </a14:m>
                <a:r>
                  <a:rPr lang="en-GB" altLang="en-US" sz="2000" dirty="0"/>
                  <a:t>, Variation with target (Swerling) fluctuation model</a:t>
                </a:r>
              </a:p>
            </p:txBody>
          </p:sp>
        </mc:Choice>
        <mc:Fallback xmlns="">
          <p:sp>
            <p:nvSpPr>
              <p:cNvPr id="2" name="Content Placeholder 1">
                <a:extLst>
                  <a:ext uri="{FF2B5EF4-FFF2-40B4-BE49-F238E27FC236}">
                    <a16:creationId xmlns:a16="http://schemas.microsoft.com/office/drawing/2014/main" id="{23A1019E-3ED8-FF0A-CD9F-B5097C331027}"/>
                  </a:ext>
                </a:extLst>
              </p:cNvPr>
              <p:cNvSpPr>
                <a:spLocks noGrp="1" noRot="1" noChangeAspect="1" noMove="1" noResize="1" noEditPoints="1" noAdjustHandles="1" noChangeArrowheads="1" noChangeShapeType="1" noTextEdit="1"/>
              </p:cNvSpPr>
              <p:nvPr>
                <p:ph sz="quarter" idx="12"/>
              </p:nvPr>
            </p:nvSpPr>
            <p:spPr>
              <a:xfrm>
                <a:off x="614569" y="1245691"/>
                <a:ext cx="10962862" cy="916596"/>
              </a:xfrm>
              <a:blipFill>
                <a:blip r:embed="rId3"/>
                <a:stretch>
                  <a:fillRect l="-501" t="-2649"/>
                </a:stretch>
              </a:blipFill>
            </p:spPr>
            <p:txBody>
              <a:bodyPr/>
              <a:lstStyle/>
              <a:p>
                <a:r>
                  <a:rPr lang="en-AU">
                    <a:noFill/>
                  </a:rPr>
                  <a:t> </a:t>
                </a:r>
              </a:p>
            </p:txBody>
          </p:sp>
        </mc:Fallback>
      </mc:AlternateContent>
      <p:sp>
        <p:nvSpPr>
          <p:cNvPr id="137220" name="Rectangle 2"/>
          <p:cNvSpPr>
            <a:spLocks noGrp="1" noChangeArrowheads="1"/>
          </p:cNvSpPr>
          <p:nvPr>
            <p:ph type="title"/>
          </p:nvPr>
        </p:nvSpPr>
        <p:spPr/>
        <p:txBody>
          <a:bodyPr>
            <a:normAutofit/>
          </a:bodyPr>
          <a:lstStyle/>
          <a:p>
            <a:pPr algn="l"/>
            <a:r>
              <a:rPr lang="en-GB" altLang="en-US" dirty="0"/>
              <a:t>Detection calculations</a:t>
            </a:r>
          </a:p>
        </p:txBody>
      </p:sp>
      <p:grpSp>
        <p:nvGrpSpPr>
          <p:cNvPr id="3" name="Group 2">
            <a:extLst>
              <a:ext uri="{FF2B5EF4-FFF2-40B4-BE49-F238E27FC236}">
                <a16:creationId xmlns:a16="http://schemas.microsoft.com/office/drawing/2014/main" id="{3A9C427E-204D-6DD3-97BD-501640C48025}"/>
              </a:ext>
            </a:extLst>
          </p:cNvPr>
          <p:cNvGrpSpPr/>
          <p:nvPr/>
        </p:nvGrpSpPr>
        <p:grpSpPr>
          <a:xfrm>
            <a:off x="1016001" y="2349500"/>
            <a:ext cx="5247524" cy="3980075"/>
            <a:chOff x="1947111" y="2456075"/>
            <a:chExt cx="4786313" cy="3822700"/>
          </a:xfrm>
        </p:grpSpPr>
        <p:pic>
          <p:nvPicPr>
            <p:cNvPr id="8" name="Picture 6" descr="fig2">
              <a:extLst>
                <a:ext uri="{FF2B5EF4-FFF2-40B4-BE49-F238E27FC236}">
                  <a16:creationId xmlns:a16="http://schemas.microsoft.com/office/drawing/2014/main" id="{9611BCA7-F7E7-484A-A1FB-EB2CB6E14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7111" y="2456075"/>
              <a:ext cx="4786313"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a:extLst>
                <a:ext uri="{FF2B5EF4-FFF2-40B4-BE49-F238E27FC236}">
                  <a16:creationId xmlns:a16="http://schemas.microsoft.com/office/drawing/2014/main" id="{E024C110-4CA5-45C3-B1EE-3042CC969367}"/>
                </a:ext>
              </a:extLst>
            </p:cNvPr>
            <p:cNvSpPr txBox="1">
              <a:spLocks noChangeArrowheads="1"/>
            </p:cNvSpPr>
            <p:nvPr/>
          </p:nvSpPr>
          <p:spPr bwMode="auto">
            <a:xfrm>
              <a:off x="3745749" y="2800564"/>
              <a:ext cx="1017587" cy="581025"/>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solidFill>
                    <a:schemeClr val="tx1"/>
                  </a:solidFill>
                  <a:sym typeface="Symbol" panose="05050102010706020507" pitchFamily="18" charset="2"/>
                </a:rPr>
                <a:t>Swerling targets</a:t>
              </a:r>
              <a:endParaRPr lang="en-GB" altLang="en-US" sz="1600">
                <a:solidFill>
                  <a:schemeClr val="tx1"/>
                </a:solidFill>
              </a:endParaRPr>
            </a:p>
          </p:txBody>
        </p:sp>
        <p:sp>
          <p:nvSpPr>
            <p:cNvPr id="11" name="Text Box 12">
              <a:extLst>
                <a:ext uri="{FF2B5EF4-FFF2-40B4-BE49-F238E27FC236}">
                  <a16:creationId xmlns:a16="http://schemas.microsoft.com/office/drawing/2014/main" id="{DC733E38-DD20-401F-A655-8769CD0C66C1}"/>
                </a:ext>
              </a:extLst>
            </p:cNvPr>
            <p:cNvSpPr txBox="1">
              <a:spLocks noChangeArrowheads="1"/>
            </p:cNvSpPr>
            <p:nvPr/>
          </p:nvSpPr>
          <p:spPr bwMode="auto">
            <a:xfrm>
              <a:off x="5014161" y="2932325"/>
              <a:ext cx="327025" cy="33655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solidFill>
                    <a:schemeClr val="tx1"/>
                  </a:solidFill>
                  <a:sym typeface="Symbol" panose="05050102010706020507" pitchFamily="18" charset="2"/>
                </a:rPr>
                <a:t>0</a:t>
              </a:r>
              <a:endParaRPr lang="en-GB" altLang="en-US" sz="1600">
                <a:solidFill>
                  <a:schemeClr val="tx1"/>
                </a:solidFill>
              </a:endParaRPr>
            </a:p>
          </p:txBody>
        </p:sp>
        <p:sp>
          <p:nvSpPr>
            <p:cNvPr id="15" name="Text Box 14">
              <a:extLst>
                <a:ext uri="{FF2B5EF4-FFF2-40B4-BE49-F238E27FC236}">
                  <a16:creationId xmlns:a16="http://schemas.microsoft.com/office/drawing/2014/main" id="{002E0ABC-80AD-40D1-BCFC-82063312E8CF}"/>
                </a:ext>
              </a:extLst>
            </p:cNvPr>
            <p:cNvSpPr txBox="1">
              <a:spLocks noChangeArrowheads="1"/>
            </p:cNvSpPr>
            <p:nvPr/>
          </p:nvSpPr>
          <p:spPr bwMode="auto">
            <a:xfrm>
              <a:off x="6001586" y="2932325"/>
              <a:ext cx="327025" cy="33655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solidFill>
                    <a:schemeClr val="tx1"/>
                  </a:solidFill>
                  <a:sym typeface="Symbol" panose="05050102010706020507" pitchFamily="18" charset="2"/>
                </a:rPr>
                <a:t>1</a:t>
              </a:r>
              <a:endParaRPr lang="en-GB" altLang="en-US" sz="1600">
                <a:solidFill>
                  <a:schemeClr val="tx1"/>
                </a:solidFill>
              </a:endParaRPr>
            </a:p>
          </p:txBody>
        </p:sp>
        <p:sp>
          <p:nvSpPr>
            <p:cNvPr id="16" name="Text Box 15">
              <a:extLst>
                <a:ext uri="{FF2B5EF4-FFF2-40B4-BE49-F238E27FC236}">
                  <a16:creationId xmlns:a16="http://schemas.microsoft.com/office/drawing/2014/main" id="{10EF7B34-060C-4B2E-9753-ECB3DA1FA3AD}"/>
                </a:ext>
              </a:extLst>
            </p:cNvPr>
            <p:cNvSpPr txBox="1">
              <a:spLocks noChangeArrowheads="1"/>
            </p:cNvSpPr>
            <p:nvPr/>
          </p:nvSpPr>
          <p:spPr bwMode="auto">
            <a:xfrm>
              <a:off x="5482474" y="2637050"/>
              <a:ext cx="327025" cy="33655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solidFill>
                    <a:schemeClr val="tx1"/>
                  </a:solidFill>
                  <a:sym typeface="Symbol" panose="05050102010706020507" pitchFamily="18" charset="2"/>
                </a:rPr>
                <a:t>2</a:t>
              </a:r>
              <a:endParaRPr lang="en-GB" altLang="en-US" sz="1600">
                <a:solidFill>
                  <a:schemeClr val="tx1"/>
                </a:solidFill>
              </a:endParaRPr>
            </a:p>
          </p:txBody>
        </p:sp>
        <p:sp>
          <p:nvSpPr>
            <p:cNvPr id="17" name="Text Box 16">
              <a:extLst>
                <a:ext uri="{FF2B5EF4-FFF2-40B4-BE49-F238E27FC236}">
                  <a16:creationId xmlns:a16="http://schemas.microsoft.com/office/drawing/2014/main" id="{5149D6CD-C792-4E67-8652-24881E37EE5D}"/>
                </a:ext>
              </a:extLst>
            </p:cNvPr>
            <p:cNvSpPr txBox="1">
              <a:spLocks noChangeArrowheads="1"/>
            </p:cNvSpPr>
            <p:nvPr/>
          </p:nvSpPr>
          <p:spPr bwMode="auto">
            <a:xfrm>
              <a:off x="5552324" y="2932325"/>
              <a:ext cx="327025" cy="33655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solidFill>
                    <a:schemeClr val="tx1"/>
                  </a:solidFill>
                  <a:sym typeface="Symbol" panose="05050102010706020507" pitchFamily="18" charset="2"/>
                </a:rPr>
                <a:t>3</a:t>
              </a:r>
              <a:endParaRPr lang="en-GB" altLang="en-US" sz="1600">
                <a:solidFill>
                  <a:schemeClr val="tx1"/>
                </a:solidFill>
              </a:endParaRPr>
            </a:p>
          </p:txBody>
        </p:sp>
        <p:sp>
          <p:nvSpPr>
            <p:cNvPr id="18" name="Text Box 17">
              <a:extLst>
                <a:ext uri="{FF2B5EF4-FFF2-40B4-BE49-F238E27FC236}">
                  <a16:creationId xmlns:a16="http://schemas.microsoft.com/office/drawing/2014/main" id="{6180335B-4652-4F4C-8384-CF2985FDF7D2}"/>
                </a:ext>
              </a:extLst>
            </p:cNvPr>
            <p:cNvSpPr txBox="1">
              <a:spLocks noChangeArrowheads="1"/>
            </p:cNvSpPr>
            <p:nvPr/>
          </p:nvSpPr>
          <p:spPr bwMode="auto">
            <a:xfrm>
              <a:off x="4903036" y="2627525"/>
              <a:ext cx="327025" cy="33655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solidFill>
                    <a:schemeClr val="tx1"/>
                  </a:solidFill>
                  <a:sym typeface="Symbol" panose="05050102010706020507" pitchFamily="18" charset="2"/>
                </a:rPr>
                <a:t>4</a:t>
              </a:r>
              <a:endParaRPr lang="en-GB" altLang="en-US" sz="1600">
                <a:solidFill>
                  <a:schemeClr val="tx1"/>
                </a:solidFill>
              </a:endParaRPr>
            </a:p>
          </p:txBody>
        </p:sp>
        <p:sp>
          <p:nvSpPr>
            <p:cNvPr id="19" name="Line 18">
              <a:extLst>
                <a:ext uri="{FF2B5EF4-FFF2-40B4-BE49-F238E27FC236}">
                  <a16:creationId xmlns:a16="http://schemas.microsoft.com/office/drawing/2014/main" id="{47DC863D-E1EC-4C2B-BE09-066978DD2EC2}"/>
                </a:ext>
              </a:extLst>
            </p:cNvPr>
            <p:cNvSpPr>
              <a:spLocks noChangeShapeType="1"/>
            </p:cNvSpPr>
            <p:nvPr/>
          </p:nvSpPr>
          <p:spPr bwMode="auto">
            <a:xfrm flipV="1">
              <a:off x="5150685" y="2741825"/>
              <a:ext cx="293688" cy="50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p>
          </p:txBody>
        </p:sp>
      </p:grpSp>
      <mc:AlternateContent xmlns:mc="http://schemas.openxmlformats.org/markup-compatibility/2006" xmlns:a14="http://schemas.microsoft.com/office/drawing/2010/main">
        <mc:Choice Requires="a14">
          <p:sp>
            <p:nvSpPr>
              <p:cNvPr id="20" name="Rectangle 11">
                <a:extLst>
                  <a:ext uri="{FF2B5EF4-FFF2-40B4-BE49-F238E27FC236}">
                    <a16:creationId xmlns:a16="http://schemas.microsoft.com/office/drawing/2014/main" id="{5A702DCB-1D5C-4881-885C-9B7D255C5EBC}"/>
                  </a:ext>
                </a:extLst>
              </p:cNvPr>
              <p:cNvSpPr>
                <a:spLocks noChangeArrowheads="1"/>
              </p:cNvSpPr>
              <p:nvPr/>
            </p:nvSpPr>
            <p:spPr bwMode="auto">
              <a:xfrm>
                <a:off x="7587396" y="4212274"/>
                <a:ext cx="2315121" cy="1323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nchor="ctr">
                <a:spAutoFit/>
              </a:bodyPr>
              <a:lstStyle>
                <a:lvl1pPr defTabSz="762000" eaLnBrk="0" hangingPunct="0">
                  <a:spcBef>
                    <a:spcPct val="20000"/>
                  </a:spcBef>
                  <a:buFont typeface="Wingdings" panose="05000000000000000000" pitchFamily="2" charset="2"/>
                  <a:buChar char="n"/>
                  <a:tabLst>
                    <a:tab pos="-1485900" algn="l"/>
                    <a:tab pos="685800" algn="l"/>
                  </a:tabLst>
                  <a:defRPr sz="2400">
                    <a:solidFill>
                      <a:srgbClr val="003366"/>
                    </a:solidFill>
                    <a:latin typeface="Arial" panose="020B0604020202020204" pitchFamily="34" charset="0"/>
                    <a:cs typeface="Arial" panose="020B0604020202020204" pitchFamily="34" charset="0"/>
                  </a:defRPr>
                </a:lvl1pPr>
                <a:lvl2pPr marL="742950" indent="-285750" defTabSz="762000" eaLnBrk="0" hangingPunct="0">
                  <a:spcBef>
                    <a:spcPct val="30000"/>
                  </a:spcBef>
                  <a:buSzPct val="85000"/>
                  <a:buFont typeface="Wingdings" panose="05000000000000000000" pitchFamily="2" charset="2"/>
                  <a:buChar char="n"/>
                  <a:tabLst>
                    <a:tab pos="-1485900" algn="l"/>
                    <a:tab pos="685800" algn="l"/>
                  </a:tabLst>
                  <a:defRPr sz="2200">
                    <a:solidFill>
                      <a:srgbClr val="123E6E"/>
                    </a:solidFill>
                    <a:latin typeface="Arial" panose="020B0604020202020204" pitchFamily="34" charset="0"/>
                    <a:cs typeface="Arial" panose="020B0604020202020204" pitchFamily="34" charset="0"/>
                  </a:defRPr>
                </a:lvl2pPr>
                <a:lvl3pPr marL="1143000" indent="-228600" defTabSz="762000" eaLnBrk="0" hangingPunct="0">
                  <a:spcBef>
                    <a:spcPct val="30000"/>
                  </a:spcBef>
                  <a:buSzPct val="80000"/>
                  <a:buFont typeface="Wingdings" panose="05000000000000000000" pitchFamily="2" charset="2"/>
                  <a:buChar char="n"/>
                  <a:tabLst>
                    <a:tab pos="-1485900" algn="l"/>
                    <a:tab pos="685800" algn="l"/>
                  </a:tabLst>
                  <a:defRPr sz="2000">
                    <a:solidFill>
                      <a:srgbClr val="336699"/>
                    </a:solidFill>
                    <a:latin typeface="Arial" panose="020B0604020202020204" pitchFamily="34" charset="0"/>
                    <a:cs typeface="Arial" panose="020B0604020202020204" pitchFamily="34" charset="0"/>
                  </a:defRPr>
                </a:lvl3pPr>
                <a:lvl4pPr marL="1600200" indent="-228600" defTabSz="762000" eaLnBrk="0" hangingPunct="0">
                  <a:spcBef>
                    <a:spcPct val="20000"/>
                  </a:spcBef>
                  <a:buSzPct val="60000"/>
                  <a:buFont typeface="Wingdings" panose="05000000000000000000" pitchFamily="2" charset="2"/>
                  <a:buChar char="l"/>
                  <a:tabLst>
                    <a:tab pos="-1485900" algn="l"/>
                    <a:tab pos="685800" algn="l"/>
                  </a:tabLst>
                  <a:defRPr>
                    <a:solidFill>
                      <a:srgbClr val="336699"/>
                    </a:solidFill>
                    <a:latin typeface="Arial" panose="020B0604020202020204" pitchFamily="34" charset="0"/>
                    <a:cs typeface="Arial" panose="020B0604020202020204" pitchFamily="34" charset="0"/>
                  </a:defRPr>
                </a:lvl4pPr>
                <a:lvl5pPr marL="2057400" indent="-228600" defTabSz="762000" eaLnBrk="0" hangingPunct="0">
                  <a:spcBef>
                    <a:spcPct val="20000"/>
                  </a:spcBef>
                  <a:buSzPct val="45000"/>
                  <a:buFont typeface="Wingdings" panose="05000000000000000000" pitchFamily="2" charset="2"/>
                  <a:buChar char="l"/>
                  <a:tabLst>
                    <a:tab pos="-1485900" algn="l"/>
                    <a:tab pos="685800" algn="l"/>
                  </a:tabLst>
                  <a:defRPr sz="1600">
                    <a:solidFill>
                      <a:srgbClr val="336699"/>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SzPct val="45000"/>
                  <a:buFont typeface="Wingdings" panose="05000000000000000000" pitchFamily="2" charset="2"/>
                  <a:buChar char="l"/>
                  <a:tabLst>
                    <a:tab pos="-1485900" algn="l"/>
                    <a:tab pos="685800" algn="l"/>
                  </a:tabLst>
                  <a:defRPr sz="1600">
                    <a:solidFill>
                      <a:srgbClr val="336699"/>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SzPct val="45000"/>
                  <a:buFont typeface="Wingdings" panose="05000000000000000000" pitchFamily="2" charset="2"/>
                  <a:buChar char="l"/>
                  <a:tabLst>
                    <a:tab pos="-1485900" algn="l"/>
                    <a:tab pos="685800" algn="l"/>
                  </a:tabLst>
                  <a:defRPr sz="1600">
                    <a:solidFill>
                      <a:srgbClr val="336699"/>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SzPct val="45000"/>
                  <a:buFont typeface="Wingdings" panose="05000000000000000000" pitchFamily="2" charset="2"/>
                  <a:buChar char="l"/>
                  <a:tabLst>
                    <a:tab pos="-1485900" algn="l"/>
                    <a:tab pos="685800" algn="l"/>
                  </a:tabLst>
                  <a:defRPr sz="1600">
                    <a:solidFill>
                      <a:srgbClr val="336699"/>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SzPct val="45000"/>
                  <a:buFont typeface="Wingdings" panose="05000000000000000000" pitchFamily="2" charset="2"/>
                  <a:buChar char="l"/>
                  <a:tabLst>
                    <a:tab pos="-1485900" algn="l"/>
                    <a:tab pos="685800" algn="l"/>
                  </a:tabLst>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dirty="0">
                    <a:solidFill>
                      <a:schemeClr val="tx1"/>
                    </a:solidFill>
                    <a:latin typeface="+mn-lt"/>
                    <a:cs typeface="+mn-cs"/>
                  </a:rPr>
                  <a:t>Swerling 1:</a:t>
                </a:r>
                <a:r>
                  <a:rPr lang="en-AU" sz="2000" b="0" dirty="0">
                    <a:solidFill>
                      <a:srgbClr val="000000"/>
                    </a:solidFill>
                  </a:rPr>
                  <a:t> </a:t>
                </a:r>
                <a14:m>
                  <m:oMath xmlns:m="http://schemas.openxmlformats.org/officeDocument/2006/math">
                    <m:sSub>
                      <m:sSubPr>
                        <m:ctrlPr>
                          <a:rPr lang="en-AU" sz="2000" b="0" i="1" smtClean="0">
                            <a:solidFill>
                              <a:srgbClr val="000000"/>
                            </a:solidFill>
                            <a:latin typeface="Cambria Math" panose="02040503050406030204" pitchFamily="18" charset="0"/>
                          </a:rPr>
                        </m:ctrlPr>
                      </m:sSubPr>
                      <m:e>
                        <m:r>
                          <a:rPr lang="en-AU" sz="2000" b="0" i="1" smtClean="0">
                            <a:solidFill>
                              <a:srgbClr val="000000"/>
                            </a:solidFill>
                            <a:latin typeface="Cambria Math" panose="02040503050406030204" pitchFamily="18" charset="0"/>
                          </a:rPr>
                          <m:t>𝐾</m:t>
                        </m:r>
                      </m:e>
                      <m:sub>
                        <m:r>
                          <a:rPr lang="en-AU" sz="2000" b="0" i="1" smtClean="0">
                            <a:solidFill>
                              <a:srgbClr val="000000"/>
                            </a:solidFill>
                            <a:latin typeface="Cambria Math" panose="02040503050406030204" pitchFamily="18" charset="0"/>
                          </a:rPr>
                          <m:t>𝑡</m:t>
                        </m:r>
                      </m:sub>
                    </m:sSub>
                    <m:r>
                      <a:rPr lang="en-AU" sz="2000" b="0" i="1" smtClean="0">
                        <a:solidFill>
                          <a:srgbClr val="000000"/>
                        </a:solidFill>
                        <a:latin typeface="Cambria Math" panose="02040503050406030204" pitchFamily="18" charset="0"/>
                      </a:rPr>
                      <m:t>=1</m:t>
                    </m:r>
                  </m:oMath>
                </a14:m>
                <a:endParaRPr lang="en-GB" altLang="en-US" sz="2000" dirty="0">
                  <a:solidFill>
                    <a:schemeClr val="tx1"/>
                  </a:solidFill>
                  <a:latin typeface="+mn-lt"/>
                  <a:cs typeface="+mn-cs"/>
                </a:endParaRPr>
              </a:p>
              <a:p>
                <a:pPr eaLnBrk="1" hangingPunct="1">
                  <a:spcBef>
                    <a:spcPct val="0"/>
                  </a:spcBef>
                  <a:buFontTx/>
                  <a:buNone/>
                </a:pPr>
                <a:r>
                  <a:rPr lang="en-GB" altLang="en-US" sz="2000" dirty="0" err="1">
                    <a:solidFill>
                      <a:schemeClr val="tx1"/>
                    </a:solidFill>
                    <a:latin typeface="+mn-lt"/>
                    <a:cs typeface="+mn-cs"/>
                  </a:rPr>
                  <a:t>Swerling</a:t>
                </a:r>
                <a:r>
                  <a:rPr lang="en-GB" altLang="en-US" sz="2000" dirty="0">
                    <a:solidFill>
                      <a:schemeClr val="tx1"/>
                    </a:solidFill>
                    <a:latin typeface="+mn-lt"/>
                    <a:cs typeface="+mn-cs"/>
                  </a:rPr>
                  <a:t> 2: </a:t>
                </a:r>
                <a14:m>
                  <m:oMath xmlns:m="http://schemas.openxmlformats.org/officeDocument/2006/math">
                    <m:sSub>
                      <m:sSubPr>
                        <m:ctrlPr>
                          <a:rPr lang="en-AU" sz="2000" b="0" i="1" smtClean="0">
                            <a:solidFill>
                              <a:srgbClr val="000000"/>
                            </a:solidFill>
                            <a:latin typeface="Cambria Math" panose="02040503050406030204" pitchFamily="18" charset="0"/>
                          </a:rPr>
                        </m:ctrlPr>
                      </m:sSubPr>
                      <m:e>
                        <m:r>
                          <a:rPr lang="en-AU" sz="2000" b="0" i="1" smtClean="0">
                            <a:solidFill>
                              <a:srgbClr val="000000"/>
                            </a:solidFill>
                            <a:latin typeface="Cambria Math" panose="02040503050406030204" pitchFamily="18" charset="0"/>
                          </a:rPr>
                          <m:t>𝐾</m:t>
                        </m:r>
                      </m:e>
                      <m:sub>
                        <m:r>
                          <a:rPr lang="en-AU" sz="2000" b="0" i="1" smtClean="0">
                            <a:solidFill>
                              <a:srgbClr val="000000"/>
                            </a:solidFill>
                            <a:latin typeface="Cambria Math" panose="02040503050406030204" pitchFamily="18" charset="0"/>
                          </a:rPr>
                          <m:t>𝑡</m:t>
                        </m:r>
                      </m:sub>
                    </m:sSub>
                    <m:r>
                      <a:rPr lang="en-AU" sz="2000" b="0" i="1" smtClean="0">
                        <a:solidFill>
                          <a:srgbClr val="000000"/>
                        </a:solidFill>
                        <a:latin typeface="Cambria Math" panose="02040503050406030204" pitchFamily="18" charset="0"/>
                      </a:rPr>
                      <m:t>=</m:t>
                    </m:r>
                    <m:r>
                      <a:rPr lang="en-AU" sz="2000" b="0" i="1" smtClean="0">
                        <a:solidFill>
                          <a:srgbClr val="000000"/>
                        </a:solidFill>
                        <a:latin typeface="Cambria Math" panose="02040503050406030204" pitchFamily="18" charset="0"/>
                      </a:rPr>
                      <m:t>𝑁</m:t>
                    </m:r>
                  </m:oMath>
                </a14:m>
                <a:endParaRPr lang="en-GB" altLang="en-US" sz="2000" dirty="0">
                  <a:solidFill>
                    <a:schemeClr val="tx1"/>
                  </a:solidFill>
                  <a:latin typeface="+mn-lt"/>
                  <a:cs typeface="+mn-cs"/>
                </a:endParaRPr>
              </a:p>
              <a:p>
                <a:pPr eaLnBrk="1" hangingPunct="1">
                  <a:spcBef>
                    <a:spcPct val="0"/>
                  </a:spcBef>
                  <a:buFontTx/>
                  <a:buNone/>
                </a:pPr>
                <a:r>
                  <a:rPr lang="en-GB" altLang="en-US" sz="2000" dirty="0" err="1">
                    <a:solidFill>
                      <a:schemeClr val="tx1"/>
                    </a:solidFill>
                    <a:latin typeface="+mn-lt"/>
                    <a:cs typeface="+mn-cs"/>
                  </a:rPr>
                  <a:t>Swerling</a:t>
                </a:r>
                <a:r>
                  <a:rPr lang="en-GB" altLang="en-US" sz="2000" dirty="0">
                    <a:solidFill>
                      <a:schemeClr val="tx1"/>
                    </a:solidFill>
                    <a:latin typeface="+mn-lt"/>
                    <a:cs typeface="+mn-cs"/>
                  </a:rPr>
                  <a:t> 3: </a:t>
                </a:r>
                <a14:m>
                  <m:oMath xmlns:m="http://schemas.openxmlformats.org/officeDocument/2006/math">
                    <m:sSub>
                      <m:sSubPr>
                        <m:ctrlPr>
                          <a:rPr lang="en-AU" sz="2000" b="0" i="1" smtClean="0">
                            <a:solidFill>
                              <a:srgbClr val="000000"/>
                            </a:solidFill>
                            <a:latin typeface="Cambria Math" panose="02040503050406030204" pitchFamily="18" charset="0"/>
                          </a:rPr>
                        </m:ctrlPr>
                      </m:sSubPr>
                      <m:e>
                        <m:r>
                          <a:rPr lang="en-AU" sz="2000" b="0" i="1" smtClean="0">
                            <a:solidFill>
                              <a:srgbClr val="000000"/>
                            </a:solidFill>
                            <a:latin typeface="Cambria Math" panose="02040503050406030204" pitchFamily="18" charset="0"/>
                          </a:rPr>
                          <m:t>𝐾</m:t>
                        </m:r>
                      </m:e>
                      <m:sub>
                        <m:r>
                          <a:rPr lang="en-AU" sz="2000" b="0" i="1" smtClean="0">
                            <a:solidFill>
                              <a:srgbClr val="000000"/>
                            </a:solidFill>
                            <a:latin typeface="Cambria Math" panose="02040503050406030204" pitchFamily="18" charset="0"/>
                          </a:rPr>
                          <m:t>𝑡</m:t>
                        </m:r>
                      </m:sub>
                    </m:sSub>
                    <m:r>
                      <a:rPr lang="en-AU" sz="2000" b="0" i="1" smtClean="0">
                        <a:solidFill>
                          <a:srgbClr val="000000"/>
                        </a:solidFill>
                        <a:latin typeface="Cambria Math" panose="02040503050406030204" pitchFamily="18" charset="0"/>
                      </a:rPr>
                      <m:t>=2</m:t>
                    </m:r>
                  </m:oMath>
                </a14:m>
                <a:endParaRPr lang="en-GB" altLang="en-US" sz="2000" dirty="0">
                  <a:solidFill>
                    <a:schemeClr val="tx1"/>
                  </a:solidFill>
                  <a:latin typeface="+mn-lt"/>
                  <a:cs typeface="+mn-cs"/>
                </a:endParaRPr>
              </a:p>
              <a:p>
                <a:pPr eaLnBrk="1" hangingPunct="1">
                  <a:spcBef>
                    <a:spcPct val="0"/>
                  </a:spcBef>
                  <a:buFontTx/>
                  <a:buNone/>
                </a:pPr>
                <a:r>
                  <a:rPr lang="en-GB" altLang="en-US" sz="2000" dirty="0" err="1">
                    <a:solidFill>
                      <a:schemeClr val="tx1"/>
                    </a:solidFill>
                    <a:latin typeface="+mn-lt"/>
                    <a:cs typeface="+mn-cs"/>
                  </a:rPr>
                  <a:t>Swerling</a:t>
                </a:r>
                <a:r>
                  <a:rPr lang="en-GB" altLang="en-US" sz="2000" dirty="0">
                    <a:solidFill>
                      <a:schemeClr val="tx1"/>
                    </a:solidFill>
                    <a:latin typeface="+mn-lt"/>
                    <a:cs typeface="+mn-cs"/>
                  </a:rPr>
                  <a:t> 4: </a:t>
                </a:r>
                <a14:m>
                  <m:oMath xmlns:m="http://schemas.openxmlformats.org/officeDocument/2006/math">
                    <m:sSub>
                      <m:sSubPr>
                        <m:ctrlPr>
                          <a:rPr lang="en-AU" sz="2000" b="0" i="1" smtClean="0">
                            <a:solidFill>
                              <a:srgbClr val="000000"/>
                            </a:solidFill>
                            <a:latin typeface="Cambria Math" panose="02040503050406030204" pitchFamily="18" charset="0"/>
                          </a:rPr>
                        </m:ctrlPr>
                      </m:sSubPr>
                      <m:e>
                        <m:r>
                          <a:rPr lang="en-AU" sz="2000" b="0" i="1" smtClean="0">
                            <a:solidFill>
                              <a:srgbClr val="000000"/>
                            </a:solidFill>
                            <a:latin typeface="Cambria Math" panose="02040503050406030204" pitchFamily="18" charset="0"/>
                          </a:rPr>
                          <m:t>𝐾</m:t>
                        </m:r>
                      </m:e>
                      <m:sub>
                        <m:r>
                          <a:rPr lang="en-AU" sz="2000" b="0" i="1" smtClean="0">
                            <a:solidFill>
                              <a:srgbClr val="000000"/>
                            </a:solidFill>
                            <a:latin typeface="Cambria Math" panose="02040503050406030204" pitchFamily="18" charset="0"/>
                          </a:rPr>
                          <m:t>𝑡</m:t>
                        </m:r>
                      </m:sub>
                    </m:sSub>
                    <m:r>
                      <a:rPr lang="en-AU" sz="2000" b="0" i="1" smtClean="0">
                        <a:solidFill>
                          <a:srgbClr val="000000"/>
                        </a:solidFill>
                        <a:latin typeface="Cambria Math" panose="02040503050406030204" pitchFamily="18" charset="0"/>
                      </a:rPr>
                      <m:t>=2</m:t>
                    </m:r>
                    <m:r>
                      <a:rPr lang="en-AU" sz="2000" b="0" i="1" smtClean="0">
                        <a:solidFill>
                          <a:srgbClr val="000000"/>
                        </a:solidFill>
                        <a:latin typeface="Cambria Math" panose="02040503050406030204" pitchFamily="18" charset="0"/>
                      </a:rPr>
                      <m:t>𝑁</m:t>
                    </m:r>
                  </m:oMath>
                </a14:m>
                <a:endParaRPr lang="en-GB" altLang="en-US" sz="2000" dirty="0">
                  <a:solidFill>
                    <a:schemeClr val="tx1"/>
                  </a:solidFill>
                  <a:latin typeface="+mn-lt"/>
                  <a:cs typeface="+mn-cs"/>
                </a:endParaRPr>
              </a:p>
            </p:txBody>
          </p:sp>
        </mc:Choice>
        <mc:Fallback xmlns="">
          <p:sp>
            <p:nvSpPr>
              <p:cNvPr id="20" name="Rectangle 11">
                <a:extLst>
                  <a:ext uri="{FF2B5EF4-FFF2-40B4-BE49-F238E27FC236}">
                    <a16:creationId xmlns:a16="http://schemas.microsoft.com/office/drawing/2014/main" id="{5A702DCB-1D5C-4881-885C-9B7D255C5EBC}"/>
                  </a:ext>
                </a:extLst>
              </p:cNvPr>
              <p:cNvSpPr>
                <a:spLocks noRot="1" noChangeAspect="1" noMove="1" noResize="1" noEditPoints="1" noAdjustHandles="1" noChangeArrowheads="1" noChangeShapeType="1" noTextEdit="1"/>
              </p:cNvSpPr>
              <p:nvPr/>
            </p:nvSpPr>
            <p:spPr bwMode="auto">
              <a:xfrm>
                <a:off x="7587396" y="4212274"/>
                <a:ext cx="2315121" cy="1323439"/>
              </a:xfrm>
              <a:prstGeom prst="rect">
                <a:avLst/>
              </a:prstGeom>
              <a:blipFill>
                <a:blip r:embed="rId5"/>
                <a:stretch>
                  <a:fillRect l="-2902" t="-1843" b="-78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 name="Object 20">
                <a:extLst>
                  <a:ext uri="{FF2B5EF4-FFF2-40B4-BE49-F238E27FC236}">
                    <a16:creationId xmlns:a16="http://schemas.microsoft.com/office/drawing/2014/main" id="{3B83B672-51F0-459E-8B6F-3D5907A52FB7}"/>
                  </a:ext>
                </a:extLst>
              </p:cNvPr>
              <p:cNvSpPr txBox="1"/>
              <p:nvPr/>
            </p:nvSpPr>
            <p:spPr bwMode="auto">
              <a:xfrm>
                <a:off x="7317663" y="2800564"/>
                <a:ext cx="4385387" cy="1111036"/>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en-AU" sz="2000" i="1" smtClean="0">
                          <a:solidFill>
                            <a:srgbClr val="000000"/>
                          </a:solidFill>
                          <a:latin typeface="Cambria Math" panose="02040503050406030204" pitchFamily="18" charset="0"/>
                        </a:rPr>
                        <m:t>𝑃</m:t>
                      </m:r>
                      <m:d>
                        <m:dPr>
                          <m:ctrlPr>
                            <a:rPr lang="en-AU" sz="2000" i="1">
                              <a:solidFill>
                                <a:srgbClr val="000000"/>
                              </a:solidFill>
                              <a:latin typeface="Cambria Math" panose="02040503050406030204" pitchFamily="18" charset="0"/>
                            </a:rPr>
                          </m:ctrlPr>
                        </m:dPr>
                        <m:e>
                          <m:sSub>
                            <m:sSubPr>
                              <m:ctrlPr>
                                <a:rPr lang="en-AU" sz="2000" b="0" i="1" smtClean="0">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𝑠</m:t>
                              </m:r>
                            </m:e>
                            <m:sub>
                              <m:r>
                                <a:rPr lang="en-AU" sz="2000" b="0" i="1" smtClean="0">
                                  <a:solidFill>
                                    <a:srgbClr val="000000"/>
                                  </a:solidFill>
                                  <a:latin typeface="Cambria Math" panose="02040503050406030204" pitchFamily="18" charset="0"/>
                                </a:rPr>
                                <m:t>0</m:t>
                              </m:r>
                            </m:sub>
                          </m:sSub>
                          <m:d>
                            <m:dPr>
                              <m:begChr m:val="|"/>
                              <m:endChr m:val=""/>
                              <m:ctrlPr>
                                <a:rPr lang="en-AU" sz="2000" i="1" smtClean="0">
                                  <a:solidFill>
                                    <a:srgbClr val="000000"/>
                                  </a:solidFill>
                                  <a:latin typeface="Cambria Math" panose="02040503050406030204" pitchFamily="18" charset="0"/>
                                </a:rPr>
                              </m:ctrlPr>
                            </m:dPr>
                            <m:e>
                              <m:sSub>
                                <m:sSubPr>
                                  <m:ctrlPr>
                                    <a:rPr lang="en-AU" sz="2000" b="0" i="1" smtClean="0">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𝑆</m:t>
                                  </m:r>
                                </m:e>
                                <m:sub>
                                  <m:r>
                                    <a:rPr lang="en-AU" sz="2000" b="0" i="1" smtClean="0">
                                      <a:solidFill>
                                        <a:srgbClr val="000000"/>
                                      </a:solidFill>
                                      <a:latin typeface="Cambria Math" panose="02040503050406030204" pitchFamily="18" charset="0"/>
                                    </a:rPr>
                                    <m:t>0</m:t>
                                  </m:r>
                                </m:sub>
                              </m:sSub>
                              <m:r>
                                <a:rPr lang="en-AU" sz="2000" b="0" i="1" smtClean="0">
                                  <a:solidFill>
                                    <a:srgbClr val="000000"/>
                                  </a:solidFill>
                                  <a:latin typeface="Cambria Math" panose="02040503050406030204" pitchFamily="18" charset="0"/>
                                </a:rPr>
                                <m:t>,</m:t>
                              </m:r>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𝐾</m:t>
                                  </m:r>
                                </m:e>
                                <m:sub>
                                  <m:r>
                                    <a:rPr lang="en-AU" sz="2000" i="1">
                                      <a:solidFill>
                                        <a:srgbClr val="000000"/>
                                      </a:solidFill>
                                      <a:latin typeface="Cambria Math" panose="02040503050406030204" pitchFamily="18" charset="0"/>
                                    </a:rPr>
                                    <m:t>𝑡</m:t>
                                  </m:r>
                                </m:sub>
                              </m:sSub>
                            </m:e>
                          </m:d>
                        </m:e>
                      </m:d>
                      <m:r>
                        <a:rPr lang="en-AU" sz="2000" i="1">
                          <a:solidFill>
                            <a:srgbClr val="000000"/>
                          </a:solidFill>
                          <a:latin typeface="Cambria Math" panose="02040503050406030204" pitchFamily="18" charset="0"/>
                        </a:rPr>
                        <m:t>=</m:t>
                      </m:r>
                      <m:f>
                        <m:fPr>
                          <m:ctrlPr>
                            <a:rPr lang="en-AU" sz="2000" i="1">
                              <a:solidFill>
                                <a:srgbClr val="000000"/>
                              </a:solidFill>
                              <a:latin typeface="Cambria Math" panose="02040503050406030204" pitchFamily="18" charset="0"/>
                            </a:rPr>
                          </m:ctrlPr>
                        </m:fPr>
                        <m:num>
                          <m:sSubSup>
                            <m:sSubSupPr>
                              <m:ctrlPr>
                                <a:rPr lang="en-AU" sz="2000" b="0" i="1" smtClean="0">
                                  <a:solidFill>
                                    <a:srgbClr val="000000"/>
                                  </a:solidFill>
                                  <a:latin typeface="Cambria Math" panose="02040503050406030204" pitchFamily="18" charset="0"/>
                                </a:rPr>
                              </m:ctrlPr>
                            </m:sSubSupPr>
                            <m:e>
                              <m:r>
                                <a:rPr lang="en-AU" sz="2000" i="1">
                                  <a:solidFill>
                                    <a:srgbClr val="000000"/>
                                  </a:solidFill>
                                  <a:latin typeface="Cambria Math" panose="02040503050406030204" pitchFamily="18" charset="0"/>
                                </a:rPr>
                                <m:t>𝑠</m:t>
                              </m:r>
                            </m:e>
                            <m:sub>
                              <m:r>
                                <a:rPr lang="en-AU" sz="2000" b="0" i="1" smtClean="0">
                                  <a:solidFill>
                                    <a:srgbClr val="000000"/>
                                  </a:solidFill>
                                  <a:latin typeface="Cambria Math" panose="02040503050406030204" pitchFamily="18" charset="0"/>
                                </a:rPr>
                                <m:t>0</m:t>
                              </m:r>
                            </m:sub>
                            <m:sup>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𝐾</m:t>
                                  </m:r>
                                </m:e>
                                <m:sub>
                                  <m:r>
                                    <a:rPr lang="en-AU" sz="2000" i="1">
                                      <a:solidFill>
                                        <a:srgbClr val="000000"/>
                                      </a:solidFill>
                                      <a:latin typeface="Cambria Math" panose="02040503050406030204" pitchFamily="18" charset="0"/>
                                    </a:rPr>
                                    <m:t>𝑡</m:t>
                                  </m:r>
                                </m:sub>
                              </m:sSub>
                              <m:r>
                                <a:rPr lang="en-AU" sz="2000" i="1">
                                  <a:solidFill>
                                    <a:srgbClr val="000000"/>
                                  </a:solidFill>
                                  <a:latin typeface="Cambria Math" panose="02040503050406030204" pitchFamily="18" charset="0"/>
                                </a:rPr>
                                <m:t>−1</m:t>
                              </m:r>
                            </m:sup>
                          </m:sSubSup>
                        </m:num>
                        <m:den>
                          <m:r>
                            <m:rPr>
                              <m:sty m:val="p"/>
                            </m:rPr>
                            <a:rPr lang="en-AU" sz="2000" i="1">
                              <a:solidFill>
                                <a:srgbClr val="000000"/>
                              </a:solidFill>
                              <a:latin typeface="Cambria Math" panose="02040503050406030204" pitchFamily="18" charset="0"/>
                            </a:rPr>
                            <m:t>Γ</m:t>
                          </m:r>
                          <m:d>
                            <m:dPr>
                              <m:ctrlPr>
                                <a:rPr lang="en-AU" sz="2000" i="1">
                                  <a:solidFill>
                                    <a:srgbClr val="000000"/>
                                  </a:solidFill>
                                  <a:latin typeface="Cambria Math" panose="02040503050406030204" pitchFamily="18" charset="0"/>
                                </a:rPr>
                              </m:ctrlPr>
                            </m:dPr>
                            <m:e>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𝐾</m:t>
                                  </m:r>
                                </m:e>
                                <m:sub>
                                  <m:r>
                                    <a:rPr lang="en-AU" sz="2000" i="1">
                                      <a:solidFill>
                                        <a:srgbClr val="000000"/>
                                      </a:solidFill>
                                      <a:latin typeface="Cambria Math" panose="02040503050406030204" pitchFamily="18" charset="0"/>
                                    </a:rPr>
                                    <m:t>𝑡</m:t>
                                  </m:r>
                                </m:sub>
                              </m:sSub>
                            </m:e>
                          </m:d>
                        </m:den>
                      </m:f>
                      <m:sSup>
                        <m:sSupPr>
                          <m:ctrlPr>
                            <a:rPr lang="en-AU" sz="2000" i="1">
                              <a:solidFill>
                                <a:srgbClr val="000000"/>
                              </a:solidFill>
                              <a:latin typeface="Cambria Math" panose="02040503050406030204" pitchFamily="18" charset="0"/>
                            </a:rPr>
                          </m:ctrlPr>
                        </m:sSupPr>
                        <m:e>
                          <m:d>
                            <m:dPr>
                              <m:ctrlPr>
                                <a:rPr lang="en-AU" sz="2000" i="1">
                                  <a:solidFill>
                                    <a:srgbClr val="000000"/>
                                  </a:solidFill>
                                  <a:latin typeface="Cambria Math" panose="02040503050406030204" pitchFamily="18" charset="0"/>
                                </a:rPr>
                              </m:ctrlPr>
                            </m:dPr>
                            <m:e>
                              <m:f>
                                <m:fPr>
                                  <m:ctrlPr>
                                    <a:rPr lang="en-AU" sz="2000" i="1">
                                      <a:solidFill>
                                        <a:srgbClr val="000000"/>
                                      </a:solidFill>
                                      <a:latin typeface="Cambria Math" panose="02040503050406030204" pitchFamily="18" charset="0"/>
                                    </a:rPr>
                                  </m:ctrlPr>
                                </m:fPr>
                                <m:num>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𝐾</m:t>
                                      </m:r>
                                    </m:e>
                                    <m:sub>
                                      <m:r>
                                        <a:rPr lang="en-AU" sz="2000" i="1">
                                          <a:solidFill>
                                            <a:srgbClr val="000000"/>
                                          </a:solidFill>
                                          <a:latin typeface="Cambria Math" panose="02040503050406030204" pitchFamily="18" charset="0"/>
                                        </a:rPr>
                                        <m:t>𝑡</m:t>
                                      </m:r>
                                    </m:sub>
                                  </m:sSub>
                                </m:num>
                                <m:den>
                                  <m:sSub>
                                    <m:sSubPr>
                                      <m:ctrlPr>
                                        <a:rPr lang="en-AU" sz="2000" b="0" i="1" smtClean="0">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𝑆</m:t>
                                      </m:r>
                                    </m:e>
                                    <m:sub>
                                      <m:r>
                                        <a:rPr lang="en-AU" sz="2000" b="0" i="1" smtClean="0">
                                          <a:solidFill>
                                            <a:srgbClr val="000000"/>
                                          </a:solidFill>
                                          <a:latin typeface="Cambria Math" panose="02040503050406030204" pitchFamily="18" charset="0"/>
                                        </a:rPr>
                                        <m:t>0</m:t>
                                      </m:r>
                                    </m:sub>
                                  </m:sSub>
                                </m:den>
                              </m:f>
                            </m:e>
                          </m:d>
                        </m:e>
                        <m:sup>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𝐾</m:t>
                              </m:r>
                            </m:e>
                            <m:sub>
                              <m:r>
                                <a:rPr lang="en-AU" sz="2000" i="1">
                                  <a:solidFill>
                                    <a:srgbClr val="000000"/>
                                  </a:solidFill>
                                  <a:latin typeface="Cambria Math" panose="02040503050406030204" pitchFamily="18" charset="0"/>
                                </a:rPr>
                                <m:t>𝑡</m:t>
                              </m:r>
                            </m:sub>
                          </m:sSub>
                        </m:sup>
                      </m:sSup>
                      <m:sSup>
                        <m:sSupPr>
                          <m:ctrlPr>
                            <a:rPr lang="en-AU" sz="2000" i="1">
                              <a:solidFill>
                                <a:srgbClr val="000000"/>
                              </a:solidFill>
                              <a:latin typeface="Cambria Math" panose="02040503050406030204" pitchFamily="18" charset="0"/>
                            </a:rPr>
                          </m:ctrlPr>
                        </m:sSupPr>
                        <m:e>
                          <m:r>
                            <a:rPr lang="en-AU" sz="2000" i="1">
                              <a:solidFill>
                                <a:srgbClr val="000000"/>
                              </a:solidFill>
                              <a:latin typeface="Cambria Math" panose="02040503050406030204" pitchFamily="18" charset="0"/>
                            </a:rPr>
                            <m:t>𝑒</m:t>
                          </m:r>
                        </m:e>
                        <m:sup>
                          <m:r>
                            <a:rPr lang="en-AU" sz="2000" i="1">
                              <a:solidFill>
                                <a:srgbClr val="000000"/>
                              </a:solidFill>
                              <a:latin typeface="Cambria Math" panose="02040503050406030204" pitchFamily="18" charset="0"/>
                            </a:rPr>
                            <m:t>−</m:t>
                          </m:r>
                          <m:f>
                            <m:fPr>
                              <m:ctrlPr>
                                <a:rPr lang="en-AU" sz="2000" i="1">
                                  <a:solidFill>
                                    <a:srgbClr val="000000"/>
                                  </a:solidFill>
                                  <a:latin typeface="Cambria Math" panose="02040503050406030204" pitchFamily="18" charset="0"/>
                                </a:rPr>
                              </m:ctrlPr>
                            </m:fPr>
                            <m:num>
                              <m:sSub>
                                <m:sSubPr>
                                  <m:ctrlPr>
                                    <a:rPr lang="en-AU" sz="2000" b="0" i="1" smtClean="0">
                                      <a:solidFill>
                                        <a:srgbClr val="000000"/>
                                      </a:solidFill>
                                      <a:latin typeface="Cambria Math" panose="02040503050406030204" pitchFamily="18" charset="0"/>
                                    </a:rPr>
                                  </m:ctrlPr>
                                </m:sSubPr>
                                <m:e>
                                  <m:r>
                                    <a:rPr lang="en-AU" sz="2000" b="0" i="1" smtClean="0">
                                      <a:solidFill>
                                        <a:srgbClr val="000000"/>
                                      </a:solidFill>
                                      <a:latin typeface="Cambria Math" panose="02040503050406030204" pitchFamily="18" charset="0"/>
                                    </a:rPr>
                                    <m:t>𝐾</m:t>
                                  </m:r>
                                </m:e>
                                <m:sub>
                                  <m:r>
                                    <a:rPr lang="en-AU" sz="2000" b="0" i="1" smtClean="0">
                                      <a:solidFill>
                                        <a:srgbClr val="000000"/>
                                      </a:solidFill>
                                      <a:latin typeface="Cambria Math" panose="02040503050406030204" pitchFamily="18" charset="0"/>
                                    </a:rPr>
                                    <m:t>𝑡</m:t>
                                  </m:r>
                                </m:sub>
                              </m:sSub>
                              <m:sSub>
                                <m:sSubPr>
                                  <m:ctrlPr>
                                    <a:rPr lang="en-AU" sz="2000" b="0" i="1" smtClean="0">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𝑠</m:t>
                                  </m:r>
                                </m:e>
                                <m:sub>
                                  <m:r>
                                    <a:rPr lang="en-AU" sz="2000" b="0" i="1" smtClean="0">
                                      <a:solidFill>
                                        <a:srgbClr val="000000"/>
                                      </a:solidFill>
                                      <a:latin typeface="Cambria Math" panose="02040503050406030204" pitchFamily="18" charset="0"/>
                                    </a:rPr>
                                    <m:t>0</m:t>
                                  </m:r>
                                </m:sub>
                              </m:sSub>
                            </m:num>
                            <m:den>
                              <m:sSub>
                                <m:sSubPr>
                                  <m:ctrlPr>
                                    <a:rPr lang="en-AU" sz="2000" b="0" i="1" smtClean="0">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𝑆</m:t>
                                  </m:r>
                                </m:e>
                                <m:sub>
                                  <m:r>
                                    <a:rPr lang="en-AU" sz="2000" b="0" i="1" smtClean="0">
                                      <a:solidFill>
                                        <a:srgbClr val="000000"/>
                                      </a:solidFill>
                                      <a:latin typeface="Cambria Math" panose="02040503050406030204" pitchFamily="18" charset="0"/>
                                    </a:rPr>
                                    <m:t>0</m:t>
                                  </m:r>
                                </m:sub>
                              </m:sSub>
                            </m:den>
                          </m:f>
                        </m:sup>
                      </m:sSup>
                    </m:oMath>
                  </m:oMathPara>
                </a14:m>
                <a:endParaRPr lang="en-AU" sz="2000" dirty="0"/>
              </a:p>
            </p:txBody>
          </p:sp>
        </mc:Choice>
        <mc:Fallback xmlns="">
          <p:sp>
            <p:nvSpPr>
              <p:cNvPr id="21" name="Object 20">
                <a:extLst>
                  <a:ext uri="{FF2B5EF4-FFF2-40B4-BE49-F238E27FC236}">
                    <a16:creationId xmlns:a16="http://schemas.microsoft.com/office/drawing/2014/main" id="{3B83B672-51F0-459E-8B6F-3D5907A52FB7}"/>
                  </a:ext>
                </a:extLst>
              </p:cNvPr>
              <p:cNvSpPr txBox="1">
                <a:spLocks noRot="1" noChangeAspect="1" noMove="1" noResize="1" noEditPoints="1" noAdjustHandles="1" noChangeArrowheads="1" noChangeShapeType="1" noTextEdit="1"/>
              </p:cNvSpPr>
              <p:nvPr/>
            </p:nvSpPr>
            <p:spPr bwMode="auto">
              <a:xfrm>
                <a:off x="7317663" y="2800564"/>
                <a:ext cx="4385387" cy="1111036"/>
              </a:xfrm>
              <a:prstGeom prst="rect">
                <a:avLst/>
              </a:prstGeom>
              <a:blipFill>
                <a:blip r:embed="rId6"/>
                <a:stretch>
                  <a:fillRect/>
                </a:stretch>
              </a:blipFill>
              <a:ln>
                <a:noFill/>
              </a:ln>
            </p:spPr>
            <p:txBody>
              <a:bodyPr/>
              <a:lstStyle/>
              <a:p>
                <a:r>
                  <a:rPr lang="en-AU">
                    <a:noFill/>
                  </a:rPr>
                  <a:t> </a:t>
                </a:r>
              </a:p>
            </p:txBody>
          </p:sp>
        </mc:Fallback>
      </mc:AlternateContent>
    </p:spTree>
    <p:extLst>
      <p:ext uri="{BB962C8B-B14F-4D97-AF65-F5344CB8AC3E}">
        <p14:creationId xmlns:p14="http://schemas.microsoft.com/office/powerpoint/2010/main" val="14817037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26F488B4-CC19-4689-A275-B8CE1264872C}"/>
                  </a:ext>
                </a:extLst>
              </p:cNvPr>
              <p:cNvSpPr txBox="1"/>
              <p:nvPr/>
            </p:nvSpPr>
            <p:spPr bwMode="auto">
              <a:xfrm>
                <a:off x="1704527" y="1519442"/>
                <a:ext cx="6544123" cy="901337"/>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AU" i="1" smtClean="0">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𝑝</m:t>
                          </m:r>
                        </m:e>
                        <m:sub>
                          <m:r>
                            <a:rPr lang="en-AU" i="1">
                              <a:solidFill>
                                <a:srgbClr val="000000"/>
                              </a:solidFill>
                              <a:latin typeface="Cambria Math" panose="02040503050406030204" pitchFamily="18" charset="0"/>
                            </a:rPr>
                            <m:t>𝑟</m:t>
                          </m:r>
                        </m:sub>
                      </m:sSub>
                      <m:r>
                        <a:rPr lang="en-AU" i="1">
                          <a:solidFill>
                            <a:srgbClr val="000000"/>
                          </a:solidFill>
                          <a:latin typeface="Cambria Math" panose="02040503050406030204" pitchFamily="18" charset="0"/>
                        </a:rPr>
                        <m:t> = </m:t>
                      </m:r>
                      <m:f>
                        <m:fPr>
                          <m:ctrlPr>
                            <a:rPr lang="en-AU" i="1">
                              <a:solidFill>
                                <a:srgbClr val="000000"/>
                              </a:solidFill>
                              <a:latin typeface="Cambria Math" panose="02040503050406030204" pitchFamily="18" charset="0"/>
                            </a:rPr>
                          </m:ctrlPr>
                        </m:fPr>
                        <m:num>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𝑝</m:t>
                              </m:r>
                            </m:e>
                            <m:sub>
                              <m:r>
                                <a:rPr lang="en-AU" i="1">
                                  <a:solidFill>
                                    <a:srgbClr val="000000"/>
                                  </a:solidFill>
                                  <a:latin typeface="Cambria Math" panose="02040503050406030204" pitchFamily="18" charset="0"/>
                                </a:rPr>
                                <m:t>𝑡</m:t>
                              </m:r>
                            </m:sub>
                          </m:sSub>
                          <m:sSub>
                            <m:sSubPr>
                              <m:ctrlPr>
                                <a:rPr lang="en-AU" b="0" i="1" smtClean="0">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𝐺</m:t>
                              </m:r>
                            </m:e>
                            <m:sub>
                              <m:r>
                                <a:rPr lang="en-AU" b="0" i="1" smtClean="0">
                                  <a:solidFill>
                                    <a:srgbClr val="000000"/>
                                  </a:solidFill>
                                  <a:latin typeface="Cambria Math" panose="02040503050406030204" pitchFamily="18" charset="0"/>
                                </a:rPr>
                                <m:t>𝑡</m:t>
                              </m:r>
                            </m:sub>
                          </m:sSub>
                        </m:num>
                        <m:den>
                          <m:r>
                            <a:rPr lang="en-AU" i="1">
                              <a:solidFill>
                                <a:srgbClr val="000000"/>
                              </a:solidFill>
                              <a:latin typeface="Cambria Math" panose="02040503050406030204" pitchFamily="18" charset="0"/>
                            </a:rPr>
                            <m:t>4</m:t>
                          </m:r>
                          <m:r>
                            <a:rPr lang="en-AU" i="1">
                              <a:solidFill>
                                <a:srgbClr val="000000"/>
                              </a:solidFill>
                              <a:latin typeface="Cambria Math" panose="02040503050406030204" pitchFamily="18" charset="0"/>
                            </a:rPr>
                            <m:t>𝜋</m:t>
                          </m:r>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𝑅</m:t>
                              </m:r>
                            </m:e>
                            <m:sup>
                              <m:r>
                                <a:rPr lang="en-AU" i="1">
                                  <a:solidFill>
                                    <a:srgbClr val="000000"/>
                                  </a:solidFill>
                                  <a:latin typeface="Cambria Math" panose="02040503050406030204" pitchFamily="18" charset="0"/>
                                </a:rPr>
                                <m:t>2</m:t>
                              </m:r>
                            </m:sup>
                          </m:sSup>
                        </m:den>
                      </m:f>
                      <m:r>
                        <a:rPr lang="en-AU" b="0" i="1" smtClean="0">
                          <a:solidFill>
                            <a:srgbClr val="000000"/>
                          </a:solidFill>
                          <a:latin typeface="Cambria Math" panose="02040503050406030204" pitchFamily="18" charset="0"/>
                        </a:rPr>
                        <m:t>.</m:t>
                      </m:r>
                      <m:f>
                        <m:fPr>
                          <m:ctrlPr>
                            <a:rPr lang="en-AU" i="1">
                              <a:solidFill>
                                <a:srgbClr val="000000"/>
                              </a:solidFill>
                              <a:latin typeface="Cambria Math" panose="02040503050406030204" pitchFamily="18" charset="0"/>
                            </a:rPr>
                          </m:ctrlPr>
                        </m:fPr>
                        <m:num>
                          <m:r>
                            <a:rPr lang="en-AU" i="1">
                              <a:solidFill>
                                <a:srgbClr val="000000"/>
                              </a:solidFill>
                              <a:latin typeface="Cambria Math" panose="02040503050406030204" pitchFamily="18" charset="0"/>
                            </a:rPr>
                            <m:t>1</m:t>
                          </m:r>
                        </m:num>
                        <m:den>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𝐿</m:t>
                              </m:r>
                            </m:e>
                            <m:sub>
                              <m:r>
                                <a:rPr lang="en-AU" i="1">
                                  <a:solidFill>
                                    <a:srgbClr val="000000"/>
                                  </a:solidFill>
                                  <a:latin typeface="Cambria Math" panose="02040503050406030204" pitchFamily="18" charset="0"/>
                                </a:rPr>
                                <m:t>𝑎</m:t>
                              </m:r>
                            </m:sub>
                          </m:sSub>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𝐿</m:t>
                              </m:r>
                            </m:e>
                            <m:sub>
                              <m:r>
                                <m:rPr>
                                  <m:sty m:val="p"/>
                                </m:rPr>
                                <a:rPr lang="en-AU" b="0" i="0" smtClean="0">
                                  <a:solidFill>
                                    <a:srgbClr val="000000"/>
                                  </a:solidFill>
                                  <a:latin typeface="Cambria Math" panose="02040503050406030204" pitchFamily="18" charset="0"/>
                                </a:rPr>
                                <m:t>sp</m:t>
                              </m:r>
                            </m:sub>
                          </m:sSub>
                          <m:sSub>
                            <m:sSubPr>
                              <m:ctrlPr>
                                <a:rPr lang="en-AU" b="0" i="1" smtClean="0">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𝐿</m:t>
                              </m:r>
                            </m:e>
                            <m:sub>
                              <m:r>
                                <m:rPr>
                                  <m:sty m:val="p"/>
                                </m:rPr>
                                <a:rPr lang="en-AU" b="0" i="0" smtClean="0">
                                  <a:solidFill>
                                    <a:srgbClr val="000000"/>
                                  </a:solidFill>
                                  <a:latin typeface="Cambria Math" panose="02040503050406030204" pitchFamily="18" charset="0"/>
                                </a:rPr>
                                <m:t>RF</m:t>
                              </m:r>
                            </m:sub>
                          </m:sSub>
                        </m:den>
                      </m:f>
                      <m:r>
                        <a:rPr lang="en-AU" b="0" i="1" smtClean="0">
                          <a:solidFill>
                            <a:srgbClr val="000000"/>
                          </a:solidFill>
                          <a:latin typeface="Cambria Math" panose="02040503050406030204" pitchFamily="18" charset="0"/>
                        </a:rPr>
                        <m:t>.</m:t>
                      </m:r>
                      <m:f>
                        <m:fPr>
                          <m:ctrlPr>
                            <a:rPr lang="en-AU" i="1">
                              <a:solidFill>
                                <a:srgbClr val="000000"/>
                              </a:solidFill>
                              <a:latin typeface="Cambria Math" panose="02040503050406030204" pitchFamily="18" charset="0"/>
                            </a:rPr>
                          </m:ctrlPr>
                        </m:fPr>
                        <m:num>
                          <m:r>
                            <a:rPr lang="en-AU" i="1">
                              <a:solidFill>
                                <a:srgbClr val="000000"/>
                              </a:solidFill>
                              <a:latin typeface="Cambria Math" panose="02040503050406030204" pitchFamily="18" charset="0"/>
                            </a:rPr>
                            <m:t>𝜎</m:t>
                          </m:r>
                          <m:sSubSup>
                            <m:sSubSupPr>
                              <m:ctrlPr>
                                <a:rPr lang="en-AU" b="0" i="1" smtClean="0">
                                  <a:solidFill>
                                    <a:srgbClr val="000000"/>
                                  </a:solidFill>
                                  <a:latin typeface="Cambria Math" panose="02040503050406030204" pitchFamily="18" charset="0"/>
                                </a:rPr>
                              </m:ctrlPr>
                            </m:sSubSupPr>
                            <m:e>
                              <m:r>
                                <a:rPr lang="en-AU" b="0" i="1" smtClean="0">
                                  <a:solidFill>
                                    <a:srgbClr val="000000"/>
                                  </a:solidFill>
                                  <a:latin typeface="Cambria Math" panose="02040503050406030204" pitchFamily="18" charset="0"/>
                                </a:rPr>
                                <m:t>𝐹</m:t>
                              </m:r>
                            </m:e>
                            <m:sub>
                              <m:r>
                                <a:rPr lang="en-AU" b="0" i="1" smtClean="0">
                                  <a:solidFill>
                                    <a:srgbClr val="000000"/>
                                  </a:solidFill>
                                  <a:latin typeface="Cambria Math" panose="02040503050406030204" pitchFamily="18" charset="0"/>
                                </a:rPr>
                                <m:t>𝑝</m:t>
                              </m:r>
                            </m:sub>
                            <m:sup>
                              <m:r>
                                <a:rPr lang="en-AU" b="0" i="1" smtClean="0">
                                  <a:solidFill>
                                    <a:srgbClr val="000000"/>
                                  </a:solidFill>
                                  <a:latin typeface="Cambria Math" panose="02040503050406030204" pitchFamily="18" charset="0"/>
                                </a:rPr>
                                <m:t>4</m:t>
                              </m:r>
                            </m:sup>
                          </m:sSubSup>
                        </m:num>
                        <m:den>
                          <m:r>
                            <a:rPr lang="en-AU" i="1">
                              <a:solidFill>
                                <a:srgbClr val="000000"/>
                              </a:solidFill>
                              <a:latin typeface="Cambria Math" panose="02040503050406030204" pitchFamily="18" charset="0"/>
                            </a:rPr>
                            <m:t>4</m:t>
                          </m:r>
                          <m:r>
                            <a:rPr lang="en-AU" i="1">
                              <a:solidFill>
                                <a:srgbClr val="000000"/>
                              </a:solidFill>
                              <a:latin typeface="Cambria Math" panose="02040503050406030204" pitchFamily="18" charset="0"/>
                            </a:rPr>
                            <m:t>𝜋</m:t>
                          </m:r>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𝑅</m:t>
                              </m:r>
                            </m:e>
                            <m:sup>
                              <m:r>
                                <a:rPr lang="en-AU" i="1">
                                  <a:solidFill>
                                    <a:srgbClr val="000000"/>
                                  </a:solidFill>
                                  <a:latin typeface="Cambria Math" panose="02040503050406030204" pitchFamily="18" charset="0"/>
                                </a:rPr>
                                <m:t>2</m:t>
                              </m:r>
                            </m:sup>
                          </m:sSup>
                        </m:den>
                      </m:f>
                      <m:r>
                        <a:rPr lang="en-AU" b="0" i="1" smtClean="0">
                          <a:solidFill>
                            <a:srgbClr val="000000"/>
                          </a:solidFill>
                          <a:latin typeface="Cambria Math" panose="02040503050406030204" pitchFamily="18" charset="0"/>
                        </a:rPr>
                        <m:t>.</m:t>
                      </m:r>
                      <m:f>
                        <m:fPr>
                          <m:ctrlPr>
                            <a:rPr lang="en-AU" b="0" i="1" smtClean="0">
                              <a:solidFill>
                                <a:srgbClr val="000000"/>
                              </a:solidFill>
                              <a:latin typeface="Cambria Math" panose="02040503050406030204" pitchFamily="18" charset="0"/>
                            </a:rPr>
                          </m:ctrlPr>
                        </m:fPr>
                        <m:num>
                          <m:sSub>
                            <m:sSubPr>
                              <m:ctrlPr>
                                <a:rPr lang="en-AU" b="0" i="1" smtClean="0">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𝐺</m:t>
                              </m:r>
                            </m:e>
                            <m:sub>
                              <m:r>
                                <a:rPr lang="en-AU" b="0" i="1" smtClean="0">
                                  <a:solidFill>
                                    <a:srgbClr val="000000"/>
                                  </a:solidFill>
                                  <a:latin typeface="Cambria Math" panose="02040503050406030204" pitchFamily="18" charset="0"/>
                                </a:rPr>
                                <m:t>𝑟</m:t>
                              </m:r>
                            </m:sub>
                          </m:sSub>
                          <m:sSup>
                            <m:sSupPr>
                              <m:ctrlPr>
                                <a:rPr lang="en-AU" b="0" i="1" smtClean="0">
                                  <a:solidFill>
                                    <a:srgbClr val="000000"/>
                                  </a:solidFill>
                                  <a:latin typeface="Cambria Math" panose="02040503050406030204" pitchFamily="18" charset="0"/>
                                </a:rPr>
                              </m:ctrlPr>
                            </m:sSupPr>
                            <m:e>
                              <m:r>
                                <a:rPr lang="en-AU" b="0" i="1" smtClean="0">
                                  <a:solidFill>
                                    <a:srgbClr val="000000"/>
                                  </a:solidFill>
                                  <a:latin typeface="Cambria Math" panose="02040503050406030204" pitchFamily="18" charset="0"/>
                                </a:rPr>
                                <m:t>𝜆</m:t>
                              </m:r>
                            </m:e>
                            <m:sup>
                              <m:r>
                                <a:rPr lang="en-AU" b="0" i="1" smtClean="0">
                                  <a:solidFill>
                                    <a:srgbClr val="000000"/>
                                  </a:solidFill>
                                  <a:latin typeface="Cambria Math" panose="02040503050406030204" pitchFamily="18" charset="0"/>
                                </a:rPr>
                                <m:t>2</m:t>
                              </m:r>
                            </m:sup>
                          </m:sSup>
                        </m:num>
                        <m:den>
                          <m:r>
                            <a:rPr lang="en-AU" i="1">
                              <a:solidFill>
                                <a:srgbClr val="000000"/>
                              </a:solidFill>
                              <a:latin typeface="Cambria Math" panose="02040503050406030204" pitchFamily="18" charset="0"/>
                            </a:rPr>
                            <m:t>4</m:t>
                          </m:r>
                          <m:r>
                            <a:rPr lang="en-AU" i="1">
                              <a:solidFill>
                                <a:srgbClr val="000000"/>
                              </a:solidFill>
                              <a:latin typeface="Cambria Math" panose="02040503050406030204" pitchFamily="18" charset="0"/>
                            </a:rPr>
                            <m:t>𝜋</m:t>
                          </m:r>
                        </m:den>
                      </m:f>
                      <m:r>
                        <a:rPr lang="en-AU" b="0" i="0" smtClean="0">
                          <a:solidFill>
                            <a:srgbClr val="000000"/>
                          </a:solidFill>
                          <a:latin typeface="Cambria Math" panose="02040503050406030204" pitchFamily="18" charset="0"/>
                        </a:rPr>
                        <m:t>.</m:t>
                      </m:r>
                      <m:sSub>
                        <m:sSubPr>
                          <m:ctrlPr>
                            <a:rPr lang="en-AU" b="0" i="1" smtClean="0">
                              <a:solidFill>
                                <a:srgbClr val="000000"/>
                              </a:solidFill>
                              <a:latin typeface="Cambria Math" panose="02040503050406030204" pitchFamily="18" charset="0"/>
                            </a:rPr>
                          </m:ctrlPr>
                        </m:sSubPr>
                        <m:e>
                          <m:r>
                            <m:rPr>
                              <m:sty m:val="p"/>
                            </m:rPr>
                            <a:rPr lang="en-AU" b="0" i="0" smtClean="0">
                              <a:solidFill>
                                <a:srgbClr val="000000"/>
                              </a:solidFill>
                              <a:latin typeface="Cambria Math" panose="02040503050406030204" pitchFamily="18" charset="0"/>
                            </a:rPr>
                            <m:t>T</m:t>
                          </m:r>
                        </m:e>
                        <m:sub>
                          <m:r>
                            <m:rPr>
                              <m:sty m:val="p"/>
                            </m:rPr>
                            <a:rPr lang="en-AU" b="0" i="0" smtClean="0">
                              <a:solidFill>
                                <a:srgbClr val="000000"/>
                              </a:solidFill>
                              <a:latin typeface="Cambria Math" panose="02040503050406030204" pitchFamily="18" charset="0"/>
                            </a:rPr>
                            <m:t>p</m:t>
                          </m:r>
                        </m:sub>
                      </m:sSub>
                      <m:r>
                        <m:rPr>
                          <m:sty m:val="p"/>
                        </m:rPr>
                        <a:rPr lang="en-AU" b="0" i="0" smtClean="0">
                          <a:solidFill>
                            <a:srgbClr val="000000"/>
                          </a:solidFill>
                          <a:latin typeface="Cambria Math" panose="02040503050406030204" pitchFamily="18" charset="0"/>
                        </a:rPr>
                        <m:t>B</m:t>
                      </m:r>
                    </m:oMath>
                  </m:oMathPara>
                </a14:m>
                <a:endParaRPr lang="en-AU" dirty="0"/>
              </a:p>
            </p:txBody>
          </p:sp>
        </mc:Choice>
        <mc:Fallback xmlns="">
          <p:sp>
            <p:nvSpPr>
              <p:cNvPr id="7" name="Object 7">
                <a:extLst>
                  <a:ext uri="{FF2B5EF4-FFF2-40B4-BE49-F238E27FC236}">
                    <a16:creationId xmlns:a16="http://schemas.microsoft.com/office/drawing/2014/main" id="{26F488B4-CC19-4689-A275-B8CE1264872C}"/>
                  </a:ext>
                </a:extLst>
              </p:cNvPr>
              <p:cNvSpPr txBox="1">
                <a:spLocks noRot="1" noChangeAspect="1" noMove="1" noResize="1" noEditPoints="1" noAdjustHandles="1" noChangeArrowheads="1" noChangeShapeType="1" noTextEdit="1"/>
              </p:cNvSpPr>
              <p:nvPr/>
            </p:nvSpPr>
            <p:spPr bwMode="auto">
              <a:xfrm>
                <a:off x="1704527" y="1519442"/>
                <a:ext cx="6544123" cy="901337"/>
              </a:xfrm>
              <a:prstGeom prst="rect">
                <a:avLst/>
              </a:prstGeom>
              <a:blipFill>
                <a:blip r:embed="rId3"/>
                <a:stretch>
                  <a:fillRect/>
                </a:stretch>
              </a:blipFill>
              <a:ln>
                <a:noFill/>
              </a:ln>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8" name="Object 9">
                <a:extLst>
                  <a:ext uri="{FF2B5EF4-FFF2-40B4-BE49-F238E27FC236}">
                    <a16:creationId xmlns:a16="http://schemas.microsoft.com/office/drawing/2014/main" id="{E0876309-1CE2-4009-8D0E-192988185303}"/>
                  </a:ext>
                </a:extLst>
              </p:cNvPr>
              <p:cNvSpPr txBox="1"/>
              <p:nvPr/>
            </p:nvSpPr>
            <p:spPr bwMode="auto">
              <a:xfrm>
                <a:off x="1366174" y="2815826"/>
                <a:ext cx="3014444" cy="83780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AU" i="1" smtClean="0">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𝑝</m:t>
                          </m:r>
                        </m:e>
                        <m:sub>
                          <m:r>
                            <a:rPr lang="en-AU" i="1">
                              <a:solidFill>
                                <a:srgbClr val="000000"/>
                              </a:solidFill>
                              <a:latin typeface="Cambria Math" panose="02040503050406030204" pitchFamily="18" charset="0"/>
                            </a:rPr>
                            <m:t>𝑠</m:t>
                          </m:r>
                        </m:sub>
                      </m:sSub>
                      <m:r>
                        <a:rPr lang="en-AU" i="1">
                          <a:solidFill>
                            <a:srgbClr val="000000"/>
                          </a:solidFill>
                          <a:latin typeface="Cambria Math" panose="02040503050406030204" pitchFamily="18" charset="0"/>
                        </a:rPr>
                        <m:t> = </m:t>
                      </m:r>
                      <m:f>
                        <m:fPr>
                          <m:ctrlPr>
                            <a:rPr lang="en-AU" i="1">
                              <a:solidFill>
                                <a:srgbClr val="000000"/>
                              </a:solidFill>
                              <a:latin typeface="Cambria Math" panose="02040503050406030204" pitchFamily="18" charset="0"/>
                            </a:rPr>
                          </m:ctrlPr>
                        </m:fPr>
                        <m:num>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𝑝</m:t>
                              </m:r>
                            </m:e>
                            <m:sub>
                              <m:r>
                                <a:rPr lang="en-AU" i="1">
                                  <a:solidFill>
                                    <a:srgbClr val="000000"/>
                                  </a:solidFill>
                                  <a:latin typeface="Cambria Math" panose="02040503050406030204" pitchFamily="18" charset="0"/>
                                </a:rPr>
                                <m:t>𝑡</m:t>
                              </m:r>
                            </m:sub>
                          </m:sSub>
                          <m:sSub>
                            <m:sSubPr>
                              <m:ctrlPr>
                                <a:rPr lang="en-AU" b="0" i="1" smtClean="0">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𝐺</m:t>
                              </m:r>
                            </m:e>
                            <m:sub>
                              <m:r>
                                <a:rPr lang="en-AU" b="0" i="1" smtClean="0">
                                  <a:solidFill>
                                    <a:srgbClr val="000000"/>
                                  </a:solidFill>
                                  <a:latin typeface="Cambria Math" panose="02040503050406030204" pitchFamily="18" charset="0"/>
                                </a:rPr>
                                <m:t>𝑡</m:t>
                              </m:r>
                            </m:sub>
                          </m:sSub>
                          <m:sSub>
                            <m:sSubPr>
                              <m:ctrlPr>
                                <a:rPr lang="en-AU" b="0" i="1" smtClean="0">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𝐺</m:t>
                              </m:r>
                            </m:e>
                            <m:sub>
                              <m:r>
                                <a:rPr lang="en-AU" b="0" i="1" smtClean="0">
                                  <a:solidFill>
                                    <a:srgbClr val="000000"/>
                                  </a:solidFill>
                                  <a:latin typeface="Cambria Math" panose="02040503050406030204" pitchFamily="18" charset="0"/>
                                </a:rPr>
                                <m:t>𝑟</m:t>
                              </m:r>
                            </m:sub>
                          </m:sSub>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𝜆</m:t>
                              </m:r>
                            </m:e>
                            <m:sup>
                              <m:r>
                                <a:rPr lang="en-AU" i="1">
                                  <a:solidFill>
                                    <a:srgbClr val="000000"/>
                                  </a:solidFill>
                                  <a:latin typeface="Cambria Math" panose="02040503050406030204" pitchFamily="18" charset="0"/>
                                </a:rPr>
                                <m:t>2</m:t>
                              </m:r>
                            </m:sup>
                          </m:sSup>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𝜎</m:t>
                              </m:r>
                            </m:e>
                            <m:sub>
                              <m:r>
                                <a:rPr lang="en-AU" i="1">
                                  <a:solidFill>
                                    <a:srgbClr val="000000"/>
                                  </a:solidFill>
                                  <a:latin typeface="Cambria Math" panose="02040503050406030204" pitchFamily="18" charset="0"/>
                                </a:rPr>
                                <m:t>𝑡</m:t>
                              </m:r>
                            </m:sub>
                          </m:sSub>
                          <m:sSubSup>
                            <m:sSubSupPr>
                              <m:ctrlPr>
                                <a:rPr lang="en-AU" i="1">
                                  <a:solidFill>
                                    <a:srgbClr val="000000"/>
                                  </a:solidFill>
                                  <a:latin typeface="Cambria Math" panose="02040503050406030204" pitchFamily="18" charset="0"/>
                                </a:rPr>
                              </m:ctrlPr>
                            </m:sSubSupPr>
                            <m:e>
                              <m:r>
                                <a:rPr lang="en-AU" i="1">
                                  <a:solidFill>
                                    <a:srgbClr val="000000"/>
                                  </a:solidFill>
                                  <a:latin typeface="Cambria Math" panose="02040503050406030204" pitchFamily="18" charset="0"/>
                                </a:rPr>
                                <m:t>𝐹</m:t>
                              </m:r>
                            </m:e>
                            <m:sub>
                              <m:r>
                                <a:rPr lang="en-AU" i="1">
                                  <a:solidFill>
                                    <a:srgbClr val="000000"/>
                                  </a:solidFill>
                                  <a:latin typeface="Cambria Math" panose="02040503050406030204" pitchFamily="18" charset="0"/>
                                </a:rPr>
                                <m:t>𝑝</m:t>
                              </m:r>
                            </m:sub>
                            <m:sup>
                              <m:r>
                                <a:rPr lang="en-AU" i="1">
                                  <a:solidFill>
                                    <a:srgbClr val="000000"/>
                                  </a:solidFill>
                                  <a:latin typeface="Cambria Math" panose="02040503050406030204" pitchFamily="18" charset="0"/>
                                </a:rPr>
                                <m:t>4</m:t>
                              </m:r>
                            </m:sup>
                          </m:sSubSup>
                          <m:sSub>
                            <m:sSubPr>
                              <m:ctrlPr>
                                <a:rPr lang="en-AU" b="0" i="1" smtClean="0">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𝑇</m:t>
                              </m:r>
                            </m:e>
                            <m:sub>
                              <m:r>
                                <m:rPr>
                                  <m:sty m:val="p"/>
                                </m:rPr>
                                <a:rPr lang="en-AU" b="0" i="0" smtClean="0">
                                  <a:solidFill>
                                    <a:srgbClr val="000000"/>
                                  </a:solidFill>
                                  <a:latin typeface="Cambria Math" panose="02040503050406030204" pitchFamily="18" charset="0"/>
                                </a:rPr>
                                <m:t>p</m:t>
                              </m:r>
                            </m:sub>
                          </m:sSub>
                          <m:r>
                            <a:rPr lang="en-AU" b="0" i="1" smtClean="0">
                              <a:solidFill>
                                <a:srgbClr val="000000"/>
                              </a:solidFill>
                              <a:latin typeface="Cambria Math" panose="02040503050406030204" pitchFamily="18" charset="0"/>
                            </a:rPr>
                            <m:t>𝐵</m:t>
                          </m:r>
                        </m:num>
                        <m:den>
                          <m:sSup>
                            <m:sSupPr>
                              <m:ctrlPr>
                                <a:rPr lang="en-AU" i="1">
                                  <a:solidFill>
                                    <a:srgbClr val="000000"/>
                                  </a:solidFill>
                                  <a:latin typeface="Cambria Math" panose="02040503050406030204" pitchFamily="18" charset="0"/>
                                </a:rPr>
                              </m:ctrlPr>
                            </m:sSupPr>
                            <m:e>
                              <m:d>
                                <m:dPr>
                                  <m:ctrlPr>
                                    <a:rPr lang="en-AU" i="1">
                                      <a:solidFill>
                                        <a:srgbClr val="000000"/>
                                      </a:solidFill>
                                      <a:latin typeface="Cambria Math" panose="02040503050406030204" pitchFamily="18" charset="0"/>
                                    </a:rPr>
                                  </m:ctrlPr>
                                </m:dPr>
                                <m:e>
                                  <m:r>
                                    <a:rPr lang="en-AU" i="1">
                                      <a:solidFill>
                                        <a:srgbClr val="000000"/>
                                      </a:solidFill>
                                      <a:latin typeface="Cambria Math" panose="02040503050406030204" pitchFamily="18" charset="0"/>
                                    </a:rPr>
                                    <m:t>4</m:t>
                                  </m:r>
                                  <m:r>
                                    <a:rPr lang="en-AU" i="1">
                                      <a:solidFill>
                                        <a:srgbClr val="000000"/>
                                      </a:solidFill>
                                      <a:latin typeface="Cambria Math" panose="02040503050406030204" pitchFamily="18" charset="0"/>
                                    </a:rPr>
                                    <m:t>𝜋</m:t>
                                  </m:r>
                                </m:e>
                              </m:d>
                            </m:e>
                            <m:sup>
                              <m:r>
                                <a:rPr lang="en-AU" i="1">
                                  <a:solidFill>
                                    <a:srgbClr val="000000"/>
                                  </a:solidFill>
                                  <a:latin typeface="Cambria Math" panose="02040503050406030204" pitchFamily="18" charset="0"/>
                                </a:rPr>
                                <m:t>3</m:t>
                              </m:r>
                            </m:sup>
                          </m:sSup>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𝑅</m:t>
                              </m:r>
                            </m:e>
                            <m:sup>
                              <m:r>
                                <a:rPr lang="en-AU" i="1">
                                  <a:solidFill>
                                    <a:srgbClr val="000000"/>
                                  </a:solidFill>
                                  <a:latin typeface="Cambria Math" panose="02040503050406030204" pitchFamily="18" charset="0"/>
                                </a:rPr>
                                <m:t>4</m:t>
                              </m:r>
                            </m:sup>
                          </m:sSup>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𝐿</m:t>
                              </m:r>
                            </m:e>
                            <m:sub>
                              <m:r>
                                <a:rPr lang="en-AU" i="1">
                                  <a:solidFill>
                                    <a:srgbClr val="000000"/>
                                  </a:solidFill>
                                  <a:latin typeface="Cambria Math" panose="02040503050406030204" pitchFamily="18" charset="0"/>
                                </a:rPr>
                                <m:t>𝑎</m:t>
                              </m:r>
                            </m:sub>
                          </m:sSub>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𝐿</m:t>
                              </m:r>
                            </m:e>
                            <m:sub>
                              <m:r>
                                <m:rPr>
                                  <m:sty m:val="p"/>
                                </m:rPr>
                                <a:rPr lang="en-AU">
                                  <a:solidFill>
                                    <a:srgbClr val="000000"/>
                                  </a:solidFill>
                                  <a:latin typeface="Cambria Math" panose="02040503050406030204" pitchFamily="18" charset="0"/>
                                </a:rPr>
                                <m:t>sp</m:t>
                              </m:r>
                            </m:sub>
                          </m:sSub>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𝐿</m:t>
                              </m:r>
                            </m:e>
                            <m:sub>
                              <m:r>
                                <m:rPr>
                                  <m:sty m:val="p"/>
                                </m:rPr>
                                <a:rPr lang="en-AU">
                                  <a:solidFill>
                                    <a:srgbClr val="000000"/>
                                  </a:solidFill>
                                  <a:latin typeface="Cambria Math" panose="02040503050406030204" pitchFamily="18" charset="0"/>
                                </a:rPr>
                                <m:t>RF</m:t>
                              </m:r>
                            </m:sub>
                          </m:sSub>
                        </m:den>
                      </m:f>
                    </m:oMath>
                  </m:oMathPara>
                </a14:m>
                <a:endParaRPr lang="en-AU" dirty="0"/>
              </a:p>
            </p:txBody>
          </p:sp>
        </mc:Choice>
        <mc:Fallback>
          <p:sp>
            <p:nvSpPr>
              <p:cNvPr id="8" name="Object 9">
                <a:extLst>
                  <a:ext uri="{FF2B5EF4-FFF2-40B4-BE49-F238E27FC236}">
                    <a16:creationId xmlns:a16="http://schemas.microsoft.com/office/drawing/2014/main" id="{E0876309-1CE2-4009-8D0E-192988185303}"/>
                  </a:ext>
                </a:extLst>
              </p:cNvPr>
              <p:cNvSpPr txBox="1">
                <a:spLocks noRot="1" noChangeAspect="1" noMove="1" noResize="1" noEditPoints="1" noAdjustHandles="1" noChangeArrowheads="1" noChangeShapeType="1" noTextEdit="1"/>
              </p:cNvSpPr>
              <p:nvPr/>
            </p:nvSpPr>
            <p:spPr bwMode="auto">
              <a:xfrm>
                <a:off x="1366174" y="2815826"/>
                <a:ext cx="3014444" cy="837805"/>
              </a:xfrm>
              <a:prstGeom prst="rect">
                <a:avLst/>
              </a:prstGeom>
              <a:blipFill>
                <a:blip r:embed="rId4"/>
                <a:stretch>
                  <a:fillRect/>
                </a:stretch>
              </a:blipFill>
              <a:ln>
                <a:no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Object 10">
                <a:extLst>
                  <a:ext uri="{FF2B5EF4-FFF2-40B4-BE49-F238E27FC236}">
                    <a16:creationId xmlns:a16="http://schemas.microsoft.com/office/drawing/2014/main" id="{B966B14F-2B55-4BAD-BC23-F13D898845DB}"/>
                  </a:ext>
                </a:extLst>
              </p:cNvPr>
              <p:cNvSpPr txBox="1"/>
              <p:nvPr/>
            </p:nvSpPr>
            <p:spPr bwMode="auto">
              <a:xfrm>
                <a:off x="4289466" y="2854014"/>
                <a:ext cx="3295503" cy="799617"/>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en-AU" i="1" smtClean="0">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𝑝</m:t>
                          </m:r>
                        </m:e>
                        <m:sub>
                          <m:r>
                            <a:rPr lang="en-AU" i="1">
                              <a:solidFill>
                                <a:srgbClr val="000000"/>
                              </a:solidFill>
                              <a:latin typeface="Cambria Math" panose="02040503050406030204" pitchFamily="18" charset="0"/>
                            </a:rPr>
                            <m:t>𝑐</m:t>
                          </m:r>
                        </m:sub>
                      </m:sSub>
                      <m:r>
                        <a:rPr lang="en-AU" i="1">
                          <a:solidFill>
                            <a:srgbClr val="000000"/>
                          </a:solidFill>
                          <a:latin typeface="Cambria Math" panose="02040503050406030204" pitchFamily="18" charset="0"/>
                        </a:rPr>
                        <m:t> = </m:t>
                      </m:r>
                      <m:f>
                        <m:fPr>
                          <m:ctrlPr>
                            <a:rPr lang="en-AU" i="1">
                              <a:solidFill>
                                <a:srgbClr val="000000"/>
                              </a:solidFill>
                              <a:latin typeface="Cambria Math" panose="02040503050406030204" pitchFamily="18" charset="0"/>
                            </a:rPr>
                          </m:ctrlPr>
                        </m:fPr>
                        <m:num>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𝑝</m:t>
                              </m:r>
                            </m:e>
                            <m:sub>
                              <m:r>
                                <a:rPr lang="en-AU" i="1">
                                  <a:solidFill>
                                    <a:srgbClr val="000000"/>
                                  </a:solidFill>
                                  <a:latin typeface="Cambria Math" panose="02040503050406030204" pitchFamily="18" charset="0"/>
                                </a:rPr>
                                <m:t>𝑡</m:t>
                              </m:r>
                            </m:sub>
                          </m:sSub>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𝐺</m:t>
                              </m:r>
                            </m:e>
                            <m:sub>
                              <m:r>
                                <a:rPr lang="en-AU" i="1">
                                  <a:solidFill>
                                    <a:srgbClr val="000000"/>
                                  </a:solidFill>
                                  <a:latin typeface="Cambria Math" panose="02040503050406030204" pitchFamily="18" charset="0"/>
                                </a:rPr>
                                <m:t>𝑡</m:t>
                              </m:r>
                            </m:sub>
                          </m:sSub>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𝐺</m:t>
                              </m:r>
                            </m:e>
                            <m:sub>
                              <m:r>
                                <a:rPr lang="en-AU" i="1">
                                  <a:solidFill>
                                    <a:srgbClr val="000000"/>
                                  </a:solidFill>
                                  <a:latin typeface="Cambria Math" panose="02040503050406030204" pitchFamily="18" charset="0"/>
                                </a:rPr>
                                <m:t>𝑟</m:t>
                              </m:r>
                            </m:sub>
                          </m:sSub>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𝜆</m:t>
                              </m:r>
                            </m:e>
                            <m:sup>
                              <m:r>
                                <a:rPr lang="en-AU" i="1">
                                  <a:solidFill>
                                    <a:srgbClr val="000000"/>
                                  </a:solidFill>
                                  <a:latin typeface="Cambria Math" panose="02040503050406030204" pitchFamily="18" charset="0"/>
                                </a:rPr>
                                <m:t>2</m:t>
                              </m:r>
                            </m:sup>
                          </m:sSup>
                          <m:sSub>
                            <m:sSubPr>
                              <m:ctrlPr>
                                <a:rPr lang="en-AU" b="0" i="1" smtClean="0">
                                  <a:solidFill>
                                    <a:srgbClr val="000000"/>
                                  </a:solidFill>
                                  <a:latin typeface="Cambria Math" panose="02040503050406030204" pitchFamily="18" charset="0"/>
                                </a:rPr>
                              </m:ctrlPr>
                            </m:sSubPr>
                            <m:e>
                              <m:r>
                                <a:rPr lang="en-AU" b="0" i="1" smtClean="0">
                                  <a:solidFill>
                                    <a:srgbClr val="000000"/>
                                  </a:solidFill>
                                  <a:latin typeface="Cambria Math" panose="02040503050406030204" pitchFamily="18" charset="0"/>
                                </a:rPr>
                                <m:t>𝜎</m:t>
                              </m:r>
                            </m:e>
                            <m:sub>
                              <m:r>
                                <a:rPr lang="en-AU" b="0" i="1" smtClean="0">
                                  <a:solidFill>
                                    <a:srgbClr val="000000"/>
                                  </a:solidFill>
                                  <a:latin typeface="Cambria Math" panose="02040503050406030204" pitchFamily="18" charset="0"/>
                                </a:rPr>
                                <m:t>𝑐</m:t>
                              </m:r>
                            </m:sub>
                          </m:sSub>
                          <m:sSubSup>
                            <m:sSubSupPr>
                              <m:ctrlPr>
                                <a:rPr lang="en-AU" i="1">
                                  <a:solidFill>
                                    <a:srgbClr val="000000"/>
                                  </a:solidFill>
                                  <a:latin typeface="Cambria Math" panose="02040503050406030204" pitchFamily="18" charset="0"/>
                                </a:rPr>
                              </m:ctrlPr>
                            </m:sSubSupPr>
                            <m:e>
                              <m:r>
                                <a:rPr lang="en-AU" i="1">
                                  <a:solidFill>
                                    <a:srgbClr val="000000"/>
                                  </a:solidFill>
                                  <a:latin typeface="Cambria Math" panose="02040503050406030204" pitchFamily="18" charset="0"/>
                                </a:rPr>
                                <m:t>𝐹</m:t>
                              </m:r>
                            </m:e>
                            <m:sub>
                              <m:r>
                                <a:rPr lang="en-AU" i="1">
                                  <a:solidFill>
                                    <a:srgbClr val="000000"/>
                                  </a:solidFill>
                                  <a:latin typeface="Cambria Math" panose="02040503050406030204" pitchFamily="18" charset="0"/>
                                </a:rPr>
                                <m:t>𝑝</m:t>
                              </m:r>
                            </m:sub>
                            <m:sup>
                              <m:r>
                                <a:rPr lang="en-AU" i="1">
                                  <a:solidFill>
                                    <a:srgbClr val="000000"/>
                                  </a:solidFill>
                                  <a:latin typeface="Cambria Math" panose="02040503050406030204" pitchFamily="18" charset="0"/>
                                </a:rPr>
                                <m:t>4</m:t>
                              </m:r>
                            </m:sup>
                          </m:sSubSup>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𝑇</m:t>
                              </m:r>
                            </m:e>
                            <m:sub>
                              <m:r>
                                <m:rPr>
                                  <m:sty m:val="p"/>
                                </m:rPr>
                                <a:rPr lang="en-AU" i="0">
                                  <a:solidFill>
                                    <a:srgbClr val="000000"/>
                                  </a:solidFill>
                                  <a:latin typeface="Cambria Math" panose="02040503050406030204" pitchFamily="18" charset="0"/>
                                </a:rPr>
                                <m:t>p</m:t>
                              </m:r>
                            </m:sub>
                          </m:sSub>
                          <m:r>
                            <a:rPr lang="en-AU" i="1">
                              <a:solidFill>
                                <a:srgbClr val="000000"/>
                              </a:solidFill>
                              <a:latin typeface="Cambria Math" panose="02040503050406030204" pitchFamily="18" charset="0"/>
                            </a:rPr>
                            <m:t>𝐵</m:t>
                          </m:r>
                        </m:num>
                        <m:den>
                          <m:sSup>
                            <m:sSupPr>
                              <m:ctrlPr>
                                <a:rPr lang="en-AU" i="1">
                                  <a:solidFill>
                                    <a:srgbClr val="000000"/>
                                  </a:solidFill>
                                  <a:latin typeface="Cambria Math" panose="02040503050406030204" pitchFamily="18" charset="0"/>
                                </a:rPr>
                              </m:ctrlPr>
                            </m:sSupPr>
                            <m:e>
                              <m:d>
                                <m:dPr>
                                  <m:ctrlPr>
                                    <a:rPr lang="en-AU" i="1">
                                      <a:solidFill>
                                        <a:srgbClr val="000000"/>
                                      </a:solidFill>
                                      <a:latin typeface="Cambria Math" panose="02040503050406030204" pitchFamily="18" charset="0"/>
                                    </a:rPr>
                                  </m:ctrlPr>
                                </m:dPr>
                                <m:e>
                                  <m:r>
                                    <a:rPr lang="en-AU" i="1">
                                      <a:solidFill>
                                        <a:srgbClr val="000000"/>
                                      </a:solidFill>
                                      <a:latin typeface="Cambria Math" panose="02040503050406030204" pitchFamily="18" charset="0"/>
                                    </a:rPr>
                                    <m:t>4</m:t>
                                  </m:r>
                                  <m:r>
                                    <a:rPr lang="en-AU" i="1">
                                      <a:solidFill>
                                        <a:srgbClr val="000000"/>
                                      </a:solidFill>
                                      <a:latin typeface="Cambria Math" panose="02040503050406030204" pitchFamily="18" charset="0"/>
                                    </a:rPr>
                                    <m:t>𝜋</m:t>
                                  </m:r>
                                </m:e>
                              </m:d>
                            </m:e>
                            <m:sup>
                              <m:r>
                                <a:rPr lang="en-AU" i="1">
                                  <a:solidFill>
                                    <a:srgbClr val="000000"/>
                                  </a:solidFill>
                                  <a:latin typeface="Cambria Math" panose="02040503050406030204" pitchFamily="18" charset="0"/>
                                </a:rPr>
                                <m:t>3</m:t>
                              </m:r>
                            </m:sup>
                          </m:sSup>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𝑅</m:t>
                              </m:r>
                            </m:e>
                            <m:sup>
                              <m:r>
                                <a:rPr lang="en-AU" i="1">
                                  <a:solidFill>
                                    <a:srgbClr val="000000"/>
                                  </a:solidFill>
                                  <a:latin typeface="Cambria Math" panose="02040503050406030204" pitchFamily="18" charset="0"/>
                                </a:rPr>
                                <m:t>4</m:t>
                              </m:r>
                            </m:sup>
                          </m:sSup>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𝐿</m:t>
                              </m:r>
                            </m:e>
                            <m:sub>
                              <m:r>
                                <a:rPr lang="en-AU" i="1">
                                  <a:solidFill>
                                    <a:srgbClr val="000000"/>
                                  </a:solidFill>
                                  <a:latin typeface="Cambria Math" panose="02040503050406030204" pitchFamily="18" charset="0"/>
                                </a:rPr>
                                <m:t>𝑎</m:t>
                              </m:r>
                            </m:sub>
                          </m:sSub>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𝐿</m:t>
                              </m:r>
                            </m:e>
                            <m:sub>
                              <m:r>
                                <m:rPr>
                                  <m:sty m:val="p"/>
                                </m:rPr>
                                <a:rPr lang="en-AU">
                                  <a:solidFill>
                                    <a:srgbClr val="000000"/>
                                  </a:solidFill>
                                  <a:latin typeface="Cambria Math" panose="02040503050406030204" pitchFamily="18" charset="0"/>
                                </a:rPr>
                                <m:t>sp</m:t>
                              </m:r>
                            </m:sub>
                          </m:sSub>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𝐿</m:t>
                              </m:r>
                            </m:e>
                            <m:sub>
                              <m:r>
                                <m:rPr>
                                  <m:sty m:val="p"/>
                                </m:rPr>
                                <a:rPr lang="en-AU">
                                  <a:solidFill>
                                    <a:srgbClr val="000000"/>
                                  </a:solidFill>
                                  <a:latin typeface="Cambria Math" panose="02040503050406030204" pitchFamily="18" charset="0"/>
                                </a:rPr>
                                <m:t>RF</m:t>
                              </m:r>
                            </m:sub>
                          </m:sSub>
                        </m:den>
                      </m:f>
                    </m:oMath>
                  </m:oMathPara>
                </a14:m>
                <a:endParaRPr lang="en-AU" dirty="0"/>
              </a:p>
            </p:txBody>
          </p:sp>
        </mc:Choice>
        <mc:Fallback xmlns="">
          <p:sp>
            <p:nvSpPr>
              <p:cNvPr id="9" name="Object 10">
                <a:extLst>
                  <a:ext uri="{FF2B5EF4-FFF2-40B4-BE49-F238E27FC236}">
                    <a16:creationId xmlns:a16="http://schemas.microsoft.com/office/drawing/2014/main" id="{B966B14F-2B55-4BAD-BC23-F13D898845DB}"/>
                  </a:ext>
                </a:extLst>
              </p:cNvPr>
              <p:cNvSpPr txBox="1">
                <a:spLocks noRot="1" noChangeAspect="1" noMove="1" noResize="1" noEditPoints="1" noAdjustHandles="1" noChangeArrowheads="1" noChangeShapeType="1" noTextEdit="1"/>
              </p:cNvSpPr>
              <p:nvPr/>
            </p:nvSpPr>
            <p:spPr bwMode="auto">
              <a:xfrm>
                <a:off x="4289466" y="2854014"/>
                <a:ext cx="3295503" cy="799617"/>
              </a:xfrm>
              <a:prstGeom prst="rect">
                <a:avLst/>
              </a:prstGeom>
              <a:blipFill>
                <a:blip r:embed="rId5"/>
                <a:stretch>
                  <a:fillRect/>
                </a:stretch>
              </a:blipFill>
              <a:ln>
                <a:no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Object 12">
                <a:extLst>
                  <a:ext uri="{FF2B5EF4-FFF2-40B4-BE49-F238E27FC236}">
                    <a16:creationId xmlns:a16="http://schemas.microsoft.com/office/drawing/2014/main" id="{D1F5D99A-DCD1-4AC8-929A-77AE8FAF15D8}"/>
                  </a:ext>
                </a:extLst>
              </p:cNvPr>
              <p:cNvSpPr txBox="1"/>
              <p:nvPr/>
            </p:nvSpPr>
            <p:spPr bwMode="auto">
              <a:xfrm>
                <a:off x="7584969" y="3069585"/>
                <a:ext cx="1682835" cy="530139"/>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𝑝</m:t>
                          </m:r>
                        </m:e>
                        <m:sub>
                          <m:r>
                            <a:rPr lang="en-AU" i="1">
                              <a:solidFill>
                                <a:srgbClr val="000000"/>
                              </a:solidFill>
                              <a:latin typeface="Cambria Math" panose="02040503050406030204" pitchFamily="18" charset="0"/>
                            </a:rPr>
                            <m:t>𝑛</m:t>
                          </m:r>
                        </m:sub>
                      </m:sSub>
                      <m:r>
                        <a:rPr lang="en-AU" i="1">
                          <a:solidFill>
                            <a:srgbClr val="000000"/>
                          </a:solidFill>
                          <a:latin typeface="Cambria Math" panose="02040503050406030204" pitchFamily="18" charset="0"/>
                        </a:rPr>
                        <m:t> = </m:t>
                      </m:r>
                      <m:r>
                        <a:rPr lang="en-AU" i="1">
                          <a:solidFill>
                            <a:srgbClr val="000000"/>
                          </a:solidFill>
                          <a:latin typeface="Cambria Math" panose="02040503050406030204" pitchFamily="18" charset="0"/>
                        </a:rPr>
                        <m:t>𝑘</m:t>
                      </m:r>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𝑇</m:t>
                          </m:r>
                        </m:e>
                        <m:sub>
                          <m:r>
                            <a:rPr lang="en-AU" i="1">
                              <a:solidFill>
                                <a:srgbClr val="000000"/>
                              </a:solidFill>
                              <a:latin typeface="Cambria Math" panose="02040503050406030204" pitchFamily="18" charset="0"/>
                            </a:rPr>
                            <m:t>0</m:t>
                          </m:r>
                        </m:sub>
                      </m:sSub>
                      <m:r>
                        <a:rPr lang="en-AU" i="1">
                          <a:solidFill>
                            <a:srgbClr val="000000"/>
                          </a:solidFill>
                          <a:latin typeface="Cambria Math" panose="02040503050406030204" pitchFamily="18" charset="0"/>
                        </a:rPr>
                        <m:t>𝐵</m:t>
                      </m:r>
                      <m:sSub>
                        <m:sSubPr>
                          <m:ctrlPr>
                            <a:rPr lang="en-AU" i="1">
                              <a:solidFill>
                                <a:srgbClr val="000000"/>
                              </a:solidFill>
                              <a:latin typeface="Cambria Math" panose="02040503050406030204" pitchFamily="18" charset="0"/>
                            </a:rPr>
                          </m:ctrlPr>
                        </m:sSubPr>
                        <m:e>
                          <m:r>
                            <a:rPr lang="en-AU" i="1">
                              <a:solidFill>
                                <a:srgbClr val="000000"/>
                              </a:solidFill>
                              <a:latin typeface="Cambria Math" panose="02040503050406030204" pitchFamily="18" charset="0"/>
                            </a:rPr>
                            <m:t>𝐹</m:t>
                          </m:r>
                        </m:e>
                        <m:sub>
                          <m:r>
                            <m:rPr>
                              <m:sty m:val="p"/>
                            </m:rPr>
                            <a:rPr lang="en-AU" i="0">
                              <a:solidFill>
                                <a:srgbClr val="000000"/>
                              </a:solidFill>
                              <a:latin typeface="Cambria Math" panose="02040503050406030204" pitchFamily="18" charset="0"/>
                            </a:rPr>
                            <m:t>n</m:t>
                          </m:r>
                        </m:sub>
                      </m:sSub>
                    </m:oMath>
                  </m:oMathPara>
                </a14:m>
                <a:endParaRPr lang="en-AU" dirty="0"/>
              </a:p>
            </p:txBody>
          </p:sp>
        </mc:Choice>
        <mc:Fallback xmlns="">
          <p:sp>
            <p:nvSpPr>
              <p:cNvPr id="10" name="Object 12">
                <a:extLst>
                  <a:ext uri="{FF2B5EF4-FFF2-40B4-BE49-F238E27FC236}">
                    <a16:creationId xmlns:a16="http://schemas.microsoft.com/office/drawing/2014/main" id="{D1F5D99A-DCD1-4AC8-929A-77AE8FAF15D8}"/>
                  </a:ext>
                </a:extLst>
              </p:cNvPr>
              <p:cNvSpPr txBox="1">
                <a:spLocks noRot="1" noChangeAspect="1" noMove="1" noResize="1" noEditPoints="1" noAdjustHandles="1" noChangeArrowheads="1" noChangeShapeType="1" noTextEdit="1"/>
              </p:cNvSpPr>
              <p:nvPr/>
            </p:nvSpPr>
            <p:spPr bwMode="auto">
              <a:xfrm>
                <a:off x="7584969" y="3069585"/>
                <a:ext cx="1682835" cy="530139"/>
              </a:xfrm>
              <a:prstGeom prst="rect">
                <a:avLst/>
              </a:prstGeom>
              <a:blipFill>
                <a:blip r:embed="rId6"/>
                <a:stretch>
                  <a:fillRect/>
                </a:stretch>
              </a:blipFill>
              <a:ln>
                <a:noFill/>
              </a:ln>
            </p:spPr>
            <p:txBody>
              <a:bodyPr/>
              <a:lstStyle/>
              <a:p>
                <a:r>
                  <a:rPr lang="en-AU">
                    <a:noFill/>
                  </a:rPr>
                  <a:t> </a:t>
                </a:r>
              </a:p>
            </p:txBody>
          </p:sp>
        </mc:Fallback>
      </mc:AlternateContent>
      <p:sp>
        <p:nvSpPr>
          <p:cNvPr id="11" name="Rectangle 11">
            <a:extLst>
              <a:ext uri="{FF2B5EF4-FFF2-40B4-BE49-F238E27FC236}">
                <a16:creationId xmlns:a16="http://schemas.microsoft.com/office/drawing/2014/main" id="{84024B9E-63E9-48E1-B329-D79079317348}"/>
              </a:ext>
            </a:extLst>
          </p:cNvPr>
          <p:cNvSpPr>
            <a:spLocks noChangeArrowheads="1"/>
          </p:cNvSpPr>
          <p:nvPr/>
        </p:nvSpPr>
        <p:spPr bwMode="auto">
          <a:xfrm>
            <a:off x="673835" y="2339645"/>
            <a:ext cx="3912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742950" indent="-285750"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143000" indent="-228600"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600200" indent="-228600"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057400" indent="-228600"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marL="285750" indent="-285750">
              <a:spcBef>
                <a:spcPct val="0"/>
              </a:spcBef>
              <a:buFont typeface="Arial" panose="020B0604020202020204" pitchFamily="34" charset="0"/>
              <a:buChar char="•"/>
            </a:pPr>
            <a:r>
              <a:rPr lang="en-GB" altLang="en-US" sz="2000" dirty="0">
                <a:solidFill>
                  <a:schemeClr val="tx1"/>
                </a:solidFill>
                <a:latin typeface="+mn-lt"/>
              </a:rPr>
              <a:t>Signal, clutter and noise powers: </a:t>
            </a:r>
          </a:p>
        </p:txBody>
      </p:sp>
      <mc:AlternateContent xmlns:mc="http://schemas.openxmlformats.org/markup-compatibility/2006" xmlns:a14="http://schemas.microsoft.com/office/drawing/2010/main">
        <mc:Choice Requires="a14">
          <p:sp>
            <p:nvSpPr>
              <p:cNvPr id="12" name="Text Box 14">
                <a:extLst>
                  <a:ext uri="{FF2B5EF4-FFF2-40B4-BE49-F238E27FC236}">
                    <a16:creationId xmlns:a16="http://schemas.microsoft.com/office/drawing/2014/main" id="{5ABBA511-127D-417A-9C06-54804B7DABC8}"/>
                  </a:ext>
                </a:extLst>
              </p:cNvPr>
              <p:cNvSpPr txBox="1">
                <a:spLocks noChangeArrowheads="1"/>
              </p:cNvSpPr>
              <p:nvPr/>
            </p:nvSpPr>
            <p:spPr bwMode="auto">
              <a:xfrm>
                <a:off x="1151130" y="3729702"/>
                <a:ext cx="7866962" cy="2629181"/>
              </a:xfrm>
              <a:prstGeom prst="rect">
                <a:avLst/>
              </a:prstGeom>
              <a:noFill/>
              <a:ln>
                <a:noFill/>
              </a:ln>
              <a:effectLst/>
              <a:extLst>
                <a:ext uri="{909E8E84-426E-40DD-AFC4-6F175D3DCCD1}">
                  <a14:hiddenFill>
                    <a:gradFill rotWithShape="0">
                      <a:gsLst>
                        <a:gs pos="0">
                          <a:schemeClr val="accent1"/>
                        </a:gs>
                        <a:gs pos="100000">
                          <a:schemeClr val="bg1"/>
                        </a:gs>
                      </a:gsLst>
                      <a:lin ang="0" scaled="1"/>
                    </a:gra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14:m>
                  <m:oMath xmlns:m="http://schemas.openxmlformats.org/officeDocument/2006/math">
                    <m:sSub>
                      <m:sSubPr>
                        <m:ctrlPr>
                          <a:rPr lang="en-AU" sz="2000" i="1" smtClean="0">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𝑝</m:t>
                        </m:r>
                      </m:e>
                      <m:sub>
                        <m:r>
                          <a:rPr lang="en-AU" sz="2000" i="1">
                            <a:solidFill>
                              <a:srgbClr val="000000"/>
                            </a:solidFill>
                            <a:latin typeface="Cambria Math" panose="02040503050406030204" pitchFamily="18" charset="0"/>
                          </a:rPr>
                          <m:t>𝑡</m:t>
                        </m:r>
                      </m:sub>
                    </m:sSub>
                  </m:oMath>
                </a14:m>
                <a:r>
                  <a:rPr lang="en-AU" sz="2000" b="0" dirty="0">
                    <a:solidFill>
                      <a:srgbClr val="000000"/>
                    </a:solidFill>
                    <a:latin typeface="Cambria Math" panose="02040503050406030204" pitchFamily="18" charset="0"/>
                  </a:rPr>
                  <a:t>		: transmit power</a:t>
                </a:r>
              </a:p>
              <a:p>
                <a:pPr eaLnBrk="1" hangingPunct="1">
                  <a:spcBef>
                    <a:spcPct val="0"/>
                  </a:spcBef>
                  <a:buFontTx/>
                  <a:buNone/>
                </a:pPr>
                <a14:m>
                  <m:oMath xmlns:m="http://schemas.openxmlformats.org/officeDocument/2006/math">
                    <m:sSub>
                      <m:sSubPr>
                        <m:ctrlPr>
                          <a:rPr lang="en-AU" sz="2000" b="0" i="1" smtClean="0">
                            <a:solidFill>
                              <a:srgbClr val="000000"/>
                            </a:solidFill>
                            <a:latin typeface="Cambria Math" panose="02040503050406030204" pitchFamily="18" charset="0"/>
                          </a:rPr>
                        </m:ctrlPr>
                      </m:sSubPr>
                      <m:e>
                        <m:r>
                          <a:rPr lang="en-AU" sz="2000" b="0" i="1" smtClean="0">
                            <a:solidFill>
                              <a:srgbClr val="000000"/>
                            </a:solidFill>
                            <a:latin typeface="Cambria Math" panose="02040503050406030204" pitchFamily="18" charset="0"/>
                          </a:rPr>
                          <m:t>𝑇</m:t>
                        </m:r>
                      </m:e>
                      <m:sub>
                        <m:r>
                          <m:rPr>
                            <m:sty m:val="p"/>
                          </m:rPr>
                          <a:rPr lang="en-AU" sz="2000" b="0" i="0" smtClean="0">
                            <a:solidFill>
                              <a:srgbClr val="000000"/>
                            </a:solidFill>
                            <a:latin typeface="Cambria Math" panose="02040503050406030204" pitchFamily="18" charset="0"/>
                          </a:rPr>
                          <m:t>p</m:t>
                        </m:r>
                      </m:sub>
                    </m:sSub>
                    <m:r>
                      <a:rPr lang="en-AU" sz="2000" b="0" i="1" smtClean="0">
                        <a:solidFill>
                          <a:srgbClr val="000000"/>
                        </a:solidFill>
                        <a:latin typeface="Cambria Math" panose="02040503050406030204" pitchFamily="18" charset="0"/>
                      </a:rPr>
                      <m:t>𝐵</m:t>
                    </m:r>
                  </m:oMath>
                </a14:m>
                <a:r>
                  <a:rPr lang="en-GB" altLang="en-US" sz="2000" dirty="0">
                    <a:solidFill>
                      <a:schemeClr val="tx1"/>
                    </a:solidFill>
                    <a:latin typeface="+mn-lt"/>
                    <a:sym typeface="Symbol" panose="05050102010706020507" pitchFamily="18" charset="2"/>
                  </a:rPr>
                  <a:t>		: pulse compression ratio – pulse width x bandwidth</a:t>
                </a:r>
              </a:p>
              <a:p>
                <a:pPr eaLnBrk="1" hangingPunct="1">
                  <a:spcBef>
                    <a:spcPct val="0"/>
                  </a:spcBef>
                  <a:buFontTx/>
                  <a:buNone/>
                </a:pPr>
                <a14:m>
                  <m:oMath xmlns:m="http://schemas.openxmlformats.org/officeDocument/2006/math">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𝐺</m:t>
                        </m:r>
                      </m:e>
                      <m:sub>
                        <m:r>
                          <a:rPr lang="en-AU" sz="2000" b="0" i="1" smtClean="0">
                            <a:solidFill>
                              <a:srgbClr val="000000"/>
                            </a:solidFill>
                            <a:latin typeface="Cambria Math" panose="02040503050406030204" pitchFamily="18" charset="0"/>
                          </a:rPr>
                          <m:t>𝑡</m:t>
                        </m:r>
                      </m:sub>
                    </m:sSub>
                    <m:r>
                      <a:rPr lang="en-AU" sz="2000" b="0" i="1" smtClean="0">
                        <a:solidFill>
                          <a:srgbClr val="000000"/>
                        </a:solidFill>
                        <a:latin typeface="Cambria Math" panose="02040503050406030204" pitchFamily="18" charset="0"/>
                      </a:rPr>
                      <m:t>, </m:t>
                    </m:r>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𝐺</m:t>
                        </m:r>
                      </m:e>
                      <m:sub>
                        <m:r>
                          <a:rPr lang="en-AU" sz="2000" i="1">
                            <a:solidFill>
                              <a:srgbClr val="000000"/>
                            </a:solidFill>
                            <a:latin typeface="Cambria Math" panose="02040503050406030204" pitchFamily="18" charset="0"/>
                          </a:rPr>
                          <m:t>𝑟</m:t>
                        </m:r>
                      </m:sub>
                    </m:sSub>
                  </m:oMath>
                </a14:m>
                <a:r>
                  <a:rPr lang="en-GB" altLang="en-US" sz="2000" dirty="0">
                    <a:solidFill>
                      <a:schemeClr val="tx1"/>
                    </a:solidFill>
                    <a:latin typeface="+mn-lt"/>
                    <a:sym typeface="Symbol" panose="05050102010706020507" pitchFamily="18" charset="2"/>
                  </a:rPr>
                  <a:t>		: antenna transmit / receive gain</a:t>
                </a:r>
                <a:endParaRPr lang="en-GB" altLang="en-US" sz="2000" baseline="30000" dirty="0">
                  <a:solidFill>
                    <a:schemeClr val="tx1"/>
                  </a:solidFill>
                  <a:latin typeface="+mn-lt"/>
                  <a:sym typeface="Symbol" panose="05050102010706020507" pitchFamily="18" charset="2"/>
                </a:endParaRPr>
              </a:p>
              <a:p>
                <a:pPr eaLnBrk="1" hangingPunct="1">
                  <a:spcBef>
                    <a:spcPct val="0"/>
                  </a:spcBef>
                  <a:buFontTx/>
                  <a:buNone/>
                </a:pPr>
                <a14:m>
                  <m:oMath xmlns:m="http://schemas.openxmlformats.org/officeDocument/2006/math">
                    <m:sSub>
                      <m:sSubPr>
                        <m:ctrlPr>
                          <a:rPr lang="en-AU" sz="2000" i="1" smtClean="0">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𝐿</m:t>
                        </m:r>
                      </m:e>
                      <m:sub>
                        <m:r>
                          <a:rPr lang="en-AU" sz="2000" i="1">
                            <a:solidFill>
                              <a:srgbClr val="000000"/>
                            </a:solidFill>
                            <a:latin typeface="Cambria Math" panose="02040503050406030204" pitchFamily="18" charset="0"/>
                          </a:rPr>
                          <m:t>𝑎</m:t>
                        </m:r>
                      </m:sub>
                    </m:sSub>
                    <m:sSub>
                      <m:sSubPr>
                        <m:ctrlPr>
                          <a:rPr lang="en-AU" sz="2000" i="1">
                            <a:solidFill>
                              <a:srgbClr val="000000"/>
                            </a:solidFill>
                            <a:latin typeface="Cambria Math" panose="02040503050406030204" pitchFamily="18" charset="0"/>
                          </a:rPr>
                        </m:ctrlPr>
                      </m:sSubPr>
                      <m:e>
                        <m:r>
                          <a:rPr lang="en-AU" sz="2000" b="0" i="1" smtClean="0">
                            <a:solidFill>
                              <a:srgbClr val="000000"/>
                            </a:solidFill>
                            <a:latin typeface="Cambria Math" panose="02040503050406030204" pitchFamily="18" charset="0"/>
                          </a:rPr>
                          <m:t>,</m:t>
                        </m:r>
                        <m:r>
                          <a:rPr lang="en-AU" sz="2000" i="1">
                            <a:solidFill>
                              <a:srgbClr val="000000"/>
                            </a:solidFill>
                            <a:latin typeface="Cambria Math" panose="02040503050406030204" pitchFamily="18" charset="0"/>
                          </a:rPr>
                          <m:t>𝐿</m:t>
                        </m:r>
                      </m:e>
                      <m:sub>
                        <m:r>
                          <m:rPr>
                            <m:sty m:val="p"/>
                          </m:rPr>
                          <a:rPr lang="en-AU" sz="2000">
                            <a:solidFill>
                              <a:srgbClr val="000000"/>
                            </a:solidFill>
                            <a:latin typeface="Cambria Math" panose="02040503050406030204" pitchFamily="18" charset="0"/>
                          </a:rPr>
                          <m:t>sp</m:t>
                        </m:r>
                      </m:sub>
                    </m:sSub>
                    <m:r>
                      <a:rPr lang="en-AU" sz="2000" b="0" i="1" smtClean="0">
                        <a:solidFill>
                          <a:srgbClr val="000000"/>
                        </a:solidFill>
                        <a:latin typeface="Cambria Math" panose="02040503050406030204" pitchFamily="18" charset="0"/>
                      </a:rPr>
                      <m:t>,</m:t>
                    </m:r>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𝐿</m:t>
                        </m:r>
                      </m:e>
                      <m:sub>
                        <m:r>
                          <m:rPr>
                            <m:sty m:val="p"/>
                          </m:rPr>
                          <a:rPr lang="en-AU" sz="2000">
                            <a:solidFill>
                              <a:srgbClr val="000000"/>
                            </a:solidFill>
                            <a:latin typeface="Cambria Math" panose="02040503050406030204" pitchFamily="18" charset="0"/>
                          </a:rPr>
                          <m:t>RF</m:t>
                        </m:r>
                      </m:sub>
                    </m:sSub>
                  </m:oMath>
                </a14:m>
                <a:r>
                  <a:rPr lang="en-GB" altLang="en-US" sz="2000" dirty="0">
                    <a:solidFill>
                      <a:schemeClr val="tx1"/>
                    </a:solidFill>
                    <a:latin typeface="+mn-lt"/>
                    <a:sym typeface="Symbol" panose="05050102010706020507" pitchFamily="18" charset="2"/>
                  </a:rPr>
                  <a:t>  	: atmospheric, signal processing and RF losses</a:t>
                </a:r>
              </a:p>
              <a:p>
                <a:pPr eaLnBrk="1" hangingPunct="1">
                  <a:spcBef>
                    <a:spcPct val="0"/>
                  </a:spcBef>
                  <a:buFontTx/>
                  <a:buNone/>
                </a:pPr>
                <a14:m>
                  <m:oMath xmlns:m="http://schemas.openxmlformats.org/officeDocument/2006/math">
                    <m:sSub>
                      <m:sSubPr>
                        <m:ctrlPr>
                          <a:rPr lang="en-AU" sz="2000" i="1" smtClean="0">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𝜎</m:t>
                        </m:r>
                      </m:e>
                      <m:sub>
                        <m:r>
                          <a:rPr lang="en-AU" sz="2000" i="1">
                            <a:solidFill>
                              <a:srgbClr val="000000"/>
                            </a:solidFill>
                            <a:latin typeface="Cambria Math" panose="02040503050406030204" pitchFamily="18" charset="0"/>
                          </a:rPr>
                          <m:t>𝑡</m:t>
                        </m:r>
                      </m:sub>
                    </m:sSub>
                  </m:oMath>
                </a14:m>
                <a:r>
                  <a:rPr lang="en-GB" altLang="en-US" sz="2000" dirty="0">
                    <a:solidFill>
                      <a:schemeClr val="tx1"/>
                    </a:solidFill>
                    <a:latin typeface="+mn-lt"/>
                    <a:sym typeface="Symbol" panose="05050102010706020507" pitchFamily="18" charset="2"/>
                  </a:rPr>
                  <a:t>, </a:t>
                </a:r>
                <a14:m>
                  <m:oMath xmlns:m="http://schemas.openxmlformats.org/officeDocument/2006/math">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𝜎</m:t>
                        </m:r>
                      </m:e>
                      <m:sub>
                        <m:r>
                          <a:rPr lang="en-AU" sz="2000" i="1">
                            <a:solidFill>
                              <a:srgbClr val="000000"/>
                            </a:solidFill>
                            <a:latin typeface="Cambria Math" panose="02040503050406030204" pitchFamily="18" charset="0"/>
                          </a:rPr>
                          <m:t>𝑐</m:t>
                        </m:r>
                      </m:sub>
                    </m:sSub>
                    <m:r>
                      <a:rPr lang="en-AU" sz="2000" i="1">
                        <a:solidFill>
                          <a:srgbClr val="000000"/>
                        </a:solidFill>
                        <a:latin typeface="Cambria Math" panose="02040503050406030204" pitchFamily="18" charset="0"/>
                      </a:rPr>
                      <m:t> </m:t>
                    </m:r>
                  </m:oMath>
                </a14:m>
                <a:r>
                  <a:rPr lang="en-GB" altLang="en-US" sz="2000" dirty="0">
                    <a:solidFill>
                      <a:schemeClr val="tx1"/>
                    </a:solidFill>
                    <a:latin typeface="+mn-lt"/>
                    <a:sym typeface="Symbol" panose="05050102010706020507" pitchFamily="18" charset="2"/>
                  </a:rPr>
                  <a:t>		: target and clutter RCS</a:t>
                </a:r>
              </a:p>
              <a:p>
                <a:pPr eaLnBrk="1" hangingPunct="1">
                  <a:spcBef>
                    <a:spcPct val="0"/>
                  </a:spcBef>
                  <a:buFontTx/>
                  <a:buNone/>
                </a:pPr>
                <a14:m>
                  <m:oMath xmlns:m="http://schemas.openxmlformats.org/officeDocument/2006/math">
                    <m:sSub>
                      <m:sSubPr>
                        <m:ctrlPr>
                          <a:rPr lang="en-AU" sz="2000" b="0" i="1" smtClean="0">
                            <a:solidFill>
                              <a:srgbClr val="000000"/>
                            </a:solidFill>
                            <a:latin typeface="Cambria Math" panose="02040503050406030204" pitchFamily="18" charset="0"/>
                          </a:rPr>
                        </m:ctrlPr>
                      </m:sSubPr>
                      <m:e>
                        <m:r>
                          <a:rPr lang="en-AU" sz="2000" b="0" i="1" smtClean="0">
                            <a:solidFill>
                              <a:srgbClr val="000000"/>
                            </a:solidFill>
                            <a:latin typeface="Cambria Math" panose="02040503050406030204" pitchFamily="18" charset="0"/>
                          </a:rPr>
                          <m:t>𝐹</m:t>
                        </m:r>
                      </m:e>
                      <m:sub>
                        <m:r>
                          <a:rPr lang="en-AU" sz="2000" b="0" i="1" smtClean="0">
                            <a:solidFill>
                              <a:srgbClr val="000000"/>
                            </a:solidFill>
                            <a:latin typeface="Cambria Math" panose="02040503050406030204" pitchFamily="18" charset="0"/>
                          </a:rPr>
                          <m:t>𝑝</m:t>
                        </m:r>
                      </m:sub>
                    </m:sSub>
                    <m:r>
                      <a:rPr lang="en-AU" sz="2000" i="1">
                        <a:solidFill>
                          <a:srgbClr val="000000"/>
                        </a:solidFill>
                        <a:latin typeface="Cambria Math" panose="02040503050406030204" pitchFamily="18" charset="0"/>
                      </a:rPr>
                      <m:t> </m:t>
                    </m:r>
                  </m:oMath>
                </a14:m>
                <a:r>
                  <a:rPr lang="en-GB" altLang="en-US" sz="2000" dirty="0">
                    <a:solidFill>
                      <a:schemeClr val="tx1"/>
                    </a:solidFill>
                    <a:latin typeface="+mn-lt"/>
                    <a:sym typeface="Symbol" panose="05050102010706020507" pitchFamily="18" charset="2"/>
                  </a:rPr>
                  <a:t>		: Propagation factor</a:t>
                </a:r>
              </a:p>
              <a:p>
                <a:pPr eaLnBrk="1" hangingPunct="1">
                  <a:spcBef>
                    <a:spcPct val="0"/>
                  </a:spcBef>
                  <a:buFontTx/>
                  <a:buNone/>
                </a:pPr>
                <a14:m>
                  <m:oMath xmlns:m="http://schemas.openxmlformats.org/officeDocument/2006/math">
                    <m:r>
                      <a:rPr lang="en-GB" altLang="en-US" sz="2000" i="1" dirty="0" smtClean="0">
                        <a:solidFill>
                          <a:schemeClr val="tx1"/>
                        </a:solidFill>
                        <a:latin typeface="Cambria Math" panose="02040503050406030204" pitchFamily="18" charset="0"/>
                        <a:sym typeface="Symbol" panose="05050102010706020507" pitchFamily="18" charset="2"/>
                      </a:rPr>
                      <m:t>𝑘𝑇</m:t>
                    </m:r>
                    <m:r>
                      <a:rPr lang="en-GB" altLang="en-US" sz="2000" i="1" baseline="-25000" dirty="0" smtClean="0">
                        <a:solidFill>
                          <a:schemeClr val="tx1"/>
                        </a:solidFill>
                        <a:latin typeface="Cambria Math" panose="02040503050406030204" pitchFamily="18" charset="0"/>
                        <a:sym typeface="Symbol" panose="05050102010706020507" pitchFamily="18" charset="2"/>
                      </a:rPr>
                      <m:t>0</m:t>
                    </m:r>
                  </m:oMath>
                </a14:m>
                <a:r>
                  <a:rPr lang="en-GB" altLang="en-US" sz="2000" dirty="0">
                    <a:solidFill>
                      <a:schemeClr val="tx1"/>
                    </a:solidFill>
                    <a:latin typeface="+mn-lt"/>
                    <a:sym typeface="Symbol" panose="05050102010706020507" pitchFamily="18" charset="2"/>
                  </a:rPr>
                  <a:t>		: Boltzmann’s constant  Standard Temperature = 4 10</a:t>
                </a:r>
                <a:r>
                  <a:rPr lang="en-GB" altLang="en-US" sz="2000" baseline="30000" dirty="0">
                    <a:solidFill>
                      <a:schemeClr val="tx1"/>
                    </a:solidFill>
                    <a:latin typeface="+mn-lt"/>
                    <a:sym typeface="Symbol" panose="05050102010706020507" pitchFamily="18" charset="2"/>
                  </a:rPr>
                  <a:t>-21</a:t>
                </a:r>
                <a:r>
                  <a:rPr lang="en-GB" altLang="en-US" sz="2000" dirty="0">
                    <a:solidFill>
                      <a:schemeClr val="tx1"/>
                    </a:solidFill>
                    <a:latin typeface="+mn-lt"/>
                    <a:sym typeface="Symbol" panose="05050102010706020507" pitchFamily="18" charset="2"/>
                  </a:rPr>
                  <a:t> J</a:t>
                </a:r>
              </a:p>
              <a:p>
                <a:pPr eaLnBrk="1" hangingPunct="1">
                  <a:spcBef>
                    <a:spcPct val="0"/>
                  </a:spcBef>
                  <a:buFontTx/>
                  <a:buNone/>
                </a:pPr>
                <a14:m>
                  <m:oMath xmlns:m="http://schemas.openxmlformats.org/officeDocument/2006/math">
                    <m:sSub>
                      <m:sSubPr>
                        <m:ctrlPr>
                          <a:rPr lang="en-AU" sz="2000" i="1">
                            <a:solidFill>
                              <a:srgbClr val="000000"/>
                            </a:solidFill>
                            <a:latin typeface="Cambria Math" panose="02040503050406030204" pitchFamily="18" charset="0"/>
                          </a:rPr>
                        </m:ctrlPr>
                      </m:sSubPr>
                      <m:e>
                        <m:r>
                          <a:rPr lang="en-AU" sz="2000" i="1">
                            <a:solidFill>
                              <a:srgbClr val="000000"/>
                            </a:solidFill>
                            <a:latin typeface="Cambria Math" panose="02040503050406030204" pitchFamily="18" charset="0"/>
                          </a:rPr>
                          <m:t>𝐹</m:t>
                        </m:r>
                      </m:e>
                      <m:sub>
                        <m:r>
                          <m:rPr>
                            <m:sty m:val="p"/>
                          </m:rPr>
                          <a:rPr lang="en-AU" sz="2000" i="0">
                            <a:solidFill>
                              <a:srgbClr val="000000"/>
                            </a:solidFill>
                            <a:latin typeface="Cambria Math" panose="02040503050406030204" pitchFamily="18" charset="0"/>
                          </a:rPr>
                          <m:t>n</m:t>
                        </m:r>
                      </m:sub>
                    </m:sSub>
                  </m:oMath>
                </a14:m>
                <a:r>
                  <a:rPr lang="en-GB" altLang="en-US" sz="2000" dirty="0">
                    <a:solidFill>
                      <a:schemeClr val="tx1"/>
                    </a:solidFill>
                    <a:latin typeface="+mn-lt"/>
                    <a:sym typeface="Symbol" panose="05050102010706020507" pitchFamily="18" charset="2"/>
                  </a:rPr>
                  <a:t>		: receiver noise figure</a:t>
                </a:r>
                <a:endParaRPr lang="en-GB" altLang="en-US" sz="2000" i="1" dirty="0">
                  <a:solidFill>
                    <a:schemeClr val="tx1"/>
                  </a:solidFill>
                  <a:latin typeface="+mn-lt"/>
                  <a:sym typeface="Symbol" panose="05050102010706020507" pitchFamily="18" charset="2"/>
                </a:endParaRPr>
              </a:p>
            </p:txBody>
          </p:sp>
        </mc:Choice>
        <mc:Fallback xmlns="">
          <p:sp>
            <p:nvSpPr>
              <p:cNvPr id="12" name="Text Box 14">
                <a:extLst>
                  <a:ext uri="{FF2B5EF4-FFF2-40B4-BE49-F238E27FC236}">
                    <a16:creationId xmlns:a16="http://schemas.microsoft.com/office/drawing/2014/main" id="{5ABBA511-127D-417A-9C06-54804B7DABC8}"/>
                  </a:ext>
                </a:extLst>
              </p:cNvPr>
              <p:cNvSpPr txBox="1">
                <a:spLocks noRot="1" noChangeAspect="1" noMove="1" noResize="1" noEditPoints="1" noAdjustHandles="1" noChangeArrowheads="1" noChangeShapeType="1" noTextEdit="1"/>
              </p:cNvSpPr>
              <p:nvPr/>
            </p:nvSpPr>
            <p:spPr bwMode="auto">
              <a:xfrm>
                <a:off x="1151130" y="3729702"/>
                <a:ext cx="7866962" cy="2629181"/>
              </a:xfrm>
              <a:prstGeom prst="rect">
                <a:avLst/>
              </a:prstGeom>
              <a:blipFill>
                <a:blip r:embed="rId7"/>
                <a:stretch>
                  <a:fillRect t="-1392" b="-3480"/>
                </a:stretch>
              </a:blip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AU">
                    <a:noFill/>
                  </a:rPr>
                  <a:t> </a:t>
                </a:r>
              </a:p>
            </p:txBody>
          </p:sp>
        </mc:Fallback>
      </mc:AlternateContent>
      <p:sp>
        <p:nvSpPr>
          <p:cNvPr id="13" name="Rectangle 11">
            <a:extLst>
              <a:ext uri="{FF2B5EF4-FFF2-40B4-BE49-F238E27FC236}">
                <a16:creationId xmlns:a16="http://schemas.microsoft.com/office/drawing/2014/main" id="{606A478D-AB4C-4449-9ADB-BAFAFD062119}"/>
              </a:ext>
            </a:extLst>
          </p:cNvPr>
          <p:cNvSpPr>
            <a:spLocks noChangeArrowheads="1"/>
          </p:cNvSpPr>
          <p:nvPr/>
        </p:nvSpPr>
        <p:spPr bwMode="auto">
          <a:xfrm>
            <a:off x="608084" y="1025659"/>
            <a:ext cx="27910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742950" indent="-285750"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143000" indent="-228600"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600200" indent="-228600"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057400" indent="-228600"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marL="285750" indent="-285750">
              <a:spcBef>
                <a:spcPct val="0"/>
              </a:spcBef>
              <a:buFont typeface="Arial" panose="020B0604020202020204" pitchFamily="34" charset="0"/>
              <a:buChar char="•"/>
            </a:pPr>
            <a:r>
              <a:rPr lang="en-GB" altLang="en-US" sz="2000" dirty="0">
                <a:solidFill>
                  <a:schemeClr val="tx1"/>
                </a:solidFill>
                <a:latin typeface="+mn-lt"/>
              </a:rPr>
              <a:t>Radar range equation:</a:t>
            </a:r>
          </a:p>
        </p:txBody>
      </p:sp>
      <p:sp>
        <p:nvSpPr>
          <p:cNvPr id="2" name="Title 1">
            <a:extLst>
              <a:ext uri="{FF2B5EF4-FFF2-40B4-BE49-F238E27FC236}">
                <a16:creationId xmlns:a16="http://schemas.microsoft.com/office/drawing/2014/main" id="{03D8C373-EF00-C3FF-87F2-28FA84AC0C7D}"/>
              </a:ext>
            </a:extLst>
          </p:cNvPr>
          <p:cNvSpPr>
            <a:spLocks noGrp="1"/>
          </p:cNvSpPr>
          <p:nvPr>
            <p:ph type="title"/>
          </p:nvPr>
        </p:nvSpPr>
        <p:spPr>
          <a:xfrm>
            <a:off x="389507" y="188891"/>
            <a:ext cx="10984633" cy="684362"/>
          </a:xfrm>
        </p:spPr>
        <p:txBody>
          <a:bodyPr>
            <a:normAutofit/>
          </a:bodyPr>
          <a:lstStyle/>
          <a:p>
            <a:r>
              <a:rPr lang="en-GB" altLang="en-US" dirty="0"/>
              <a:t>Radar equation and geometry</a:t>
            </a:r>
            <a:endParaRPr lang="en-AU" dirty="0"/>
          </a:p>
        </p:txBody>
      </p:sp>
    </p:spTree>
    <p:extLst>
      <p:ext uri="{BB962C8B-B14F-4D97-AF65-F5344CB8AC3E}">
        <p14:creationId xmlns:p14="http://schemas.microsoft.com/office/powerpoint/2010/main" val="90577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D4D8002-6CA0-7695-A8AC-B092DD18919F}"/>
                  </a:ext>
                </a:extLst>
              </p:cNvPr>
              <p:cNvSpPr>
                <a:spLocks noGrp="1"/>
              </p:cNvSpPr>
              <p:nvPr>
                <p:ph sz="quarter" idx="12"/>
              </p:nvPr>
            </p:nvSpPr>
            <p:spPr>
              <a:xfrm>
                <a:off x="618409" y="1380529"/>
                <a:ext cx="5477591" cy="4050870"/>
              </a:xfrm>
            </p:spPr>
            <p:txBody>
              <a:bodyPr>
                <a:noAutofit/>
              </a:bodyPr>
              <a:lstStyle/>
              <a:p>
                <a:pPr>
                  <a:lnSpc>
                    <a:spcPct val="100000"/>
                  </a:lnSpc>
                  <a:spcBef>
                    <a:spcPts val="300"/>
                  </a:spcBef>
                </a:pPr>
                <a:r>
                  <a:rPr lang="en-GB" altLang="en-US" dirty="0"/>
                  <a:t>Define the:</a:t>
                </a:r>
              </a:p>
              <a:p>
                <a:pPr lvl="1">
                  <a:lnSpc>
                    <a:spcPct val="100000"/>
                  </a:lnSpc>
                  <a:spcBef>
                    <a:spcPts val="300"/>
                  </a:spcBef>
                </a:pPr>
                <a:r>
                  <a:rPr lang="en-GB" altLang="en-US" dirty="0"/>
                  <a:t>Radar parameters</a:t>
                </a:r>
              </a:p>
              <a:p>
                <a:pPr lvl="1">
                  <a:lnSpc>
                    <a:spcPct val="100000"/>
                  </a:lnSpc>
                  <a:spcBef>
                    <a:spcPts val="300"/>
                  </a:spcBef>
                </a:pPr>
                <a:r>
                  <a:rPr lang="en-GB" altLang="en-US" dirty="0"/>
                  <a:t>Environment and geometry</a:t>
                </a:r>
              </a:p>
              <a:p>
                <a:pPr lvl="1">
                  <a:lnSpc>
                    <a:spcPct val="100000"/>
                  </a:lnSpc>
                  <a:spcBef>
                    <a:spcPts val="300"/>
                  </a:spcBef>
                </a:pPr>
                <a:r>
                  <a:rPr lang="en-GB" altLang="en-US" dirty="0"/>
                  <a:t>Processing algorithms</a:t>
                </a:r>
              </a:p>
              <a:p>
                <a:pPr lvl="1">
                  <a:lnSpc>
                    <a:spcPct val="100000"/>
                  </a:lnSpc>
                  <a:spcBef>
                    <a:spcPts val="300"/>
                  </a:spcBef>
                </a:pPr>
                <a:r>
                  <a:rPr lang="en-GB" altLang="en-US" dirty="0"/>
                  <a:t>Clutter and target models</a:t>
                </a:r>
              </a:p>
              <a:p>
                <a:pPr lvl="1">
                  <a:lnSpc>
                    <a:spcPct val="100000"/>
                  </a:lnSpc>
                  <a:spcBef>
                    <a:spcPts val="300"/>
                  </a:spcBef>
                </a:pPr>
                <a:r>
                  <a:rPr lang="en-GB" altLang="en-US" dirty="0"/>
                  <a:t>Probability of false alarm</a:t>
                </a:r>
              </a:p>
              <a:p>
                <a:pPr lvl="1">
                  <a:lnSpc>
                    <a:spcPct val="100000"/>
                  </a:lnSpc>
                  <a:spcBef>
                    <a:spcPts val="300"/>
                  </a:spcBef>
                </a:pPr>
                <a:r>
                  <a:rPr lang="en-GB" altLang="en-US" dirty="0"/>
                  <a:t>Probability of detection</a:t>
                </a:r>
              </a:p>
              <a:p>
                <a:pPr>
                  <a:lnSpc>
                    <a:spcPct val="100000"/>
                  </a:lnSpc>
                  <a:spcBef>
                    <a:spcPts val="300"/>
                  </a:spcBef>
                </a:pPr>
                <a:endParaRPr lang="en-GB" altLang="en-US" dirty="0"/>
              </a:p>
              <a:p>
                <a:pPr>
                  <a:lnSpc>
                    <a:spcPct val="100000"/>
                  </a:lnSpc>
                  <a:spcBef>
                    <a:spcPts val="300"/>
                  </a:spcBef>
                </a:pPr>
                <a:r>
                  <a:rPr lang="en-GB" altLang="en-US" dirty="0"/>
                  <a:t>Calculate:</a:t>
                </a:r>
              </a:p>
              <a:p>
                <a:pPr lvl="1">
                  <a:lnSpc>
                    <a:spcPct val="100000"/>
                  </a:lnSpc>
                  <a:spcBef>
                    <a:spcPts val="300"/>
                  </a:spcBef>
                </a:pPr>
                <a:r>
                  <a:rPr lang="en-GB" altLang="en-US" dirty="0"/>
                  <a:t>Minimum detectable target RCS</a:t>
                </a:r>
              </a:p>
              <a:p>
                <a:pPr lvl="1">
                  <a:lnSpc>
                    <a:spcPct val="100000"/>
                  </a:lnSpc>
                  <a:spcBef>
                    <a:spcPts val="300"/>
                  </a:spcBef>
                </a:pPr>
                <a:r>
                  <a:rPr lang="en-GB" altLang="en-US" dirty="0"/>
                  <a:t>Plot shows variation with sea state, </a:t>
                </a:r>
                <a14:m>
                  <m:oMath xmlns:m="http://schemas.openxmlformats.org/officeDocument/2006/math">
                    <m:acc>
                      <m:accPr>
                        <m:chr m:val="̃"/>
                        <m:ctrlPr>
                          <a:rPr lang="en-US" altLang="it-IT" i="1" dirty="0" smtClean="0">
                            <a:latin typeface="Cambria Math" panose="02040503050406030204" pitchFamily="18" charset="0"/>
                            <a:sym typeface="Symbol" pitchFamily="18" charset="2"/>
                          </a:rPr>
                        </m:ctrlPr>
                      </m:accPr>
                      <m:e>
                        <m:r>
                          <a:rPr lang="en-AU" altLang="it-IT" b="0" i="1" dirty="0" smtClean="0">
                            <a:latin typeface="Cambria Math" panose="02040503050406030204" pitchFamily="18" charset="0"/>
                            <a:sym typeface="Symbol" pitchFamily="18" charset="2"/>
                          </a:rPr>
                          <m:t>𝑆</m:t>
                        </m:r>
                      </m:e>
                    </m:acc>
                  </m:oMath>
                </a14:m>
                <a:r>
                  <a:rPr lang="en-GB" altLang="en-US" dirty="0"/>
                  <a:t>.</a:t>
                </a:r>
              </a:p>
            </p:txBody>
          </p:sp>
        </mc:Choice>
        <mc:Fallback>
          <p:sp>
            <p:nvSpPr>
              <p:cNvPr id="3" name="Content Placeholder 2">
                <a:extLst>
                  <a:ext uri="{FF2B5EF4-FFF2-40B4-BE49-F238E27FC236}">
                    <a16:creationId xmlns:a16="http://schemas.microsoft.com/office/drawing/2014/main" id="{5D4D8002-6CA0-7695-A8AC-B092DD18919F}"/>
                  </a:ext>
                </a:extLst>
              </p:cNvPr>
              <p:cNvSpPr>
                <a:spLocks noGrp="1" noRot="1" noChangeAspect="1" noMove="1" noResize="1" noEditPoints="1" noAdjustHandles="1" noChangeArrowheads="1" noChangeShapeType="1" noTextEdit="1"/>
              </p:cNvSpPr>
              <p:nvPr>
                <p:ph sz="quarter" idx="12"/>
              </p:nvPr>
            </p:nvSpPr>
            <p:spPr>
              <a:xfrm>
                <a:off x="618409" y="1380529"/>
                <a:ext cx="5477591" cy="4050870"/>
              </a:xfrm>
              <a:blipFill>
                <a:blip r:embed="rId3"/>
                <a:stretch>
                  <a:fillRect l="-1001" t="-752"/>
                </a:stretch>
              </a:blipFill>
            </p:spPr>
            <p:txBody>
              <a:bodyPr/>
              <a:lstStyle/>
              <a:p>
                <a:r>
                  <a:rPr lang="en-AU">
                    <a:noFill/>
                  </a:rPr>
                  <a:t> </a:t>
                </a:r>
              </a:p>
            </p:txBody>
          </p:sp>
        </mc:Fallback>
      </mc:AlternateContent>
      <p:sp>
        <p:nvSpPr>
          <p:cNvPr id="155654" name="Rectangle 2"/>
          <p:cNvSpPr>
            <a:spLocks noGrp="1" noChangeArrowheads="1"/>
          </p:cNvSpPr>
          <p:nvPr>
            <p:ph type="title"/>
          </p:nvPr>
        </p:nvSpPr>
        <p:spPr/>
        <p:txBody>
          <a:bodyPr>
            <a:normAutofit/>
          </a:bodyPr>
          <a:lstStyle/>
          <a:p>
            <a:pPr algn="l">
              <a:spcBef>
                <a:spcPct val="0"/>
              </a:spcBef>
            </a:pPr>
            <a:r>
              <a:rPr lang="en-GB" altLang="en-US" dirty="0"/>
              <a:t>Overall non-coherent radar performance </a:t>
            </a:r>
          </a:p>
        </p:txBody>
      </p:sp>
      <p:grpSp>
        <p:nvGrpSpPr>
          <p:cNvPr id="4" name="Group 3">
            <a:extLst>
              <a:ext uri="{FF2B5EF4-FFF2-40B4-BE49-F238E27FC236}">
                <a16:creationId xmlns:a16="http://schemas.microsoft.com/office/drawing/2014/main" id="{ABC3130C-CF30-280E-05AD-5CD5CB28D61A}"/>
              </a:ext>
            </a:extLst>
          </p:cNvPr>
          <p:cNvGrpSpPr/>
          <p:nvPr/>
        </p:nvGrpSpPr>
        <p:grpSpPr>
          <a:xfrm>
            <a:off x="6096000" y="1644045"/>
            <a:ext cx="5055681" cy="4124765"/>
            <a:chOff x="5726687" y="1902715"/>
            <a:chExt cx="4466144" cy="3575351"/>
          </a:xfrm>
        </p:grpSpPr>
        <p:pic>
          <p:nvPicPr>
            <p:cNvPr id="155656" name="Picture 7" descr="fi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687" y="1902715"/>
              <a:ext cx="4466144" cy="357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TextBox 10"/>
                <p:cNvSpPr txBox="1"/>
                <p:nvPr/>
              </p:nvSpPr>
              <p:spPr>
                <a:xfrm>
                  <a:off x="6908320" y="2250004"/>
                  <a:ext cx="700959" cy="3250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it-IT" i="1" dirty="0" smtClean="0">
                                <a:latin typeface="Cambria Math" panose="02040503050406030204" pitchFamily="18" charset="0"/>
                                <a:sym typeface="Symbol" pitchFamily="18" charset="2"/>
                              </a:rPr>
                            </m:ctrlPr>
                          </m:accPr>
                          <m:e>
                            <m:r>
                              <a:rPr lang="en-AU" altLang="it-IT" b="0" i="1" dirty="0" smtClean="0">
                                <a:latin typeface="Cambria Math" panose="02040503050406030204" pitchFamily="18" charset="0"/>
                                <a:sym typeface="Symbol" pitchFamily="18" charset="2"/>
                              </a:rPr>
                              <m:t>𝑆</m:t>
                            </m:r>
                          </m:e>
                        </m:acc>
                        <m:r>
                          <a:rPr lang="en-AU" altLang="it-IT" b="0" i="1" dirty="0" smtClean="0">
                            <a:latin typeface="Cambria Math" panose="02040503050406030204" pitchFamily="18" charset="0"/>
                            <a:sym typeface="Symbol" pitchFamily="18" charset="2"/>
                          </a:rPr>
                          <m:t>=5</m:t>
                        </m:r>
                      </m:oMath>
                    </m:oMathPara>
                  </a14:m>
                  <a:endParaRPr lang="en-AU" sz="1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6908320" y="2250004"/>
                  <a:ext cx="700959" cy="325084"/>
                </a:xfrm>
                <a:prstGeom prst="rect">
                  <a:avLst/>
                </a:prstGeom>
                <a:blipFill>
                  <a:blip r:embed="rId5"/>
                  <a:stretch>
                    <a:fillRect t="-4839"/>
                  </a:stretch>
                </a:blipFill>
              </p:spPr>
              <p:txBody>
                <a:bodyPr/>
                <a:lstStyle/>
                <a:p>
                  <a:r>
                    <a:rPr lang="en-AU">
                      <a:noFill/>
                    </a:rPr>
                    <a:t> </a:t>
                  </a:r>
                </a:p>
              </p:txBody>
            </p:sp>
          </mc:Fallback>
        </mc:AlternateContent>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A61459-2495-8384-D280-760F179A9E5A}"/>
                  </a:ext>
                </a:extLst>
              </p:cNvPr>
              <p:cNvSpPr txBox="1"/>
              <p:nvPr/>
            </p:nvSpPr>
            <p:spPr>
              <a:xfrm>
                <a:off x="10007710" y="2278739"/>
                <a:ext cx="793487" cy="375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it-IT" i="1" dirty="0" smtClean="0">
                              <a:latin typeface="Cambria Math" panose="02040503050406030204" pitchFamily="18" charset="0"/>
                              <a:sym typeface="Symbol" pitchFamily="18" charset="2"/>
                            </a:rPr>
                          </m:ctrlPr>
                        </m:accPr>
                        <m:e>
                          <m:r>
                            <a:rPr lang="en-AU" altLang="it-IT" b="0" i="1" dirty="0" smtClean="0">
                              <a:latin typeface="Cambria Math" panose="02040503050406030204" pitchFamily="18" charset="0"/>
                              <a:sym typeface="Symbol" pitchFamily="18" charset="2"/>
                            </a:rPr>
                            <m:t>𝑆</m:t>
                          </m:r>
                        </m:e>
                      </m:acc>
                      <m:r>
                        <a:rPr lang="en-AU" altLang="it-IT" b="0" i="1" dirty="0" smtClean="0">
                          <a:latin typeface="Cambria Math" panose="02040503050406030204" pitchFamily="18" charset="0"/>
                          <a:sym typeface="Symbol" pitchFamily="18" charset="2"/>
                        </a:rPr>
                        <m:t>=4</m:t>
                      </m:r>
                    </m:oMath>
                  </m:oMathPara>
                </a14:m>
                <a:endParaRPr lang="en-AU" sz="1400" dirty="0"/>
              </a:p>
            </p:txBody>
          </p:sp>
        </mc:Choice>
        <mc:Fallback xmlns="">
          <p:sp>
            <p:nvSpPr>
              <p:cNvPr id="5" name="TextBox 4">
                <a:extLst>
                  <a:ext uri="{FF2B5EF4-FFF2-40B4-BE49-F238E27FC236}">
                    <a16:creationId xmlns:a16="http://schemas.microsoft.com/office/drawing/2014/main" id="{F0A61459-2495-8384-D280-760F179A9E5A}"/>
                  </a:ext>
                </a:extLst>
              </p:cNvPr>
              <p:cNvSpPr txBox="1">
                <a:spLocks noRot="1" noChangeAspect="1" noMove="1" noResize="1" noEditPoints="1" noAdjustHandles="1" noChangeArrowheads="1" noChangeShapeType="1" noTextEdit="1"/>
              </p:cNvSpPr>
              <p:nvPr/>
            </p:nvSpPr>
            <p:spPr>
              <a:xfrm>
                <a:off x="10007710" y="2278739"/>
                <a:ext cx="793487" cy="375039"/>
              </a:xfrm>
              <a:prstGeom prst="rect">
                <a:avLst/>
              </a:prstGeom>
              <a:blipFill>
                <a:blip r:embed="rId6"/>
                <a:stretch>
                  <a:fillRect t="-491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920F3CF-2896-4C4C-3761-C9B89DB2D2B5}"/>
                  </a:ext>
                </a:extLst>
              </p:cNvPr>
              <p:cNvSpPr txBox="1"/>
              <p:nvPr/>
            </p:nvSpPr>
            <p:spPr>
              <a:xfrm>
                <a:off x="9270007" y="2701403"/>
                <a:ext cx="793487" cy="375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it-IT" i="1" dirty="0" smtClean="0">
                              <a:latin typeface="Cambria Math" panose="02040503050406030204" pitchFamily="18" charset="0"/>
                              <a:sym typeface="Symbol" pitchFamily="18" charset="2"/>
                            </a:rPr>
                          </m:ctrlPr>
                        </m:accPr>
                        <m:e>
                          <m:r>
                            <a:rPr lang="en-AU" altLang="it-IT" b="0" i="1" dirty="0" smtClean="0">
                              <a:latin typeface="Cambria Math" panose="02040503050406030204" pitchFamily="18" charset="0"/>
                              <a:sym typeface="Symbol" pitchFamily="18" charset="2"/>
                            </a:rPr>
                            <m:t>𝑆</m:t>
                          </m:r>
                        </m:e>
                      </m:acc>
                      <m:r>
                        <a:rPr lang="en-AU" altLang="it-IT" b="0" i="1" dirty="0" smtClean="0">
                          <a:latin typeface="Cambria Math" panose="02040503050406030204" pitchFamily="18" charset="0"/>
                          <a:sym typeface="Symbol" pitchFamily="18" charset="2"/>
                        </a:rPr>
                        <m:t>=3</m:t>
                      </m:r>
                    </m:oMath>
                  </m:oMathPara>
                </a14:m>
                <a:endParaRPr lang="en-AU" sz="1400" dirty="0"/>
              </a:p>
            </p:txBody>
          </p:sp>
        </mc:Choice>
        <mc:Fallback xmlns="">
          <p:sp>
            <p:nvSpPr>
              <p:cNvPr id="6" name="TextBox 5">
                <a:extLst>
                  <a:ext uri="{FF2B5EF4-FFF2-40B4-BE49-F238E27FC236}">
                    <a16:creationId xmlns:a16="http://schemas.microsoft.com/office/drawing/2014/main" id="{0920F3CF-2896-4C4C-3761-C9B89DB2D2B5}"/>
                  </a:ext>
                </a:extLst>
              </p:cNvPr>
              <p:cNvSpPr txBox="1">
                <a:spLocks noRot="1" noChangeAspect="1" noMove="1" noResize="1" noEditPoints="1" noAdjustHandles="1" noChangeArrowheads="1" noChangeShapeType="1" noTextEdit="1"/>
              </p:cNvSpPr>
              <p:nvPr/>
            </p:nvSpPr>
            <p:spPr>
              <a:xfrm>
                <a:off x="9270007" y="2701403"/>
                <a:ext cx="793487" cy="375039"/>
              </a:xfrm>
              <a:prstGeom prst="rect">
                <a:avLst/>
              </a:prstGeom>
              <a:blipFill>
                <a:blip r:embed="rId7"/>
                <a:stretch>
                  <a:fillRect t="-48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4F12E2-A891-FC99-5524-C05FF9B9986A}"/>
                  </a:ext>
                </a:extLst>
              </p:cNvPr>
              <p:cNvSpPr txBox="1"/>
              <p:nvPr/>
            </p:nvSpPr>
            <p:spPr>
              <a:xfrm>
                <a:off x="8380534" y="3348669"/>
                <a:ext cx="793487" cy="375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it-IT" i="1" dirty="0" smtClean="0">
                              <a:latin typeface="Cambria Math" panose="02040503050406030204" pitchFamily="18" charset="0"/>
                              <a:sym typeface="Symbol" pitchFamily="18" charset="2"/>
                            </a:rPr>
                          </m:ctrlPr>
                        </m:accPr>
                        <m:e>
                          <m:r>
                            <a:rPr lang="en-AU" altLang="it-IT" b="0" i="1" dirty="0" smtClean="0">
                              <a:latin typeface="Cambria Math" panose="02040503050406030204" pitchFamily="18" charset="0"/>
                              <a:sym typeface="Symbol" pitchFamily="18" charset="2"/>
                            </a:rPr>
                            <m:t>𝑆</m:t>
                          </m:r>
                        </m:e>
                      </m:acc>
                      <m:r>
                        <a:rPr lang="en-AU" altLang="it-IT" b="0" i="1" dirty="0" smtClean="0">
                          <a:latin typeface="Cambria Math" panose="02040503050406030204" pitchFamily="18" charset="0"/>
                          <a:sym typeface="Symbol" pitchFamily="18" charset="2"/>
                        </a:rPr>
                        <m:t>=2</m:t>
                      </m:r>
                    </m:oMath>
                  </m:oMathPara>
                </a14:m>
                <a:endParaRPr lang="en-AU" sz="1400" dirty="0"/>
              </a:p>
            </p:txBody>
          </p:sp>
        </mc:Choice>
        <mc:Fallback xmlns="">
          <p:sp>
            <p:nvSpPr>
              <p:cNvPr id="7" name="TextBox 6">
                <a:extLst>
                  <a:ext uri="{FF2B5EF4-FFF2-40B4-BE49-F238E27FC236}">
                    <a16:creationId xmlns:a16="http://schemas.microsoft.com/office/drawing/2014/main" id="{A44F12E2-A891-FC99-5524-C05FF9B9986A}"/>
                  </a:ext>
                </a:extLst>
              </p:cNvPr>
              <p:cNvSpPr txBox="1">
                <a:spLocks noRot="1" noChangeAspect="1" noMove="1" noResize="1" noEditPoints="1" noAdjustHandles="1" noChangeArrowheads="1" noChangeShapeType="1" noTextEdit="1"/>
              </p:cNvSpPr>
              <p:nvPr/>
            </p:nvSpPr>
            <p:spPr>
              <a:xfrm>
                <a:off x="8380534" y="3348669"/>
                <a:ext cx="793487" cy="375039"/>
              </a:xfrm>
              <a:prstGeom prst="rect">
                <a:avLst/>
              </a:prstGeom>
              <a:blipFill>
                <a:blip r:embed="rId8"/>
                <a:stretch>
                  <a:fillRect t="-48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2A9A0D-73DF-AE19-D22D-66DC32FF800B}"/>
                  </a:ext>
                </a:extLst>
              </p:cNvPr>
              <p:cNvSpPr txBox="1"/>
              <p:nvPr/>
            </p:nvSpPr>
            <p:spPr>
              <a:xfrm>
                <a:off x="7747935" y="4749801"/>
                <a:ext cx="793487" cy="375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it-IT" i="1" dirty="0" smtClean="0">
                              <a:latin typeface="Cambria Math" panose="02040503050406030204" pitchFamily="18" charset="0"/>
                              <a:sym typeface="Symbol" pitchFamily="18" charset="2"/>
                            </a:rPr>
                          </m:ctrlPr>
                        </m:accPr>
                        <m:e>
                          <m:r>
                            <a:rPr lang="en-AU" altLang="it-IT" b="0" i="1" dirty="0" smtClean="0">
                              <a:latin typeface="Cambria Math" panose="02040503050406030204" pitchFamily="18" charset="0"/>
                              <a:sym typeface="Symbol" pitchFamily="18" charset="2"/>
                            </a:rPr>
                            <m:t>𝑆</m:t>
                          </m:r>
                        </m:e>
                      </m:acc>
                      <m:r>
                        <a:rPr lang="en-AU" altLang="it-IT" b="0" i="1" dirty="0" smtClean="0">
                          <a:latin typeface="Cambria Math" panose="02040503050406030204" pitchFamily="18" charset="0"/>
                          <a:sym typeface="Symbol" pitchFamily="18" charset="2"/>
                        </a:rPr>
                        <m:t>=1</m:t>
                      </m:r>
                    </m:oMath>
                  </m:oMathPara>
                </a14:m>
                <a:endParaRPr lang="en-AU" sz="1400" dirty="0"/>
              </a:p>
            </p:txBody>
          </p:sp>
        </mc:Choice>
        <mc:Fallback xmlns="">
          <p:sp>
            <p:nvSpPr>
              <p:cNvPr id="12" name="TextBox 11">
                <a:extLst>
                  <a:ext uri="{FF2B5EF4-FFF2-40B4-BE49-F238E27FC236}">
                    <a16:creationId xmlns:a16="http://schemas.microsoft.com/office/drawing/2014/main" id="{242A9A0D-73DF-AE19-D22D-66DC32FF800B}"/>
                  </a:ext>
                </a:extLst>
              </p:cNvPr>
              <p:cNvSpPr txBox="1">
                <a:spLocks noRot="1" noChangeAspect="1" noMove="1" noResize="1" noEditPoints="1" noAdjustHandles="1" noChangeArrowheads="1" noChangeShapeType="1" noTextEdit="1"/>
              </p:cNvSpPr>
              <p:nvPr/>
            </p:nvSpPr>
            <p:spPr>
              <a:xfrm>
                <a:off x="7747935" y="4749801"/>
                <a:ext cx="793487" cy="375039"/>
              </a:xfrm>
              <a:prstGeom prst="rect">
                <a:avLst/>
              </a:prstGeom>
              <a:blipFill>
                <a:blip r:embed="rId9"/>
                <a:stretch>
                  <a:fillRect t="-4839"/>
                </a:stretch>
              </a:blipFill>
            </p:spPr>
            <p:txBody>
              <a:bodyPr/>
              <a:lstStyle/>
              <a:p>
                <a:r>
                  <a:rPr lang="en-AU">
                    <a:noFill/>
                  </a:rPr>
                  <a:t> </a:t>
                </a:r>
              </a:p>
            </p:txBody>
          </p:sp>
        </mc:Fallback>
      </mc:AlternateContent>
    </p:spTree>
    <p:extLst>
      <p:ext uri="{BB962C8B-B14F-4D97-AF65-F5344CB8AC3E}">
        <p14:creationId xmlns:p14="http://schemas.microsoft.com/office/powerpoint/2010/main" val="41842968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071FEDE-CA39-C2B3-11CC-82287701CF72}"/>
                  </a:ext>
                </a:extLst>
              </p:cNvPr>
              <p:cNvSpPr>
                <a:spLocks noGrp="1"/>
              </p:cNvSpPr>
              <p:nvPr>
                <p:ph sz="quarter" idx="12"/>
              </p:nvPr>
            </p:nvSpPr>
            <p:spPr>
              <a:xfrm>
                <a:off x="533182" y="1092200"/>
                <a:ext cx="11186377" cy="4792368"/>
              </a:xfrm>
            </p:spPr>
            <p:txBody>
              <a:bodyPr>
                <a:normAutofit/>
              </a:bodyPr>
              <a:lstStyle/>
              <a:p>
                <a:pPr>
                  <a:lnSpc>
                    <a:spcPct val="100000"/>
                  </a:lnSpc>
                  <a:spcBef>
                    <a:spcPct val="0"/>
                  </a:spcBef>
                  <a:spcAft>
                    <a:spcPts val="500"/>
                  </a:spcAft>
                </a:pPr>
                <a:r>
                  <a:rPr lang="en-GB" altLang="en-US" dirty="0"/>
                  <a:t>Consider a scenario with significant sea spikes – what is the impact of an incorrect amplitude distribution model?</a:t>
                </a:r>
              </a:p>
              <a:p>
                <a:pPr>
                  <a:lnSpc>
                    <a:spcPct val="100000"/>
                  </a:lnSpc>
                  <a:spcBef>
                    <a:spcPct val="0"/>
                  </a:spcBef>
                  <a:spcAft>
                    <a:spcPts val="500"/>
                  </a:spcAft>
                </a:pPr>
                <a:endParaRPr lang="en-GB" altLang="en-US" dirty="0"/>
              </a:p>
              <a:p>
                <a:pPr>
                  <a:lnSpc>
                    <a:spcPct val="100000"/>
                  </a:lnSpc>
                  <a:spcBef>
                    <a:spcPct val="0"/>
                  </a:spcBef>
                  <a:spcAft>
                    <a:spcPts val="500"/>
                  </a:spcAft>
                </a:pPr>
                <a:r>
                  <a:rPr lang="en-US" dirty="0"/>
                  <a:t>Clutter to noise ratio (CNR) determined with radar range equation and IRSG mean backscatter model. </a:t>
                </a:r>
              </a:p>
              <a:p>
                <a:pPr>
                  <a:lnSpc>
                    <a:spcPct val="100000"/>
                  </a:lnSpc>
                  <a:spcBef>
                    <a:spcPct val="0"/>
                  </a:spcBef>
                  <a:spcAft>
                    <a:spcPts val="500"/>
                  </a:spcAft>
                </a:pPr>
                <a:r>
                  <a:rPr lang="en-US" dirty="0"/>
                  <a:t>Geometry: grazing = 30</a:t>
                </a:r>
                <a:r>
                  <a:rPr lang="en-US" baseline="30000" dirty="0"/>
                  <a:t>o</a:t>
                </a:r>
                <a:r>
                  <a:rPr lang="en-US" dirty="0"/>
                  <a:t>, azimuth = 0</a:t>
                </a:r>
                <a:r>
                  <a:rPr lang="en-US" baseline="30000" dirty="0"/>
                  <a:t>o</a:t>
                </a:r>
                <a:r>
                  <a:rPr lang="en-US" dirty="0"/>
                  <a:t> / upwind, swell angle, </a:t>
                </a:r>
                <a14:m>
                  <m:oMath xmlns:m="http://schemas.openxmlformats.org/officeDocument/2006/math">
                    <m:sSub>
                      <m:sSubPr>
                        <m:ctrlPr>
                          <a:rPr lang="en-US" i="1" dirty="0" err="1" smtClean="0">
                            <a:latin typeface="Cambria Math" panose="02040503050406030204" pitchFamily="18" charset="0"/>
                          </a:rPr>
                        </m:ctrlPr>
                      </m:sSubPr>
                      <m:e>
                        <m:r>
                          <a:rPr lang="en-AU" b="0" i="1" dirty="0" smtClean="0">
                            <a:latin typeface="Cambria Math" panose="02040503050406030204" pitchFamily="18" charset="0"/>
                          </a:rPr>
                          <m:t>𝜃</m:t>
                        </m:r>
                      </m:e>
                      <m:sub>
                        <m:r>
                          <m:rPr>
                            <m:sty m:val="p"/>
                          </m:rPr>
                          <a:rPr lang="en-US" i="0" dirty="0" err="1" smtClean="0">
                            <a:latin typeface="Cambria Math" panose="02040503050406030204" pitchFamily="18" charset="0"/>
                          </a:rPr>
                          <m:t>sw</m:t>
                        </m:r>
                      </m:sub>
                    </m:sSub>
                    <m:r>
                      <a:rPr lang="en-US" i="1" dirty="0" smtClean="0">
                        <a:latin typeface="Cambria Math" panose="02040503050406030204" pitchFamily="18" charset="0"/>
                        <a:sym typeface="Symbol"/>
                      </a:rPr>
                      <m:t>=</m:t>
                    </m:r>
                    <m:r>
                      <a:rPr lang="en-US" i="1" dirty="0">
                        <a:latin typeface="Cambria Math" panose="02040503050406030204" pitchFamily="18" charset="0"/>
                        <a:sym typeface="Symbol"/>
                      </a:rPr>
                      <m:t>0</m:t>
                    </m:r>
                    <m:r>
                      <m:rPr>
                        <m:nor/>
                      </m:rPr>
                      <a:rPr lang="en-AU" baseline="30000" dirty="0"/>
                      <m:t>o</m:t>
                    </m:r>
                  </m:oMath>
                </a14:m>
                <a:r>
                  <a:rPr lang="en-US" dirty="0"/>
                  <a:t>.</a:t>
                </a:r>
              </a:p>
              <a:p>
                <a:pPr>
                  <a:lnSpc>
                    <a:spcPct val="100000"/>
                  </a:lnSpc>
                  <a:spcBef>
                    <a:spcPct val="0"/>
                  </a:spcBef>
                  <a:spcAft>
                    <a:spcPts val="500"/>
                  </a:spcAft>
                </a:pPr>
                <a:r>
                  <a:rPr lang="en-US" dirty="0"/>
                  <a:t>Shape parameters:</a:t>
                </a:r>
              </a:p>
              <a:p>
                <a:pPr marL="1028700" lvl="1" indent="-285750">
                  <a:lnSpc>
                    <a:spcPct val="100000"/>
                  </a:lnSpc>
                  <a:spcBef>
                    <a:spcPct val="0"/>
                  </a:spcBef>
                  <a:spcAft>
                    <a:spcPts val="500"/>
                  </a:spcAft>
                </a:pPr>
                <a:r>
                  <a:rPr lang="en-US" dirty="0"/>
                  <a:t>K+N:     HH = 2.62, HV = 7.18, VV = 31.77.</a:t>
                </a:r>
              </a:p>
              <a:p>
                <a:pPr marL="1028700" lvl="1" indent="-285750">
                  <a:lnSpc>
                    <a:spcPct val="100000"/>
                  </a:lnSpc>
                  <a:spcBef>
                    <a:spcPct val="0"/>
                  </a:spcBef>
                  <a:spcAft>
                    <a:spcPts val="500"/>
                  </a:spcAft>
                </a:pPr>
                <a:r>
                  <a:rPr lang="en-US" dirty="0"/>
                  <a:t>P+N:     HH = 4.08, HV = 8.35, VV = 34.97.</a:t>
                </a:r>
              </a:p>
              <a:p>
                <a:pPr>
                  <a:lnSpc>
                    <a:spcPct val="100000"/>
                  </a:lnSpc>
                  <a:spcBef>
                    <a:spcPct val="0"/>
                  </a:spcBef>
                  <a:spcAft>
                    <a:spcPts val="500"/>
                  </a:spcAft>
                </a:pPr>
                <a:r>
                  <a:rPr lang="en-US" dirty="0"/>
                  <a:t>Sea-state = 3: </a:t>
                </a:r>
                <a14:m>
                  <m:oMath xmlns:m="http://schemas.openxmlformats.org/officeDocument/2006/math">
                    <m:r>
                      <a:rPr lang="en-US" i="1" dirty="0" smtClean="0">
                        <a:latin typeface="Cambria Math" panose="02040503050406030204" pitchFamily="18" charset="0"/>
                      </a:rPr>
                      <m:t>𝑈</m:t>
                    </m:r>
                    <m:r>
                      <a:rPr lang="en-US" i="1" dirty="0" smtClean="0">
                        <a:latin typeface="Cambria Math" panose="02040503050406030204" pitchFamily="18" charset="0"/>
                      </a:rPr>
                      <m:t>= 7.7</m:t>
                    </m:r>
                  </m:oMath>
                </a14:m>
                <a:r>
                  <a:rPr lang="en-US" dirty="0"/>
                  <a:t> m/s and </a:t>
                </a:r>
                <a14:m>
                  <m:oMath xmlns:m="http://schemas.openxmlformats.org/officeDocument/2006/math">
                    <m:sSub>
                      <m:sSubPr>
                        <m:ctrlPr>
                          <a:rPr lang="en-AU" i="1" smtClean="0">
                            <a:latin typeface="Cambria Math" panose="02040503050406030204" pitchFamily="18" charset="0"/>
                          </a:rPr>
                        </m:ctrlPr>
                      </m:sSubPr>
                      <m:e>
                        <m:r>
                          <a:rPr lang="en-AU" i="1">
                            <a:latin typeface="Cambria Math" panose="02040503050406030204" pitchFamily="18" charset="0"/>
                          </a:rPr>
                          <m:t> </m:t>
                        </m:r>
                        <m:r>
                          <a:rPr lang="en-AU" i="1">
                            <a:latin typeface="Cambria Math" panose="02040503050406030204" pitchFamily="18" charset="0"/>
                          </a:rPr>
                          <m:t>𝐻</m:t>
                        </m:r>
                      </m:e>
                      <m:sub>
                        <m:r>
                          <a:rPr lang="en-AU" i="1">
                            <a:latin typeface="Cambria Math" panose="02040503050406030204" pitchFamily="18" charset="0"/>
                          </a:rPr>
                          <m:t>1/3</m:t>
                        </m:r>
                      </m:sub>
                    </m:sSub>
                    <m:r>
                      <a:rPr lang="en-AU" b="0" i="1" smtClean="0">
                        <a:latin typeface="Cambria Math" panose="02040503050406030204" pitchFamily="18" charset="0"/>
                      </a:rPr>
                      <m:t>=1.4</m:t>
                    </m:r>
                  </m:oMath>
                </a14:m>
                <a:r>
                  <a:rPr lang="en-US" dirty="0"/>
                  <a:t> m.</a:t>
                </a:r>
              </a:p>
              <a:p>
                <a:pPr>
                  <a:lnSpc>
                    <a:spcPct val="100000"/>
                  </a:lnSpc>
                  <a:spcBef>
                    <a:spcPct val="0"/>
                  </a:spcBef>
                  <a:spcAft>
                    <a:spcPts val="500"/>
                  </a:spcAft>
                </a:pPr>
                <a:r>
                  <a:rPr lang="en-US" dirty="0"/>
                  <a:t>Number of looks / non-coherent integration, </a:t>
                </a:r>
                <a14:m>
                  <m:oMath xmlns:m="http://schemas.openxmlformats.org/officeDocument/2006/math">
                    <m:r>
                      <a:rPr lang="en-AU" b="0" i="1" dirty="0" smtClean="0">
                        <a:latin typeface="Cambria Math" panose="02040503050406030204" pitchFamily="18" charset="0"/>
                      </a:rPr>
                      <m:t>𝑁</m:t>
                    </m:r>
                    <m:r>
                      <a:rPr lang="en-US" i="1" dirty="0" smtClean="0">
                        <a:latin typeface="Cambria Math" panose="02040503050406030204" pitchFamily="18" charset="0"/>
                      </a:rPr>
                      <m:t>=10</m:t>
                    </m:r>
                  </m:oMath>
                </a14:m>
                <a:r>
                  <a:rPr lang="en-US" dirty="0"/>
                  <a:t>.</a:t>
                </a:r>
              </a:p>
              <a:p>
                <a:pPr>
                  <a:lnSpc>
                    <a:spcPct val="100000"/>
                  </a:lnSpc>
                  <a:spcBef>
                    <a:spcPct val="0"/>
                  </a:spcBef>
                  <a:spcAft>
                    <a:spcPts val="500"/>
                  </a:spcAft>
                </a:pPr>
                <a:r>
                  <a:rPr lang="en-US" dirty="0"/>
                  <a:t>Target model = </a:t>
                </a:r>
                <a:r>
                  <a:rPr lang="en-US" dirty="0" err="1"/>
                  <a:t>Swerling</a:t>
                </a:r>
                <a:r>
                  <a:rPr lang="en-US" dirty="0"/>
                  <a:t> 1 – exponential fluctuation with </a:t>
                </a:r>
                <a14:m>
                  <m:oMath xmlns:m="http://schemas.openxmlformats.org/officeDocument/2006/math">
                    <m:sSub>
                      <m:sSubPr>
                        <m:ctrlPr>
                          <a:rPr lang="en-AU" b="0" i="1" dirty="0" smtClean="0">
                            <a:latin typeface="Cambria Math" panose="02040503050406030204" pitchFamily="18" charset="0"/>
                          </a:rPr>
                        </m:ctrlPr>
                      </m:sSubPr>
                      <m:e>
                        <m:r>
                          <a:rPr lang="en-US" i="1" dirty="0" smtClean="0">
                            <a:latin typeface="Cambria Math" panose="02040503050406030204" pitchFamily="18" charset="0"/>
                          </a:rPr>
                          <m:t>𝐾</m:t>
                        </m:r>
                      </m:e>
                      <m:sub>
                        <m:r>
                          <a:rPr lang="en-AU" b="0" i="1" dirty="0" smtClean="0">
                            <a:latin typeface="Cambria Math" panose="02040503050406030204" pitchFamily="18" charset="0"/>
                          </a:rPr>
                          <m:t>𝑡</m:t>
                        </m:r>
                      </m:sub>
                    </m:sSub>
                    <m:r>
                      <a:rPr lang="en-US" i="1" dirty="0" smtClean="0">
                        <a:latin typeface="Cambria Math" panose="02040503050406030204" pitchFamily="18" charset="0"/>
                      </a:rPr>
                      <m:t>=1</m:t>
                    </m:r>
                  </m:oMath>
                </a14:m>
                <a:r>
                  <a:rPr lang="en-US" dirty="0"/>
                  <a:t>.</a:t>
                </a:r>
              </a:p>
              <a:p>
                <a:pPr>
                  <a:lnSpc>
                    <a:spcPct val="100000"/>
                  </a:lnSpc>
                  <a:spcBef>
                    <a:spcPct val="0"/>
                  </a:spcBef>
                  <a:spcAft>
                    <a:spcPts val="500"/>
                  </a:spcAft>
                </a:pPr>
                <a:r>
                  <a:rPr lang="en-US" dirty="0"/>
                  <a:t>Probability of false alarm, </a:t>
                </a:r>
                <a14:m>
                  <m:oMath xmlns:m="http://schemas.openxmlformats.org/officeDocument/2006/math">
                    <m:r>
                      <a:rPr lang="en-GB" altLang="en-US" i="1" dirty="0" smtClean="0">
                        <a:latin typeface="Cambria Math" panose="02040503050406030204" pitchFamily="18" charset="0"/>
                      </a:rPr>
                      <m:t>𝑃</m:t>
                    </m:r>
                    <m:r>
                      <m:rPr>
                        <m:sty m:val="p"/>
                      </m:rPr>
                      <a:rPr lang="en-AU" altLang="en-US" b="0" i="0" baseline="-25000" dirty="0" smtClean="0">
                        <a:latin typeface="Cambria Math" panose="02040503050406030204" pitchFamily="18" charset="0"/>
                      </a:rPr>
                      <m:t>fa</m:t>
                    </m:r>
                    <m:r>
                      <a:rPr lang="en-GB" altLang="en-US" i="1" dirty="0">
                        <a:latin typeface="Cambria Math" panose="02040503050406030204" pitchFamily="18" charset="0"/>
                      </a:rPr>
                      <m:t>=</m:t>
                    </m:r>
                    <m:sSup>
                      <m:sSupPr>
                        <m:ctrlPr>
                          <a:rPr lang="en-AU" altLang="en-US" b="0" i="1" dirty="0" smtClean="0">
                            <a:latin typeface="Cambria Math" panose="02040503050406030204" pitchFamily="18" charset="0"/>
                          </a:rPr>
                        </m:ctrlPr>
                      </m:sSupPr>
                      <m:e>
                        <m:r>
                          <a:rPr lang="en-GB" altLang="en-US" i="1" dirty="0">
                            <a:latin typeface="Cambria Math" panose="02040503050406030204" pitchFamily="18" charset="0"/>
                          </a:rPr>
                          <m:t>10</m:t>
                        </m:r>
                      </m:e>
                      <m:sup>
                        <m:r>
                          <a:rPr lang="en-AU" altLang="en-US" b="0" i="1" dirty="0" smtClean="0">
                            <a:latin typeface="Cambria Math" panose="02040503050406030204" pitchFamily="18" charset="0"/>
                          </a:rPr>
                          <m:t>−</m:t>
                        </m:r>
                        <m:r>
                          <a:rPr lang="en-US" altLang="en-US" b="0" i="1" dirty="0" smtClean="0">
                            <a:latin typeface="Cambria Math" panose="02040503050406030204" pitchFamily="18" charset="0"/>
                          </a:rPr>
                          <m:t>5</m:t>
                        </m:r>
                      </m:sup>
                    </m:sSup>
                  </m:oMath>
                </a14:m>
                <a:endParaRPr lang="en-US" dirty="0"/>
              </a:p>
              <a:p>
                <a:pPr>
                  <a:lnSpc>
                    <a:spcPct val="100000"/>
                  </a:lnSpc>
                  <a:spcBef>
                    <a:spcPct val="0"/>
                  </a:spcBef>
                  <a:spcAft>
                    <a:spcPts val="500"/>
                  </a:spcAft>
                </a:pPr>
                <a:r>
                  <a:rPr lang="en-US" dirty="0"/>
                  <a:t>All curves (except for target correlation) show K-distribution in blue, Pareto in red.</a:t>
                </a:r>
              </a:p>
            </p:txBody>
          </p:sp>
        </mc:Choice>
        <mc:Fallback>
          <p:sp>
            <p:nvSpPr>
              <p:cNvPr id="3" name="Content Placeholder 2">
                <a:extLst>
                  <a:ext uri="{FF2B5EF4-FFF2-40B4-BE49-F238E27FC236}">
                    <a16:creationId xmlns:a16="http://schemas.microsoft.com/office/drawing/2014/main" id="{5071FEDE-CA39-C2B3-11CC-82287701CF72}"/>
                  </a:ext>
                </a:extLst>
              </p:cNvPr>
              <p:cNvSpPr>
                <a:spLocks noGrp="1" noRot="1" noChangeAspect="1" noMove="1" noResize="1" noEditPoints="1" noAdjustHandles="1" noChangeArrowheads="1" noChangeShapeType="1" noTextEdit="1"/>
              </p:cNvSpPr>
              <p:nvPr>
                <p:ph sz="quarter" idx="12"/>
              </p:nvPr>
            </p:nvSpPr>
            <p:spPr>
              <a:xfrm>
                <a:off x="533182" y="1092200"/>
                <a:ext cx="11186377" cy="4792368"/>
              </a:xfrm>
              <a:blipFill>
                <a:blip r:embed="rId3"/>
                <a:stretch>
                  <a:fillRect l="-490" t="-636" b="-2163"/>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FF696238-C0CA-D60A-E55D-3DFDD276DC4E}"/>
              </a:ext>
            </a:extLst>
          </p:cNvPr>
          <p:cNvSpPr>
            <a:spLocks noGrp="1"/>
          </p:cNvSpPr>
          <p:nvPr>
            <p:ph type="title"/>
          </p:nvPr>
        </p:nvSpPr>
        <p:spPr>
          <a:xfrm>
            <a:off x="297826" y="188022"/>
            <a:ext cx="10984633" cy="684362"/>
          </a:xfrm>
        </p:spPr>
        <p:txBody>
          <a:bodyPr>
            <a:normAutofit/>
          </a:bodyPr>
          <a:lstStyle/>
          <a:p>
            <a:r>
              <a:rPr lang="en-US" dirty="0"/>
              <a:t>Case study 1: Impact of model mismatch</a:t>
            </a:r>
          </a:p>
        </p:txBody>
      </p:sp>
    </p:spTree>
    <p:extLst>
      <p:ext uri="{BB962C8B-B14F-4D97-AF65-F5344CB8AC3E}">
        <p14:creationId xmlns:p14="http://schemas.microsoft.com/office/powerpoint/2010/main" val="2790959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A852F6-0A52-1198-7DC4-8802F398300B}"/>
                  </a:ext>
                </a:extLst>
              </p:cNvPr>
              <p:cNvSpPr>
                <a:spLocks noGrp="1"/>
              </p:cNvSpPr>
              <p:nvPr>
                <p:ph sz="quarter" idx="12"/>
              </p:nvPr>
            </p:nvSpPr>
            <p:spPr>
              <a:xfrm>
                <a:off x="450088" y="1016344"/>
                <a:ext cx="10962862" cy="1000416"/>
              </a:xfrm>
            </p:spPr>
            <p:txBody>
              <a:bodyPr>
                <a:normAutofit fontScale="92500" lnSpcReduction="20000"/>
              </a:bodyPr>
              <a:lstStyle/>
              <a:p>
                <a:pPr>
                  <a:lnSpc>
                    <a:spcPct val="100000"/>
                  </a:lnSpc>
                </a:pPr>
                <a:r>
                  <a:rPr lang="en-US" sz="2000" dirty="0">
                    <a:latin typeface="+mn-lt"/>
                  </a:rPr>
                  <a:t>All results show K-distribution in blue, Pareto in red.</a:t>
                </a:r>
              </a:p>
              <a:p>
                <a:pPr>
                  <a:lnSpc>
                    <a:spcPct val="100000"/>
                  </a:lnSpc>
                </a:pPr>
                <a14:m>
                  <m:oMath xmlns:m="http://schemas.openxmlformats.org/officeDocument/2006/math">
                    <m:sSub>
                      <m:sSubPr>
                        <m:ctrlPr>
                          <a:rPr lang="en-US" sz="2000" i="1">
                            <a:latin typeface="Cambria Math" panose="02040503050406030204" pitchFamily="18" charset="0"/>
                          </a:rPr>
                        </m:ctrlPr>
                      </m:sSubPr>
                      <m:e>
                        <m:r>
                          <a:rPr lang="en-AU" sz="2000" i="1">
                            <a:latin typeface="Cambria Math" panose="02040503050406030204" pitchFamily="18" charset="0"/>
                          </a:rPr>
                          <m:t>𝑃</m:t>
                        </m:r>
                      </m:e>
                      <m:sub>
                        <m:r>
                          <m:rPr>
                            <m:sty m:val="p"/>
                          </m:rPr>
                          <a:rPr lang="en-AU" sz="2000">
                            <a:latin typeface="Cambria Math" panose="02040503050406030204" pitchFamily="18" charset="0"/>
                          </a:rPr>
                          <m:t>fa</m:t>
                        </m:r>
                      </m:sub>
                    </m:sSub>
                  </m:oMath>
                </a14:m>
                <a:r>
                  <a:rPr lang="en-US" sz="2000" dirty="0">
                    <a:latin typeface="+mn-lt"/>
                  </a:rPr>
                  <a:t> shows large mismatch in the HH polarisation, smaller in HV, nearly 0 in VV.</a:t>
                </a:r>
              </a:p>
              <a:p>
                <a:pPr>
                  <a:lnSpc>
                    <a:spcPct val="100000"/>
                  </a:lnSpc>
                </a:pPr>
                <a:r>
                  <a:rPr lang="en-US" sz="2000" dirty="0">
                    <a:latin typeface="+mn-lt"/>
                  </a:rPr>
                  <a:t>As the number of looks increases, curve shifts to the left.</a:t>
                </a:r>
              </a:p>
            </p:txBody>
          </p:sp>
        </mc:Choice>
        <mc:Fallback xmlns="">
          <p:sp>
            <p:nvSpPr>
              <p:cNvPr id="3" name="Content Placeholder 2">
                <a:extLst>
                  <a:ext uri="{FF2B5EF4-FFF2-40B4-BE49-F238E27FC236}">
                    <a16:creationId xmlns:a16="http://schemas.microsoft.com/office/drawing/2014/main" id="{69A852F6-0A52-1198-7DC4-8802F398300B}"/>
                  </a:ext>
                </a:extLst>
              </p:cNvPr>
              <p:cNvSpPr>
                <a:spLocks noGrp="1" noRot="1" noChangeAspect="1" noMove="1" noResize="1" noEditPoints="1" noAdjustHandles="1" noChangeArrowheads="1" noChangeShapeType="1" noTextEdit="1"/>
              </p:cNvSpPr>
              <p:nvPr>
                <p:ph sz="quarter" idx="12"/>
              </p:nvPr>
            </p:nvSpPr>
            <p:spPr>
              <a:xfrm>
                <a:off x="450088" y="1016344"/>
                <a:ext cx="10962862" cy="1000416"/>
              </a:xfrm>
              <a:blipFill>
                <a:blip r:embed="rId3"/>
                <a:stretch>
                  <a:fillRect l="-445" t="-7927" b="-5488"/>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928A8A58-94F8-DA62-A6C8-D94506AB987B}"/>
              </a:ext>
            </a:extLst>
          </p:cNvPr>
          <p:cNvSpPr>
            <a:spLocks noGrp="1"/>
          </p:cNvSpPr>
          <p:nvPr>
            <p:ph type="title"/>
          </p:nvPr>
        </p:nvSpPr>
        <p:spPr>
          <a:xfrm>
            <a:off x="376807" y="101619"/>
            <a:ext cx="10984633" cy="684362"/>
          </a:xfrm>
        </p:spPr>
        <p:txBody>
          <a:bodyPr>
            <a:normAutofit/>
          </a:bodyPr>
          <a:lstStyle/>
          <a:p>
            <a:r>
              <a:rPr lang="en-US" dirty="0"/>
              <a:t>False alarm results</a:t>
            </a:r>
            <a:endParaRPr lang="en-AU" dirty="0"/>
          </a:p>
        </p:txBody>
      </p:sp>
      <p:grpSp>
        <p:nvGrpSpPr>
          <p:cNvPr id="7" name="Group 6">
            <a:extLst>
              <a:ext uri="{FF2B5EF4-FFF2-40B4-BE49-F238E27FC236}">
                <a16:creationId xmlns:a16="http://schemas.microsoft.com/office/drawing/2014/main" id="{ADE56890-F022-8831-B080-66F5724171A0}"/>
              </a:ext>
            </a:extLst>
          </p:cNvPr>
          <p:cNvGrpSpPr/>
          <p:nvPr/>
        </p:nvGrpSpPr>
        <p:grpSpPr>
          <a:xfrm>
            <a:off x="2370822" y="2201403"/>
            <a:ext cx="6925578" cy="3986142"/>
            <a:chOff x="2822942" y="2158738"/>
            <a:chExt cx="5717717" cy="4074527"/>
          </a:xfrm>
        </p:grpSpPr>
        <p:pic>
          <p:nvPicPr>
            <p:cNvPr id="4864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2942" y="2158738"/>
              <a:ext cx="5717717" cy="407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5A6F3C4-33AF-25A2-DA2B-9EB7FBD17766}"/>
                    </a:ext>
                  </a:extLst>
                </p:cNvPr>
                <p:cNvSpPr txBox="1"/>
                <p:nvPr/>
              </p:nvSpPr>
              <p:spPr>
                <a:xfrm>
                  <a:off x="3936411" y="2158740"/>
                  <a:ext cx="889000" cy="246221"/>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𝑁</m:t>
                        </m:r>
                        <m:r>
                          <a:rPr lang="en-US" sz="1600" i="1" dirty="0" smtClean="0">
                            <a:latin typeface="Cambria Math" panose="02040503050406030204" pitchFamily="18" charset="0"/>
                          </a:rPr>
                          <m:t>=1</m:t>
                        </m:r>
                      </m:oMath>
                    </m:oMathPara>
                  </a14:m>
                  <a:endParaRPr lang="en-AU" sz="1600" dirty="0"/>
                </a:p>
              </p:txBody>
            </p:sp>
          </mc:Choice>
          <mc:Fallback xmlns="">
            <p:sp>
              <p:nvSpPr>
                <p:cNvPr id="4" name="TextBox 3">
                  <a:extLst>
                    <a:ext uri="{FF2B5EF4-FFF2-40B4-BE49-F238E27FC236}">
                      <a16:creationId xmlns:a16="http://schemas.microsoft.com/office/drawing/2014/main" id="{B5A6F3C4-33AF-25A2-DA2B-9EB7FBD17766}"/>
                    </a:ext>
                  </a:extLst>
                </p:cNvPr>
                <p:cNvSpPr txBox="1">
                  <a:spLocks noRot="1" noChangeAspect="1" noMove="1" noResize="1" noEditPoints="1" noAdjustHandles="1" noChangeArrowheads="1" noChangeShapeType="1" noTextEdit="1"/>
                </p:cNvSpPr>
                <p:nvPr/>
              </p:nvSpPr>
              <p:spPr>
                <a:xfrm>
                  <a:off x="3936411" y="2158740"/>
                  <a:ext cx="889000" cy="246221"/>
                </a:xfrm>
                <a:prstGeom prst="rect">
                  <a:avLst/>
                </a:prstGeom>
                <a:blipFill>
                  <a:blip r:embed="rId5"/>
                  <a:stretch>
                    <a:fillRect b="-487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1B186CD-4A16-AE0B-EEA2-81F2A45BFF27}"/>
                    </a:ext>
                  </a:extLst>
                </p:cNvPr>
                <p:cNvSpPr txBox="1"/>
                <p:nvPr/>
              </p:nvSpPr>
              <p:spPr>
                <a:xfrm>
                  <a:off x="5576828" y="2158739"/>
                  <a:ext cx="889000" cy="246221"/>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𝑁</m:t>
                        </m:r>
                        <m:r>
                          <a:rPr lang="en-US" sz="1600" i="1" dirty="0" smtClean="0">
                            <a:latin typeface="Cambria Math" panose="02040503050406030204" pitchFamily="18" charset="0"/>
                          </a:rPr>
                          <m:t>=10</m:t>
                        </m:r>
                      </m:oMath>
                    </m:oMathPara>
                  </a14:m>
                  <a:endParaRPr lang="en-AU" sz="1600" dirty="0"/>
                </a:p>
              </p:txBody>
            </p:sp>
          </mc:Choice>
          <mc:Fallback xmlns="">
            <p:sp>
              <p:nvSpPr>
                <p:cNvPr id="5" name="TextBox 4">
                  <a:extLst>
                    <a:ext uri="{FF2B5EF4-FFF2-40B4-BE49-F238E27FC236}">
                      <a16:creationId xmlns:a16="http://schemas.microsoft.com/office/drawing/2014/main" id="{B1B186CD-4A16-AE0B-EEA2-81F2A45BFF27}"/>
                    </a:ext>
                  </a:extLst>
                </p:cNvPr>
                <p:cNvSpPr txBox="1">
                  <a:spLocks noRot="1" noChangeAspect="1" noMove="1" noResize="1" noEditPoints="1" noAdjustHandles="1" noChangeArrowheads="1" noChangeShapeType="1" noTextEdit="1"/>
                </p:cNvSpPr>
                <p:nvPr/>
              </p:nvSpPr>
              <p:spPr>
                <a:xfrm>
                  <a:off x="5576828" y="2158739"/>
                  <a:ext cx="889000" cy="246221"/>
                </a:xfrm>
                <a:prstGeom prst="rect">
                  <a:avLst/>
                </a:prstGeom>
                <a:blipFill>
                  <a:blip r:embed="rId6"/>
                  <a:stretch>
                    <a:fillRect b="-487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068FC3-6191-780E-A541-19118419D961}"/>
                    </a:ext>
                  </a:extLst>
                </p:cNvPr>
                <p:cNvSpPr txBox="1"/>
                <p:nvPr/>
              </p:nvSpPr>
              <p:spPr>
                <a:xfrm>
                  <a:off x="7366591" y="2158738"/>
                  <a:ext cx="889000" cy="246221"/>
                </a:xfrm>
                <a:prstGeom prst="rect">
                  <a:avLst/>
                </a:prstGeom>
                <a:solidFill>
                  <a:schemeClr val="bg1"/>
                </a:solidFill>
              </p:spPr>
              <p:txBody>
                <a:bodyPr wrap="square" lIns="0" tIns="0" rIns="0" bIns="0">
                  <a:spAutoFit/>
                </a:bodyPr>
                <a:lstStyle/>
                <a:p>
                  <a14:m>
                    <m:oMath xmlns:m="http://schemas.openxmlformats.org/officeDocument/2006/math">
                      <m:r>
                        <a:rPr lang="en-US" sz="1600" i="1" dirty="0" smtClean="0">
                          <a:latin typeface="Cambria Math" panose="02040503050406030204" pitchFamily="18" charset="0"/>
                        </a:rPr>
                        <m:t>𝑁</m:t>
                      </m:r>
                      <m:r>
                        <a:rPr lang="en-US" sz="1600" i="1" dirty="0" smtClean="0">
                          <a:latin typeface="Cambria Math" panose="02040503050406030204" pitchFamily="18" charset="0"/>
                        </a:rPr>
                        <m:t>=</m:t>
                      </m:r>
                    </m:oMath>
                  </a14:m>
                  <a:r>
                    <a:rPr lang="en-AU" sz="1600" dirty="0"/>
                    <a:t> 50</a:t>
                  </a:r>
                </a:p>
              </p:txBody>
            </p:sp>
          </mc:Choice>
          <mc:Fallback xmlns="">
            <p:sp>
              <p:nvSpPr>
                <p:cNvPr id="6" name="TextBox 5">
                  <a:extLst>
                    <a:ext uri="{FF2B5EF4-FFF2-40B4-BE49-F238E27FC236}">
                      <a16:creationId xmlns:a16="http://schemas.microsoft.com/office/drawing/2014/main" id="{9F068FC3-6191-780E-A541-19118419D961}"/>
                    </a:ext>
                  </a:extLst>
                </p:cNvPr>
                <p:cNvSpPr txBox="1">
                  <a:spLocks noRot="1" noChangeAspect="1" noMove="1" noResize="1" noEditPoints="1" noAdjustHandles="1" noChangeArrowheads="1" noChangeShapeType="1" noTextEdit="1"/>
                </p:cNvSpPr>
                <p:nvPr/>
              </p:nvSpPr>
              <p:spPr>
                <a:xfrm>
                  <a:off x="7366591" y="2158738"/>
                  <a:ext cx="889000" cy="246221"/>
                </a:xfrm>
                <a:prstGeom prst="rect">
                  <a:avLst/>
                </a:prstGeom>
                <a:blipFill>
                  <a:blip r:embed="rId7"/>
                  <a:stretch>
                    <a:fillRect l="-7534" t="-24390" b="-48780"/>
                  </a:stretch>
                </a:blipFill>
              </p:spPr>
              <p:txBody>
                <a:bodyPr/>
                <a:lstStyle/>
                <a:p>
                  <a:r>
                    <a:rPr lang="en-AU">
                      <a:noFill/>
                    </a:rPr>
                    <a:t> </a:t>
                  </a:r>
                </a:p>
              </p:txBody>
            </p:sp>
          </mc:Fallback>
        </mc:AlternateContent>
      </p:grpSp>
    </p:spTree>
    <p:extLst>
      <p:ext uri="{BB962C8B-B14F-4D97-AF65-F5344CB8AC3E}">
        <p14:creationId xmlns:p14="http://schemas.microsoft.com/office/powerpoint/2010/main" val="2913217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C1940BB-5BB7-C5A3-8004-EC9CCB11640A}"/>
                  </a:ext>
                </a:extLst>
              </p:cNvPr>
              <p:cNvSpPr>
                <a:spLocks noGrp="1"/>
              </p:cNvSpPr>
              <p:nvPr>
                <p:ph sz="quarter" idx="12"/>
              </p:nvPr>
            </p:nvSpPr>
            <p:spPr>
              <a:xfrm>
                <a:off x="419988" y="868675"/>
                <a:ext cx="11352023" cy="1722125"/>
              </a:xfrm>
            </p:spPr>
            <p:txBody>
              <a:bodyPr>
                <a:normAutofit fontScale="92500" lnSpcReduction="20000"/>
              </a:bodyPr>
              <a:lstStyle/>
              <a:p>
                <a:pPr>
                  <a:lnSpc>
                    <a:spcPct val="120000"/>
                  </a:lnSpc>
                  <a:spcBef>
                    <a:spcPts val="300"/>
                  </a:spcBef>
                </a:pPr>
                <a:r>
                  <a:rPr lang="en-US" sz="2000" dirty="0">
                    <a:latin typeface="+mn-lt"/>
                  </a:rPr>
                  <a:t>Marcum = constant target  - no change with non-coherent integration.</a:t>
                </a:r>
              </a:p>
              <a:p>
                <a:pPr>
                  <a:lnSpc>
                    <a:spcPct val="120000"/>
                  </a:lnSpc>
                  <a:spcBef>
                    <a:spcPts val="300"/>
                  </a:spcBef>
                </a:pPr>
                <a:r>
                  <a:rPr lang="en-US" sz="2000" dirty="0">
                    <a:latin typeface="+mn-lt"/>
                  </a:rPr>
                  <a:t>Target correlation introduced by introducing effective target fluctuation parameter, </a:t>
                </a:r>
                <a14:m>
                  <m:oMath xmlns:m="http://schemas.openxmlformats.org/officeDocument/2006/math">
                    <m:r>
                      <a:rPr lang="en-AU" sz="2000">
                        <a:latin typeface="Cambria Math" panose="02040503050406030204" pitchFamily="18" charset="0"/>
                        <a:ea typeface="Cambria Math"/>
                      </a:rPr>
                      <m:t>1</m:t>
                    </m:r>
                    <m:r>
                      <a:rPr lang="en-AU" sz="2000" i="1">
                        <a:latin typeface="Cambria Math" panose="02040503050406030204" pitchFamily="18" charset="0"/>
                        <a:ea typeface="Cambria Math"/>
                      </a:rPr>
                      <m:t>≤</m:t>
                    </m:r>
                    <m:sSub>
                      <m:sSubPr>
                        <m:ctrlPr>
                          <a:rPr lang="en-AU" sz="2000" b="0" i="1" smtClean="0">
                            <a:latin typeface="Cambria Math" panose="02040503050406030204" pitchFamily="18" charset="0"/>
                            <a:ea typeface="Cambria Math"/>
                          </a:rPr>
                        </m:ctrlPr>
                      </m:sSubPr>
                      <m:e>
                        <m:r>
                          <a:rPr lang="en-US" sz="2000" i="1">
                            <a:latin typeface="Cambria Math" panose="02040503050406030204" pitchFamily="18" charset="0"/>
                            <a:ea typeface="Cambria Math"/>
                          </a:rPr>
                          <m:t>𝐵</m:t>
                        </m:r>
                      </m:e>
                      <m:sub>
                        <m:r>
                          <m:rPr>
                            <m:sty m:val="p"/>
                          </m:rPr>
                          <a:rPr lang="en-AU" sz="2000" b="0" i="0" smtClean="0">
                            <a:latin typeface="Cambria Math" panose="02040503050406030204" pitchFamily="18" charset="0"/>
                            <a:ea typeface="Cambria Math"/>
                          </a:rPr>
                          <m:t>eff</m:t>
                        </m:r>
                      </m:sub>
                    </m:sSub>
                    <m:r>
                      <a:rPr lang="en-AU" sz="2000" i="1">
                        <a:latin typeface="Cambria Math" panose="02040503050406030204" pitchFamily="18" charset="0"/>
                        <a:ea typeface="Cambria Math"/>
                      </a:rPr>
                      <m:t>≤</m:t>
                    </m:r>
                    <m:sSub>
                      <m:sSubPr>
                        <m:ctrlPr>
                          <a:rPr lang="en-AU" sz="2000" b="0" i="1" smtClean="0">
                            <a:latin typeface="Cambria Math" panose="02040503050406030204" pitchFamily="18" charset="0"/>
                            <a:ea typeface="Cambria Math"/>
                          </a:rPr>
                        </m:ctrlPr>
                      </m:sSubPr>
                      <m:e>
                        <m:r>
                          <a:rPr lang="en-US" sz="2000" i="1">
                            <a:latin typeface="Cambria Math" panose="02040503050406030204" pitchFamily="18" charset="0"/>
                            <a:ea typeface="Cambria Math"/>
                          </a:rPr>
                          <m:t>𝐾</m:t>
                        </m:r>
                      </m:e>
                      <m:sub>
                        <m:r>
                          <a:rPr lang="en-AU" sz="2000" b="0" i="1" smtClean="0">
                            <a:latin typeface="Cambria Math" panose="02040503050406030204" pitchFamily="18" charset="0"/>
                            <a:ea typeface="Cambria Math"/>
                          </a:rPr>
                          <m:t>𝑡</m:t>
                        </m:r>
                      </m:sub>
                    </m:sSub>
                  </m:oMath>
                </a14:m>
                <a:r>
                  <a:rPr lang="en-US" sz="2000" dirty="0">
                    <a:latin typeface="+mn-lt"/>
                    <a:ea typeface="Cambria Math"/>
                  </a:rPr>
                  <a:t> determined by target correlation</a:t>
                </a:r>
                <a:r>
                  <a:rPr lang="en-US" dirty="0">
                    <a:ea typeface="Cambria Math"/>
                  </a:rPr>
                  <a:t> </a:t>
                </a:r>
                <a14:m>
                  <m:oMath xmlns:m="http://schemas.openxmlformats.org/officeDocument/2006/math">
                    <m:r>
                      <a:rPr lang="en-AU" i="1">
                        <a:latin typeface="Cambria Math" panose="02040503050406030204" pitchFamily="18" charset="0"/>
                        <a:ea typeface="Cambria Math"/>
                      </a:rPr>
                      <m:t>0≤</m:t>
                    </m:r>
                    <m:sSub>
                      <m:sSubPr>
                        <m:ctrlPr>
                          <a:rPr lang="en-AU" i="1">
                            <a:latin typeface="Cambria Math" panose="02040503050406030204" pitchFamily="18" charset="0"/>
                            <a:ea typeface="Cambria Math"/>
                          </a:rPr>
                        </m:ctrlPr>
                      </m:sSubPr>
                      <m:e>
                        <m:r>
                          <a:rPr lang="en-AU" i="1">
                            <a:latin typeface="Cambria Math" panose="02040503050406030204" pitchFamily="18" charset="0"/>
                            <a:ea typeface="Cambria Math"/>
                          </a:rPr>
                          <m:t>𝜌</m:t>
                        </m:r>
                      </m:e>
                      <m:sub>
                        <m:r>
                          <a:rPr lang="en-AU" i="1">
                            <a:latin typeface="Cambria Math" panose="02040503050406030204" pitchFamily="18" charset="0"/>
                            <a:ea typeface="Cambria Math"/>
                          </a:rPr>
                          <m:t>𝑡</m:t>
                        </m:r>
                      </m:sub>
                    </m:sSub>
                    <m:r>
                      <a:rPr lang="en-AU" sz="2000" b="0" i="1" smtClean="0">
                        <a:latin typeface="Cambria Math" panose="02040503050406030204" pitchFamily="18" charset="0"/>
                        <a:ea typeface="Cambria Math"/>
                      </a:rPr>
                      <m:t>≤1</m:t>
                    </m:r>
                    <m:r>
                      <a:rPr lang="en-US" sz="2000" i="1">
                        <a:latin typeface="Cambria Math" panose="02040503050406030204" pitchFamily="18" charset="0"/>
                        <a:ea typeface="Cambria Math"/>
                      </a:rPr>
                      <m:t>.</m:t>
                    </m:r>
                  </m:oMath>
                </a14:m>
                <a:endParaRPr lang="en-AU" sz="2000" dirty="0">
                  <a:latin typeface="+mn-lt"/>
                  <a:ea typeface="Cambria Math"/>
                </a:endParaRPr>
              </a:p>
              <a:p>
                <a:pPr>
                  <a:lnSpc>
                    <a:spcPct val="120000"/>
                  </a:lnSpc>
                  <a:spcBef>
                    <a:spcPts val="300"/>
                  </a:spcBef>
                </a:pPr>
                <a:r>
                  <a:rPr lang="en-US" sz="2000" dirty="0">
                    <a:latin typeface="+mn-lt"/>
                  </a:rPr>
                  <a:t>Rayleigh results less steep than chi-squared / correlation reduces slope.</a:t>
                </a:r>
              </a:p>
              <a:p>
                <a:pPr>
                  <a:lnSpc>
                    <a:spcPct val="120000"/>
                  </a:lnSpc>
                  <a:spcBef>
                    <a:spcPts val="300"/>
                  </a:spcBef>
                </a:pPr>
                <a:r>
                  <a:rPr lang="en-US" sz="2000" dirty="0">
                    <a:latin typeface="+mn-lt"/>
                  </a:rPr>
                  <a:t>Key: </a:t>
                </a:r>
                <a14:m>
                  <m:oMath xmlns:m="http://schemas.openxmlformats.org/officeDocument/2006/math">
                    <m:sSub>
                      <m:sSubPr>
                        <m:ctrlPr>
                          <a:rPr lang="en-AU" b="0" i="1" smtClean="0">
                            <a:latin typeface="Cambria Math" panose="02040503050406030204" pitchFamily="18" charset="0"/>
                            <a:ea typeface="Cambria Math"/>
                          </a:rPr>
                        </m:ctrlPr>
                      </m:sSubPr>
                      <m:e>
                        <m:r>
                          <a:rPr lang="en-AU" i="1">
                            <a:latin typeface="Cambria Math" panose="02040503050406030204" pitchFamily="18" charset="0"/>
                            <a:ea typeface="Cambria Math"/>
                          </a:rPr>
                          <m:t>𝜌</m:t>
                        </m:r>
                      </m:e>
                      <m:sub>
                        <m:r>
                          <a:rPr lang="en-AU" b="0" i="1" smtClean="0">
                            <a:latin typeface="Cambria Math" panose="02040503050406030204" pitchFamily="18" charset="0"/>
                            <a:ea typeface="Cambria Math"/>
                          </a:rPr>
                          <m:t>𝑡</m:t>
                        </m:r>
                      </m:sub>
                    </m:sSub>
                  </m:oMath>
                </a14:m>
                <a:r>
                  <a:rPr lang="en-US" sz="2000" dirty="0">
                    <a:latin typeface="+mn-lt"/>
                  </a:rPr>
                  <a:t>: (magenta, red, black, blue) = (0, 0.5, 0.9, 1).</a:t>
                </a:r>
              </a:p>
              <a:p>
                <a:pPr>
                  <a:lnSpc>
                    <a:spcPct val="120000"/>
                  </a:lnSpc>
                  <a:spcBef>
                    <a:spcPts val="300"/>
                  </a:spcBef>
                </a:pPr>
                <a:endParaRPr lang="en-GB" altLang="en-US" sz="2000" dirty="0">
                  <a:latin typeface="+mn-lt"/>
                </a:endParaRPr>
              </a:p>
              <a:p>
                <a:pPr marL="0" indent="0">
                  <a:lnSpc>
                    <a:spcPct val="120000"/>
                  </a:lnSpc>
                  <a:spcBef>
                    <a:spcPts val="300"/>
                  </a:spcBef>
                  <a:buNone/>
                </a:pPr>
                <a:endParaRPr lang="en-AU" dirty="0"/>
              </a:p>
            </p:txBody>
          </p:sp>
        </mc:Choice>
        <mc:Fallback>
          <p:sp>
            <p:nvSpPr>
              <p:cNvPr id="3" name="Content Placeholder 2">
                <a:extLst>
                  <a:ext uri="{FF2B5EF4-FFF2-40B4-BE49-F238E27FC236}">
                    <a16:creationId xmlns:a16="http://schemas.microsoft.com/office/drawing/2014/main" id="{BC1940BB-5BB7-C5A3-8004-EC9CCB11640A}"/>
                  </a:ext>
                </a:extLst>
              </p:cNvPr>
              <p:cNvSpPr>
                <a:spLocks noGrp="1" noRot="1" noChangeAspect="1" noMove="1" noResize="1" noEditPoints="1" noAdjustHandles="1" noChangeArrowheads="1" noChangeShapeType="1" noTextEdit="1"/>
              </p:cNvSpPr>
              <p:nvPr>
                <p:ph sz="quarter" idx="12"/>
              </p:nvPr>
            </p:nvSpPr>
            <p:spPr>
              <a:xfrm>
                <a:off x="419988" y="868675"/>
                <a:ext cx="11352023" cy="1722125"/>
              </a:xfrm>
              <a:blipFill>
                <a:blip r:embed="rId3"/>
                <a:stretch>
                  <a:fillRect l="-430" t="-1413" b="-2120"/>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75D994ED-1625-4462-231F-75EBD566248F}"/>
              </a:ext>
            </a:extLst>
          </p:cNvPr>
          <p:cNvSpPr>
            <a:spLocks noGrp="1"/>
          </p:cNvSpPr>
          <p:nvPr>
            <p:ph type="title"/>
          </p:nvPr>
        </p:nvSpPr>
        <p:spPr>
          <a:xfrm>
            <a:off x="315195" y="127399"/>
            <a:ext cx="10984633" cy="684362"/>
          </a:xfrm>
        </p:spPr>
        <p:txBody>
          <a:bodyPr>
            <a:normAutofit/>
          </a:bodyPr>
          <a:lstStyle/>
          <a:p>
            <a:r>
              <a:rPr lang="en-US" dirty="0"/>
              <a:t>Variations in target model</a:t>
            </a:r>
            <a:endParaRPr lang="en-AU" dirty="0"/>
          </a:p>
        </p:txBody>
      </p:sp>
      <p:grpSp>
        <p:nvGrpSpPr>
          <p:cNvPr id="4" name="Group 3">
            <a:extLst>
              <a:ext uri="{FF2B5EF4-FFF2-40B4-BE49-F238E27FC236}">
                <a16:creationId xmlns:a16="http://schemas.microsoft.com/office/drawing/2014/main" id="{0EC19019-C544-270E-9005-8D8F8015956F}"/>
              </a:ext>
            </a:extLst>
          </p:cNvPr>
          <p:cNvGrpSpPr/>
          <p:nvPr/>
        </p:nvGrpSpPr>
        <p:grpSpPr>
          <a:xfrm>
            <a:off x="2585720" y="2737464"/>
            <a:ext cx="5742965" cy="3767547"/>
            <a:chOff x="3105522" y="2737464"/>
            <a:chExt cx="5223163" cy="3767547"/>
          </a:xfrm>
        </p:grpSpPr>
        <p:pic>
          <p:nvPicPr>
            <p:cNvPr id="4853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522" y="2774950"/>
              <a:ext cx="5223163" cy="3730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3AF1C55-AB28-5317-CF35-FDE1A53D465D}"/>
                    </a:ext>
                  </a:extLst>
                </p:cNvPr>
                <p:cNvSpPr txBox="1"/>
                <p:nvPr/>
              </p:nvSpPr>
              <p:spPr>
                <a:xfrm>
                  <a:off x="3879850" y="2737466"/>
                  <a:ext cx="889000" cy="246221"/>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𝑁</m:t>
                        </m:r>
                        <m:r>
                          <a:rPr lang="en-US" sz="1600" i="1" dirty="0" smtClean="0">
                            <a:latin typeface="Cambria Math" panose="02040503050406030204" pitchFamily="18" charset="0"/>
                          </a:rPr>
                          <m:t>=1</m:t>
                        </m:r>
                      </m:oMath>
                    </m:oMathPara>
                  </a14:m>
                  <a:endParaRPr lang="en-AU" sz="1600" dirty="0"/>
                </a:p>
              </p:txBody>
            </p:sp>
          </mc:Choice>
          <mc:Fallback>
            <p:sp>
              <p:nvSpPr>
                <p:cNvPr id="5" name="TextBox 4">
                  <a:extLst>
                    <a:ext uri="{FF2B5EF4-FFF2-40B4-BE49-F238E27FC236}">
                      <a16:creationId xmlns:a16="http://schemas.microsoft.com/office/drawing/2014/main" id="{C3AF1C55-AB28-5317-CF35-FDE1A53D465D}"/>
                    </a:ext>
                  </a:extLst>
                </p:cNvPr>
                <p:cNvSpPr txBox="1">
                  <a:spLocks noRot="1" noChangeAspect="1" noMove="1" noResize="1" noEditPoints="1" noAdjustHandles="1" noChangeArrowheads="1" noChangeShapeType="1" noTextEdit="1"/>
                </p:cNvSpPr>
                <p:nvPr/>
              </p:nvSpPr>
              <p:spPr>
                <a:xfrm>
                  <a:off x="3879850" y="2737466"/>
                  <a:ext cx="889000" cy="246221"/>
                </a:xfrm>
                <a:prstGeom prst="rect">
                  <a:avLst/>
                </a:prstGeom>
                <a:blipFill>
                  <a:blip r:embed="rId5"/>
                  <a:stretch>
                    <a:fillRect b="-7500"/>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C58BC1C-C65C-E9FA-D1AD-9911E71CB605}"/>
                    </a:ext>
                  </a:extLst>
                </p:cNvPr>
                <p:cNvSpPr txBox="1"/>
                <p:nvPr/>
              </p:nvSpPr>
              <p:spPr>
                <a:xfrm>
                  <a:off x="5520267" y="2737465"/>
                  <a:ext cx="889000" cy="246221"/>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𝑁</m:t>
                        </m:r>
                        <m:r>
                          <a:rPr lang="en-US" sz="1600" i="1" dirty="0" smtClean="0">
                            <a:latin typeface="Cambria Math" panose="02040503050406030204" pitchFamily="18" charset="0"/>
                          </a:rPr>
                          <m:t>=10</m:t>
                        </m:r>
                      </m:oMath>
                    </m:oMathPara>
                  </a14:m>
                  <a:endParaRPr lang="en-AU" sz="1600" dirty="0"/>
                </a:p>
              </p:txBody>
            </p:sp>
          </mc:Choice>
          <mc:Fallback>
            <p:sp>
              <p:nvSpPr>
                <p:cNvPr id="7" name="TextBox 6">
                  <a:extLst>
                    <a:ext uri="{FF2B5EF4-FFF2-40B4-BE49-F238E27FC236}">
                      <a16:creationId xmlns:a16="http://schemas.microsoft.com/office/drawing/2014/main" id="{4C58BC1C-C65C-E9FA-D1AD-9911E71CB605}"/>
                    </a:ext>
                  </a:extLst>
                </p:cNvPr>
                <p:cNvSpPr txBox="1">
                  <a:spLocks noRot="1" noChangeAspect="1" noMove="1" noResize="1" noEditPoints="1" noAdjustHandles="1" noChangeArrowheads="1" noChangeShapeType="1" noTextEdit="1"/>
                </p:cNvSpPr>
                <p:nvPr/>
              </p:nvSpPr>
              <p:spPr>
                <a:xfrm>
                  <a:off x="5520267" y="2737465"/>
                  <a:ext cx="889000" cy="246221"/>
                </a:xfrm>
                <a:prstGeom prst="rect">
                  <a:avLst/>
                </a:prstGeom>
                <a:blipFill>
                  <a:blip r:embed="rId6"/>
                  <a:stretch>
                    <a:fillRect b="-7500"/>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9BFEE25-C253-BB70-3BC7-84C6E20019DC}"/>
                    </a:ext>
                  </a:extLst>
                </p:cNvPr>
                <p:cNvSpPr txBox="1"/>
                <p:nvPr/>
              </p:nvSpPr>
              <p:spPr>
                <a:xfrm>
                  <a:off x="7135283" y="2737464"/>
                  <a:ext cx="889000" cy="246221"/>
                </a:xfrm>
                <a:prstGeom prst="rect">
                  <a:avLst/>
                </a:prstGeom>
                <a:solidFill>
                  <a:schemeClr val="bg1"/>
                </a:solidFill>
              </p:spPr>
              <p:txBody>
                <a:bodyPr wrap="square" lIns="0" tIns="0" rIns="0" bIns="0">
                  <a:spAutoFit/>
                </a:bodyPr>
                <a:lstStyle/>
                <a:p>
                  <a14:m>
                    <m:oMath xmlns:m="http://schemas.openxmlformats.org/officeDocument/2006/math">
                      <m:r>
                        <a:rPr lang="en-US" sz="1600" i="1" dirty="0" smtClean="0">
                          <a:latin typeface="Cambria Math" panose="02040503050406030204" pitchFamily="18" charset="0"/>
                        </a:rPr>
                        <m:t>𝑁</m:t>
                      </m:r>
                      <m:r>
                        <a:rPr lang="en-US" sz="1600" i="1" dirty="0" smtClean="0">
                          <a:latin typeface="Cambria Math" panose="02040503050406030204" pitchFamily="18" charset="0"/>
                        </a:rPr>
                        <m:t>= </m:t>
                      </m:r>
                    </m:oMath>
                  </a14:m>
                  <a:r>
                    <a:rPr lang="en-AU" sz="1600" dirty="0"/>
                    <a:t>50</a:t>
                  </a:r>
                </a:p>
              </p:txBody>
            </p:sp>
          </mc:Choice>
          <mc:Fallback>
            <p:sp>
              <p:nvSpPr>
                <p:cNvPr id="9" name="TextBox 8">
                  <a:extLst>
                    <a:ext uri="{FF2B5EF4-FFF2-40B4-BE49-F238E27FC236}">
                      <a16:creationId xmlns:a16="http://schemas.microsoft.com/office/drawing/2014/main" id="{59BFEE25-C253-BB70-3BC7-84C6E20019DC}"/>
                    </a:ext>
                  </a:extLst>
                </p:cNvPr>
                <p:cNvSpPr txBox="1">
                  <a:spLocks noRot="1" noChangeAspect="1" noMove="1" noResize="1" noEditPoints="1" noAdjustHandles="1" noChangeArrowheads="1" noChangeShapeType="1" noTextEdit="1"/>
                </p:cNvSpPr>
                <p:nvPr/>
              </p:nvSpPr>
              <p:spPr>
                <a:xfrm>
                  <a:off x="7135283" y="2737464"/>
                  <a:ext cx="889000" cy="246221"/>
                </a:xfrm>
                <a:prstGeom prst="rect">
                  <a:avLst/>
                </a:prstGeom>
                <a:blipFill>
                  <a:blip r:embed="rId7"/>
                  <a:stretch>
                    <a:fillRect l="-6875" t="-25000" b="-52500"/>
                  </a:stretch>
                </a:blipFill>
              </p:spPr>
              <p:txBody>
                <a:bodyPr/>
                <a:lstStyle/>
                <a:p>
                  <a:r>
                    <a:rPr lang="en-AU">
                      <a:noFill/>
                    </a:rPr>
                    <a:t> </a:t>
                  </a:r>
                </a:p>
              </p:txBody>
            </p:sp>
          </mc:Fallback>
        </mc:AlternateContent>
      </p:grpSp>
    </p:spTree>
    <p:extLst>
      <p:ext uri="{BB962C8B-B14F-4D97-AF65-F5344CB8AC3E}">
        <p14:creationId xmlns:p14="http://schemas.microsoft.com/office/powerpoint/2010/main" val="1293321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6481" y="2399668"/>
            <a:ext cx="6233160" cy="414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815689-3AA4-9DC7-7B5F-14840BFE9661}"/>
                  </a:ext>
                </a:extLst>
              </p:cNvPr>
              <p:cNvSpPr>
                <a:spLocks noGrp="1"/>
              </p:cNvSpPr>
              <p:nvPr>
                <p:ph sz="quarter" idx="12"/>
              </p:nvPr>
            </p:nvSpPr>
            <p:spPr>
              <a:xfrm>
                <a:off x="445008" y="980784"/>
                <a:ext cx="10962862" cy="980096"/>
              </a:xfrm>
            </p:spPr>
            <p:txBody>
              <a:bodyPr>
                <a:normAutofit fontScale="92500" lnSpcReduction="20000"/>
              </a:bodyPr>
              <a:lstStyle/>
              <a:p>
                <a:pPr>
                  <a:lnSpc>
                    <a:spcPct val="100000"/>
                  </a:lnSpc>
                </a:pPr>
                <a:r>
                  <a:rPr lang="en-US" sz="2000" dirty="0">
                    <a:latin typeface="+mn-lt"/>
                  </a:rPr>
                  <a:t>Results show K-distribution in blue, Pareto in red, </a:t>
                </a:r>
                <a14:m>
                  <m:oMath xmlns:m="http://schemas.openxmlformats.org/officeDocument/2006/math">
                    <m:sSub>
                      <m:sSubPr>
                        <m:ctrlPr>
                          <a:rPr lang="en-US" sz="2000" i="1">
                            <a:latin typeface="Cambria Math" panose="02040503050406030204" pitchFamily="18" charset="0"/>
                          </a:rPr>
                        </m:ctrlPr>
                      </m:sSubPr>
                      <m:e>
                        <m:r>
                          <a:rPr lang="en-AU" sz="2000" i="1">
                            <a:latin typeface="Cambria Math" panose="02040503050406030204" pitchFamily="18" charset="0"/>
                          </a:rPr>
                          <m:t>𝑃</m:t>
                        </m:r>
                      </m:e>
                      <m:sub>
                        <m:r>
                          <m:rPr>
                            <m:sty m:val="p"/>
                          </m:rPr>
                          <a:rPr lang="en-AU" sz="2000">
                            <a:latin typeface="Cambria Math" panose="02040503050406030204" pitchFamily="18" charset="0"/>
                          </a:rPr>
                          <m:t>fa</m:t>
                        </m:r>
                      </m:sub>
                    </m:sSub>
                    <m:sSup>
                      <m:sSupPr>
                        <m:ctrlPr>
                          <a:rPr lang="en-US" sz="2000" i="1">
                            <a:latin typeface="Cambria Math" panose="02040503050406030204" pitchFamily="18" charset="0"/>
                          </a:rPr>
                        </m:ctrlPr>
                      </m:sSupPr>
                      <m:e>
                        <m:r>
                          <a:rPr lang="en-AU" sz="2000" i="1">
                            <a:latin typeface="Cambria Math" panose="02040503050406030204" pitchFamily="18" charset="0"/>
                          </a:rPr>
                          <m:t>=10</m:t>
                        </m:r>
                      </m:e>
                      <m:sup>
                        <m:r>
                          <a:rPr lang="en-AU" sz="2000" i="1">
                            <a:latin typeface="Cambria Math" panose="02040503050406030204" pitchFamily="18" charset="0"/>
                          </a:rPr>
                          <m:t>−5</m:t>
                        </m:r>
                      </m:sup>
                    </m:sSup>
                  </m:oMath>
                </a14:m>
                <a:r>
                  <a:rPr lang="en-US" sz="2000" dirty="0">
                    <a:latin typeface="+mn-lt"/>
                  </a:rPr>
                  <a:t>.</a:t>
                </a:r>
              </a:p>
              <a:p>
                <a:pPr>
                  <a:lnSpc>
                    <a:spcPct val="100000"/>
                  </a:lnSpc>
                </a:pPr>
                <a:r>
                  <a:rPr lang="en-US" sz="2000" dirty="0">
                    <a:latin typeface="+mn-lt"/>
                  </a:rPr>
                  <a:t>Big difference between expected performance in the HH / cross-wind directions.</a:t>
                </a:r>
              </a:p>
              <a:p>
                <a:pPr>
                  <a:lnSpc>
                    <a:spcPct val="100000"/>
                  </a:lnSpc>
                </a:pPr>
                <a:r>
                  <a:rPr lang="en-US" sz="2000" dirty="0">
                    <a:latin typeface="+mn-lt"/>
                  </a:rPr>
                  <a:t>Little change in the VV polarisation. </a:t>
                </a:r>
              </a:p>
              <a:p>
                <a:pPr>
                  <a:lnSpc>
                    <a:spcPct val="100000"/>
                  </a:lnSpc>
                </a:pPr>
                <a:endParaRPr lang="en-US" sz="2000" dirty="0">
                  <a:latin typeface="+mn-lt"/>
                </a:endParaRPr>
              </a:p>
              <a:p>
                <a:pPr>
                  <a:lnSpc>
                    <a:spcPct val="100000"/>
                  </a:lnSpc>
                </a:pPr>
                <a:endParaRPr lang="en-GB" altLang="en-US" sz="2000" dirty="0">
                  <a:latin typeface="+mn-lt"/>
                </a:endParaRPr>
              </a:p>
              <a:p>
                <a:pPr>
                  <a:lnSpc>
                    <a:spcPct val="100000"/>
                  </a:lnSpc>
                </a:pPr>
                <a:endParaRPr lang="en-AU" dirty="0"/>
              </a:p>
            </p:txBody>
          </p:sp>
        </mc:Choice>
        <mc:Fallback xmlns="">
          <p:sp>
            <p:nvSpPr>
              <p:cNvPr id="3" name="Content Placeholder 2">
                <a:extLst>
                  <a:ext uri="{FF2B5EF4-FFF2-40B4-BE49-F238E27FC236}">
                    <a16:creationId xmlns:a16="http://schemas.microsoft.com/office/drawing/2014/main" id="{7F815689-3AA4-9DC7-7B5F-14840BFE9661}"/>
                  </a:ext>
                </a:extLst>
              </p:cNvPr>
              <p:cNvSpPr>
                <a:spLocks noGrp="1" noRot="1" noChangeAspect="1" noMove="1" noResize="1" noEditPoints="1" noAdjustHandles="1" noChangeArrowheads="1" noChangeShapeType="1" noTextEdit="1"/>
              </p:cNvSpPr>
              <p:nvPr>
                <p:ph sz="quarter" idx="12"/>
              </p:nvPr>
            </p:nvSpPr>
            <p:spPr>
              <a:xfrm>
                <a:off x="445008" y="980784"/>
                <a:ext cx="10962862" cy="980096"/>
              </a:xfrm>
              <a:blipFill>
                <a:blip r:embed="rId4"/>
                <a:stretch>
                  <a:fillRect l="-389" t="-8075" b="-7453"/>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28BCD18F-0519-17BC-2FC5-187385E176FC}"/>
              </a:ext>
            </a:extLst>
          </p:cNvPr>
          <p:cNvSpPr>
            <a:spLocks noGrp="1"/>
          </p:cNvSpPr>
          <p:nvPr>
            <p:ph type="title"/>
          </p:nvPr>
        </p:nvSpPr>
        <p:spPr>
          <a:xfrm>
            <a:off x="356487" y="114438"/>
            <a:ext cx="10984633" cy="684362"/>
          </a:xfrm>
        </p:spPr>
        <p:txBody>
          <a:bodyPr>
            <a:normAutofit/>
          </a:bodyPr>
          <a:lstStyle/>
          <a:p>
            <a:r>
              <a:rPr lang="en-US" dirty="0"/>
              <a:t>Variation in azimuth</a:t>
            </a:r>
            <a:endParaRPr lang="en-AU" dirty="0"/>
          </a:p>
        </p:txBody>
      </p:sp>
    </p:spTree>
    <p:extLst>
      <p:ext uri="{BB962C8B-B14F-4D97-AF65-F5344CB8AC3E}">
        <p14:creationId xmlns:p14="http://schemas.microsoft.com/office/powerpoint/2010/main" val="1707552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131" y="2442255"/>
            <a:ext cx="5995750" cy="40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8AECFE-F5A2-7E1B-1349-B21B0DCA4EF6}"/>
                  </a:ext>
                </a:extLst>
              </p:cNvPr>
              <p:cNvSpPr>
                <a:spLocks noGrp="1"/>
              </p:cNvSpPr>
              <p:nvPr>
                <p:ph sz="quarter" idx="12"/>
              </p:nvPr>
            </p:nvSpPr>
            <p:spPr>
              <a:xfrm>
                <a:off x="490728" y="1002556"/>
                <a:ext cx="10962862" cy="1274736"/>
              </a:xfrm>
            </p:spPr>
            <p:txBody>
              <a:bodyPr>
                <a:normAutofit fontScale="92500" lnSpcReduction="20000"/>
              </a:bodyPr>
              <a:lstStyle/>
              <a:p>
                <a:pPr>
                  <a:lnSpc>
                    <a:spcPct val="100000"/>
                  </a:lnSpc>
                </a:pPr>
                <a:r>
                  <a:rPr lang="en-US" sz="2000" dirty="0">
                    <a:latin typeface="+mn-lt"/>
                  </a:rPr>
                  <a:t>Results show K-distribution in blue, Pareto in red, </a:t>
                </a:r>
                <a14:m>
                  <m:oMath xmlns:m="http://schemas.openxmlformats.org/officeDocument/2006/math">
                    <m:sSub>
                      <m:sSubPr>
                        <m:ctrlPr>
                          <a:rPr lang="en-US" sz="2000" i="1">
                            <a:latin typeface="Cambria Math" panose="02040503050406030204" pitchFamily="18" charset="0"/>
                          </a:rPr>
                        </m:ctrlPr>
                      </m:sSubPr>
                      <m:e>
                        <m:r>
                          <a:rPr lang="en-AU" sz="2000" i="1">
                            <a:latin typeface="Cambria Math" panose="02040503050406030204" pitchFamily="18" charset="0"/>
                          </a:rPr>
                          <m:t>𝑃</m:t>
                        </m:r>
                      </m:e>
                      <m:sub>
                        <m:r>
                          <m:rPr>
                            <m:sty m:val="p"/>
                          </m:rPr>
                          <a:rPr lang="en-AU" sz="2000">
                            <a:latin typeface="Cambria Math" panose="02040503050406030204" pitchFamily="18" charset="0"/>
                          </a:rPr>
                          <m:t>fa</m:t>
                        </m:r>
                      </m:sub>
                    </m:sSub>
                    <m:sSup>
                      <m:sSupPr>
                        <m:ctrlPr>
                          <a:rPr lang="en-US" sz="2000" i="1">
                            <a:latin typeface="Cambria Math" panose="02040503050406030204" pitchFamily="18" charset="0"/>
                          </a:rPr>
                        </m:ctrlPr>
                      </m:sSupPr>
                      <m:e>
                        <m:r>
                          <a:rPr lang="en-AU" sz="2000" i="1">
                            <a:latin typeface="Cambria Math" panose="02040503050406030204" pitchFamily="18" charset="0"/>
                          </a:rPr>
                          <m:t>=10</m:t>
                        </m:r>
                      </m:e>
                      <m:sup>
                        <m:r>
                          <a:rPr lang="en-AU" sz="2000" i="1">
                            <a:latin typeface="Cambria Math" panose="02040503050406030204" pitchFamily="18" charset="0"/>
                          </a:rPr>
                          <m:t>−5</m:t>
                        </m:r>
                      </m:sup>
                    </m:sSup>
                  </m:oMath>
                </a14:m>
                <a:r>
                  <a:rPr lang="en-US" sz="2000" dirty="0">
                    <a:latin typeface="+mn-lt"/>
                  </a:rPr>
                  <a:t>.</a:t>
                </a:r>
              </a:p>
              <a:p>
                <a:pPr>
                  <a:lnSpc>
                    <a:spcPct val="100000"/>
                  </a:lnSpc>
                </a:pPr>
                <a:r>
                  <a:rPr lang="en-US" sz="2000" dirty="0">
                    <a:latin typeface="+mn-lt"/>
                  </a:rPr>
                  <a:t>Large difference in the HH 20</a:t>
                </a:r>
                <a:r>
                  <a:rPr lang="en-US" sz="2000" baseline="30000" dirty="0">
                    <a:latin typeface="+mn-lt"/>
                  </a:rPr>
                  <a:t>o</a:t>
                </a:r>
                <a:r>
                  <a:rPr lang="en-US" sz="2000" dirty="0">
                    <a:latin typeface="+mn-lt"/>
                  </a:rPr>
                  <a:t> grazing result – due to low Pareto shape parameter.</a:t>
                </a:r>
              </a:p>
              <a:p>
                <a:pPr>
                  <a:lnSpc>
                    <a:spcPct val="100000"/>
                  </a:lnSpc>
                </a:pPr>
                <a:r>
                  <a:rPr lang="en-US" sz="2000" dirty="0">
                    <a:latin typeface="+mn-lt"/>
                  </a:rPr>
                  <a:t>Smaller difference as grazing increases.</a:t>
                </a:r>
              </a:p>
              <a:p>
                <a:pPr>
                  <a:lnSpc>
                    <a:spcPct val="100000"/>
                  </a:lnSpc>
                </a:pPr>
                <a:r>
                  <a:rPr lang="en-US" sz="2000" dirty="0">
                    <a:latin typeface="+mn-lt"/>
                  </a:rPr>
                  <a:t>Also difference is less for HV and almost 0 for VV.</a:t>
                </a:r>
                <a:endParaRPr lang="en-GB" altLang="en-US" sz="2000" dirty="0">
                  <a:latin typeface="+mn-lt"/>
                </a:endParaRPr>
              </a:p>
              <a:p>
                <a:pPr>
                  <a:lnSpc>
                    <a:spcPct val="100000"/>
                  </a:lnSpc>
                </a:pPr>
                <a:endParaRPr lang="en-AU" dirty="0"/>
              </a:p>
            </p:txBody>
          </p:sp>
        </mc:Choice>
        <mc:Fallback xmlns="">
          <p:sp>
            <p:nvSpPr>
              <p:cNvPr id="3" name="Content Placeholder 2">
                <a:extLst>
                  <a:ext uri="{FF2B5EF4-FFF2-40B4-BE49-F238E27FC236}">
                    <a16:creationId xmlns:a16="http://schemas.microsoft.com/office/drawing/2014/main" id="{958AECFE-F5A2-7E1B-1349-B21B0DCA4EF6}"/>
                  </a:ext>
                </a:extLst>
              </p:cNvPr>
              <p:cNvSpPr>
                <a:spLocks noGrp="1" noRot="1" noChangeAspect="1" noMove="1" noResize="1" noEditPoints="1" noAdjustHandles="1" noChangeArrowheads="1" noChangeShapeType="1" noTextEdit="1"/>
              </p:cNvSpPr>
              <p:nvPr>
                <p:ph sz="quarter" idx="12"/>
              </p:nvPr>
            </p:nvSpPr>
            <p:spPr>
              <a:xfrm>
                <a:off x="490728" y="1002556"/>
                <a:ext cx="10962862" cy="1274736"/>
              </a:xfrm>
              <a:blipFill>
                <a:blip r:embed="rId4"/>
                <a:stretch>
                  <a:fillRect l="-445" t="-6190" b="-6190"/>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BA5FB1A1-A74C-8676-BDD6-7F1A5B39EA06}"/>
              </a:ext>
            </a:extLst>
          </p:cNvPr>
          <p:cNvSpPr>
            <a:spLocks noGrp="1"/>
          </p:cNvSpPr>
          <p:nvPr>
            <p:ph type="title"/>
          </p:nvPr>
        </p:nvSpPr>
        <p:spPr>
          <a:xfrm>
            <a:off x="346327" y="153231"/>
            <a:ext cx="10984633" cy="684362"/>
          </a:xfrm>
        </p:spPr>
        <p:txBody>
          <a:bodyPr>
            <a:normAutofit/>
          </a:bodyPr>
          <a:lstStyle/>
          <a:p>
            <a:r>
              <a:rPr lang="en-US" dirty="0"/>
              <a:t>Variation in grazing</a:t>
            </a:r>
            <a:endParaRPr lang="en-AU" dirty="0"/>
          </a:p>
        </p:txBody>
      </p:sp>
    </p:spTree>
    <p:extLst>
      <p:ext uri="{BB962C8B-B14F-4D97-AF65-F5344CB8AC3E}">
        <p14:creationId xmlns:p14="http://schemas.microsoft.com/office/powerpoint/2010/main" val="418152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C87E9-8BA2-1058-FCC8-84E5A05C344C}"/>
              </a:ext>
            </a:extLst>
          </p:cNvPr>
          <p:cNvSpPr>
            <a:spLocks noGrp="1"/>
          </p:cNvSpPr>
          <p:nvPr>
            <p:ph sz="quarter" idx="12"/>
          </p:nvPr>
        </p:nvSpPr>
        <p:spPr>
          <a:xfrm>
            <a:off x="332397" y="1172580"/>
            <a:ext cx="6111490" cy="2067347"/>
          </a:xfrm>
        </p:spPr>
        <p:txBody>
          <a:bodyPr>
            <a:normAutofit/>
          </a:bodyPr>
          <a:lstStyle/>
          <a:p>
            <a:r>
              <a:rPr lang="en-GB" altLang="en-US" dirty="0"/>
              <a:t>False alarms</a:t>
            </a:r>
          </a:p>
          <a:p>
            <a:pPr lvl="1"/>
            <a:r>
              <a:rPr lang="en-GB" altLang="en-US" dirty="0"/>
              <a:t>Specification should acknowledge the possibility of spatial variations of alarm density, areas of low sensitivity etc.</a:t>
            </a:r>
          </a:p>
          <a:p>
            <a:pPr lvl="1"/>
            <a:r>
              <a:rPr lang="en-GB" altLang="en-US" dirty="0"/>
              <a:t>Low false alarm rates are very difficult to measure.</a:t>
            </a:r>
          </a:p>
          <a:p>
            <a:endParaRPr lang="en-GB" altLang="en-US" sz="2000" dirty="0">
              <a:latin typeface="+mn-lt"/>
            </a:endParaRPr>
          </a:p>
        </p:txBody>
      </p:sp>
      <p:sp>
        <p:nvSpPr>
          <p:cNvPr id="80902" name="Rectangle 2"/>
          <p:cNvSpPr>
            <a:spLocks noGrp="1" noChangeArrowheads="1"/>
          </p:cNvSpPr>
          <p:nvPr>
            <p:ph type="title"/>
          </p:nvPr>
        </p:nvSpPr>
        <p:spPr/>
        <p:txBody>
          <a:bodyPr>
            <a:normAutofit/>
          </a:bodyPr>
          <a:lstStyle/>
          <a:p>
            <a:r>
              <a:rPr lang="en-GB" altLang="en-US" dirty="0"/>
              <a:t>Challenges with user requirements</a:t>
            </a:r>
          </a:p>
        </p:txBody>
      </p:sp>
      <p:grpSp>
        <p:nvGrpSpPr>
          <p:cNvPr id="4" name="Group 3">
            <a:extLst>
              <a:ext uri="{FF2B5EF4-FFF2-40B4-BE49-F238E27FC236}">
                <a16:creationId xmlns:a16="http://schemas.microsoft.com/office/drawing/2014/main" id="{1384C9E8-B934-BE91-BF28-9D9061AEFC2C}"/>
              </a:ext>
            </a:extLst>
          </p:cNvPr>
          <p:cNvGrpSpPr/>
          <p:nvPr/>
        </p:nvGrpSpPr>
        <p:grpSpPr>
          <a:xfrm>
            <a:off x="1021113" y="3518307"/>
            <a:ext cx="3703364" cy="2910389"/>
            <a:chOff x="5191620" y="1299286"/>
            <a:chExt cx="5472973" cy="4325228"/>
          </a:xfrm>
        </p:grpSpPr>
        <p:sp>
          <p:nvSpPr>
            <p:cNvPr id="80912" name="Rectangle 14"/>
            <p:cNvSpPr>
              <a:spLocks noChangeArrowheads="1"/>
            </p:cNvSpPr>
            <p:nvPr/>
          </p:nvSpPr>
          <p:spPr bwMode="auto">
            <a:xfrm>
              <a:off x="6452955" y="4818064"/>
              <a:ext cx="20796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13" name="Rectangle 15"/>
            <p:cNvSpPr>
              <a:spLocks noChangeArrowheads="1"/>
            </p:cNvSpPr>
            <p:nvPr/>
          </p:nvSpPr>
          <p:spPr bwMode="auto">
            <a:xfrm>
              <a:off x="6452955" y="4835525"/>
              <a:ext cx="929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5</a:t>
              </a:r>
              <a:endParaRPr lang="en-GB" altLang="en-US" sz="1400">
                <a:solidFill>
                  <a:schemeClr val="tx1"/>
                </a:solidFill>
              </a:endParaRPr>
            </a:p>
          </p:txBody>
        </p:sp>
        <p:sp>
          <p:nvSpPr>
            <p:cNvPr id="80915" name="Rectangle 17"/>
            <p:cNvSpPr>
              <a:spLocks noChangeArrowheads="1"/>
            </p:cNvSpPr>
            <p:nvPr/>
          </p:nvSpPr>
          <p:spPr bwMode="auto">
            <a:xfrm>
              <a:off x="7399106" y="4818064"/>
              <a:ext cx="3127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16" name="Rectangle 18"/>
            <p:cNvSpPr>
              <a:spLocks noChangeArrowheads="1"/>
            </p:cNvSpPr>
            <p:nvPr/>
          </p:nvSpPr>
          <p:spPr bwMode="auto">
            <a:xfrm>
              <a:off x="7399105" y="4835525"/>
              <a:ext cx="1859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10</a:t>
              </a:r>
              <a:endParaRPr lang="en-GB" altLang="en-US" sz="1400">
                <a:solidFill>
                  <a:schemeClr val="tx1"/>
                </a:solidFill>
              </a:endParaRPr>
            </a:p>
          </p:txBody>
        </p:sp>
        <p:sp>
          <p:nvSpPr>
            <p:cNvPr id="80918" name="Rectangle 20"/>
            <p:cNvSpPr>
              <a:spLocks noChangeArrowheads="1"/>
            </p:cNvSpPr>
            <p:nvPr/>
          </p:nvSpPr>
          <p:spPr bwMode="auto">
            <a:xfrm>
              <a:off x="8388117" y="4818064"/>
              <a:ext cx="312738"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19" name="Rectangle 21"/>
            <p:cNvSpPr>
              <a:spLocks noChangeArrowheads="1"/>
            </p:cNvSpPr>
            <p:nvPr/>
          </p:nvSpPr>
          <p:spPr bwMode="auto">
            <a:xfrm>
              <a:off x="8388117" y="4835525"/>
              <a:ext cx="1859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15</a:t>
              </a:r>
              <a:endParaRPr lang="en-GB" altLang="en-US" sz="1400">
                <a:solidFill>
                  <a:schemeClr val="tx1"/>
                </a:solidFill>
              </a:endParaRPr>
            </a:p>
          </p:txBody>
        </p:sp>
        <p:sp>
          <p:nvSpPr>
            <p:cNvPr id="80921" name="Rectangle 23"/>
            <p:cNvSpPr>
              <a:spLocks noChangeArrowheads="1"/>
            </p:cNvSpPr>
            <p:nvPr/>
          </p:nvSpPr>
          <p:spPr bwMode="auto">
            <a:xfrm>
              <a:off x="9362842" y="4818064"/>
              <a:ext cx="312738"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22" name="Rectangle 24"/>
            <p:cNvSpPr>
              <a:spLocks noChangeArrowheads="1"/>
            </p:cNvSpPr>
            <p:nvPr/>
          </p:nvSpPr>
          <p:spPr bwMode="auto">
            <a:xfrm>
              <a:off x="9362842" y="4835525"/>
              <a:ext cx="1859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20</a:t>
              </a:r>
              <a:endParaRPr lang="en-GB" altLang="en-US" sz="1400">
                <a:solidFill>
                  <a:schemeClr val="tx1"/>
                </a:solidFill>
              </a:endParaRPr>
            </a:p>
          </p:txBody>
        </p:sp>
        <p:sp>
          <p:nvSpPr>
            <p:cNvPr id="80924" name="Rectangle 26"/>
            <p:cNvSpPr>
              <a:spLocks noChangeArrowheads="1"/>
            </p:cNvSpPr>
            <p:nvPr/>
          </p:nvSpPr>
          <p:spPr bwMode="auto">
            <a:xfrm>
              <a:off x="10351856" y="4818064"/>
              <a:ext cx="3127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25" name="Rectangle 27"/>
            <p:cNvSpPr>
              <a:spLocks noChangeArrowheads="1"/>
            </p:cNvSpPr>
            <p:nvPr/>
          </p:nvSpPr>
          <p:spPr bwMode="auto">
            <a:xfrm>
              <a:off x="10351855" y="4835525"/>
              <a:ext cx="1859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25</a:t>
              </a:r>
              <a:endParaRPr lang="en-GB" altLang="en-US" sz="1400">
                <a:solidFill>
                  <a:schemeClr val="tx1"/>
                </a:solidFill>
              </a:endParaRPr>
            </a:p>
          </p:txBody>
        </p:sp>
        <p:sp>
          <p:nvSpPr>
            <p:cNvPr id="81022" name="Rectangle 124"/>
            <p:cNvSpPr>
              <a:spLocks noChangeArrowheads="1"/>
            </p:cNvSpPr>
            <p:nvPr/>
          </p:nvSpPr>
          <p:spPr bwMode="auto">
            <a:xfrm>
              <a:off x="5191620" y="1299286"/>
              <a:ext cx="1421286" cy="33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dirty="0">
                  <a:solidFill>
                    <a:schemeClr val="tx1"/>
                  </a:solidFill>
                </a:rPr>
                <a:t>RCS (dBm</a:t>
              </a:r>
              <a:r>
                <a:rPr lang="en-GB" altLang="en-US" sz="1600" baseline="30000" dirty="0">
                  <a:solidFill>
                    <a:schemeClr val="tx1"/>
                  </a:solidFill>
                </a:rPr>
                <a:t>2</a:t>
              </a:r>
              <a:r>
                <a:rPr lang="en-GB" altLang="en-US" sz="1600" dirty="0">
                  <a:solidFill>
                    <a:schemeClr val="tx1"/>
                  </a:solidFill>
                </a:rPr>
                <a:t>)</a:t>
              </a:r>
            </a:p>
          </p:txBody>
        </p:sp>
        <p:sp>
          <p:nvSpPr>
            <p:cNvPr id="81024" name="Rectangle 126"/>
            <p:cNvSpPr>
              <a:spLocks noChangeArrowheads="1"/>
            </p:cNvSpPr>
            <p:nvPr/>
          </p:nvSpPr>
          <p:spPr bwMode="auto">
            <a:xfrm>
              <a:off x="9127893" y="5075239"/>
              <a:ext cx="1184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1025" name="Rectangle 127"/>
            <p:cNvSpPr>
              <a:spLocks noChangeArrowheads="1"/>
            </p:cNvSpPr>
            <p:nvPr/>
          </p:nvSpPr>
          <p:spPr bwMode="auto">
            <a:xfrm>
              <a:off x="8893726" y="5145089"/>
              <a:ext cx="1413176" cy="33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dirty="0">
                  <a:solidFill>
                    <a:schemeClr val="tx1"/>
                  </a:solidFill>
                </a:rPr>
                <a:t>Range (NM)</a:t>
              </a:r>
              <a:endParaRPr lang="en-GB" altLang="en-US" sz="1000" dirty="0">
                <a:solidFill>
                  <a:schemeClr val="tx1"/>
                </a:solidFill>
              </a:endParaRPr>
            </a:p>
          </p:txBody>
        </p:sp>
        <p:grpSp>
          <p:nvGrpSpPr>
            <p:cNvPr id="2" name="Group 1">
              <a:extLst>
                <a:ext uri="{FF2B5EF4-FFF2-40B4-BE49-F238E27FC236}">
                  <a16:creationId xmlns:a16="http://schemas.microsoft.com/office/drawing/2014/main" id="{D85010F4-1F39-4F1C-BAB3-148A47769ABB}"/>
                </a:ext>
              </a:extLst>
            </p:cNvPr>
            <p:cNvGrpSpPr/>
            <p:nvPr/>
          </p:nvGrpSpPr>
          <p:grpSpPr>
            <a:xfrm>
              <a:off x="5397267" y="1701800"/>
              <a:ext cx="5035550" cy="3136900"/>
              <a:chOff x="3873267" y="1701800"/>
              <a:chExt cx="5035550" cy="3136900"/>
            </a:xfrm>
          </p:grpSpPr>
          <p:sp>
            <p:nvSpPr>
              <p:cNvPr id="80900" name="Rectangle 134" descr="Light vertical"/>
              <p:cNvSpPr>
                <a:spLocks noChangeArrowheads="1"/>
              </p:cNvSpPr>
              <p:nvPr/>
            </p:nvSpPr>
            <p:spPr bwMode="auto">
              <a:xfrm>
                <a:off x="8019817" y="3717230"/>
                <a:ext cx="877888" cy="307777"/>
              </a:xfrm>
              <a:prstGeom prst="rect">
                <a:avLst/>
              </a:prstGeom>
              <a:pattFill prst="ltVert">
                <a:fgClr>
                  <a:srgbClr val="FF0000"/>
                </a:fgClr>
                <a:bgClr>
                  <a:schemeClr val="bg1"/>
                </a:bgClr>
              </a:patt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01" name="Rectangle 133" descr="Light vertical"/>
              <p:cNvSpPr>
                <a:spLocks noChangeArrowheads="1"/>
              </p:cNvSpPr>
              <p:nvPr/>
            </p:nvSpPr>
            <p:spPr bwMode="auto">
              <a:xfrm>
                <a:off x="4422542" y="3717230"/>
                <a:ext cx="184731" cy="307777"/>
              </a:xfrm>
              <a:prstGeom prst="rect">
                <a:avLst/>
              </a:prstGeom>
              <a:pattFill prst="ltVert">
                <a:fgClr>
                  <a:srgbClr val="FF0000"/>
                </a:fgClr>
                <a:bgClr>
                  <a:schemeClr val="bg1"/>
                </a:bgClr>
              </a:patt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03" name="Line 5"/>
              <p:cNvSpPr>
                <a:spLocks noChangeShapeType="1"/>
              </p:cNvSpPr>
              <p:nvPr/>
            </p:nvSpPr>
            <p:spPr bwMode="auto">
              <a:xfrm flipV="1">
                <a:off x="4973405" y="1820863"/>
                <a:ext cx="1587" cy="2938462"/>
              </a:xfrm>
              <a:prstGeom prst="line">
                <a:avLst/>
              </a:prstGeom>
              <a:noFill/>
              <a:ln w="15875">
                <a:solidFill>
                  <a:srgbClr val="00007F"/>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04" name="Line 6"/>
              <p:cNvSpPr>
                <a:spLocks noChangeShapeType="1"/>
              </p:cNvSpPr>
              <p:nvPr/>
            </p:nvSpPr>
            <p:spPr bwMode="auto">
              <a:xfrm flipV="1">
                <a:off x="5948130" y="1820863"/>
                <a:ext cx="3175" cy="2938462"/>
              </a:xfrm>
              <a:prstGeom prst="line">
                <a:avLst/>
              </a:prstGeom>
              <a:noFill/>
              <a:ln w="15875">
                <a:solidFill>
                  <a:srgbClr val="00007F"/>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05" name="Line 7"/>
              <p:cNvSpPr>
                <a:spLocks noChangeShapeType="1"/>
              </p:cNvSpPr>
              <p:nvPr/>
            </p:nvSpPr>
            <p:spPr bwMode="auto">
              <a:xfrm flipV="1">
                <a:off x="6938730" y="1820863"/>
                <a:ext cx="1587" cy="2938462"/>
              </a:xfrm>
              <a:prstGeom prst="line">
                <a:avLst/>
              </a:prstGeom>
              <a:noFill/>
              <a:ln w="15875">
                <a:solidFill>
                  <a:srgbClr val="00007F"/>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06" name="Line 8"/>
              <p:cNvSpPr>
                <a:spLocks noChangeShapeType="1"/>
              </p:cNvSpPr>
              <p:nvPr/>
            </p:nvSpPr>
            <p:spPr bwMode="auto">
              <a:xfrm flipV="1">
                <a:off x="7911867" y="1820863"/>
                <a:ext cx="1588" cy="2938462"/>
              </a:xfrm>
              <a:prstGeom prst="line">
                <a:avLst/>
              </a:prstGeom>
              <a:noFill/>
              <a:ln w="15875">
                <a:solidFill>
                  <a:srgbClr val="00007F"/>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07" name="Line 9"/>
              <p:cNvSpPr>
                <a:spLocks noChangeShapeType="1"/>
              </p:cNvSpPr>
              <p:nvPr/>
            </p:nvSpPr>
            <p:spPr bwMode="auto">
              <a:xfrm>
                <a:off x="4176480" y="4165600"/>
                <a:ext cx="4724400" cy="1588"/>
              </a:xfrm>
              <a:prstGeom prst="line">
                <a:avLst/>
              </a:prstGeom>
              <a:noFill/>
              <a:ln w="15875">
                <a:solidFill>
                  <a:srgbClr val="00007F"/>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08" name="Line 10"/>
              <p:cNvSpPr>
                <a:spLocks noChangeShapeType="1"/>
              </p:cNvSpPr>
              <p:nvPr/>
            </p:nvSpPr>
            <p:spPr bwMode="auto">
              <a:xfrm>
                <a:off x="4176480" y="3587750"/>
                <a:ext cx="4724400" cy="1588"/>
              </a:xfrm>
              <a:prstGeom prst="line">
                <a:avLst/>
              </a:prstGeom>
              <a:noFill/>
              <a:ln w="15875">
                <a:solidFill>
                  <a:srgbClr val="00007F"/>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09" name="Line 11"/>
              <p:cNvSpPr>
                <a:spLocks noChangeShapeType="1"/>
              </p:cNvSpPr>
              <p:nvPr/>
            </p:nvSpPr>
            <p:spPr bwMode="auto">
              <a:xfrm>
                <a:off x="4176480" y="2992438"/>
                <a:ext cx="4724400" cy="3175"/>
              </a:xfrm>
              <a:prstGeom prst="line">
                <a:avLst/>
              </a:prstGeom>
              <a:noFill/>
              <a:ln w="15875">
                <a:solidFill>
                  <a:srgbClr val="00007F"/>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10" name="Line 12"/>
              <p:cNvSpPr>
                <a:spLocks noChangeShapeType="1"/>
              </p:cNvSpPr>
              <p:nvPr/>
            </p:nvSpPr>
            <p:spPr bwMode="auto">
              <a:xfrm>
                <a:off x="4176480" y="2416175"/>
                <a:ext cx="4724400" cy="1588"/>
              </a:xfrm>
              <a:prstGeom prst="line">
                <a:avLst/>
              </a:prstGeom>
              <a:noFill/>
              <a:ln w="15875">
                <a:solidFill>
                  <a:srgbClr val="00007F"/>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11" name="Line 13"/>
              <p:cNvSpPr>
                <a:spLocks noChangeShapeType="1"/>
              </p:cNvSpPr>
              <p:nvPr/>
            </p:nvSpPr>
            <p:spPr bwMode="auto">
              <a:xfrm flipV="1">
                <a:off x="4973405" y="47291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14" name="Line 16"/>
              <p:cNvSpPr>
                <a:spLocks noChangeShapeType="1"/>
              </p:cNvSpPr>
              <p:nvPr/>
            </p:nvSpPr>
            <p:spPr bwMode="auto">
              <a:xfrm flipV="1">
                <a:off x="5948130" y="4729163"/>
                <a:ext cx="3175"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17" name="Line 19"/>
              <p:cNvSpPr>
                <a:spLocks noChangeShapeType="1"/>
              </p:cNvSpPr>
              <p:nvPr/>
            </p:nvSpPr>
            <p:spPr bwMode="auto">
              <a:xfrm flipV="1">
                <a:off x="6938730" y="47291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20" name="Line 22"/>
              <p:cNvSpPr>
                <a:spLocks noChangeShapeType="1"/>
              </p:cNvSpPr>
              <p:nvPr/>
            </p:nvSpPr>
            <p:spPr bwMode="auto">
              <a:xfrm flipV="1">
                <a:off x="7911867" y="4729163"/>
                <a:ext cx="1588"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23" name="Line 25"/>
              <p:cNvSpPr>
                <a:spLocks noChangeShapeType="1"/>
              </p:cNvSpPr>
              <p:nvPr/>
            </p:nvSpPr>
            <p:spPr bwMode="auto">
              <a:xfrm flipV="1">
                <a:off x="8900880" y="47291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26" name="Line 28"/>
              <p:cNvSpPr>
                <a:spLocks noChangeShapeType="1"/>
              </p:cNvSpPr>
              <p:nvPr/>
            </p:nvSpPr>
            <p:spPr bwMode="auto">
              <a:xfrm flipV="1">
                <a:off x="5165492" y="4745038"/>
                <a:ext cx="3175"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27" name="Line 29"/>
              <p:cNvSpPr>
                <a:spLocks noChangeShapeType="1"/>
              </p:cNvSpPr>
              <p:nvPr/>
            </p:nvSpPr>
            <p:spPr bwMode="auto">
              <a:xfrm flipV="1">
                <a:off x="5357580" y="4745038"/>
                <a:ext cx="1587"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28" name="Line 30"/>
              <p:cNvSpPr>
                <a:spLocks noChangeShapeType="1"/>
              </p:cNvSpPr>
              <p:nvPr/>
            </p:nvSpPr>
            <p:spPr bwMode="auto">
              <a:xfrm flipV="1">
                <a:off x="5563955" y="4745038"/>
                <a:ext cx="1587"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29" name="Line 31"/>
              <p:cNvSpPr>
                <a:spLocks noChangeShapeType="1"/>
              </p:cNvSpPr>
              <p:nvPr/>
            </p:nvSpPr>
            <p:spPr bwMode="auto">
              <a:xfrm flipV="1">
                <a:off x="5756042" y="4745038"/>
                <a:ext cx="1588"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0" name="Line 32"/>
              <p:cNvSpPr>
                <a:spLocks noChangeShapeType="1"/>
              </p:cNvSpPr>
              <p:nvPr/>
            </p:nvSpPr>
            <p:spPr bwMode="auto">
              <a:xfrm flipV="1">
                <a:off x="6140217" y="4745038"/>
                <a:ext cx="1588"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1" name="Line 33"/>
              <p:cNvSpPr>
                <a:spLocks noChangeShapeType="1"/>
              </p:cNvSpPr>
              <p:nvPr/>
            </p:nvSpPr>
            <p:spPr bwMode="auto">
              <a:xfrm flipV="1">
                <a:off x="6346592" y="4745038"/>
                <a:ext cx="1588"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2" name="Line 34"/>
              <p:cNvSpPr>
                <a:spLocks noChangeShapeType="1"/>
              </p:cNvSpPr>
              <p:nvPr/>
            </p:nvSpPr>
            <p:spPr bwMode="auto">
              <a:xfrm flipV="1">
                <a:off x="6538680" y="4745038"/>
                <a:ext cx="1587"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3" name="Line 35"/>
              <p:cNvSpPr>
                <a:spLocks noChangeShapeType="1"/>
              </p:cNvSpPr>
              <p:nvPr/>
            </p:nvSpPr>
            <p:spPr bwMode="auto">
              <a:xfrm flipV="1">
                <a:off x="6729180" y="4745038"/>
                <a:ext cx="1587"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4" name="Line 36"/>
              <p:cNvSpPr>
                <a:spLocks noChangeShapeType="1"/>
              </p:cNvSpPr>
              <p:nvPr/>
            </p:nvSpPr>
            <p:spPr bwMode="auto">
              <a:xfrm flipV="1">
                <a:off x="7129230" y="4745038"/>
                <a:ext cx="1587"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5" name="Line 37"/>
              <p:cNvSpPr>
                <a:spLocks noChangeShapeType="1"/>
              </p:cNvSpPr>
              <p:nvPr/>
            </p:nvSpPr>
            <p:spPr bwMode="auto">
              <a:xfrm flipV="1">
                <a:off x="7321317" y="4745038"/>
                <a:ext cx="1588"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6" name="Line 38"/>
              <p:cNvSpPr>
                <a:spLocks noChangeShapeType="1"/>
              </p:cNvSpPr>
              <p:nvPr/>
            </p:nvSpPr>
            <p:spPr bwMode="auto">
              <a:xfrm flipV="1">
                <a:off x="7511817" y="4745038"/>
                <a:ext cx="1588"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7" name="Line 39"/>
              <p:cNvSpPr>
                <a:spLocks noChangeShapeType="1"/>
              </p:cNvSpPr>
              <p:nvPr/>
            </p:nvSpPr>
            <p:spPr bwMode="auto">
              <a:xfrm flipV="1">
                <a:off x="7718192" y="4745038"/>
                <a:ext cx="3175"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8" name="Line 40"/>
              <p:cNvSpPr>
                <a:spLocks noChangeShapeType="1"/>
              </p:cNvSpPr>
              <p:nvPr/>
            </p:nvSpPr>
            <p:spPr bwMode="auto">
              <a:xfrm flipV="1">
                <a:off x="8103955" y="4745038"/>
                <a:ext cx="1587"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39" name="Line 41"/>
              <p:cNvSpPr>
                <a:spLocks noChangeShapeType="1"/>
              </p:cNvSpPr>
              <p:nvPr/>
            </p:nvSpPr>
            <p:spPr bwMode="auto">
              <a:xfrm flipV="1">
                <a:off x="8310330" y="4745038"/>
                <a:ext cx="1587"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40" name="Line 42"/>
              <p:cNvSpPr>
                <a:spLocks noChangeShapeType="1"/>
              </p:cNvSpPr>
              <p:nvPr/>
            </p:nvSpPr>
            <p:spPr bwMode="auto">
              <a:xfrm flipV="1">
                <a:off x="8500830" y="4745038"/>
                <a:ext cx="3175"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41" name="Line 43"/>
              <p:cNvSpPr>
                <a:spLocks noChangeShapeType="1"/>
              </p:cNvSpPr>
              <p:nvPr/>
            </p:nvSpPr>
            <p:spPr bwMode="auto">
              <a:xfrm flipV="1">
                <a:off x="8694505" y="4745038"/>
                <a:ext cx="1587"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42" name="Line 44"/>
              <p:cNvSpPr>
                <a:spLocks noChangeShapeType="1"/>
              </p:cNvSpPr>
              <p:nvPr/>
            </p:nvSpPr>
            <p:spPr bwMode="auto">
              <a:xfrm flipV="1">
                <a:off x="4765442" y="4745038"/>
                <a:ext cx="3175"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43" name="Line 45"/>
              <p:cNvSpPr>
                <a:spLocks noChangeShapeType="1"/>
              </p:cNvSpPr>
              <p:nvPr/>
            </p:nvSpPr>
            <p:spPr bwMode="auto">
              <a:xfrm flipV="1">
                <a:off x="4574942" y="4745038"/>
                <a:ext cx="1588"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44" name="Line 46"/>
              <p:cNvSpPr>
                <a:spLocks noChangeShapeType="1"/>
              </p:cNvSpPr>
              <p:nvPr/>
            </p:nvSpPr>
            <p:spPr bwMode="auto">
              <a:xfrm flipV="1">
                <a:off x="4382855" y="4745038"/>
                <a:ext cx="3175"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45" name="Line 47"/>
              <p:cNvSpPr>
                <a:spLocks noChangeShapeType="1"/>
              </p:cNvSpPr>
              <p:nvPr/>
            </p:nvSpPr>
            <p:spPr bwMode="auto">
              <a:xfrm>
                <a:off x="4176480" y="4759325"/>
                <a:ext cx="472440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46" name="Line 48"/>
              <p:cNvSpPr>
                <a:spLocks noChangeShapeType="1"/>
              </p:cNvSpPr>
              <p:nvPr/>
            </p:nvSpPr>
            <p:spPr bwMode="auto">
              <a:xfrm>
                <a:off x="4176480" y="4165600"/>
                <a:ext cx="28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47" name="Rectangle 49"/>
              <p:cNvSpPr>
                <a:spLocks noChangeArrowheads="1"/>
              </p:cNvSpPr>
              <p:nvPr/>
            </p:nvSpPr>
            <p:spPr bwMode="auto">
              <a:xfrm>
                <a:off x="3873267" y="4071938"/>
                <a:ext cx="11271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48" name="Rectangle 50"/>
              <p:cNvSpPr>
                <a:spLocks noChangeArrowheads="1"/>
              </p:cNvSpPr>
              <p:nvPr/>
            </p:nvSpPr>
            <p:spPr bwMode="auto">
              <a:xfrm>
                <a:off x="3873267" y="4089400"/>
                <a:ext cx="929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1</a:t>
                </a:r>
                <a:endParaRPr lang="en-GB" altLang="en-US" sz="1400">
                  <a:solidFill>
                    <a:schemeClr val="tx1"/>
                  </a:solidFill>
                </a:endParaRPr>
              </a:p>
            </p:txBody>
          </p:sp>
          <p:sp>
            <p:nvSpPr>
              <p:cNvPr id="80949" name="Line 51"/>
              <p:cNvSpPr>
                <a:spLocks noChangeShapeType="1"/>
              </p:cNvSpPr>
              <p:nvPr/>
            </p:nvSpPr>
            <p:spPr bwMode="auto">
              <a:xfrm>
                <a:off x="4176480" y="3587750"/>
                <a:ext cx="28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50" name="Rectangle 52"/>
              <p:cNvSpPr>
                <a:spLocks noChangeArrowheads="1"/>
              </p:cNvSpPr>
              <p:nvPr/>
            </p:nvSpPr>
            <p:spPr bwMode="auto">
              <a:xfrm>
                <a:off x="3873267" y="3492500"/>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51" name="Rectangle 53"/>
              <p:cNvSpPr>
                <a:spLocks noChangeArrowheads="1"/>
              </p:cNvSpPr>
              <p:nvPr/>
            </p:nvSpPr>
            <p:spPr bwMode="auto">
              <a:xfrm>
                <a:off x="3873267" y="3509963"/>
                <a:ext cx="929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2</a:t>
                </a:r>
                <a:endParaRPr lang="en-GB" altLang="en-US" sz="1400">
                  <a:solidFill>
                    <a:schemeClr val="tx1"/>
                  </a:solidFill>
                </a:endParaRPr>
              </a:p>
            </p:txBody>
          </p:sp>
          <p:sp>
            <p:nvSpPr>
              <p:cNvPr id="80952" name="Line 54"/>
              <p:cNvSpPr>
                <a:spLocks noChangeShapeType="1"/>
              </p:cNvSpPr>
              <p:nvPr/>
            </p:nvSpPr>
            <p:spPr bwMode="auto">
              <a:xfrm>
                <a:off x="4176480" y="2992438"/>
                <a:ext cx="28575"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53" name="Rectangle 55"/>
              <p:cNvSpPr>
                <a:spLocks noChangeArrowheads="1"/>
              </p:cNvSpPr>
              <p:nvPr/>
            </p:nvSpPr>
            <p:spPr bwMode="auto">
              <a:xfrm>
                <a:off x="3873267" y="2900363"/>
                <a:ext cx="1127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54" name="Rectangle 56"/>
              <p:cNvSpPr>
                <a:spLocks noChangeArrowheads="1"/>
              </p:cNvSpPr>
              <p:nvPr/>
            </p:nvSpPr>
            <p:spPr bwMode="auto">
              <a:xfrm>
                <a:off x="3873267" y="2917825"/>
                <a:ext cx="929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3</a:t>
                </a:r>
                <a:endParaRPr lang="en-GB" altLang="en-US" sz="1400">
                  <a:solidFill>
                    <a:schemeClr val="tx1"/>
                  </a:solidFill>
                </a:endParaRPr>
              </a:p>
            </p:txBody>
          </p:sp>
          <p:sp>
            <p:nvSpPr>
              <p:cNvPr id="80955" name="Line 57"/>
              <p:cNvSpPr>
                <a:spLocks noChangeShapeType="1"/>
              </p:cNvSpPr>
              <p:nvPr/>
            </p:nvSpPr>
            <p:spPr bwMode="auto">
              <a:xfrm>
                <a:off x="4176480" y="2416175"/>
                <a:ext cx="28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56" name="Rectangle 58"/>
              <p:cNvSpPr>
                <a:spLocks noChangeArrowheads="1"/>
              </p:cNvSpPr>
              <p:nvPr/>
            </p:nvSpPr>
            <p:spPr bwMode="auto">
              <a:xfrm>
                <a:off x="3873267" y="2320925"/>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0957" name="Rectangle 59"/>
              <p:cNvSpPr>
                <a:spLocks noChangeArrowheads="1"/>
              </p:cNvSpPr>
              <p:nvPr/>
            </p:nvSpPr>
            <p:spPr bwMode="auto">
              <a:xfrm>
                <a:off x="3873267" y="2338388"/>
                <a:ext cx="929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4</a:t>
                </a:r>
                <a:endParaRPr lang="en-GB" altLang="en-US" sz="1400">
                  <a:solidFill>
                    <a:schemeClr val="tx1"/>
                  </a:solidFill>
                </a:endParaRPr>
              </a:p>
            </p:txBody>
          </p:sp>
          <p:sp>
            <p:nvSpPr>
              <p:cNvPr id="80958" name="Line 60"/>
              <p:cNvSpPr>
                <a:spLocks noChangeShapeType="1"/>
              </p:cNvSpPr>
              <p:nvPr/>
            </p:nvSpPr>
            <p:spPr bwMode="auto">
              <a:xfrm>
                <a:off x="4176480" y="1820863"/>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59" name="Line 61"/>
              <p:cNvSpPr>
                <a:spLocks noChangeShapeType="1"/>
              </p:cNvSpPr>
              <p:nvPr/>
            </p:nvSpPr>
            <p:spPr bwMode="auto">
              <a:xfrm>
                <a:off x="4176480" y="4611688"/>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0" name="Line 62"/>
              <p:cNvSpPr>
                <a:spLocks noChangeShapeType="1"/>
              </p:cNvSpPr>
              <p:nvPr/>
            </p:nvSpPr>
            <p:spPr bwMode="auto">
              <a:xfrm>
                <a:off x="4176480" y="4462463"/>
                <a:ext cx="28575"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1" name="Line 63"/>
              <p:cNvSpPr>
                <a:spLocks noChangeShapeType="1"/>
              </p:cNvSpPr>
              <p:nvPr/>
            </p:nvSpPr>
            <p:spPr bwMode="auto">
              <a:xfrm>
                <a:off x="4176480" y="4313238"/>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2" name="Line 64"/>
              <p:cNvSpPr>
                <a:spLocks noChangeShapeType="1"/>
              </p:cNvSpPr>
              <p:nvPr/>
            </p:nvSpPr>
            <p:spPr bwMode="auto">
              <a:xfrm>
                <a:off x="4176480" y="4016375"/>
                <a:ext cx="28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3" name="Line 65"/>
              <p:cNvSpPr>
                <a:spLocks noChangeShapeType="1"/>
              </p:cNvSpPr>
              <p:nvPr/>
            </p:nvSpPr>
            <p:spPr bwMode="auto">
              <a:xfrm>
                <a:off x="4176480" y="3884613"/>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4" name="Line 66"/>
              <p:cNvSpPr>
                <a:spLocks noChangeShapeType="1"/>
              </p:cNvSpPr>
              <p:nvPr/>
            </p:nvSpPr>
            <p:spPr bwMode="auto">
              <a:xfrm>
                <a:off x="4176480" y="3735388"/>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5" name="Line 67"/>
              <p:cNvSpPr>
                <a:spLocks noChangeShapeType="1"/>
              </p:cNvSpPr>
              <p:nvPr/>
            </p:nvSpPr>
            <p:spPr bwMode="auto">
              <a:xfrm>
                <a:off x="4176480" y="3440113"/>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6" name="Line 68"/>
              <p:cNvSpPr>
                <a:spLocks noChangeShapeType="1"/>
              </p:cNvSpPr>
              <p:nvPr/>
            </p:nvSpPr>
            <p:spPr bwMode="auto">
              <a:xfrm>
                <a:off x="4176480" y="3290888"/>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7" name="Line 69"/>
              <p:cNvSpPr>
                <a:spLocks noChangeShapeType="1"/>
              </p:cNvSpPr>
              <p:nvPr/>
            </p:nvSpPr>
            <p:spPr bwMode="auto">
              <a:xfrm>
                <a:off x="4176480" y="3141663"/>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8" name="Line 70"/>
              <p:cNvSpPr>
                <a:spLocks noChangeShapeType="1"/>
              </p:cNvSpPr>
              <p:nvPr/>
            </p:nvSpPr>
            <p:spPr bwMode="auto">
              <a:xfrm>
                <a:off x="4176480" y="2860675"/>
                <a:ext cx="28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69" name="Line 71"/>
              <p:cNvSpPr>
                <a:spLocks noChangeShapeType="1"/>
              </p:cNvSpPr>
              <p:nvPr/>
            </p:nvSpPr>
            <p:spPr bwMode="auto">
              <a:xfrm>
                <a:off x="4176480" y="2711450"/>
                <a:ext cx="28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0" name="Line 72"/>
              <p:cNvSpPr>
                <a:spLocks noChangeShapeType="1"/>
              </p:cNvSpPr>
              <p:nvPr/>
            </p:nvSpPr>
            <p:spPr bwMode="auto">
              <a:xfrm>
                <a:off x="4176480" y="2563813"/>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1" name="Line 73"/>
              <p:cNvSpPr>
                <a:spLocks noChangeShapeType="1"/>
              </p:cNvSpPr>
              <p:nvPr/>
            </p:nvSpPr>
            <p:spPr bwMode="auto">
              <a:xfrm>
                <a:off x="4176480" y="2266950"/>
                <a:ext cx="28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2" name="Line 74"/>
              <p:cNvSpPr>
                <a:spLocks noChangeShapeType="1"/>
              </p:cNvSpPr>
              <p:nvPr/>
            </p:nvSpPr>
            <p:spPr bwMode="auto">
              <a:xfrm>
                <a:off x="4176480" y="2119313"/>
                <a:ext cx="285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3" name="Line 75"/>
              <p:cNvSpPr>
                <a:spLocks noChangeShapeType="1"/>
              </p:cNvSpPr>
              <p:nvPr/>
            </p:nvSpPr>
            <p:spPr bwMode="auto">
              <a:xfrm>
                <a:off x="4176480" y="1968500"/>
                <a:ext cx="28575"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4" name="Line 76"/>
              <p:cNvSpPr>
                <a:spLocks noChangeShapeType="1"/>
              </p:cNvSpPr>
              <p:nvPr/>
            </p:nvSpPr>
            <p:spPr bwMode="auto">
              <a:xfrm flipV="1">
                <a:off x="4176480" y="1820863"/>
                <a:ext cx="1587" cy="29384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5" name="Line 77"/>
              <p:cNvSpPr>
                <a:spLocks noChangeShapeType="1"/>
              </p:cNvSpPr>
              <p:nvPr/>
            </p:nvSpPr>
            <p:spPr bwMode="auto">
              <a:xfrm flipV="1">
                <a:off x="4973405"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6" name="Line 78"/>
              <p:cNvSpPr>
                <a:spLocks noChangeShapeType="1"/>
              </p:cNvSpPr>
              <p:nvPr/>
            </p:nvSpPr>
            <p:spPr bwMode="auto">
              <a:xfrm flipV="1">
                <a:off x="5948130" y="1820863"/>
                <a:ext cx="3175"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7" name="Line 79"/>
              <p:cNvSpPr>
                <a:spLocks noChangeShapeType="1"/>
              </p:cNvSpPr>
              <p:nvPr/>
            </p:nvSpPr>
            <p:spPr bwMode="auto">
              <a:xfrm flipV="1">
                <a:off x="6938730"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8" name="Line 80"/>
              <p:cNvSpPr>
                <a:spLocks noChangeShapeType="1"/>
              </p:cNvSpPr>
              <p:nvPr/>
            </p:nvSpPr>
            <p:spPr bwMode="auto">
              <a:xfrm flipV="1">
                <a:off x="7911867" y="1820863"/>
                <a:ext cx="1588"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79" name="Line 81"/>
              <p:cNvSpPr>
                <a:spLocks noChangeShapeType="1"/>
              </p:cNvSpPr>
              <p:nvPr/>
            </p:nvSpPr>
            <p:spPr bwMode="auto">
              <a:xfrm flipV="1">
                <a:off x="5165492" y="1820863"/>
                <a:ext cx="3175"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0" name="Line 82"/>
              <p:cNvSpPr>
                <a:spLocks noChangeShapeType="1"/>
              </p:cNvSpPr>
              <p:nvPr/>
            </p:nvSpPr>
            <p:spPr bwMode="auto">
              <a:xfrm flipV="1">
                <a:off x="5357580"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1" name="Line 83"/>
              <p:cNvSpPr>
                <a:spLocks noChangeShapeType="1"/>
              </p:cNvSpPr>
              <p:nvPr/>
            </p:nvSpPr>
            <p:spPr bwMode="auto">
              <a:xfrm flipV="1">
                <a:off x="5563955"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2" name="Line 84"/>
              <p:cNvSpPr>
                <a:spLocks noChangeShapeType="1"/>
              </p:cNvSpPr>
              <p:nvPr/>
            </p:nvSpPr>
            <p:spPr bwMode="auto">
              <a:xfrm flipV="1">
                <a:off x="5756042" y="1820863"/>
                <a:ext cx="1588"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3" name="Line 85"/>
              <p:cNvSpPr>
                <a:spLocks noChangeShapeType="1"/>
              </p:cNvSpPr>
              <p:nvPr/>
            </p:nvSpPr>
            <p:spPr bwMode="auto">
              <a:xfrm flipV="1">
                <a:off x="6140217" y="1820863"/>
                <a:ext cx="1588"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4" name="Line 86"/>
              <p:cNvSpPr>
                <a:spLocks noChangeShapeType="1"/>
              </p:cNvSpPr>
              <p:nvPr/>
            </p:nvSpPr>
            <p:spPr bwMode="auto">
              <a:xfrm flipV="1">
                <a:off x="6346592" y="1820863"/>
                <a:ext cx="1588"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5" name="Line 87"/>
              <p:cNvSpPr>
                <a:spLocks noChangeShapeType="1"/>
              </p:cNvSpPr>
              <p:nvPr/>
            </p:nvSpPr>
            <p:spPr bwMode="auto">
              <a:xfrm flipV="1">
                <a:off x="6538680"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6" name="Line 88"/>
              <p:cNvSpPr>
                <a:spLocks noChangeShapeType="1"/>
              </p:cNvSpPr>
              <p:nvPr/>
            </p:nvSpPr>
            <p:spPr bwMode="auto">
              <a:xfrm flipV="1">
                <a:off x="6729180"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7" name="Line 89"/>
              <p:cNvSpPr>
                <a:spLocks noChangeShapeType="1"/>
              </p:cNvSpPr>
              <p:nvPr/>
            </p:nvSpPr>
            <p:spPr bwMode="auto">
              <a:xfrm flipV="1">
                <a:off x="7129230"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8" name="Line 90"/>
              <p:cNvSpPr>
                <a:spLocks noChangeShapeType="1"/>
              </p:cNvSpPr>
              <p:nvPr/>
            </p:nvSpPr>
            <p:spPr bwMode="auto">
              <a:xfrm flipV="1">
                <a:off x="7321317" y="1820863"/>
                <a:ext cx="1588"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89" name="Line 91"/>
              <p:cNvSpPr>
                <a:spLocks noChangeShapeType="1"/>
              </p:cNvSpPr>
              <p:nvPr/>
            </p:nvSpPr>
            <p:spPr bwMode="auto">
              <a:xfrm flipV="1">
                <a:off x="7511817" y="1820863"/>
                <a:ext cx="1588"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0" name="Line 92"/>
              <p:cNvSpPr>
                <a:spLocks noChangeShapeType="1"/>
              </p:cNvSpPr>
              <p:nvPr/>
            </p:nvSpPr>
            <p:spPr bwMode="auto">
              <a:xfrm flipV="1">
                <a:off x="7718192" y="1820863"/>
                <a:ext cx="3175"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1" name="Line 93"/>
              <p:cNvSpPr>
                <a:spLocks noChangeShapeType="1"/>
              </p:cNvSpPr>
              <p:nvPr/>
            </p:nvSpPr>
            <p:spPr bwMode="auto">
              <a:xfrm flipV="1">
                <a:off x="8103955"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2" name="Line 94"/>
              <p:cNvSpPr>
                <a:spLocks noChangeShapeType="1"/>
              </p:cNvSpPr>
              <p:nvPr/>
            </p:nvSpPr>
            <p:spPr bwMode="auto">
              <a:xfrm flipV="1">
                <a:off x="8310330"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3" name="Line 95"/>
              <p:cNvSpPr>
                <a:spLocks noChangeShapeType="1"/>
              </p:cNvSpPr>
              <p:nvPr/>
            </p:nvSpPr>
            <p:spPr bwMode="auto">
              <a:xfrm flipV="1">
                <a:off x="8500830" y="1820863"/>
                <a:ext cx="3175"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4" name="Line 96"/>
              <p:cNvSpPr>
                <a:spLocks noChangeShapeType="1"/>
              </p:cNvSpPr>
              <p:nvPr/>
            </p:nvSpPr>
            <p:spPr bwMode="auto">
              <a:xfrm flipV="1">
                <a:off x="8694505" y="1820863"/>
                <a:ext cx="1587"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5" name="Line 97"/>
              <p:cNvSpPr>
                <a:spLocks noChangeShapeType="1"/>
              </p:cNvSpPr>
              <p:nvPr/>
            </p:nvSpPr>
            <p:spPr bwMode="auto">
              <a:xfrm flipV="1">
                <a:off x="4765442" y="1820863"/>
                <a:ext cx="3175"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6" name="Line 98"/>
              <p:cNvSpPr>
                <a:spLocks noChangeShapeType="1"/>
              </p:cNvSpPr>
              <p:nvPr/>
            </p:nvSpPr>
            <p:spPr bwMode="auto">
              <a:xfrm flipV="1">
                <a:off x="4574942" y="1820863"/>
                <a:ext cx="1588"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7" name="Line 99"/>
              <p:cNvSpPr>
                <a:spLocks noChangeShapeType="1"/>
              </p:cNvSpPr>
              <p:nvPr/>
            </p:nvSpPr>
            <p:spPr bwMode="auto">
              <a:xfrm flipV="1">
                <a:off x="4382855" y="1820863"/>
                <a:ext cx="3175" cy="30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8" name="Line 100"/>
              <p:cNvSpPr>
                <a:spLocks noChangeShapeType="1"/>
              </p:cNvSpPr>
              <p:nvPr/>
            </p:nvSpPr>
            <p:spPr bwMode="auto">
              <a:xfrm>
                <a:off x="4176480" y="1820863"/>
                <a:ext cx="472440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0999" name="Line 101"/>
              <p:cNvSpPr>
                <a:spLocks noChangeShapeType="1"/>
              </p:cNvSpPr>
              <p:nvPr/>
            </p:nvSpPr>
            <p:spPr bwMode="auto">
              <a:xfrm>
                <a:off x="8870717" y="4759325"/>
                <a:ext cx="30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0" name="Line 102"/>
              <p:cNvSpPr>
                <a:spLocks noChangeShapeType="1"/>
              </p:cNvSpPr>
              <p:nvPr/>
            </p:nvSpPr>
            <p:spPr bwMode="auto">
              <a:xfrm>
                <a:off x="8870717" y="4165600"/>
                <a:ext cx="30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1" name="Line 103"/>
              <p:cNvSpPr>
                <a:spLocks noChangeShapeType="1"/>
              </p:cNvSpPr>
              <p:nvPr/>
            </p:nvSpPr>
            <p:spPr bwMode="auto">
              <a:xfrm>
                <a:off x="8870717" y="3587750"/>
                <a:ext cx="30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2" name="Line 104"/>
              <p:cNvSpPr>
                <a:spLocks noChangeShapeType="1"/>
              </p:cNvSpPr>
              <p:nvPr/>
            </p:nvSpPr>
            <p:spPr bwMode="auto">
              <a:xfrm>
                <a:off x="8870717" y="2992438"/>
                <a:ext cx="30163"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3" name="Line 105"/>
              <p:cNvSpPr>
                <a:spLocks noChangeShapeType="1"/>
              </p:cNvSpPr>
              <p:nvPr/>
            </p:nvSpPr>
            <p:spPr bwMode="auto">
              <a:xfrm>
                <a:off x="8870717" y="2416175"/>
                <a:ext cx="30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4" name="Line 106"/>
              <p:cNvSpPr>
                <a:spLocks noChangeShapeType="1"/>
              </p:cNvSpPr>
              <p:nvPr/>
            </p:nvSpPr>
            <p:spPr bwMode="auto">
              <a:xfrm>
                <a:off x="8870717" y="4611688"/>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5" name="Line 107"/>
              <p:cNvSpPr>
                <a:spLocks noChangeShapeType="1"/>
              </p:cNvSpPr>
              <p:nvPr/>
            </p:nvSpPr>
            <p:spPr bwMode="auto">
              <a:xfrm>
                <a:off x="8870717" y="4462463"/>
                <a:ext cx="30163"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6" name="Line 108"/>
              <p:cNvSpPr>
                <a:spLocks noChangeShapeType="1"/>
              </p:cNvSpPr>
              <p:nvPr/>
            </p:nvSpPr>
            <p:spPr bwMode="auto">
              <a:xfrm>
                <a:off x="8870717" y="4313238"/>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7" name="Line 109"/>
              <p:cNvSpPr>
                <a:spLocks noChangeShapeType="1"/>
              </p:cNvSpPr>
              <p:nvPr/>
            </p:nvSpPr>
            <p:spPr bwMode="auto">
              <a:xfrm>
                <a:off x="8870717" y="4016375"/>
                <a:ext cx="30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8" name="Line 110"/>
              <p:cNvSpPr>
                <a:spLocks noChangeShapeType="1"/>
              </p:cNvSpPr>
              <p:nvPr/>
            </p:nvSpPr>
            <p:spPr bwMode="auto">
              <a:xfrm>
                <a:off x="8870717" y="3884613"/>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09" name="Line 111"/>
              <p:cNvSpPr>
                <a:spLocks noChangeShapeType="1"/>
              </p:cNvSpPr>
              <p:nvPr/>
            </p:nvSpPr>
            <p:spPr bwMode="auto">
              <a:xfrm>
                <a:off x="8870717" y="3735388"/>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0" name="Line 112"/>
              <p:cNvSpPr>
                <a:spLocks noChangeShapeType="1"/>
              </p:cNvSpPr>
              <p:nvPr/>
            </p:nvSpPr>
            <p:spPr bwMode="auto">
              <a:xfrm>
                <a:off x="8870717" y="3440113"/>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1" name="Line 113"/>
              <p:cNvSpPr>
                <a:spLocks noChangeShapeType="1"/>
              </p:cNvSpPr>
              <p:nvPr/>
            </p:nvSpPr>
            <p:spPr bwMode="auto">
              <a:xfrm>
                <a:off x="8870717" y="3290888"/>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2" name="Line 114"/>
              <p:cNvSpPr>
                <a:spLocks noChangeShapeType="1"/>
              </p:cNvSpPr>
              <p:nvPr/>
            </p:nvSpPr>
            <p:spPr bwMode="auto">
              <a:xfrm>
                <a:off x="8870717" y="3141663"/>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3" name="Line 115"/>
              <p:cNvSpPr>
                <a:spLocks noChangeShapeType="1"/>
              </p:cNvSpPr>
              <p:nvPr/>
            </p:nvSpPr>
            <p:spPr bwMode="auto">
              <a:xfrm>
                <a:off x="8870717" y="2860675"/>
                <a:ext cx="30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4" name="Line 116"/>
              <p:cNvSpPr>
                <a:spLocks noChangeShapeType="1"/>
              </p:cNvSpPr>
              <p:nvPr/>
            </p:nvSpPr>
            <p:spPr bwMode="auto">
              <a:xfrm>
                <a:off x="8870717" y="2711450"/>
                <a:ext cx="30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5" name="Line 117"/>
              <p:cNvSpPr>
                <a:spLocks noChangeShapeType="1"/>
              </p:cNvSpPr>
              <p:nvPr/>
            </p:nvSpPr>
            <p:spPr bwMode="auto">
              <a:xfrm>
                <a:off x="8870717" y="2563813"/>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6" name="Line 118"/>
              <p:cNvSpPr>
                <a:spLocks noChangeShapeType="1"/>
              </p:cNvSpPr>
              <p:nvPr/>
            </p:nvSpPr>
            <p:spPr bwMode="auto">
              <a:xfrm>
                <a:off x="8870717" y="2266950"/>
                <a:ext cx="30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7" name="Line 119"/>
              <p:cNvSpPr>
                <a:spLocks noChangeShapeType="1"/>
              </p:cNvSpPr>
              <p:nvPr/>
            </p:nvSpPr>
            <p:spPr bwMode="auto">
              <a:xfrm>
                <a:off x="8870717" y="2119313"/>
                <a:ext cx="30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8" name="Line 120"/>
              <p:cNvSpPr>
                <a:spLocks noChangeShapeType="1"/>
              </p:cNvSpPr>
              <p:nvPr/>
            </p:nvSpPr>
            <p:spPr bwMode="auto">
              <a:xfrm>
                <a:off x="8870717" y="1968500"/>
                <a:ext cx="30163"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19" name="Line 121"/>
              <p:cNvSpPr>
                <a:spLocks noChangeShapeType="1"/>
              </p:cNvSpPr>
              <p:nvPr/>
            </p:nvSpPr>
            <p:spPr bwMode="auto">
              <a:xfrm flipV="1">
                <a:off x="8900880" y="1820863"/>
                <a:ext cx="1587" cy="29384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020" name="Freeform 122"/>
              <p:cNvSpPr>
                <a:spLocks/>
              </p:cNvSpPr>
              <p:nvPr/>
            </p:nvSpPr>
            <p:spPr bwMode="auto">
              <a:xfrm>
                <a:off x="4166955" y="1962150"/>
                <a:ext cx="4741862" cy="1843088"/>
              </a:xfrm>
              <a:custGeom>
                <a:avLst/>
                <a:gdLst>
                  <a:gd name="T0" fmla="*/ 0 w 2987"/>
                  <a:gd name="T1" fmla="*/ 1635125 h 1161"/>
                  <a:gd name="T2" fmla="*/ 19050 w 2987"/>
                  <a:gd name="T3" fmla="*/ 1643063 h 1161"/>
                  <a:gd name="T4" fmla="*/ 417512 w 2987"/>
                  <a:gd name="T5" fmla="*/ 679450 h 1161"/>
                  <a:gd name="T6" fmla="*/ 407987 w 2987"/>
                  <a:gd name="T7" fmla="*/ 676275 h 1161"/>
                  <a:gd name="T8" fmla="*/ 415925 w 2987"/>
                  <a:gd name="T9" fmla="*/ 685800 h 1161"/>
                  <a:gd name="T10" fmla="*/ 815975 w 2987"/>
                  <a:gd name="T11" fmla="*/ 401638 h 1161"/>
                  <a:gd name="T12" fmla="*/ 808037 w 2987"/>
                  <a:gd name="T13" fmla="*/ 392113 h 1161"/>
                  <a:gd name="T14" fmla="*/ 803275 w 2987"/>
                  <a:gd name="T15" fmla="*/ 401638 h 1161"/>
                  <a:gd name="T16" fmla="*/ 808037 w 2987"/>
                  <a:gd name="T17" fmla="*/ 403225 h 1161"/>
                  <a:gd name="T18" fmla="*/ 811212 w 2987"/>
                  <a:gd name="T19" fmla="*/ 401638 h 1161"/>
                  <a:gd name="T20" fmla="*/ 801687 w 2987"/>
                  <a:gd name="T21" fmla="*/ 401638 h 1161"/>
                  <a:gd name="T22" fmla="*/ 1184275 w 2987"/>
                  <a:gd name="T23" fmla="*/ 803275 h 1161"/>
                  <a:gd name="T24" fmla="*/ 1584325 w 2987"/>
                  <a:gd name="T25" fmla="*/ 1173163 h 1161"/>
                  <a:gd name="T26" fmla="*/ 1966912 w 2987"/>
                  <a:gd name="T27" fmla="*/ 1530350 h 1161"/>
                  <a:gd name="T28" fmla="*/ 1966912 w 2987"/>
                  <a:gd name="T29" fmla="*/ 1530350 h 1161"/>
                  <a:gd name="T30" fmla="*/ 2365375 w 2987"/>
                  <a:gd name="T31" fmla="*/ 1782763 h 1161"/>
                  <a:gd name="T32" fmla="*/ 2366962 w 2987"/>
                  <a:gd name="T33" fmla="*/ 1782763 h 1161"/>
                  <a:gd name="T34" fmla="*/ 2368550 w 2987"/>
                  <a:gd name="T35" fmla="*/ 1784350 h 1161"/>
                  <a:gd name="T36" fmla="*/ 2768600 w 2987"/>
                  <a:gd name="T37" fmla="*/ 1843088 h 1161"/>
                  <a:gd name="T38" fmla="*/ 2771775 w 2987"/>
                  <a:gd name="T39" fmla="*/ 1843088 h 1161"/>
                  <a:gd name="T40" fmla="*/ 2774950 w 2987"/>
                  <a:gd name="T41" fmla="*/ 1841500 h 1161"/>
                  <a:gd name="T42" fmla="*/ 2776537 w 2987"/>
                  <a:gd name="T43" fmla="*/ 1841500 h 1161"/>
                  <a:gd name="T44" fmla="*/ 3159125 w 2987"/>
                  <a:gd name="T45" fmla="*/ 1635125 h 1161"/>
                  <a:gd name="T46" fmla="*/ 3154362 w 2987"/>
                  <a:gd name="T47" fmla="*/ 1625600 h 1161"/>
                  <a:gd name="T48" fmla="*/ 3159125 w 2987"/>
                  <a:gd name="T49" fmla="*/ 1636713 h 1161"/>
                  <a:gd name="T50" fmla="*/ 3559175 w 2987"/>
                  <a:gd name="T51" fmla="*/ 1458913 h 1161"/>
                  <a:gd name="T52" fmla="*/ 3560762 w 2987"/>
                  <a:gd name="T53" fmla="*/ 1455738 h 1161"/>
                  <a:gd name="T54" fmla="*/ 3943350 w 2987"/>
                  <a:gd name="T55" fmla="*/ 935038 h 1161"/>
                  <a:gd name="T56" fmla="*/ 4343400 w 2987"/>
                  <a:gd name="T57" fmla="*/ 447675 h 1161"/>
                  <a:gd name="T58" fmla="*/ 4337050 w 2987"/>
                  <a:gd name="T59" fmla="*/ 438150 h 1161"/>
                  <a:gd name="T60" fmla="*/ 4343400 w 2987"/>
                  <a:gd name="T61" fmla="*/ 447675 h 1161"/>
                  <a:gd name="T62" fmla="*/ 4741862 w 2987"/>
                  <a:gd name="T63" fmla="*/ 15875 h 1161"/>
                  <a:gd name="T64" fmla="*/ 4729162 w 2987"/>
                  <a:gd name="T65" fmla="*/ 0 h 1161"/>
                  <a:gd name="T66" fmla="*/ 4330700 w 2987"/>
                  <a:gd name="T67" fmla="*/ 430213 h 1161"/>
                  <a:gd name="T68" fmla="*/ 4329112 w 2987"/>
                  <a:gd name="T69" fmla="*/ 430213 h 1161"/>
                  <a:gd name="T70" fmla="*/ 3929062 w 2987"/>
                  <a:gd name="T71" fmla="*/ 919163 h 1161"/>
                  <a:gd name="T72" fmla="*/ 3546475 w 2987"/>
                  <a:gd name="T73" fmla="*/ 1439863 h 1161"/>
                  <a:gd name="T74" fmla="*/ 3554412 w 2987"/>
                  <a:gd name="T75" fmla="*/ 1446213 h 1161"/>
                  <a:gd name="T76" fmla="*/ 3549650 w 2987"/>
                  <a:gd name="T77" fmla="*/ 1436688 h 1161"/>
                  <a:gd name="T78" fmla="*/ 3149600 w 2987"/>
                  <a:gd name="T79" fmla="*/ 1616075 h 1161"/>
                  <a:gd name="T80" fmla="*/ 3148012 w 2987"/>
                  <a:gd name="T81" fmla="*/ 1616075 h 1161"/>
                  <a:gd name="T82" fmla="*/ 2765425 w 2987"/>
                  <a:gd name="T83" fmla="*/ 1822450 h 1161"/>
                  <a:gd name="T84" fmla="*/ 2771775 w 2987"/>
                  <a:gd name="T85" fmla="*/ 1831975 h 1161"/>
                  <a:gd name="T86" fmla="*/ 2773362 w 2987"/>
                  <a:gd name="T87" fmla="*/ 1820863 h 1161"/>
                  <a:gd name="T88" fmla="*/ 2373312 w 2987"/>
                  <a:gd name="T89" fmla="*/ 1762125 h 1161"/>
                  <a:gd name="T90" fmla="*/ 2371725 w 2987"/>
                  <a:gd name="T91" fmla="*/ 1773238 h 1161"/>
                  <a:gd name="T92" fmla="*/ 2376487 w 2987"/>
                  <a:gd name="T93" fmla="*/ 1763713 h 1161"/>
                  <a:gd name="T94" fmla="*/ 1979612 w 2987"/>
                  <a:gd name="T95" fmla="*/ 1511300 h 1161"/>
                  <a:gd name="T96" fmla="*/ 1973262 w 2987"/>
                  <a:gd name="T97" fmla="*/ 1520825 h 1161"/>
                  <a:gd name="T98" fmla="*/ 1981200 w 2987"/>
                  <a:gd name="T99" fmla="*/ 1512888 h 1161"/>
                  <a:gd name="T100" fmla="*/ 1598612 w 2987"/>
                  <a:gd name="T101" fmla="*/ 1155700 h 1161"/>
                  <a:gd name="T102" fmla="*/ 1198562 w 2987"/>
                  <a:gd name="T103" fmla="*/ 785813 h 1161"/>
                  <a:gd name="T104" fmla="*/ 815975 w 2987"/>
                  <a:gd name="T105" fmla="*/ 384175 h 1161"/>
                  <a:gd name="T106" fmla="*/ 811212 w 2987"/>
                  <a:gd name="T107" fmla="*/ 382588 h 1161"/>
                  <a:gd name="T108" fmla="*/ 808037 w 2987"/>
                  <a:gd name="T109" fmla="*/ 381000 h 1161"/>
                  <a:gd name="T110" fmla="*/ 803275 w 2987"/>
                  <a:gd name="T111" fmla="*/ 382588 h 1161"/>
                  <a:gd name="T112" fmla="*/ 801687 w 2987"/>
                  <a:gd name="T113" fmla="*/ 382588 h 1161"/>
                  <a:gd name="T114" fmla="*/ 401637 w 2987"/>
                  <a:gd name="T115" fmla="*/ 666750 h 1161"/>
                  <a:gd name="T116" fmla="*/ 398462 w 2987"/>
                  <a:gd name="T117" fmla="*/ 671513 h 1161"/>
                  <a:gd name="T118" fmla="*/ 0 w 2987"/>
                  <a:gd name="T119" fmla="*/ 1635125 h 11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87" h="1161">
                    <a:moveTo>
                      <a:pt x="0" y="1030"/>
                    </a:moveTo>
                    <a:lnTo>
                      <a:pt x="12" y="1035"/>
                    </a:lnTo>
                    <a:lnTo>
                      <a:pt x="263" y="428"/>
                    </a:lnTo>
                    <a:lnTo>
                      <a:pt x="257" y="426"/>
                    </a:lnTo>
                    <a:lnTo>
                      <a:pt x="262" y="432"/>
                    </a:lnTo>
                    <a:lnTo>
                      <a:pt x="514" y="253"/>
                    </a:lnTo>
                    <a:lnTo>
                      <a:pt x="509" y="247"/>
                    </a:lnTo>
                    <a:lnTo>
                      <a:pt x="506" y="253"/>
                    </a:lnTo>
                    <a:lnTo>
                      <a:pt x="509" y="254"/>
                    </a:lnTo>
                    <a:lnTo>
                      <a:pt x="511" y="253"/>
                    </a:lnTo>
                    <a:lnTo>
                      <a:pt x="505" y="253"/>
                    </a:lnTo>
                    <a:lnTo>
                      <a:pt x="746" y="506"/>
                    </a:lnTo>
                    <a:lnTo>
                      <a:pt x="998" y="739"/>
                    </a:lnTo>
                    <a:lnTo>
                      <a:pt x="1239" y="964"/>
                    </a:lnTo>
                    <a:lnTo>
                      <a:pt x="1490" y="1123"/>
                    </a:lnTo>
                    <a:lnTo>
                      <a:pt x="1491" y="1123"/>
                    </a:lnTo>
                    <a:lnTo>
                      <a:pt x="1492" y="1124"/>
                    </a:lnTo>
                    <a:lnTo>
                      <a:pt x="1744" y="1161"/>
                    </a:lnTo>
                    <a:lnTo>
                      <a:pt x="1746" y="1161"/>
                    </a:lnTo>
                    <a:lnTo>
                      <a:pt x="1748" y="1160"/>
                    </a:lnTo>
                    <a:lnTo>
                      <a:pt x="1749" y="1160"/>
                    </a:lnTo>
                    <a:lnTo>
                      <a:pt x="1990" y="1030"/>
                    </a:lnTo>
                    <a:lnTo>
                      <a:pt x="1987" y="1024"/>
                    </a:lnTo>
                    <a:lnTo>
                      <a:pt x="1990" y="1031"/>
                    </a:lnTo>
                    <a:lnTo>
                      <a:pt x="2242" y="919"/>
                    </a:lnTo>
                    <a:lnTo>
                      <a:pt x="2243" y="917"/>
                    </a:lnTo>
                    <a:lnTo>
                      <a:pt x="2484" y="589"/>
                    </a:lnTo>
                    <a:lnTo>
                      <a:pt x="2736" y="282"/>
                    </a:lnTo>
                    <a:lnTo>
                      <a:pt x="2732" y="276"/>
                    </a:lnTo>
                    <a:lnTo>
                      <a:pt x="2736" y="282"/>
                    </a:lnTo>
                    <a:lnTo>
                      <a:pt x="2987" y="10"/>
                    </a:lnTo>
                    <a:lnTo>
                      <a:pt x="2979" y="0"/>
                    </a:lnTo>
                    <a:lnTo>
                      <a:pt x="2728" y="271"/>
                    </a:lnTo>
                    <a:lnTo>
                      <a:pt x="2727" y="271"/>
                    </a:lnTo>
                    <a:lnTo>
                      <a:pt x="2475" y="579"/>
                    </a:lnTo>
                    <a:lnTo>
                      <a:pt x="2234" y="907"/>
                    </a:lnTo>
                    <a:lnTo>
                      <a:pt x="2239" y="911"/>
                    </a:lnTo>
                    <a:lnTo>
                      <a:pt x="2236" y="905"/>
                    </a:lnTo>
                    <a:lnTo>
                      <a:pt x="1984" y="1018"/>
                    </a:lnTo>
                    <a:lnTo>
                      <a:pt x="1983" y="1018"/>
                    </a:lnTo>
                    <a:lnTo>
                      <a:pt x="1742" y="1148"/>
                    </a:lnTo>
                    <a:lnTo>
                      <a:pt x="1746" y="1154"/>
                    </a:lnTo>
                    <a:lnTo>
                      <a:pt x="1747" y="1147"/>
                    </a:lnTo>
                    <a:lnTo>
                      <a:pt x="1495" y="1110"/>
                    </a:lnTo>
                    <a:lnTo>
                      <a:pt x="1494" y="1117"/>
                    </a:lnTo>
                    <a:lnTo>
                      <a:pt x="1497" y="1111"/>
                    </a:lnTo>
                    <a:lnTo>
                      <a:pt x="1247" y="952"/>
                    </a:lnTo>
                    <a:lnTo>
                      <a:pt x="1243" y="958"/>
                    </a:lnTo>
                    <a:lnTo>
                      <a:pt x="1248" y="953"/>
                    </a:lnTo>
                    <a:lnTo>
                      <a:pt x="1007" y="728"/>
                    </a:lnTo>
                    <a:lnTo>
                      <a:pt x="755" y="495"/>
                    </a:lnTo>
                    <a:lnTo>
                      <a:pt x="514" y="242"/>
                    </a:lnTo>
                    <a:lnTo>
                      <a:pt x="511" y="241"/>
                    </a:lnTo>
                    <a:lnTo>
                      <a:pt x="509" y="240"/>
                    </a:lnTo>
                    <a:lnTo>
                      <a:pt x="506" y="241"/>
                    </a:lnTo>
                    <a:lnTo>
                      <a:pt x="505" y="241"/>
                    </a:lnTo>
                    <a:lnTo>
                      <a:pt x="253" y="420"/>
                    </a:lnTo>
                    <a:lnTo>
                      <a:pt x="251" y="423"/>
                    </a:lnTo>
                    <a:lnTo>
                      <a:pt x="0" y="103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600"/>
              </a:p>
            </p:txBody>
          </p:sp>
          <p:sp>
            <p:nvSpPr>
              <p:cNvPr id="81026" name="Rectangle 128"/>
              <p:cNvSpPr>
                <a:spLocks noChangeArrowheads="1"/>
              </p:cNvSpPr>
              <p:nvPr/>
            </p:nvSpPr>
            <p:spPr bwMode="auto">
              <a:xfrm>
                <a:off x="3873267" y="4619625"/>
                <a:ext cx="1127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1027" name="Rectangle 129"/>
              <p:cNvSpPr>
                <a:spLocks noChangeArrowheads="1"/>
              </p:cNvSpPr>
              <p:nvPr/>
            </p:nvSpPr>
            <p:spPr bwMode="auto">
              <a:xfrm>
                <a:off x="3873267" y="4637088"/>
                <a:ext cx="929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0</a:t>
                </a:r>
                <a:endParaRPr lang="en-GB" altLang="en-US" sz="1400">
                  <a:solidFill>
                    <a:schemeClr val="tx1"/>
                  </a:solidFill>
                </a:endParaRPr>
              </a:p>
            </p:txBody>
          </p:sp>
          <p:sp>
            <p:nvSpPr>
              <p:cNvPr id="81028" name="Rectangle 130"/>
              <p:cNvSpPr>
                <a:spLocks noChangeArrowheads="1"/>
              </p:cNvSpPr>
              <p:nvPr/>
            </p:nvSpPr>
            <p:spPr bwMode="auto">
              <a:xfrm>
                <a:off x="3873267" y="1701800"/>
                <a:ext cx="1127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anose="020B0604020202020204" pitchFamily="34" charset="0"/>
                    <a:cs typeface="Arial" panose="020B0604020202020204" pitchFamily="34" charset="0"/>
                  </a:defRPr>
                </a:lvl1pPr>
                <a:lvl2pPr marL="742950" indent="-285750" eaLnBrk="0" hangingPunct="0">
                  <a:defRPr sz="1500">
                    <a:solidFill>
                      <a:schemeClr val="tx1"/>
                    </a:solidFill>
                    <a:latin typeface="Arial" panose="020B0604020202020204" pitchFamily="34" charset="0"/>
                    <a:cs typeface="Arial" panose="020B0604020202020204" pitchFamily="34" charset="0"/>
                  </a:defRPr>
                </a:lvl2pPr>
                <a:lvl3pPr marL="1143000" indent="-228600" eaLnBrk="0" hangingPunct="0">
                  <a:defRPr sz="1500">
                    <a:solidFill>
                      <a:schemeClr val="tx1"/>
                    </a:solidFill>
                    <a:latin typeface="Arial" panose="020B0604020202020204" pitchFamily="34" charset="0"/>
                    <a:cs typeface="Arial" panose="020B0604020202020204" pitchFamily="34" charset="0"/>
                  </a:defRPr>
                </a:lvl3pPr>
                <a:lvl4pPr marL="1600200" indent="-228600" eaLnBrk="0" hangingPunct="0">
                  <a:defRPr sz="1500">
                    <a:solidFill>
                      <a:schemeClr val="tx1"/>
                    </a:solidFill>
                    <a:latin typeface="Arial" panose="020B0604020202020204" pitchFamily="34" charset="0"/>
                    <a:cs typeface="Arial" panose="020B0604020202020204" pitchFamily="34" charset="0"/>
                  </a:defRPr>
                </a:lvl4pPr>
                <a:lvl5pPr marL="2057400" indent="-228600" eaLnBrk="0" hangingPunct="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eaLnBrk="1" hangingPunct="1"/>
                <a:endParaRPr lang="en-US" altLang="en-US" sz="1400"/>
              </a:p>
            </p:txBody>
          </p:sp>
          <p:sp>
            <p:nvSpPr>
              <p:cNvPr id="81029" name="Rectangle 131"/>
              <p:cNvSpPr>
                <a:spLocks noChangeArrowheads="1"/>
              </p:cNvSpPr>
              <p:nvPr/>
            </p:nvSpPr>
            <p:spPr bwMode="auto">
              <a:xfrm>
                <a:off x="3873267" y="1719263"/>
                <a:ext cx="929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solidFill>
                      <a:schemeClr val="tx1"/>
                    </a:solidFill>
                    <a:latin typeface="Courier New" panose="02070309020205020404" pitchFamily="49" charset="0"/>
                  </a:rPr>
                  <a:t>5</a:t>
                </a:r>
                <a:endParaRPr lang="en-GB" altLang="en-US" sz="1400">
                  <a:solidFill>
                    <a:schemeClr val="tx1"/>
                  </a:solidFill>
                </a:endParaRPr>
              </a:p>
            </p:txBody>
          </p:sp>
          <p:sp>
            <p:nvSpPr>
              <p:cNvPr id="81031" name="Text Box 135"/>
              <p:cNvSpPr txBox="1">
                <a:spLocks noChangeArrowheads="1"/>
              </p:cNvSpPr>
              <p:nvPr/>
            </p:nvSpPr>
            <p:spPr bwMode="auto">
              <a:xfrm>
                <a:off x="5367097" y="2376686"/>
                <a:ext cx="2449710" cy="30777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400" dirty="0">
                    <a:solidFill>
                      <a:schemeClr val="tx1"/>
                    </a:solidFill>
                  </a:rPr>
                  <a:t>3 dBm</a:t>
                </a:r>
                <a:r>
                  <a:rPr lang="en-GB" altLang="en-US" sz="1400" baseline="30000" dirty="0">
                    <a:solidFill>
                      <a:schemeClr val="tx1"/>
                    </a:solidFill>
                  </a:rPr>
                  <a:t>2</a:t>
                </a:r>
                <a:r>
                  <a:rPr lang="en-GB" altLang="en-US" sz="1400" dirty="0">
                    <a:solidFill>
                      <a:schemeClr val="tx1"/>
                    </a:solidFill>
                  </a:rPr>
                  <a:t> target not detectable</a:t>
                </a:r>
              </a:p>
            </p:txBody>
          </p:sp>
          <p:sp>
            <p:nvSpPr>
              <p:cNvPr id="81032" name="Line 136"/>
              <p:cNvSpPr>
                <a:spLocks noChangeShapeType="1"/>
              </p:cNvSpPr>
              <p:nvPr/>
            </p:nvSpPr>
            <p:spPr bwMode="auto">
              <a:xfrm flipH="1">
                <a:off x="5340117" y="2763838"/>
                <a:ext cx="1076325" cy="681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sz="1600"/>
              </a:p>
            </p:txBody>
          </p:sp>
          <p:sp>
            <p:nvSpPr>
              <p:cNvPr id="81033" name="Line 137"/>
              <p:cNvSpPr>
                <a:spLocks noChangeShapeType="1"/>
              </p:cNvSpPr>
              <p:nvPr/>
            </p:nvSpPr>
            <p:spPr bwMode="auto">
              <a:xfrm>
                <a:off x="6427555" y="2752725"/>
                <a:ext cx="1939925" cy="731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sz="1600"/>
              </a:p>
            </p:txBody>
          </p:sp>
        </p:grpSp>
      </p:grpSp>
      <p:pic>
        <p:nvPicPr>
          <p:cNvPr id="5" name="Picture 3">
            <a:extLst>
              <a:ext uri="{FF2B5EF4-FFF2-40B4-BE49-F238E27FC236}">
                <a16:creationId xmlns:a16="http://schemas.microsoft.com/office/drawing/2014/main" id="{FF3BD2AF-3000-374A-6D80-6D05D14958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1857" y="379226"/>
            <a:ext cx="3133647" cy="317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AA5E3CE-6E01-97A8-3A84-0ECD3E132987}"/>
              </a:ext>
            </a:extLst>
          </p:cNvPr>
          <p:cNvSpPr txBox="1"/>
          <p:nvPr/>
        </p:nvSpPr>
        <p:spPr>
          <a:xfrm>
            <a:off x="5330328" y="4017440"/>
            <a:ext cx="6413286" cy="1938992"/>
          </a:xfrm>
          <a:prstGeom prst="rect">
            <a:avLst/>
          </a:prstGeom>
          <a:noFill/>
        </p:spPr>
        <p:txBody>
          <a:bodyPr wrap="square">
            <a:spAutoFit/>
          </a:bodyPr>
          <a:lstStyle/>
          <a:p>
            <a:pPr marL="342900" indent="-342900">
              <a:buFont typeface="Arial" panose="020B0604020202020204" pitchFamily="34" charset="0"/>
              <a:buChar char="•"/>
            </a:pPr>
            <a:r>
              <a:rPr lang="en-GB" altLang="en-US" sz="2000" dirty="0">
                <a:latin typeface="+mn-lt"/>
              </a:rPr>
              <a:t>Minimum detectable radar cross section (RCS)</a:t>
            </a:r>
          </a:p>
          <a:p>
            <a:pPr marL="742950" lvl="1" indent="-285750">
              <a:buFont typeface="Arial" panose="020B0604020202020204" pitchFamily="34" charset="0"/>
              <a:buChar char="•"/>
            </a:pPr>
            <a:r>
              <a:rPr lang="en-GB" altLang="en-US" sz="2000" dirty="0">
                <a:latin typeface="+mn-lt"/>
              </a:rPr>
              <a:t>What is the detection range for a 3 dBm</a:t>
            </a:r>
            <a:r>
              <a:rPr lang="en-GB" altLang="en-US" sz="2000" baseline="30000" dirty="0">
                <a:latin typeface="+mn-lt"/>
              </a:rPr>
              <a:t>2</a:t>
            </a:r>
            <a:r>
              <a:rPr lang="en-GB" altLang="en-US" sz="2000" dirty="0">
                <a:latin typeface="+mn-lt"/>
              </a:rPr>
              <a:t> target?</a:t>
            </a:r>
          </a:p>
          <a:p>
            <a:pPr marL="742950" lvl="1" indent="-285750">
              <a:buFont typeface="Arial" panose="020B0604020202020204" pitchFamily="34" charset="0"/>
              <a:buChar char="•"/>
            </a:pPr>
            <a:r>
              <a:rPr lang="en-GB" altLang="en-US" sz="2000" dirty="0">
                <a:latin typeface="+mn-lt"/>
              </a:rPr>
              <a:t>Intermediate-range detection limited by clutter.</a:t>
            </a:r>
          </a:p>
          <a:p>
            <a:pPr marL="742950" lvl="1" indent="-285750">
              <a:buFont typeface="Arial" panose="020B0604020202020204" pitchFamily="34" charset="0"/>
              <a:buChar char="•"/>
            </a:pPr>
            <a:r>
              <a:rPr lang="en-GB" altLang="en-US" sz="2000" dirty="0">
                <a:latin typeface="+mn-lt"/>
              </a:rPr>
              <a:t>Long-range detection limited by noise.</a:t>
            </a:r>
          </a:p>
          <a:p>
            <a:pPr marL="742950" lvl="1" indent="-285750">
              <a:buFont typeface="Arial" panose="020B0604020202020204" pitchFamily="34" charset="0"/>
              <a:buChar char="•"/>
            </a:pPr>
            <a:r>
              <a:rPr lang="en-GB" altLang="en-US" sz="2000" dirty="0">
                <a:solidFill>
                  <a:srgbClr val="000000"/>
                </a:solidFill>
                <a:cs typeface="Times New Roman" panose="02020603050405020304" pitchFamily="18" charset="0"/>
              </a:rPr>
              <a:t>The simple measure of detection range has no real meaning. </a:t>
            </a:r>
            <a:endParaRPr lang="en-GB" altLang="en-US" sz="2000" dirty="0"/>
          </a:p>
        </p:txBody>
      </p:sp>
    </p:spTree>
    <p:extLst>
      <p:ext uri="{BB962C8B-B14F-4D97-AF65-F5344CB8AC3E}">
        <p14:creationId xmlns:p14="http://schemas.microsoft.com/office/powerpoint/2010/main" val="4220446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1924" y="2360143"/>
            <a:ext cx="5795326" cy="399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E2BBFF-9B87-BECB-BBE7-042B68B6E859}"/>
                  </a:ext>
                </a:extLst>
              </p:cNvPr>
              <p:cNvSpPr>
                <a:spLocks noGrp="1"/>
              </p:cNvSpPr>
              <p:nvPr>
                <p:ph sz="quarter" idx="12"/>
              </p:nvPr>
            </p:nvSpPr>
            <p:spPr>
              <a:xfrm>
                <a:off x="460248" y="1036684"/>
                <a:ext cx="10962862" cy="1143739"/>
              </a:xfrm>
            </p:spPr>
            <p:txBody>
              <a:bodyPr>
                <a:normAutofit lnSpcReduction="10000"/>
              </a:bodyPr>
              <a:lstStyle/>
              <a:p>
                <a:pPr>
                  <a:lnSpc>
                    <a:spcPct val="100000"/>
                  </a:lnSpc>
                </a:pPr>
                <a:r>
                  <a:rPr lang="en-US" sz="2000" dirty="0">
                    <a:latin typeface="+mn-lt"/>
                  </a:rPr>
                  <a:t>Results show K-distribution in blue, Pareto in red, </a:t>
                </a:r>
                <a14:m>
                  <m:oMath xmlns:m="http://schemas.openxmlformats.org/officeDocument/2006/math">
                    <m:sSub>
                      <m:sSubPr>
                        <m:ctrlPr>
                          <a:rPr lang="en-US" sz="2000" i="1">
                            <a:latin typeface="Cambria Math" panose="02040503050406030204" pitchFamily="18" charset="0"/>
                          </a:rPr>
                        </m:ctrlPr>
                      </m:sSubPr>
                      <m:e>
                        <m:r>
                          <a:rPr lang="en-AU" sz="2000" i="1">
                            <a:latin typeface="Cambria Math" panose="02040503050406030204" pitchFamily="18" charset="0"/>
                          </a:rPr>
                          <m:t>𝑃</m:t>
                        </m:r>
                      </m:e>
                      <m:sub>
                        <m:r>
                          <m:rPr>
                            <m:sty m:val="p"/>
                          </m:rPr>
                          <a:rPr lang="en-AU" sz="2000">
                            <a:latin typeface="Cambria Math" panose="02040503050406030204" pitchFamily="18" charset="0"/>
                          </a:rPr>
                          <m:t>fa</m:t>
                        </m:r>
                      </m:sub>
                    </m:sSub>
                    <m:sSup>
                      <m:sSupPr>
                        <m:ctrlPr>
                          <a:rPr lang="en-US" sz="2000" i="1">
                            <a:latin typeface="Cambria Math" panose="02040503050406030204" pitchFamily="18" charset="0"/>
                          </a:rPr>
                        </m:ctrlPr>
                      </m:sSupPr>
                      <m:e>
                        <m:r>
                          <a:rPr lang="en-AU" sz="2000" i="1">
                            <a:latin typeface="Cambria Math" panose="02040503050406030204" pitchFamily="18" charset="0"/>
                          </a:rPr>
                          <m:t>=10</m:t>
                        </m:r>
                      </m:e>
                      <m:sup>
                        <m:r>
                          <a:rPr lang="en-AU" sz="2000" i="1">
                            <a:latin typeface="Cambria Math" panose="02040503050406030204" pitchFamily="18" charset="0"/>
                          </a:rPr>
                          <m:t>−5</m:t>
                        </m:r>
                      </m:sup>
                    </m:sSup>
                  </m:oMath>
                </a14:m>
                <a:r>
                  <a:rPr lang="en-US" sz="2000" dirty="0">
                    <a:latin typeface="+mn-lt"/>
                  </a:rPr>
                  <a:t>.</a:t>
                </a:r>
              </a:p>
              <a:p>
                <a:pPr>
                  <a:lnSpc>
                    <a:spcPct val="100000"/>
                  </a:lnSpc>
                </a:pPr>
                <a:r>
                  <a:rPr lang="en-US" sz="2000" dirty="0">
                    <a:latin typeface="+mn-lt"/>
                  </a:rPr>
                  <a:t>Increasing sea-state reduces difference in models – reduction in correlation.</a:t>
                </a:r>
              </a:p>
              <a:p>
                <a:pPr>
                  <a:lnSpc>
                    <a:spcPct val="100000"/>
                  </a:lnSpc>
                </a:pPr>
                <a:r>
                  <a:rPr lang="en-US" sz="2000" dirty="0">
                    <a:latin typeface="+mn-lt"/>
                  </a:rPr>
                  <a:t>Similar trends observed for HH / VV </a:t>
                </a:r>
                <a:r>
                  <a:rPr lang="en-US" sz="2000" dirty="0" err="1">
                    <a:latin typeface="+mn-lt"/>
                  </a:rPr>
                  <a:t>polarisations</a:t>
                </a:r>
                <a:r>
                  <a:rPr lang="en-US" sz="2000" dirty="0">
                    <a:latin typeface="+mn-lt"/>
                  </a:rPr>
                  <a:t>.</a:t>
                </a:r>
              </a:p>
              <a:p>
                <a:pPr>
                  <a:lnSpc>
                    <a:spcPct val="100000"/>
                  </a:lnSpc>
                </a:pPr>
                <a:endParaRPr lang="en-AU" dirty="0"/>
              </a:p>
            </p:txBody>
          </p:sp>
        </mc:Choice>
        <mc:Fallback xmlns="">
          <p:sp>
            <p:nvSpPr>
              <p:cNvPr id="3" name="Content Placeholder 2">
                <a:extLst>
                  <a:ext uri="{FF2B5EF4-FFF2-40B4-BE49-F238E27FC236}">
                    <a16:creationId xmlns:a16="http://schemas.microsoft.com/office/drawing/2014/main" id="{6BE2BBFF-9B87-BECB-BBE7-042B68B6E859}"/>
                  </a:ext>
                </a:extLst>
              </p:cNvPr>
              <p:cNvSpPr>
                <a:spLocks noGrp="1" noRot="1" noChangeAspect="1" noMove="1" noResize="1" noEditPoints="1" noAdjustHandles="1" noChangeArrowheads="1" noChangeShapeType="1" noTextEdit="1"/>
              </p:cNvSpPr>
              <p:nvPr>
                <p:ph sz="quarter" idx="12"/>
              </p:nvPr>
            </p:nvSpPr>
            <p:spPr>
              <a:xfrm>
                <a:off x="460248" y="1036684"/>
                <a:ext cx="10962862" cy="1143739"/>
              </a:xfrm>
              <a:blipFill>
                <a:blip r:embed="rId4"/>
                <a:stretch>
                  <a:fillRect l="-501" t="-4787" b="-319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5CF469EB-A14F-C88F-D51F-0EECF5529F57}"/>
              </a:ext>
            </a:extLst>
          </p:cNvPr>
          <p:cNvSpPr>
            <a:spLocks noGrp="1"/>
          </p:cNvSpPr>
          <p:nvPr>
            <p:ph type="title"/>
          </p:nvPr>
        </p:nvSpPr>
        <p:spPr>
          <a:xfrm>
            <a:off x="379717" y="172602"/>
            <a:ext cx="10984633" cy="684362"/>
          </a:xfrm>
        </p:spPr>
        <p:txBody>
          <a:bodyPr>
            <a:normAutofit/>
          </a:bodyPr>
          <a:lstStyle/>
          <a:p>
            <a:r>
              <a:rPr lang="en-US" dirty="0"/>
              <a:t>Variation in sea-state</a:t>
            </a:r>
            <a:endParaRPr lang="en-AU" dirty="0"/>
          </a:p>
        </p:txBody>
      </p:sp>
    </p:spTree>
    <p:extLst>
      <p:ext uri="{BB962C8B-B14F-4D97-AF65-F5344CB8AC3E}">
        <p14:creationId xmlns:p14="http://schemas.microsoft.com/office/powerpoint/2010/main" val="702881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376807" y="1211432"/>
            <a:ext cx="7370585" cy="5357008"/>
          </a:xfrm>
        </p:spPr>
        <p:txBody>
          <a:bodyPr>
            <a:normAutofit/>
          </a:bodyPr>
          <a:lstStyle/>
          <a:p>
            <a:pPr algn="just"/>
            <a:r>
              <a:rPr lang="en-AU" sz="1867" dirty="0"/>
              <a:t>What is the effect on the detection performance when changing:</a:t>
            </a:r>
          </a:p>
          <a:p>
            <a:pPr lvl="1" algn="just"/>
            <a:r>
              <a:rPr lang="en-AU" sz="1867" dirty="0"/>
              <a:t>Geometry</a:t>
            </a:r>
          </a:p>
          <a:p>
            <a:pPr lvl="1" algn="just"/>
            <a:r>
              <a:rPr lang="en-AU" sz="1867" dirty="0"/>
              <a:t>Sea state</a:t>
            </a:r>
          </a:p>
          <a:p>
            <a:pPr lvl="1" algn="just"/>
            <a:r>
              <a:rPr lang="en-AU" sz="1867" dirty="0"/>
              <a:t>Propagation model</a:t>
            </a:r>
          </a:p>
          <a:p>
            <a:pPr algn="just"/>
            <a:endParaRPr lang="en-AU" sz="1867" dirty="0"/>
          </a:p>
          <a:p>
            <a:pPr algn="just"/>
            <a:r>
              <a:rPr lang="en-AU" sz="1867" dirty="0"/>
              <a:t>Results include:</a:t>
            </a:r>
          </a:p>
          <a:p>
            <a:pPr lvl="1" algn="just"/>
            <a:r>
              <a:rPr lang="en-AU" sz="1867" dirty="0"/>
              <a:t>Power ratios</a:t>
            </a:r>
          </a:p>
          <a:p>
            <a:pPr lvl="2" algn="just"/>
            <a:r>
              <a:rPr lang="en-AU" sz="1867" dirty="0"/>
              <a:t>Clutter-to-noise ratio (CNR)</a:t>
            </a:r>
          </a:p>
          <a:p>
            <a:pPr lvl="2" algn="just"/>
            <a:r>
              <a:rPr lang="en-AU" sz="1867" dirty="0"/>
              <a:t>Signal-to-noise ratio (SNR)</a:t>
            </a:r>
          </a:p>
          <a:p>
            <a:pPr lvl="2" algn="just"/>
            <a:r>
              <a:rPr lang="en-AU" sz="1867" dirty="0"/>
              <a:t>Signal-to-interference ratio (SIR) </a:t>
            </a:r>
          </a:p>
          <a:p>
            <a:pPr lvl="1" algn="just"/>
            <a:r>
              <a:rPr lang="en-AU" sz="1867" dirty="0"/>
              <a:t>K-distribution shape reveals areas where clutter is spikiest in the radar return.</a:t>
            </a:r>
          </a:p>
          <a:p>
            <a:pPr lvl="1" algn="just"/>
            <a:r>
              <a:rPr lang="en-AU" sz="1867" dirty="0"/>
              <a:t>Probability of detection for P</a:t>
            </a:r>
            <a:r>
              <a:rPr lang="en-AU" sz="1867" baseline="-25000" dirty="0"/>
              <a:t>fa</a:t>
            </a:r>
            <a:r>
              <a:rPr lang="en-AU" sz="1867" dirty="0"/>
              <a:t> = 10</a:t>
            </a:r>
            <a:r>
              <a:rPr lang="en-AU" sz="1867" baseline="30000" dirty="0"/>
              <a:t>-5 </a:t>
            </a:r>
            <a:endParaRPr lang="en-AU" sz="1867" dirty="0"/>
          </a:p>
          <a:p>
            <a:pPr lvl="1" algn="just"/>
            <a:r>
              <a:rPr lang="en-AU" sz="1867" dirty="0"/>
              <a:t>Minimum detectable RCS for a P</a:t>
            </a:r>
            <a:r>
              <a:rPr lang="en-AU" sz="1867" baseline="-25000" dirty="0"/>
              <a:t>d</a:t>
            </a:r>
            <a:r>
              <a:rPr lang="en-AU" sz="1867" dirty="0"/>
              <a:t> = 0.5</a:t>
            </a:r>
          </a:p>
          <a:p>
            <a:pPr algn="just"/>
            <a:endParaRPr lang="en-AU" sz="1867" dirty="0"/>
          </a:p>
        </p:txBody>
      </p:sp>
      <p:sp>
        <p:nvSpPr>
          <p:cNvPr id="2" name="Title 1"/>
          <p:cNvSpPr>
            <a:spLocks noGrp="1"/>
          </p:cNvSpPr>
          <p:nvPr>
            <p:ph type="title"/>
          </p:nvPr>
        </p:nvSpPr>
        <p:spPr/>
        <p:txBody>
          <a:bodyPr>
            <a:noAutofit/>
          </a:bodyPr>
          <a:lstStyle/>
          <a:p>
            <a:r>
              <a:rPr lang="en-AU" dirty="0"/>
              <a:t>Case study 2: Detection performance for a scanning radar</a:t>
            </a:r>
            <a:endParaRPr lang="en-AU" sz="2400" dirty="0"/>
          </a:p>
        </p:txBody>
      </p:sp>
      <p:sp>
        <p:nvSpPr>
          <p:cNvPr id="4" name="Rectangle 3">
            <a:extLst>
              <a:ext uri="{FF2B5EF4-FFF2-40B4-BE49-F238E27FC236}">
                <a16:creationId xmlns:a16="http://schemas.microsoft.com/office/drawing/2014/main" id="{F09CEA61-09AF-46E0-AE9E-68A6CA0AEAC3}"/>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pic>
        <p:nvPicPr>
          <p:cNvPr id="5" name="Picture 4">
            <a:extLst>
              <a:ext uri="{FF2B5EF4-FFF2-40B4-BE49-F238E27FC236}">
                <a16:creationId xmlns:a16="http://schemas.microsoft.com/office/drawing/2014/main" id="{C2E1128E-975A-50BF-746A-3CBF5579C29A}"/>
              </a:ext>
            </a:extLst>
          </p:cNvPr>
          <p:cNvPicPr>
            <a:picLocks noChangeAspect="1"/>
          </p:cNvPicPr>
          <p:nvPr/>
        </p:nvPicPr>
        <p:blipFill>
          <a:blip r:embed="rId2"/>
          <a:stretch>
            <a:fillRect/>
          </a:stretch>
        </p:blipFill>
        <p:spPr>
          <a:xfrm>
            <a:off x="7949095" y="1859064"/>
            <a:ext cx="3829552" cy="3139871"/>
          </a:xfrm>
          <a:prstGeom prst="rect">
            <a:avLst/>
          </a:prstGeom>
        </p:spPr>
      </p:pic>
    </p:spTree>
    <p:extLst>
      <p:ext uri="{BB962C8B-B14F-4D97-AF65-F5344CB8AC3E}">
        <p14:creationId xmlns:p14="http://schemas.microsoft.com/office/powerpoint/2010/main" val="2912690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Detection scheme</a:t>
            </a:r>
          </a:p>
        </p:txBody>
      </p:sp>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C58FA9C1-67DD-44D4-BD8A-78DE2774B814}"/>
                  </a:ext>
                </a:extLst>
              </p:cNvPr>
              <p:cNvSpPr txBox="1">
                <a:spLocks/>
              </p:cNvSpPr>
              <p:nvPr/>
            </p:nvSpPr>
            <p:spPr>
              <a:xfrm>
                <a:off x="228801" y="1295824"/>
                <a:ext cx="11810799" cy="3303800"/>
              </a:xfrm>
              <a:prstGeom prst="rect">
                <a:avLst/>
              </a:prstGeom>
            </p:spPr>
            <p:txBody>
              <a:bodyPr>
                <a:normAutofit/>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pPr>
                <a:r>
                  <a:rPr lang="en-AU" sz="1800" dirty="0">
                    <a:cs typeface="Arial" panose="020B0604020202020204" pitchFamily="34" charset="0"/>
                  </a:rPr>
                  <a:t>Radar scans with a rate </a:t>
                </a:r>
                <a14:m>
                  <m:oMath xmlns:m="http://schemas.openxmlformats.org/officeDocument/2006/math">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𝜔</m:t>
                        </m:r>
                      </m:e>
                      <m:sub>
                        <m:r>
                          <m:rPr>
                            <m:sty m:val="p"/>
                          </m:rPr>
                          <a:rPr lang="en-AU" sz="1800">
                            <a:latin typeface="Cambria Math" panose="02040503050406030204" pitchFamily="18" charset="0"/>
                            <a:cs typeface="Arial" panose="020B0604020202020204" pitchFamily="34" charset="0"/>
                          </a:rPr>
                          <m:t>scan</m:t>
                        </m:r>
                      </m:sub>
                    </m:sSub>
                  </m:oMath>
                </a14:m>
                <a:r>
                  <a:rPr lang="en-AU" sz="1800" dirty="0">
                    <a:cs typeface="Arial" panose="020B0604020202020204" pitchFamily="34" charset="0"/>
                  </a:rPr>
                  <a:t> and point target will be in the beam for </a:t>
                </a:r>
                <a14:m>
                  <m:oMath xmlns:m="http://schemas.openxmlformats.org/officeDocument/2006/math">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𝑇</m:t>
                        </m:r>
                      </m:e>
                      <m:sub>
                        <m:r>
                          <m:rPr>
                            <m:sty m:val="p"/>
                          </m:rPr>
                          <a:rPr lang="en-AU" sz="1800">
                            <a:latin typeface="Cambria Math" panose="02040503050406030204" pitchFamily="18" charset="0"/>
                            <a:cs typeface="Arial" panose="020B0604020202020204" pitchFamily="34" charset="0"/>
                          </a:rPr>
                          <m:t>targ</m:t>
                        </m:r>
                      </m:sub>
                    </m:sSub>
                    <m:r>
                      <a:rPr lang="en-AU" sz="1800" i="1">
                        <a:latin typeface="Cambria Math" panose="02040503050406030204" pitchFamily="18" charset="0"/>
                        <a:cs typeface="Arial" panose="020B0604020202020204" pitchFamily="34" charset="0"/>
                      </a:rPr>
                      <m:t>=</m:t>
                    </m:r>
                    <m:f>
                      <m:fPr>
                        <m:ctrlPr>
                          <a:rPr lang="en-AU" sz="1800" i="1">
                            <a:latin typeface="Cambria Math" panose="02040503050406030204" pitchFamily="18" charset="0"/>
                            <a:cs typeface="Arial" panose="020B0604020202020204" pitchFamily="34" charset="0"/>
                          </a:rPr>
                        </m:ctrlPr>
                      </m:fPr>
                      <m:num>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𝜙</m:t>
                            </m:r>
                          </m:e>
                          <m:sub>
                            <m:r>
                              <a:rPr lang="en-AU" sz="1800" i="1">
                                <a:latin typeface="Cambria Math" panose="02040503050406030204" pitchFamily="18" charset="0"/>
                                <a:cs typeface="Arial" panose="020B0604020202020204" pitchFamily="34" charset="0"/>
                              </a:rPr>
                              <m:t>3</m:t>
                            </m:r>
                            <m:r>
                              <a:rPr lang="en-AU" sz="1800" i="1">
                                <a:latin typeface="Cambria Math" panose="02040503050406030204" pitchFamily="18" charset="0"/>
                                <a:cs typeface="Arial" panose="020B0604020202020204" pitchFamily="34" charset="0"/>
                              </a:rPr>
                              <m:t>𝑑𝐵</m:t>
                            </m:r>
                          </m:sub>
                        </m:sSub>
                      </m:num>
                      <m:den>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𝜔</m:t>
                            </m:r>
                          </m:e>
                          <m:sub>
                            <m:r>
                              <m:rPr>
                                <m:sty m:val="p"/>
                              </m:rPr>
                              <a:rPr lang="en-AU" sz="1800">
                                <a:latin typeface="Cambria Math" panose="02040503050406030204" pitchFamily="18" charset="0"/>
                                <a:cs typeface="Arial" panose="020B0604020202020204" pitchFamily="34" charset="0"/>
                              </a:rPr>
                              <m:t>scan</m:t>
                            </m:r>
                          </m:sub>
                        </m:sSub>
                      </m:den>
                    </m:f>
                  </m:oMath>
                </a14:m>
                <a:r>
                  <a:rPr lang="en-AU" sz="1800" dirty="0">
                    <a:cs typeface="Arial" panose="020B0604020202020204" pitchFamily="34" charset="0"/>
                  </a:rPr>
                  <a:t>  sec or </a:t>
                </a:r>
                <a14:m>
                  <m:oMath xmlns:m="http://schemas.openxmlformats.org/officeDocument/2006/math">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𝑁</m:t>
                        </m:r>
                      </m:e>
                      <m:sub>
                        <m:r>
                          <m:rPr>
                            <m:sty m:val="p"/>
                          </m:rPr>
                          <a:rPr lang="en-AU" sz="1800">
                            <a:latin typeface="Cambria Math" panose="02040503050406030204" pitchFamily="18" charset="0"/>
                            <a:cs typeface="Arial" panose="020B0604020202020204" pitchFamily="34" charset="0"/>
                          </a:rPr>
                          <m:t>targ</m:t>
                        </m:r>
                      </m:sub>
                    </m:sSub>
                    <m:r>
                      <a:rPr lang="en-AU" sz="1800" i="1">
                        <a:latin typeface="Cambria Math" panose="02040503050406030204" pitchFamily="18" charset="0"/>
                        <a:cs typeface="Arial" panose="020B0604020202020204" pitchFamily="34" charset="0"/>
                      </a:rPr>
                      <m:t>=</m:t>
                    </m:r>
                    <m:r>
                      <m:rPr>
                        <m:sty m:val="p"/>
                      </m:rPr>
                      <a:rPr lang="en-AU" sz="1800">
                        <a:latin typeface="Cambria Math" panose="02040503050406030204" pitchFamily="18" charset="0"/>
                        <a:cs typeface="Arial" panose="020B0604020202020204" pitchFamily="34" charset="0"/>
                      </a:rPr>
                      <m:t>floor</m:t>
                    </m:r>
                    <m:d>
                      <m:dPr>
                        <m:ctrlPr>
                          <a:rPr lang="en-AU" sz="1800" i="1">
                            <a:latin typeface="Cambria Math" panose="02040503050406030204" pitchFamily="18" charset="0"/>
                            <a:cs typeface="Arial" panose="020B0604020202020204" pitchFamily="34" charset="0"/>
                          </a:rPr>
                        </m:ctrlPr>
                      </m:dPr>
                      <m:e>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𝑇</m:t>
                            </m:r>
                          </m:e>
                          <m:sub>
                            <m:r>
                              <m:rPr>
                                <m:sty m:val="p"/>
                              </m:rPr>
                              <a:rPr lang="en-AU" sz="1800">
                                <a:latin typeface="Cambria Math" panose="02040503050406030204" pitchFamily="18" charset="0"/>
                                <a:cs typeface="Arial" panose="020B0604020202020204" pitchFamily="34" charset="0"/>
                              </a:rPr>
                              <m:t>targ</m:t>
                            </m:r>
                          </m:sub>
                        </m:sSub>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𝑓</m:t>
                            </m:r>
                          </m:e>
                          <m:sub>
                            <m:r>
                              <m:rPr>
                                <m:sty m:val="p"/>
                              </m:rPr>
                              <a:rPr lang="en-AU" sz="1800">
                                <a:latin typeface="Cambria Math" panose="02040503050406030204" pitchFamily="18" charset="0"/>
                                <a:cs typeface="Arial" panose="020B0604020202020204" pitchFamily="34" charset="0"/>
                              </a:rPr>
                              <m:t>r</m:t>
                            </m:r>
                          </m:sub>
                        </m:sSub>
                      </m:e>
                    </m:d>
                  </m:oMath>
                </a14:m>
                <a:r>
                  <a:rPr lang="en-AU" sz="1800" dirty="0">
                    <a:cs typeface="Arial" panose="020B0604020202020204" pitchFamily="34" charset="0"/>
                  </a:rPr>
                  <a:t> pulses,</a:t>
                </a:r>
              </a:p>
              <a:p>
                <a:pPr lvl="1">
                  <a:buClrTx/>
                  <a:buFont typeface="Arial" panose="020B0604020202020204" pitchFamily="34" charset="0"/>
                  <a:buChar char="•"/>
                </a:pPr>
                <a14:m>
                  <m:oMath xmlns:m="http://schemas.openxmlformats.org/officeDocument/2006/math">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𝑓</m:t>
                        </m:r>
                      </m:e>
                      <m:sub>
                        <m:r>
                          <m:rPr>
                            <m:sty m:val="p"/>
                          </m:rPr>
                          <a:rPr lang="en-AU" sz="1800">
                            <a:latin typeface="Cambria Math" panose="02040503050406030204" pitchFamily="18" charset="0"/>
                            <a:cs typeface="Arial" panose="020B0604020202020204" pitchFamily="34" charset="0"/>
                          </a:rPr>
                          <m:t>r</m:t>
                        </m:r>
                      </m:sub>
                    </m:sSub>
                  </m:oMath>
                </a14:m>
                <a:r>
                  <a:rPr lang="en-AU" sz="1800" dirty="0">
                    <a:cs typeface="Arial" panose="020B0604020202020204" pitchFamily="34" charset="0"/>
                  </a:rPr>
                  <a:t> is the pulse repetition frequency (PRF)</a:t>
                </a:r>
              </a:p>
              <a:p>
                <a:pPr lvl="1">
                  <a:buClrTx/>
                  <a:buFont typeface="Arial" panose="020B0604020202020204" pitchFamily="34" charset="0"/>
                  <a:buChar char="•"/>
                </a:pPr>
                <a14:m>
                  <m:oMath xmlns:m="http://schemas.openxmlformats.org/officeDocument/2006/math">
                    <m:sSub>
                      <m:sSubPr>
                        <m:ctrlPr>
                          <a:rPr lang="en-AU" sz="1800" i="1">
                            <a:latin typeface="Cambria Math" panose="02040503050406030204" pitchFamily="18" charset="0"/>
                            <a:cs typeface="Arial" panose="020B0604020202020204" pitchFamily="34" charset="0"/>
                          </a:rPr>
                        </m:ctrlPr>
                      </m:sSubPr>
                      <m:e>
                        <m:r>
                          <a:rPr lang="en-AU" sz="1800" i="1">
                            <a:latin typeface="Cambria Math" panose="02040503050406030204" pitchFamily="18" charset="0"/>
                            <a:cs typeface="Arial" panose="020B0604020202020204" pitchFamily="34" charset="0"/>
                          </a:rPr>
                          <m:t>𝜙</m:t>
                        </m:r>
                      </m:e>
                      <m:sub>
                        <m:r>
                          <a:rPr lang="en-AU" sz="1800" i="1">
                            <a:latin typeface="Cambria Math" panose="02040503050406030204" pitchFamily="18" charset="0"/>
                            <a:cs typeface="Arial" panose="020B0604020202020204" pitchFamily="34" charset="0"/>
                          </a:rPr>
                          <m:t>3</m:t>
                        </m:r>
                        <m:r>
                          <a:rPr lang="en-AU" sz="1800" i="1">
                            <a:latin typeface="Cambria Math" panose="02040503050406030204" pitchFamily="18" charset="0"/>
                            <a:cs typeface="Arial" panose="020B0604020202020204" pitchFamily="34" charset="0"/>
                          </a:rPr>
                          <m:t>𝑑𝐵</m:t>
                        </m:r>
                      </m:sub>
                    </m:sSub>
                  </m:oMath>
                </a14:m>
                <a:r>
                  <a:rPr lang="en-AU" sz="1800" dirty="0">
                    <a:cs typeface="Arial" panose="020B0604020202020204" pitchFamily="34" charset="0"/>
                  </a:rPr>
                  <a:t> is the 3dB azimuth beamwidth</a:t>
                </a:r>
              </a:p>
              <a:p>
                <a:pPr algn="just">
                  <a:buClrTx/>
                  <a:buFont typeface="Arial" panose="020B0604020202020204" pitchFamily="34" charset="0"/>
                  <a:buChar char="•"/>
                </a:pPr>
                <a:endParaRPr lang="en-AU" sz="1867" dirty="0"/>
              </a:p>
              <a:p>
                <a:pPr algn="just">
                  <a:buClrTx/>
                  <a:buFont typeface="Arial" panose="020B0604020202020204" pitchFamily="34" charset="0"/>
                  <a:buChar char="•"/>
                </a:pPr>
                <a:endParaRPr lang="en-AU" sz="1867" dirty="0"/>
              </a:p>
              <a:p>
                <a:pPr algn="just">
                  <a:buClrTx/>
                  <a:buFont typeface="Arial" panose="020B0604020202020204" pitchFamily="34" charset="0"/>
                  <a:buChar char="•"/>
                </a:pPr>
                <a:r>
                  <a:rPr lang="en-AU" sz="1867" dirty="0"/>
                  <a:t>Processing scheme includes:</a:t>
                </a:r>
              </a:p>
              <a:p>
                <a:pPr lvl="1" algn="just">
                  <a:buClrTx/>
                  <a:buFont typeface="Arial" panose="020B0604020202020204" pitchFamily="34" charset="0"/>
                  <a:buChar char="•"/>
                </a:pPr>
                <a:r>
                  <a:rPr lang="en-AU" sz="1867" dirty="0"/>
                  <a:t>Pulse-to-pulse integration, </a:t>
                </a:r>
                <a14:m>
                  <m:oMath xmlns:m="http://schemas.openxmlformats.org/officeDocument/2006/math">
                    <m:r>
                      <a:rPr lang="en-AU" sz="1867" i="1" dirty="0" smtClean="0">
                        <a:latin typeface="Cambria Math" panose="02040503050406030204" pitchFamily="18" charset="0"/>
                      </a:rPr>
                      <m:t>𝑁</m:t>
                    </m:r>
                  </m:oMath>
                </a14:m>
                <a:r>
                  <a:rPr lang="en-AU" sz="1867" dirty="0"/>
                  <a:t> pulses</a:t>
                </a:r>
              </a:p>
              <a:p>
                <a:pPr lvl="1" algn="just">
                  <a:buClrTx/>
                  <a:buFont typeface="Arial" panose="020B0604020202020204" pitchFamily="34" charset="0"/>
                  <a:buChar char="•"/>
                </a:pPr>
                <a:r>
                  <a:rPr lang="en-AU" sz="1867" dirty="0"/>
                  <a:t>Scan-to-scan integration, </a:t>
                </a:r>
                <a14:m>
                  <m:oMath xmlns:m="http://schemas.openxmlformats.org/officeDocument/2006/math">
                    <m:sSub>
                      <m:sSubPr>
                        <m:ctrlPr>
                          <a:rPr lang="en-US" sz="1867" b="0" i="1" smtClean="0">
                            <a:latin typeface="Cambria Math" panose="02040503050406030204" pitchFamily="18" charset="0"/>
                            <a:cs typeface="Arial" panose="020B0604020202020204" pitchFamily="34" charset="0"/>
                          </a:rPr>
                        </m:ctrlPr>
                      </m:sSubPr>
                      <m:e>
                        <m:r>
                          <a:rPr lang="en-US" sz="1867" b="0" i="1" smtClean="0">
                            <a:latin typeface="Cambria Math" panose="02040503050406030204" pitchFamily="18" charset="0"/>
                            <a:cs typeface="Arial" panose="020B0604020202020204" pitchFamily="34" charset="0"/>
                          </a:rPr>
                          <m:t>𝑁</m:t>
                        </m:r>
                      </m:e>
                      <m:sub>
                        <m:r>
                          <a:rPr lang="en-US" sz="1867" b="0" i="1" smtClean="0">
                            <a:latin typeface="Cambria Math" panose="02040503050406030204" pitchFamily="18" charset="0"/>
                            <a:cs typeface="Arial" panose="020B0604020202020204" pitchFamily="34" charset="0"/>
                          </a:rPr>
                          <m:t>𝑠</m:t>
                        </m:r>
                      </m:sub>
                    </m:sSub>
                    <m:r>
                      <a:rPr lang="en-US" sz="1867" b="0" i="1" smtClean="0">
                        <a:latin typeface="Cambria Math" panose="02040503050406030204" pitchFamily="18" charset="0"/>
                        <a:cs typeface="Arial" panose="020B0604020202020204" pitchFamily="34" charset="0"/>
                      </a:rPr>
                      <m:t> </m:t>
                    </m:r>
                  </m:oMath>
                </a14:m>
                <a:r>
                  <a:rPr lang="en-AU" sz="1867" dirty="0"/>
                  <a:t>scans</a:t>
                </a:r>
              </a:p>
              <a:p>
                <a:pPr lvl="1" algn="just">
                  <a:buClrTx/>
                  <a:buFont typeface="Arial" panose="020B0604020202020204" pitchFamily="34" charset="0"/>
                  <a:buChar char="•"/>
                </a:pPr>
                <a:r>
                  <a:rPr lang="en-AU" sz="1867" dirty="0"/>
                  <a:t>Binary thresholding</a:t>
                </a:r>
                <a:endParaRPr lang="en-AU" sz="1867" dirty="0">
                  <a:cs typeface="Arial" panose="020B0604020202020204" pitchFamily="34" charset="0"/>
                </a:endParaRPr>
              </a:p>
            </p:txBody>
          </p:sp>
        </mc:Choice>
        <mc:Fallback>
          <p:sp>
            <p:nvSpPr>
              <p:cNvPr id="6" name="Content Placeholder 2">
                <a:extLst>
                  <a:ext uri="{FF2B5EF4-FFF2-40B4-BE49-F238E27FC236}">
                    <a16:creationId xmlns:a16="http://schemas.microsoft.com/office/drawing/2014/main" id="{C58FA9C1-67DD-44D4-BD8A-78DE2774B814}"/>
                  </a:ext>
                </a:extLst>
              </p:cNvPr>
              <p:cNvSpPr txBox="1">
                <a:spLocks noRot="1" noChangeAspect="1" noMove="1" noResize="1" noEditPoints="1" noAdjustHandles="1" noChangeArrowheads="1" noChangeShapeType="1" noTextEdit="1"/>
              </p:cNvSpPr>
              <p:nvPr/>
            </p:nvSpPr>
            <p:spPr>
              <a:xfrm>
                <a:off x="228801" y="1295824"/>
                <a:ext cx="11810799" cy="3303800"/>
              </a:xfrm>
              <a:prstGeom prst="rect">
                <a:avLst/>
              </a:prstGeom>
              <a:blipFill>
                <a:blip r:embed="rId3"/>
                <a:stretch>
                  <a:fillRect l="-361" b="-738"/>
                </a:stretch>
              </a:blipFill>
            </p:spPr>
            <p:txBody>
              <a:bodyPr/>
              <a:lstStyle/>
              <a:p>
                <a:r>
                  <a:rPr lang="en-AU">
                    <a:noFill/>
                  </a:rPr>
                  <a:t> </a:t>
                </a:r>
              </a:p>
            </p:txBody>
          </p:sp>
        </mc:Fallback>
      </mc:AlternateContent>
      <p:sp>
        <p:nvSpPr>
          <p:cNvPr id="7" name="Rectangle 6">
            <a:extLst>
              <a:ext uri="{FF2B5EF4-FFF2-40B4-BE49-F238E27FC236}">
                <a16:creationId xmlns:a16="http://schemas.microsoft.com/office/drawing/2014/main" id="{0FBD4819-E839-4518-A5EE-A46CDB8406FD}"/>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pic>
        <p:nvPicPr>
          <p:cNvPr id="9" name="Picture 8">
            <a:extLst>
              <a:ext uri="{FF2B5EF4-FFF2-40B4-BE49-F238E27FC236}">
                <a16:creationId xmlns:a16="http://schemas.microsoft.com/office/drawing/2014/main" id="{9EC08CA9-39B9-E472-C539-E89FF85A8685}"/>
              </a:ext>
            </a:extLst>
          </p:cNvPr>
          <p:cNvPicPr>
            <a:picLocks noChangeAspect="1"/>
          </p:cNvPicPr>
          <p:nvPr/>
        </p:nvPicPr>
        <p:blipFill>
          <a:blip r:embed="rId4"/>
          <a:stretch>
            <a:fillRect/>
          </a:stretch>
        </p:blipFill>
        <p:spPr>
          <a:xfrm>
            <a:off x="5181192" y="2417340"/>
            <a:ext cx="6451297" cy="3696213"/>
          </a:xfrm>
          <a:prstGeom prst="rect">
            <a:avLst/>
          </a:prstGeom>
        </p:spPr>
      </p:pic>
    </p:spTree>
    <p:extLst>
      <p:ext uri="{BB962C8B-B14F-4D97-AF65-F5344CB8AC3E}">
        <p14:creationId xmlns:p14="http://schemas.microsoft.com/office/powerpoint/2010/main" val="505054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Scan to scan and binary integration</a:t>
            </a:r>
          </a:p>
        </p:txBody>
      </p:sp>
      <p:sp>
        <p:nvSpPr>
          <p:cNvPr id="4" name="Rectangle 3">
            <a:extLst>
              <a:ext uri="{FF2B5EF4-FFF2-40B4-BE49-F238E27FC236}">
                <a16:creationId xmlns:a16="http://schemas.microsoft.com/office/drawing/2014/main" id="{0F2A89FC-BF0C-40A9-8A54-E02EA24EC202}"/>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mc:AlternateContent xmlns:mc="http://schemas.openxmlformats.org/markup-compatibility/2006">
        <mc:Choice xmlns:a14="http://schemas.microsoft.com/office/drawing/2010/main" Requires="a14">
          <p:sp>
            <p:nvSpPr>
              <p:cNvPr id="16" name="Content Placeholder 2">
                <a:extLst>
                  <a:ext uri="{FF2B5EF4-FFF2-40B4-BE49-F238E27FC236}">
                    <a16:creationId xmlns:a16="http://schemas.microsoft.com/office/drawing/2014/main" id="{A18E5B3B-71F2-2CBB-C44B-8E9E98502FEA}"/>
                  </a:ext>
                </a:extLst>
              </p:cNvPr>
              <p:cNvSpPr>
                <a:spLocks noGrp="1"/>
              </p:cNvSpPr>
              <p:nvPr>
                <p:ph sz="quarter" idx="12"/>
              </p:nvPr>
            </p:nvSpPr>
            <p:spPr>
              <a:xfrm>
                <a:off x="266997" y="1137596"/>
                <a:ext cx="11505606" cy="5099617"/>
              </a:xfrm>
            </p:spPr>
            <p:txBody>
              <a:bodyPr>
                <a:normAutofit/>
              </a:bodyPr>
              <a:lstStyle/>
              <a:p>
                <a:pPr marL="360000">
                  <a:spcBef>
                    <a:spcPts val="300"/>
                  </a:spcBef>
                </a:pPr>
                <a:r>
                  <a:rPr lang="en-AU" sz="1867" dirty="0">
                    <a:cs typeface="Arial" panose="020B0604020202020204" pitchFamily="34" charset="0"/>
                  </a:rPr>
                  <a:t>Scan to scan integration exploits consecutive scans to average clutter variations.</a:t>
                </a:r>
              </a:p>
              <a:p>
                <a:pPr marL="360000">
                  <a:spcBef>
                    <a:spcPts val="300"/>
                  </a:spcBef>
                </a:pPr>
                <a:r>
                  <a:rPr lang="en-AU" sz="1867" dirty="0">
                    <a:cs typeface="Arial" panose="020B0604020202020204" pitchFamily="34" charset="0"/>
                  </a:rPr>
                  <a:t>If the intensity input for a range / azimuth cell is </a:t>
                </a:r>
                <a14:m>
                  <m:oMath xmlns:m="http://schemas.openxmlformats.org/officeDocument/2006/math">
                    <m:sSub>
                      <m:sSubPr>
                        <m:ctrlPr>
                          <a:rPr lang="en-AU" sz="1867" i="1">
                            <a:latin typeface="Cambria Math" panose="02040503050406030204" pitchFamily="18" charset="0"/>
                            <a:cs typeface="Arial" panose="020B0604020202020204" pitchFamily="34" charset="0"/>
                          </a:rPr>
                        </m:ctrlPr>
                      </m:sSubPr>
                      <m:e>
                        <m:r>
                          <a:rPr lang="en-AU" sz="1867" b="1" i="1">
                            <a:latin typeface="Cambria Math" panose="02040503050406030204" pitchFamily="18" charset="0"/>
                            <a:cs typeface="Arial" panose="020B0604020202020204" pitchFamily="34" charset="0"/>
                          </a:rPr>
                          <m:t>𝑿</m:t>
                        </m:r>
                      </m:e>
                      <m:sub>
                        <m:r>
                          <a:rPr lang="en-AU" sz="1867" i="1">
                            <a:latin typeface="Cambria Math" panose="02040503050406030204" pitchFamily="18" charset="0"/>
                            <a:cs typeface="Arial" panose="020B0604020202020204" pitchFamily="34" charset="0"/>
                          </a:rPr>
                          <m:t>𝑘</m:t>
                        </m:r>
                      </m:sub>
                    </m:sSub>
                  </m:oMath>
                </a14:m>
                <a:r>
                  <a:rPr lang="en-AU" sz="1867" dirty="0">
                    <a:cs typeface="Arial" panose="020B0604020202020204" pitchFamily="34" charset="0"/>
                  </a:rPr>
                  <a:t>,   </a:t>
                </a:r>
                <a14:m>
                  <m:oMath xmlns:m="http://schemas.openxmlformats.org/officeDocument/2006/math">
                    <m:r>
                      <a:rPr lang="en-AU" sz="1867">
                        <a:latin typeface="Cambria Math" panose="02040503050406030204" pitchFamily="18" charset="0"/>
                        <a:cs typeface="Arial" panose="020B0604020202020204" pitchFamily="34" charset="0"/>
                      </a:rPr>
                      <m:t> </m:t>
                    </m:r>
                  </m:oMath>
                </a14:m>
                <a:endParaRPr lang="en-AU" sz="1867" dirty="0">
                  <a:latin typeface="Cambria Math" panose="02040503050406030204" pitchFamily="18" charset="0"/>
                  <a:cs typeface="Arial" panose="020B0604020202020204" pitchFamily="34" charset="0"/>
                </a:endParaRPr>
              </a:p>
              <a:p>
                <a:pPr marL="360000" indent="0">
                  <a:spcBef>
                    <a:spcPts val="300"/>
                  </a:spcBef>
                  <a:buNone/>
                </a:pPr>
                <a14:m>
                  <m:oMathPara xmlns:m="http://schemas.openxmlformats.org/officeDocument/2006/math">
                    <m:oMathParaPr>
                      <m:jc m:val="centerGroup"/>
                    </m:oMathParaPr>
                    <m:oMath xmlns:m="http://schemas.openxmlformats.org/officeDocument/2006/math">
                      <m:sSub>
                        <m:sSubPr>
                          <m:ctrlPr>
                            <a:rPr lang="en-AU" sz="1867" i="1">
                              <a:latin typeface="Cambria Math" panose="02040503050406030204" pitchFamily="18" charset="0"/>
                              <a:cs typeface="Arial" panose="020B0604020202020204" pitchFamily="34" charset="0"/>
                            </a:rPr>
                          </m:ctrlPr>
                        </m:sSubPr>
                        <m:e>
                          <m:r>
                            <a:rPr lang="en-AU" sz="1867" b="1" i="1">
                              <a:latin typeface="Cambria Math" panose="02040503050406030204" pitchFamily="18" charset="0"/>
                              <a:cs typeface="Arial" panose="020B0604020202020204" pitchFamily="34" charset="0"/>
                            </a:rPr>
                            <m:t>𝒀</m:t>
                          </m:r>
                        </m:e>
                        <m:sub>
                          <m:r>
                            <a:rPr lang="en-AU" sz="1867" i="1">
                              <a:latin typeface="Cambria Math" panose="02040503050406030204" pitchFamily="18" charset="0"/>
                              <a:cs typeface="Arial" panose="020B0604020202020204" pitchFamily="34" charset="0"/>
                            </a:rPr>
                            <m:t>𝐾</m:t>
                          </m:r>
                        </m:sub>
                      </m:sSub>
                      <m:r>
                        <a:rPr lang="en-AU" sz="1867" i="1">
                          <a:latin typeface="Cambria Math" panose="02040503050406030204" pitchFamily="18" charset="0"/>
                          <a:cs typeface="Arial" panose="020B0604020202020204" pitchFamily="34" charset="0"/>
                        </a:rPr>
                        <m:t>=</m:t>
                      </m:r>
                      <m:nary>
                        <m:naryPr>
                          <m:chr m:val="∑"/>
                          <m:ctrlPr>
                            <a:rPr lang="en-AU" sz="1867" i="1">
                              <a:latin typeface="Cambria Math" panose="02040503050406030204" pitchFamily="18" charset="0"/>
                              <a:cs typeface="Arial" panose="020B0604020202020204" pitchFamily="34" charset="0"/>
                            </a:rPr>
                          </m:ctrlPr>
                        </m:naryPr>
                        <m:sub>
                          <m:r>
                            <m:rPr>
                              <m:brk m:alnAt="23"/>
                            </m:rPr>
                            <a:rPr lang="en-AU" sz="1867" i="1">
                              <a:latin typeface="Cambria Math" panose="02040503050406030204" pitchFamily="18" charset="0"/>
                              <a:cs typeface="Arial" panose="020B0604020202020204" pitchFamily="34" charset="0"/>
                            </a:rPr>
                            <m:t>𝑘</m:t>
                          </m:r>
                          <m:r>
                            <a:rPr lang="en-AU" sz="1867" i="1">
                              <a:latin typeface="Cambria Math" panose="02040503050406030204" pitchFamily="18" charset="0"/>
                              <a:cs typeface="Arial" panose="020B0604020202020204" pitchFamily="34" charset="0"/>
                            </a:rPr>
                            <m:t>=1</m:t>
                          </m:r>
                        </m:sub>
                        <m:sup>
                          <m:sSub>
                            <m:sSubPr>
                              <m:ctrlPr>
                                <a:rPr lang="en-US" sz="1867" b="0" i="1" smtClean="0">
                                  <a:latin typeface="Cambria Math" panose="02040503050406030204" pitchFamily="18" charset="0"/>
                                  <a:cs typeface="Arial" panose="020B0604020202020204" pitchFamily="34" charset="0"/>
                                </a:rPr>
                              </m:ctrlPr>
                            </m:sSubPr>
                            <m:e>
                              <m:r>
                                <a:rPr lang="en-US" sz="1867" b="0" i="1" smtClean="0">
                                  <a:latin typeface="Cambria Math" panose="02040503050406030204" pitchFamily="18" charset="0"/>
                                  <a:cs typeface="Arial" panose="020B0604020202020204" pitchFamily="34" charset="0"/>
                                </a:rPr>
                                <m:t>𝑁</m:t>
                              </m:r>
                            </m:e>
                            <m:sub>
                              <m:r>
                                <a:rPr lang="en-US" sz="1867" b="0" i="1" smtClean="0">
                                  <a:latin typeface="Cambria Math" panose="02040503050406030204" pitchFamily="18" charset="0"/>
                                  <a:cs typeface="Arial" panose="020B0604020202020204" pitchFamily="34" charset="0"/>
                                </a:rPr>
                                <m:t>𝑠</m:t>
                              </m:r>
                            </m:sub>
                          </m:sSub>
                        </m:sup>
                        <m:e>
                          <m:sSub>
                            <m:sSubPr>
                              <m:ctrlPr>
                                <a:rPr lang="en-AU" sz="1867" i="1">
                                  <a:latin typeface="Cambria Math" panose="02040503050406030204" pitchFamily="18" charset="0"/>
                                  <a:cs typeface="Arial" panose="020B0604020202020204" pitchFamily="34" charset="0"/>
                                </a:rPr>
                              </m:ctrlPr>
                            </m:sSubPr>
                            <m:e>
                              <m:r>
                                <a:rPr lang="en-AU" sz="1867" b="1" i="1">
                                  <a:latin typeface="Cambria Math" panose="02040503050406030204" pitchFamily="18" charset="0"/>
                                  <a:cs typeface="Arial" panose="020B0604020202020204" pitchFamily="34" charset="0"/>
                                </a:rPr>
                                <m:t>𝑿</m:t>
                              </m:r>
                            </m:e>
                            <m:sub>
                              <m:r>
                                <a:rPr lang="en-AU" sz="1867" i="1">
                                  <a:latin typeface="Cambria Math" panose="02040503050406030204" pitchFamily="18" charset="0"/>
                                  <a:cs typeface="Arial" panose="020B0604020202020204" pitchFamily="34" charset="0"/>
                                </a:rPr>
                                <m:t>𝑘</m:t>
                              </m:r>
                            </m:sub>
                          </m:sSub>
                        </m:e>
                      </m:nary>
                    </m:oMath>
                  </m:oMathPara>
                </a14:m>
                <a:endParaRPr lang="en-AU" sz="1867" dirty="0">
                  <a:cs typeface="Arial" panose="020B0604020202020204" pitchFamily="34" charset="0"/>
                </a:endParaRPr>
              </a:p>
              <a:p>
                <a:pPr marL="360000">
                  <a:spcAft>
                    <a:spcPts val="600"/>
                  </a:spcAft>
                </a:pPr>
                <a:r>
                  <a:rPr lang="en-AU" sz="1867" dirty="0">
                    <a:cs typeface="Arial" panose="020B0604020202020204" pitchFamily="34" charset="0"/>
                  </a:rPr>
                  <a:t>If memory is constrained, then use a feedback integrator:</a:t>
                </a:r>
                <a:endParaRPr lang="en-AU" sz="1867" b="1" i="1" dirty="0">
                  <a:latin typeface="Cambria Math" panose="02040503050406030204" pitchFamily="18" charset="0"/>
                  <a:cs typeface="Arial" panose="020B0604020202020204" pitchFamily="34" charset="0"/>
                </a:endParaRPr>
              </a:p>
              <a:p>
                <a:pPr marL="360000" indent="0">
                  <a:spcBef>
                    <a:spcPts val="300"/>
                  </a:spcBef>
                  <a:buNone/>
                </a:pPr>
                <a14:m>
                  <m:oMathPara xmlns:m="http://schemas.openxmlformats.org/officeDocument/2006/math">
                    <m:oMathParaPr>
                      <m:jc m:val="centerGroup"/>
                    </m:oMathParaPr>
                    <m:oMath xmlns:m="http://schemas.openxmlformats.org/officeDocument/2006/math">
                      <m:sSub>
                        <m:sSubPr>
                          <m:ctrlPr>
                            <a:rPr lang="en-AU" sz="1867" b="1" i="1">
                              <a:latin typeface="Cambria Math" panose="02040503050406030204" pitchFamily="18" charset="0"/>
                              <a:cs typeface="Arial" panose="020B0604020202020204" pitchFamily="34" charset="0"/>
                            </a:rPr>
                          </m:ctrlPr>
                        </m:sSubPr>
                        <m:e>
                          <m:r>
                            <a:rPr lang="en-AU" sz="1867" b="1" i="1">
                              <a:latin typeface="Cambria Math" panose="02040503050406030204" pitchFamily="18" charset="0"/>
                              <a:cs typeface="Arial" panose="020B0604020202020204" pitchFamily="34" charset="0"/>
                            </a:rPr>
                            <m:t>𝒀</m:t>
                          </m:r>
                        </m:e>
                        <m:sub>
                          <m:r>
                            <a:rPr lang="en-AU" sz="1867" b="0" i="1" smtClean="0">
                              <a:latin typeface="Cambria Math" panose="02040503050406030204" pitchFamily="18" charset="0"/>
                              <a:cs typeface="Arial" panose="020B0604020202020204" pitchFamily="34" charset="0"/>
                            </a:rPr>
                            <m:t>𝑘</m:t>
                          </m:r>
                        </m:sub>
                      </m:sSub>
                      <m:r>
                        <a:rPr lang="en-AU" sz="1867" i="1">
                          <a:latin typeface="Cambria Math" panose="02040503050406030204" pitchFamily="18" charset="0"/>
                          <a:cs typeface="Arial" panose="020B0604020202020204" pitchFamily="34" charset="0"/>
                        </a:rPr>
                        <m:t>=</m:t>
                      </m:r>
                      <m:r>
                        <a:rPr lang="en-AU" sz="1867" i="1">
                          <a:latin typeface="Cambria Math" panose="02040503050406030204" pitchFamily="18" charset="0"/>
                          <a:ea typeface="Cambria Math" panose="02040503050406030204" pitchFamily="18" charset="0"/>
                          <a:cs typeface="Arial" panose="020B0604020202020204" pitchFamily="34" charset="0"/>
                        </a:rPr>
                        <m:t>𝛼</m:t>
                      </m:r>
                      <m:sSub>
                        <m:sSubPr>
                          <m:ctrlPr>
                            <a:rPr lang="en-AU" sz="1867" b="1" i="1">
                              <a:latin typeface="Cambria Math" panose="02040503050406030204" pitchFamily="18" charset="0"/>
                              <a:ea typeface="Cambria Math" panose="02040503050406030204" pitchFamily="18" charset="0"/>
                              <a:cs typeface="Arial" panose="020B0604020202020204" pitchFamily="34" charset="0"/>
                            </a:rPr>
                          </m:ctrlPr>
                        </m:sSubPr>
                        <m:e>
                          <m:r>
                            <a:rPr lang="en-AU" sz="1867" b="1" i="1">
                              <a:latin typeface="Cambria Math" panose="02040503050406030204" pitchFamily="18" charset="0"/>
                              <a:cs typeface="Arial" panose="020B0604020202020204" pitchFamily="34" charset="0"/>
                            </a:rPr>
                            <m:t>𝑿</m:t>
                          </m:r>
                        </m:e>
                        <m:sub>
                          <m:r>
                            <a:rPr lang="en-AU" sz="1867" i="1">
                              <a:latin typeface="Cambria Math" panose="02040503050406030204" pitchFamily="18" charset="0"/>
                              <a:cs typeface="Arial" panose="020B0604020202020204" pitchFamily="34" charset="0"/>
                            </a:rPr>
                            <m:t>𝑘</m:t>
                          </m:r>
                        </m:sub>
                      </m:sSub>
                      <m:r>
                        <a:rPr lang="en-AU" sz="1867" i="1">
                          <a:latin typeface="Cambria Math" panose="02040503050406030204" pitchFamily="18" charset="0"/>
                          <a:cs typeface="Arial" panose="020B0604020202020204" pitchFamily="34" charset="0"/>
                        </a:rPr>
                        <m:t>+</m:t>
                      </m:r>
                      <m:d>
                        <m:dPr>
                          <m:ctrlPr>
                            <a:rPr lang="en-AU" sz="1867" i="1">
                              <a:latin typeface="Cambria Math" panose="02040503050406030204" pitchFamily="18" charset="0"/>
                              <a:cs typeface="Arial" panose="020B0604020202020204" pitchFamily="34" charset="0"/>
                            </a:rPr>
                          </m:ctrlPr>
                        </m:dPr>
                        <m:e>
                          <m:r>
                            <a:rPr lang="en-AU" sz="1867" i="1">
                              <a:latin typeface="Cambria Math" panose="02040503050406030204" pitchFamily="18" charset="0"/>
                              <a:cs typeface="Arial" panose="020B0604020202020204" pitchFamily="34" charset="0"/>
                            </a:rPr>
                            <m:t>1−</m:t>
                          </m:r>
                          <m:r>
                            <a:rPr lang="en-AU" sz="1867" i="1">
                              <a:latin typeface="Cambria Math" panose="02040503050406030204" pitchFamily="18" charset="0"/>
                              <a:ea typeface="Cambria Math" panose="02040503050406030204" pitchFamily="18" charset="0"/>
                              <a:cs typeface="Arial" panose="020B0604020202020204" pitchFamily="34" charset="0"/>
                            </a:rPr>
                            <m:t>𝛼</m:t>
                          </m:r>
                        </m:e>
                      </m:d>
                      <m:sSub>
                        <m:sSubPr>
                          <m:ctrlPr>
                            <a:rPr lang="en-AU" sz="1867" b="1" i="1">
                              <a:latin typeface="Cambria Math" panose="02040503050406030204" pitchFamily="18" charset="0"/>
                              <a:ea typeface="Cambria Math" panose="02040503050406030204" pitchFamily="18" charset="0"/>
                              <a:cs typeface="Arial" panose="020B0604020202020204" pitchFamily="34" charset="0"/>
                            </a:rPr>
                          </m:ctrlPr>
                        </m:sSubPr>
                        <m:e>
                          <m:r>
                            <a:rPr lang="en-AU" sz="1867" b="1" i="1">
                              <a:latin typeface="Cambria Math" panose="02040503050406030204" pitchFamily="18" charset="0"/>
                              <a:cs typeface="Arial" panose="020B0604020202020204" pitchFamily="34" charset="0"/>
                            </a:rPr>
                            <m:t>𝑿</m:t>
                          </m:r>
                        </m:e>
                        <m:sub>
                          <m:r>
                            <a:rPr lang="en-AU" sz="1867" i="1">
                              <a:latin typeface="Cambria Math" panose="02040503050406030204" pitchFamily="18" charset="0"/>
                              <a:cs typeface="Arial" panose="020B0604020202020204" pitchFamily="34" charset="0"/>
                            </a:rPr>
                            <m:t>𝑘</m:t>
                          </m:r>
                          <m:r>
                            <a:rPr lang="en-AU" sz="1867" i="1">
                              <a:latin typeface="Cambria Math" panose="02040503050406030204" pitchFamily="18" charset="0"/>
                              <a:cs typeface="Arial" panose="020B0604020202020204" pitchFamily="34" charset="0"/>
                            </a:rPr>
                            <m:t>−1</m:t>
                          </m:r>
                        </m:sub>
                      </m:sSub>
                      <m:r>
                        <a:rPr lang="en-AU" sz="1867" i="1">
                          <a:latin typeface="Cambria Math" panose="02040503050406030204" pitchFamily="18" charset="0"/>
                          <a:cs typeface="Arial" panose="020B0604020202020204" pitchFamily="34" charset="0"/>
                        </a:rPr>
                        <m:t>,</m:t>
                      </m:r>
                    </m:oMath>
                    <m:oMath xmlns:m="http://schemas.openxmlformats.org/officeDocument/2006/math">
                      <m:sSub>
                        <m:sSubPr>
                          <m:ctrlPr>
                            <a:rPr lang="en-AU" sz="1867" b="1" i="1">
                              <a:latin typeface="Cambria Math" panose="02040503050406030204" pitchFamily="18" charset="0"/>
                              <a:cs typeface="Arial" panose="020B0604020202020204" pitchFamily="34" charset="0"/>
                            </a:rPr>
                          </m:ctrlPr>
                        </m:sSubPr>
                        <m:e>
                          <m:r>
                            <a:rPr lang="en-AU" sz="1867" b="1" i="1">
                              <a:latin typeface="Cambria Math" panose="02040503050406030204" pitchFamily="18" charset="0"/>
                              <a:cs typeface="Arial" panose="020B0604020202020204" pitchFamily="34" charset="0"/>
                            </a:rPr>
                            <m:t>𝒀</m:t>
                          </m:r>
                        </m:e>
                        <m:sub>
                          <m:r>
                            <a:rPr lang="en-AU" sz="1867" b="1" i="1">
                              <a:latin typeface="Cambria Math" panose="02040503050406030204" pitchFamily="18" charset="0"/>
                              <a:cs typeface="Arial" panose="020B0604020202020204" pitchFamily="34" charset="0"/>
                            </a:rPr>
                            <m:t>𝟏</m:t>
                          </m:r>
                        </m:sub>
                      </m:sSub>
                      <m:r>
                        <a:rPr lang="en-AU" sz="1867" i="1">
                          <a:latin typeface="Cambria Math" panose="02040503050406030204" pitchFamily="18" charset="0"/>
                          <a:cs typeface="Arial" panose="020B0604020202020204" pitchFamily="34" charset="0"/>
                        </a:rPr>
                        <m:t>=</m:t>
                      </m:r>
                      <m:sSub>
                        <m:sSubPr>
                          <m:ctrlPr>
                            <a:rPr lang="en-AU" sz="1867" b="1" i="1">
                              <a:latin typeface="Cambria Math" panose="02040503050406030204" pitchFamily="18" charset="0"/>
                              <a:cs typeface="Arial" panose="020B0604020202020204" pitchFamily="34" charset="0"/>
                            </a:rPr>
                          </m:ctrlPr>
                        </m:sSubPr>
                        <m:e>
                          <m:r>
                            <a:rPr lang="en-AU" sz="1867" b="1" i="1">
                              <a:latin typeface="Cambria Math" panose="02040503050406030204" pitchFamily="18" charset="0"/>
                              <a:cs typeface="Arial" panose="020B0604020202020204" pitchFamily="34" charset="0"/>
                            </a:rPr>
                            <m:t>𝑿</m:t>
                          </m:r>
                        </m:e>
                        <m:sub>
                          <m:r>
                            <a:rPr lang="en-AU" sz="1867" i="1">
                              <a:latin typeface="Cambria Math" panose="02040503050406030204" pitchFamily="18" charset="0"/>
                              <a:cs typeface="Arial" panose="020B0604020202020204" pitchFamily="34" charset="0"/>
                            </a:rPr>
                            <m:t>1</m:t>
                          </m:r>
                        </m:sub>
                      </m:sSub>
                    </m:oMath>
                  </m:oMathPara>
                </a14:m>
                <a:endParaRPr lang="en-AU" sz="1867" dirty="0">
                  <a:cs typeface="Arial" panose="020B0604020202020204" pitchFamily="34" charset="0"/>
                </a:endParaRPr>
              </a:p>
              <a:p>
                <a:pPr marL="360000" indent="0">
                  <a:spcBef>
                    <a:spcPts val="300"/>
                  </a:spcBef>
                  <a:buNone/>
                </a:pPr>
                <a:r>
                  <a:rPr lang="en-AU" sz="1867" dirty="0">
                    <a:cs typeface="Arial" panose="020B0604020202020204" pitchFamily="34" charset="0"/>
                  </a:rPr>
                  <a:t> where </a:t>
                </a:r>
                <a14:m>
                  <m:oMath xmlns:m="http://schemas.openxmlformats.org/officeDocument/2006/math">
                    <m:r>
                      <a:rPr lang="en-AU" sz="1867" i="1">
                        <a:latin typeface="Cambria Math" panose="02040503050406030204" pitchFamily="18" charset="0"/>
                        <a:ea typeface="Cambria Math" panose="02040503050406030204" pitchFamily="18" charset="0"/>
                        <a:cs typeface="Arial" panose="020B0604020202020204" pitchFamily="34" charset="0"/>
                      </a:rPr>
                      <m:t>𝛼</m:t>
                    </m:r>
                  </m:oMath>
                </a14:m>
                <a:r>
                  <a:rPr lang="en-AU" sz="1867" dirty="0">
                    <a:cs typeface="Arial" panose="020B0604020202020204" pitchFamily="34" charset="0"/>
                  </a:rPr>
                  <a:t> is the scaling factor. These can be related by the relationship:    </a:t>
                </a:r>
                <a14:m>
                  <m:oMath xmlns:m="http://schemas.openxmlformats.org/officeDocument/2006/math">
                    <m:sSub>
                      <m:sSubPr>
                        <m:ctrlPr>
                          <a:rPr lang="en-US" sz="1867" b="0" i="1" smtClean="0">
                            <a:latin typeface="Cambria Math" panose="02040503050406030204" pitchFamily="18" charset="0"/>
                            <a:ea typeface="Cambria Math" panose="02040503050406030204" pitchFamily="18" charset="0"/>
                            <a:cs typeface="Arial" panose="020B0604020202020204" pitchFamily="34" charset="0"/>
                          </a:rPr>
                        </m:ctrlPr>
                      </m:sSubPr>
                      <m:e>
                        <m:r>
                          <a:rPr lang="en-US" sz="1867" b="0" i="1" smtClean="0">
                            <a:latin typeface="Cambria Math" panose="02040503050406030204" pitchFamily="18" charset="0"/>
                            <a:ea typeface="Cambria Math" panose="02040503050406030204" pitchFamily="18" charset="0"/>
                            <a:cs typeface="Arial" panose="020B0604020202020204" pitchFamily="34" charset="0"/>
                          </a:rPr>
                          <m:t>𝑁</m:t>
                        </m:r>
                      </m:e>
                      <m:sub>
                        <m:r>
                          <a:rPr lang="en-US" sz="1867" b="0" i="1" smtClean="0">
                            <a:latin typeface="Cambria Math" panose="02040503050406030204" pitchFamily="18" charset="0"/>
                            <a:ea typeface="Cambria Math" panose="02040503050406030204" pitchFamily="18" charset="0"/>
                            <a:cs typeface="Arial" panose="020B0604020202020204" pitchFamily="34" charset="0"/>
                          </a:rPr>
                          <m:t>𝑠</m:t>
                        </m:r>
                      </m:sub>
                    </m:sSub>
                    <m:r>
                      <a:rPr lang="en-AU" sz="1867" i="1">
                        <a:latin typeface="Cambria Math" panose="02040503050406030204" pitchFamily="18" charset="0"/>
                        <a:ea typeface="Cambria Math" panose="02040503050406030204" pitchFamily="18" charset="0"/>
                        <a:cs typeface="Arial" panose="020B0604020202020204" pitchFamily="34" charset="0"/>
                      </a:rPr>
                      <m:t>≈</m:t>
                    </m:r>
                    <m:f>
                      <m:fPr>
                        <m:ctrlPr>
                          <a:rPr lang="en-AU" sz="1867" i="1">
                            <a:latin typeface="Cambria Math" panose="02040503050406030204" pitchFamily="18" charset="0"/>
                            <a:cs typeface="Arial" panose="020B0604020202020204" pitchFamily="34" charset="0"/>
                          </a:rPr>
                        </m:ctrlPr>
                      </m:fPr>
                      <m:num>
                        <m:r>
                          <a:rPr lang="en-AU" sz="1867" i="1">
                            <a:latin typeface="Cambria Math" panose="02040503050406030204" pitchFamily="18" charset="0"/>
                            <a:cs typeface="Arial" panose="020B0604020202020204" pitchFamily="34" charset="0"/>
                          </a:rPr>
                          <m:t>2−</m:t>
                        </m:r>
                        <m:r>
                          <a:rPr lang="en-AU" sz="1867" i="1">
                            <a:latin typeface="Cambria Math" panose="02040503050406030204" pitchFamily="18" charset="0"/>
                            <a:ea typeface="Cambria Math" panose="02040503050406030204" pitchFamily="18" charset="0"/>
                            <a:cs typeface="Arial" panose="020B0604020202020204" pitchFamily="34" charset="0"/>
                          </a:rPr>
                          <m:t>𝛼</m:t>
                        </m:r>
                      </m:num>
                      <m:den>
                        <m:r>
                          <a:rPr lang="en-AU" sz="1867" i="1">
                            <a:latin typeface="Cambria Math" panose="02040503050406030204" pitchFamily="18" charset="0"/>
                            <a:ea typeface="Cambria Math" panose="02040503050406030204" pitchFamily="18" charset="0"/>
                            <a:cs typeface="Arial" panose="020B0604020202020204" pitchFamily="34" charset="0"/>
                          </a:rPr>
                          <m:t>𝛼</m:t>
                        </m:r>
                      </m:den>
                    </m:f>
                  </m:oMath>
                </a14:m>
                <a:r>
                  <a:rPr lang="en-AU" sz="1867" dirty="0">
                    <a:ea typeface="Cambria Math" panose="02040503050406030204" pitchFamily="18" charset="0"/>
                    <a:cs typeface="Arial" panose="020B0604020202020204" pitchFamily="34" charset="0"/>
                  </a:rPr>
                  <a:t>.</a:t>
                </a:r>
              </a:p>
              <a:p>
                <a:pPr marL="360000">
                  <a:spcBef>
                    <a:spcPts val="300"/>
                  </a:spcBef>
                </a:pPr>
                <a:r>
                  <a:rPr lang="en-AU" sz="1867" dirty="0">
                    <a:cs typeface="Arial" panose="020B0604020202020204" pitchFamily="34" charset="0"/>
                  </a:rPr>
                  <a:t>Binary Integration or “M/N” processing combines multiple detections to form a single detection with a lower probability of false alarm.</a:t>
                </a:r>
              </a:p>
              <a:p>
                <a:pPr marL="360000">
                  <a:spcBef>
                    <a:spcPts val="300"/>
                  </a:spcBef>
                </a:pPr>
                <a:r>
                  <a:rPr lang="en-AU" sz="1867" dirty="0">
                    <a:cs typeface="Arial" panose="020B0604020202020204" pitchFamily="34" charset="0"/>
                  </a:rPr>
                  <a:t>i.e. a detection is called when at least M individual detections are declared.</a:t>
                </a:r>
              </a:p>
              <a:p>
                <a:pPr marL="360000">
                  <a:spcBef>
                    <a:spcPts val="300"/>
                  </a:spcBef>
                </a:pPr>
                <a:r>
                  <a:rPr lang="en-AU" sz="1867" dirty="0">
                    <a:cs typeface="Arial" panose="020B0604020202020204" pitchFamily="34" charset="0"/>
                  </a:rPr>
                  <a:t>This works to distinguish persistent from other short lived discrete scatterers and will reject any moving targets.</a:t>
                </a:r>
              </a:p>
              <a:p>
                <a:pPr marL="360000">
                  <a:spcBef>
                    <a:spcPts val="300"/>
                  </a:spcBef>
                </a:pPr>
                <a:r>
                  <a:rPr lang="en-AU" sz="1867" dirty="0">
                    <a:cs typeface="Arial" panose="020B0604020202020204" pitchFamily="34" charset="0"/>
                  </a:rPr>
                  <a:t>The final false alarm or detection probability, </a:t>
                </a:r>
                <a14:m>
                  <m:oMath xmlns:m="http://schemas.openxmlformats.org/officeDocument/2006/math">
                    <m:sSub>
                      <m:sSubPr>
                        <m:ctrlPr>
                          <a:rPr lang="en-AU" sz="1867" i="1">
                            <a:latin typeface="Cambria Math" panose="02040503050406030204" pitchFamily="18" charset="0"/>
                          </a:rPr>
                        </m:ctrlPr>
                      </m:sSubPr>
                      <m:e>
                        <m:r>
                          <a:rPr lang="en-AU" sz="1867" i="1">
                            <a:latin typeface="Cambria Math" panose="02040503050406030204" pitchFamily="18" charset="0"/>
                          </a:rPr>
                          <m:t>𝑃</m:t>
                        </m:r>
                      </m:e>
                      <m:sub>
                        <m:r>
                          <m:rPr>
                            <m:sty m:val="p"/>
                          </m:rPr>
                          <a:rPr lang="en-US" sz="1867">
                            <a:latin typeface="Cambria Math" panose="02040503050406030204" pitchFamily="18" charset="0"/>
                          </a:rPr>
                          <m:t>out</m:t>
                        </m:r>
                      </m:sub>
                    </m:sSub>
                    <m:r>
                      <a:rPr lang="en-US" sz="1867" i="1">
                        <a:latin typeface="Cambria Math" panose="02040503050406030204" pitchFamily="18" charset="0"/>
                      </a:rPr>
                      <m:t> </m:t>
                    </m:r>
                  </m:oMath>
                </a14:m>
                <a:r>
                  <a:rPr lang="en-AU" sz="1867" dirty="0">
                    <a:cs typeface="Arial" panose="020B0604020202020204" pitchFamily="34" charset="0"/>
                  </a:rPr>
                  <a:t>can be related to the input, </a:t>
                </a:r>
                <a14:m>
                  <m:oMath xmlns:m="http://schemas.openxmlformats.org/officeDocument/2006/math">
                    <m:sSub>
                      <m:sSubPr>
                        <m:ctrlPr>
                          <a:rPr lang="en-AU" sz="1867" i="1">
                            <a:latin typeface="Cambria Math" panose="02040503050406030204" pitchFamily="18" charset="0"/>
                          </a:rPr>
                        </m:ctrlPr>
                      </m:sSubPr>
                      <m:e>
                        <m:r>
                          <a:rPr lang="en-AU" sz="1867" i="1">
                            <a:latin typeface="Cambria Math" panose="02040503050406030204" pitchFamily="18" charset="0"/>
                          </a:rPr>
                          <m:t>𝑃</m:t>
                        </m:r>
                      </m:e>
                      <m:sub>
                        <m:r>
                          <m:rPr>
                            <m:sty m:val="p"/>
                          </m:rPr>
                          <a:rPr lang="en-US" sz="1867" b="0" i="0" smtClean="0">
                            <a:latin typeface="Cambria Math" panose="02040503050406030204" pitchFamily="18" charset="0"/>
                          </a:rPr>
                          <m:t>in</m:t>
                        </m:r>
                      </m:sub>
                    </m:sSub>
                  </m:oMath>
                </a14:m>
                <a:r>
                  <a:rPr lang="en-AU" sz="1867" dirty="0">
                    <a:cs typeface="Arial" panose="020B0604020202020204" pitchFamily="34" charset="0"/>
                  </a:rPr>
                  <a:t> by</a:t>
                </a:r>
              </a:p>
              <a:p>
                <a:pPr marL="360000">
                  <a:spcBef>
                    <a:spcPts val="300"/>
                  </a:spcBef>
                </a:pPr>
                <a:endParaRPr lang="en-AU" sz="1100" dirty="0">
                  <a:cs typeface="Arial" panose="020B0604020202020204" pitchFamily="34" charset="0"/>
                </a:endParaRPr>
              </a:p>
              <a:p>
                <a:pPr marL="360000" indent="0" algn="ctr">
                  <a:spcBef>
                    <a:spcPts val="300"/>
                  </a:spcBef>
                  <a:buNone/>
                </a:pPr>
                <a14:m>
                  <m:oMathPara xmlns:m="http://schemas.openxmlformats.org/officeDocument/2006/math">
                    <m:oMathParaPr>
                      <m:jc m:val="centerGroup"/>
                    </m:oMathParaPr>
                    <m:oMath xmlns:m="http://schemas.openxmlformats.org/officeDocument/2006/math">
                      <m:sSub>
                        <m:sSubPr>
                          <m:ctrlPr>
                            <a:rPr lang="en-AU" sz="1867" i="1">
                              <a:latin typeface="Cambria Math" panose="02040503050406030204" pitchFamily="18" charset="0"/>
                              <a:cs typeface="Arial" panose="020B0604020202020204" pitchFamily="34" charset="0"/>
                            </a:rPr>
                          </m:ctrlPr>
                        </m:sSubPr>
                        <m:e>
                          <m:r>
                            <a:rPr lang="en-AU" sz="1867" i="1">
                              <a:latin typeface="Cambria Math" panose="02040503050406030204" pitchFamily="18" charset="0"/>
                              <a:cs typeface="Arial" panose="020B0604020202020204" pitchFamily="34" charset="0"/>
                            </a:rPr>
                            <m:t>𝑃</m:t>
                          </m:r>
                        </m:e>
                        <m:sub>
                          <m:r>
                            <m:rPr>
                              <m:sty m:val="p"/>
                            </m:rPr>
                            <a:rPr lang="en-US" sz="1867" b="0" i="0" smtClean="0">
                              <a:latin typeface="Cambria Math" panose="02040503050406030204" pitchFamily="18" charset="0"/>
                              <a:cs typeface="Arial" panose="020B0604020202020204" pitchFamily="34" charset="0"/>
                            </a:rPr>
                            <m:t>out</m:t>
                          </m:r>
                        </m:sub>
                      </m:sSub>
                      <m:r>
                        <a:rPr lang="en-AU" sz="1867" i="1">
                          <a:latin typeface="Cambria Math" panose="02040503050406030204" pitchFamily="18" charset="0"/>
                          <a:cs typeface="Arial" panose="020B0604020202020204" pitchFamily="34" charset="0"/>
                        </a:rPr>
                        <m:t>=</m:t>
                      </m:r>
                      <m:nary>
                        <m:naryPr>
                          <m:chr m:val="∑"/>
                          <m:ctrlPr>
                            <a:rPr lang="en-AU" sz="1867" i="1">
                              <a:latin typeface="Cambria Math" panose="02040503050406030204" pitchFamily="18" charset="0"/>
                              <a:cs typeface="Arial" panose="020B0604020202020204" pitchFamily="34" charset="0"/>
                            </a:rPr>
                          </m:ctrlPr>
                        </m:naryPr>
                        <m:sub>
                          <m:r>
                            <a:rPr lang="en-US" sz="1867" b="0" i="1" smtClean="0">
                              <a:latin typeface="Cambria Math" panose="02040503050406030204" pitchFamily="18" charset="0"/>
                              <a:cs typeface="Arial" panose="020B0604020202020204" pitchFamily="34" charset="0"/>
                            </a:rPr>
                            <m:t>𝑛</m:t>
                          </m:r>
                          <m:r>
                            <a:rPr lang="en-AU" sz="1867" i="1">
                              <a:latin typeface="Cambria Math" panose="02040503050406030204" pitchFamily="18" charset="0"/>
                              <a:cs typeface="Arial" panose="020B0604020202020204" pitchFamily="34" charset="0"/>
                            </a:rPr>
                            <m:t>=</m:t>
                          </m:r>
                          <m:sSub>
                            <m:sSubPr>
                              <m:ctrlPr>
                                <a:rPr lang="en-US" sz="1867" b="0" i="1" smtClean="0">
                                  <a:latin typeface="Cambria Math" panose="02040503050406030204" pitchFamily="18" charset="0"/>
                                  <a:cs typeface="Arial" panose="020B0604020202020204" pitchFamily="34" charset="0"/>
                                </a:rPr>
                              </m:ctrlPr>
                            </m:sSubPr>
                            <m:e>
                              <m:r>
                                <a:rPr lang="en-AU" sz="1867" i="1">
                                  <a:latin typeface="Cambria Math" panose="02040503050406030204" pitchFamily="18" charset="0"/>
                                  <a:cs typeface="Arial" panose="020B0604020202020204" pitchFamily="34" charset="0"/>
                                </a:rPr>
                                <m:t>𝑀</m:t>
                              </m:r>
                            </m:e>
                            <m:sub>
                              <m:r>
                                <a:rPr lang="en-US" sz="1867" b="0" i="1" smtClean="0">
                                  <a:latin typeface="Cambria Math" panose="02040503050406030204" pitchFamily="18" charset="0"/>
                                  <a:cs typeface="Arial" panose="020B0604020202020204" pitchFamily="34" charset="0"/>
                                </a:rPr>
                                <m:t>𝑏</m:t>
                              </m:r>
                            </m:sub>
                          </m:sSub>
                        </m:sub>
                        <m:sup>
                          <m:sSub>
                            <m:sSubPr>
                              <m:ctrlPr>
                                <a:rPr lang="en-US" sz="1867" b="0" i="1" smtClean="0">
                                  <a:latin typeface="Cambria Math" panose="02040503050406030204" pitchFamily="18" charset="0"/>
                                  <a:cs typeface="Arial" panose="020B0604020202020204" pitchFamily="34" charset="0"/>
                                </a:rPr>
                              </m:ctrlPr>
                            </m:sSubPr>
                            <m:e>
                              <m:r>
                                <a:rPr lang="en-AU" sz="1867" i="1" smtClean="0">
                                  <a:latin typeface="Cambria Math" panose="02040503050406030204" pitchFamily="18" charset="0"/>
                                  <a:cs typeface="Arial" panose="020B0604020202020204" pitchFamily="34" charset="0"/>
                                </a:rPr>
                                <m:t>𝑁</m:t>
                              </m:r>
                            </m:e>
                            <m:sub>
                              <m:r>
                                <a:rPr lang="en-US" sz="1867" b="0" i="1" smtClean="0">
                                  <a:latin typeface="Cambria Math" panose="02040503050406030204" pitchFamily="18" charset="0"/>
                                  <a:cs typeface="Arial" panose="020B0604020202020204" pitchFamily="34" charset="0"/>
                                </a:rPr>
                                <m:t>𝑏</m:t>
                              </m:r>
                            </m:sub>
                          </m:sSub>
                        </m:sup>
                        <m:e>
                          <m:d>
                            <m:dPr>
                              <m:ctrlPr>
                                <a:rPr lang="en-AU" sz="1867" i="1">
                                  <a:latin typeface="Cambria Math" panose="02040503050406030204" pitchFamily="18" charset="0"/>
                                  <a:cs typeface="Arial" panose="020B0604020202020204" pitchFamily="34" charset="0"/>
                                </a:rPr>
                              </m:ctrlPr>
                            </m:dPr>
                            <m:e>
                              <m:m>
                                <m:mPr>
                                  <m:mcs>
                                    <m:mc>
                                      <m:mcPr>
                                        <m:count m:val="1"/>
                                        <m:mcJc m:val="center"/>
                                      </m:mcPr>
                                    </m:mc>
                                  </m:mcs>
                                  <m:ctrlPr>
                                    <a:rPr lang="en-AU" sz="1867" i="1">
                                      <a:latin typeface="Cambria Math" panose="02040503050406030204" pitchFamily="18" charset="0"/>
                                      <a:cs typeface="Arial" panose="020B0604020202020204" pitchFamily="34" charset="0"/>
                                    </a:rPr>
                                  </m:ctrlPr>
                                </m:mPr>
                                <m:mr>
                                  <m:e>
                                    <m:sSub>
                                      <m:sSubPr>
                                        <m:ctrlPr>
                                          <a:rPr lang="en-US" sz="1867" i="1">
                                            <a:latin typeface="Cambria Math" panose="02040503050406030204" pitchFamily="18" charset="0"/>
                                          </a:rPr>
                                        </m:ctrlPr>
                                      </m:sSubPr>
                                      <m:e>
                                        <m:r>
                                          <a:rPr lang="en-US" sz="1867" i="1">
                                            <a:latin typeface="Cambria Math" panose="02040503050406030204" pitchFamily="18" charset="0"/>
                                          </a:rPr>
                                          <m:t>𝑁</m:t>
                                        </m:r>
                                      </m:e>
                                      <m:sub>
                                        <m:r>
                                          <a:rPr lang="en-US" sz="1867" i="1">
                                            <a:latin typeface="Cambria Math" panose="02040503050406030204" pitchFamily="18" charset="0"/>
                                          </a:rPr>
                                          <m:t>𝑏</m:t>
                                        </m:r>
                                      </m:sub>
                                    </m:sSub>
                                  </m:e>
                                </m:mr>
                                <m:mr>
                                  <m:e>
                                    <m:r>
                                      <a:rPr lang="en-US" sz="1867" b="0" i="1" smtClean="0">
                                        <a:latin typeface="Cambria Math" panose="02040503050406030204" pitchFamily="18" charset="0"/>
                                        <a:cs typeface="Arial" panose="020B0604020202020204" pitchFamily="34" charset="0"/>
                                      </a:rPr>
                                      <m:t>𝑛</m:t>
                                    </m:r>
                                  </m:e>
                                </m:mr>
                              </m:m>
                            </m:e>
                          </m:d>
                          <m:sSubSup>
                            <m:sSubSupPr>
                              <m:ctrlPr>
                                <a:rPr lang="en-AU" sz="1867" i="1">
                                  <a:latin typeface="Cambria Math" panose="02040503050406030204" pitchFamily="18" charset="0"/>
                                  <a:cs typeface="Arial" panose="020B0604020202020204" pitchFamily="34" charset="0"/>
                                </a:rPr>
                              </m:ctrlPr>
                            </m:sSubSupPr>
                            <m:e>
                              <m:r>
                                <a:rPr lang="en-AU" sz="1867" i="1">
                                  <a:latin typeface="Cambria Math" panose="02040503050406030204" pitchFamily="18" charset="0"/>
                                  <a:cs typeface="Arial" panose="020B0604020202020204" pitchFamily="34" charset="0"/>
                                </a:rPr>
                                <m:t>𝑃</m:t>
                              </m:r>
                            </m:e>
                            <m:sub>
                              <m:r>
                                <m:rPr>
                                  <m:sty m:val="p"/>
                                </m:rPr>
                                <a:rPr lang="en-US" sz="1867" b="0" i="0" smtClean="0">
                                  <a:latin typeface="Cambria Math" panose="02040503050406030204" pitchFamily="18" charset="0"/>
                                  <a:cs typeface="Arial" panose="020B0604020202020204" pitchFamily="34" charset="0"/>
                                </a:rPr>
                                <m:t>in</m:t>
                              </m:r>
                            </m:sub>
                            <m:sup>
                              <m:r>
                                <a:rPr lang="en-US" sz="1867" b="0" i="1" smtClean="0">
                                  <a:latin typeface="Cambria Math" panose="02040503050406030204" pitchFamily="18" charset="0"/>
                                  <a:cs typeface="Arial" panose="020B0604020202020204" pitchFamily="34" charset="0"/>
                                </a:rPr>
                                <m:t>𝑛</m:t>
                              </m:r>
                            </m:sup>
                          </m:sSubSup>
                          <m:sSup>
                            <m:sSupPr>
                              <m:ctrlPr>
                                <a:rPr lang="en-AU" sz="1867" i="1">
                                  <a:latin typeface="Cambria Math" panose="02040503050406030204" pitchFamily="18" charset="0"/>
                                  <a:cs typeface="Arial" panose="020B0604020202020204" pitchFamily="34" charset="0"/>
                                </a:rPr>
                              </m:ctrlPr>
                            </m:sSupPr>
                            <m:e>
                              <m:d>
                                <m:dPr>
                                  <m:ctrlPr>
                                    <a:rPr lang="en-AU" sz="1867" i="1">
                                      <a:latin typeface="Cambria Math" panose="02040503050406030204" pitchFamily="18" charset="0"/>
                                      <a:cs typeface="Arial" panose="020B0604020202020204" pitchFamily="34" charset="0"/>
                                    </a:rPr>
                                  </m:ctrlPr>
                                </m:dPr>
                                <m:e>
                                  <m:r>
                                    <a:rPr lang="en-AU" sz="1867" i="1">
                                      <a:latin typeface="Cambria Math" panose="02040503050406030204" pitchFamily="18" charset="0"/>
                                      <a:cs typeface="Arial" panose="020B0604020202020204" pitchFamily="34" charset="0"/>
                                    </a:rPr>
                                    <m:t>1−</m:t>
                                  </m:r>
                                  <m:sSubSup>
                                    <m:sSubSupPr>
                                      <m:ctrlPr>
                                        <a:rPr lang="en-AU" sz="1867" i="1">
                                          <a:latin typeface="Cambria Math" panose="02040503050406030204" pitchFamily="18" charset="0"/>
                                          <a:cs typeface="Arial" panose="020B0604020202020204" pitchFamily="34" charset="0"/>
                                        </a:rPr>
                                      </m:ctrlPr>
                                    </m:sSubSupPr>
                                    <m:e>
                                      <m:r>
                                        <a:rPr lang="en-AU" sz="1867" i="1">
                                          <a:latin typeface="Cambria Math" panose="02040503050406030204" pitchFamily="18" charset="0"/>
                                          <a:cs typeface="Arial" panose="020B0604020202020204" pitchFamily="34" charset="0"/>
                                        </a:rPr>
                                        <m:t>𝑃</m:t>
                                      </m:r>
                                    </m:e>
                                    <m:sub>
                                      <m:r>
                                        <m:rPr>
                                          <m:sty m:val="p"/>
                                        </m:rPr>
                                        <a:rPr lang="en-US" sz="1867" b="0" i="0" smtClean="0">
                                          <a:latin typeface="Cambria Math" panose="02040503050406030204" pitchFamily="18" charset="0"/>
                                          <a:cs typeface="Arial" panose="020B0604020202020204" pitchFamily="34" charset="0"/>
                                        </a:rPr>
                                        <m:t>in</m:t>
                                      </m:r>
                                    </m:sub>
                                    <m:sup/>
                                  </m:sSubSup>
                                </m:e>
                              </m:d>
                            </m:e>
                            <m:sup>
                              <m:sSub>
                                <m:sSubPr>
                                  <m:ctrlPr>
                                    <a:rPr lang="en-US" sz="1867" b="0" i="1" smtClean="0">
                                      <a:latin typeface="Cambria Math" panose="02040503050406030204" pitchFamily="18" charset="0"/>
                                      <a:cs typeface="Arial" panose="020B0604020202020204" pitchFamily="34" charset="0"/>
                                    </a:rPr>
                                  </m:ctrlPr>
                                </m:sSubPr>
                                <m:e>
                                  <m:r>
                                    <a:rPr lang="en-AU" sz="1867" i="1">
                                      <a:latin typeface="Cambria Math" panose="02040503050406030204" pitchFamily="18" charset="0"/>
                                      <a:cs typeface="Arial" panose="020B0604020202020204" pitchFamily="34" charset="0"/>
                                    </a:rPr>
                                    <m:t>𝑁</m:t>
                                  </m:r>
                                </m:e>
                                <m:sub>
                                  <m:r>
                                    <a:rPr lang="en-US" sz="1867" b="0" i="1" smtClean="0">
                                      <a:latin typeface="Cambria Math" panose="02040503050406030204" pitchFamily="18" charset="0"/>
                                      <a:cs typeface="Arial" panose="020B0604020202020204" pitchFamily="34" charset="0"/>
                                    </a:rPr>
                                    <m:t>𝑏</m:t>
                                  </m:r>
                                </m:sub>
                              </m:sSub>
                              <m:r>
                                <a:rPr lang="en-AU" sz="1867" i="1">
                                  <a:latin typeface="Cambria Math" panose="02040503050406030204" pitchFamily="18" charset="0"/>
                                  <a:cs typeface="Arial" panose="020B0604020202020204" pitchFamily="34" charset="0"/>
                                </a:rPr>
                                <m:t>−</m:t>
                              </m:r>
                              <m:r>
                                <a:rPr lang="en-US" sz="1867" b="0" i="1" smtClean="0">
                                  <a:latin typeface="Cambria Math" panose="02040503050406030204" pitchFamily="18" charset="0"/>
                                  <a:cs typeface="Arial" panose="020B0604020202020204" pitchFamily="34" charset="0"/>
                                </a:rPr>
                                <m:t>𝑛</m:t>
                              </m:r>
                            </m:sup>
                          </m:sSup>
                        </m:e>
                      </m:nary>
                    </m:oMath>
                  </m:oMathPara>
                </a14:m>
                <a:endParaRPr lang="en-AU" sz="1867" dirty="0">
                  <a:cs typeface="Arial" panose="020B0604020202020204" pitchFamily="34" charset="0"/>
                </a:endParaRPr>
              </a:p>
              <a:p>
                <a:pPr marL="360000">
                  <a:spcBef>
                    <a:spcPts val="300"/>
                  </a:spcBef>
                </a:pPr>
                <a:endParaRPr lang="en-AU" sz="1867" dirty="0">
                  <a:cs typeface="Arial" panose="020B0604020202020204" pitchFamily="34" charset="0"/>
                </a:endParaRPr>
              </a:p>
              <a:p>
                <a:pPr marL="360000">
                  <a:spcBef>
                    <a:spcPts val="300"/>
                  </a:spcBef>
                </a:pPr>
                <a:endParaRPr lang="en-AU" sz="1867" dirty="0">
                  <a:cs typeface="Arial" panose="020B0604020202020204" pitchFamily="34" charset="0"/>
                </a:endParaRPr>
              </a:p>
              <a:p>
                <a:pPr marL="360000">
                  <a:spcBef>
                    <a:spcPts val="300"/>
                  </a:spcBef>
                </a:pPr>
                <a:endParaRPr lang="en-AU" sz="1867" dirty="0">
                  <a:cs typeface="Arial" panose="020B0604020202020204" pitchFamily="34" charset="0"/>
                </a:endParaRPr>
              </a:p>
              <a:p>
                <a:pPr marL="360000">
                  <a:spcBef>
                    <a:spcPts val="300"/>
                  </a:spcBef>
                </a:pPr>
                <a:endParaRPr lang="en-AU" sz="1867" dirty="0">
                  <a:cs typeface="Arial" panose="020B0604020202020204" pitchFamily="34" charset="0"/>
                </a:endParaRPr>
              </a:p>
            </p:txBody>
          </p:sp>
        </mc:Choice>
        <mc:Fallback>
          <p:sp>
            <p:nvSpPr>
              <p:cNvPr id="16" name="Content Placeholder 2">
                <a:extLst>
                  <a:ext uri="{FF2B5EF4-FFF2-40B4-BE49-F238E27FC236}">
                    <a16:creationId xmlns:a16="http://schemas.microsoft.com/office/drawing/2014/main" id="{A18E5B3B-71F2-2CBB-C44B-8E9E98502FEA}"/>
                  </a:ext>
                </a:extLst>
              </p:cNvPr>
              <p:cNvSpPr>
                <a:spLocks noGrp="1" noRot="1" noChangeAspect="1" noMove="1" noResize="1" noEditPoints="1" noAdjustHandles="1" noChangeArrowheads="1" noChangeShapeType="1" noTextEdit="1"/>
              </p:cNvSpPr>
              <p:nvPr>
                <p:ph sz="quarter" idx="12"/>
              </p:nvPr>
            </p:nvSpPr>
            <p:spPr>
              <a:xfrm>
                <a:off x="266997" y="1137596"/>
                <a:ext cx="11505606" cy="5099617"/>
              </a:xfrm>
              <a:blipFill>
                <a:blip r:embed="rId3"/>
                <a:stretch>
                  <a:fillRect t="-1196"/>
                </a:stretch>
              </a:blipFill>
            </p:spPr>
            <p:txBody>
              <a:bodyPr/>
              <a:lstStyle/>
              <a:p>
                <a:r>
                  <a:rPr lang="en-AU">
                    <a:noFill/>
                  </a:rPr>
                  <a:t> </a:t>
                </a:r>
              </a:p>
            </p:txBody>
          </p:sp>
        </mc:Fallback>
      </mc:AlternateContent>
    </p:spTree>
    <p:extLst>
      <p:ext uri="{BB962C8B-B14F-4D97-AF65-F5344CB8AC3E}">
        <p14:creationId xmlns:p14="http://schemas.microsoft.com/office/powerpoint/2010/main" val="1454939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a:xfrm>
            <a:off x="376807" y="241238"/>
            <a:ext cx="4362833" cy="684362"/>
          </a:xfrm>
        </p:spPr>
        <p:txBody>
          <a:bodyPr/>
          <a:lstStyle/>
          <a:p>
            <a:r>
              <a:rPr lang="en-AU" dirty="0"/>
              <a:t>Modelling scenario</a:t>
            </a:r>
          </a:p>
        </p:txBody>
      </p:sp>
      <p:sp>
        <p:nvSpPr>
          <p:cNvPr id="6" name="Content Placeholder 2">
            <a:extLst>
              <a:ext uri="{FF2B5EF4-FFF2-40B4-BE49-F238E27FC236}">
                <a16:creationId xmlns:a16="http://schemas.microsoft.com/office/drawing/2014/main" id="{C58FA9C1-67DD-44D4-BD8A-78DE2774B814}"/>
              </a:ext>
            </a:extLst>
          </p:cNvPr>
          <p:cNvSpPr txBox="1">
            <a:spLocks/>
          </p:cNvSpPr>
          <p:nvPr/>
        </p:nvSpPr>
        <p:spPr>
          <a:xfrm>
            <a:off x="376807" y="1032280"/>
            <a:ext cx="5627753" cy="5449800"/>
          </a:xfrm>
          <a:prstGeom prst="rect">
            <a:avLst/>
          </a:prstGeom>
        </p:spPr>
        <p:txBody>
          <a:bodyPr>
            <a:normAutofit lnSpcReduction="10000"/>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Tx/>
              <a:buFont typeface="Arial" panose="020B0604020202020204" pitchFamily="34" charset="0"/>
              <a:buChar char="•"/>
            </a:pPr>
            <a:r>
              <a:rPr lang="en-AU" sz="1800" dirty="0"/>
              <a:t>Waveform</a:t>
            </a:r>
          </a:p>
          <a:p>
            <a:pPr lvl="1" algn="just">
              <a:buClrTx/>
              <a:buFont typeface="Arial" panose="020B0604020202020204" pitchFamily="34" charset="0"/>
              <a:buChar char="•"/>
            </a:pPr>
            <a:r>
              <a:rPr lang="en-AU" sz="1800" dirty="0"/>
              <a:t>Linear FM waveform</a:t>
            </a:r>
          </a:p>
          <a:p>
            <a:pPr lvl="1" algn="just">
              <a:buClrTx/>
              <a:buFont typeface="Arial" panose="020B0604020202020204" pitchFamily="34" charset="0"/>
              <a:buChar char="•"/>
            </a:pPr>
            <a:r>
              <a:rPr lang="en-AU" sz="1800" dirty="0"/>
              <a:t>Centre frequency = 10 GHz (X-band)</a:t>
            </a:r>
          </a:p>
          <a:p>
            <a:pPr lvl="1" algn="just">
              <a:buClrTx/>
              <a:buFont typeface="Arial" panose="020B0604020202020204" pitchFamily="34" charset="0"/>
              <a:buChar char="•"/>
            </a:pPr>
            <a:r>
              <a:rPr lang="en-AU" sz="1800" dirty="0"/>
              <a:t>Bandwidth = 500 MHz (0.3 m range resolution)</a:t>
            </a:r>
          </a:p>
          <a:p>
            <a:pPr lvl="1" algn="just">
              <a:buClrTx/>
              <a:buFont typeface="Arial" panose="020B0604020202020204" pitchFamily="34" charset="0"/>
              <a:buChar char="•"/>
            </a:pPr>
            <a:r>
              <a:rPr lang="en-AU" sz="1800" dirty="0"/>
              <a:t>Pulse width = 20 µs</a:t>
            </a:r>
          </a:p>
          <a:p>
            <a:pPr algn="just">
              <a:buClrTx/>
              <a:buFont typeface="Arial" panose="020B0604020202020204" pitchFamily="34" charset="0"/>
              <a:buChar char="•"/>
            </a:pPr>
            <a:r>
              <a:rPr lang="en-AU" sz="1800" dirty="0"/>
              <a:t>Clutter models</a:t>
            </a:r>
          </a:p>
          <a:p>
            <a:pPr lvl="1" algn="just">
              <a:buClrTx/>
              <a:buFont typeface="Arial" panose="020B0604020202020204" pitchFamily="34" charset="0"/>
              <a:buChar char="•"/>
            </a:pPr>
            <a:r>
              <a:rPr lang="en-AU" sz="1800" dirty="0"/>
              <a:t>Continuous mean backscatter and K-distribution shape  model </a:t>
            </a:r>
          </a:p>
          <a:p>
            <a:pPr lvl="1" algn="just">
              <a:buClrTx/>
              <a:buFont typeface="Arial" panose="020B0604020202020204" pitchFamily="34" charset="0"/>
              <a:buChar char="•"/>
            </a:pPr>
            <a:r>
              <a:rPr lang="en-AU" sz="1800" dirty="0"/>
              <a:t>Upwind, downwind, </a:t>
            </a:r>
            <a:r>
              <a:rPr lang="en-AU" sz="1800" b="1" dirty="0"/>
              <a:t>crosswind</a:t>
            </a:r>
            <a:r>
              <a:rPr lang="en-AU" sz="1800" dirty="0"/>
              <a:t> (default)</a:t>
            </a:r>
          </a:p>
          <a:p>
            <a:pPr lvl="1" algn="just">
              <a:buClrTx/>
              <a:buFont typeface="Arial" panose="020B0604020202020204" pitchFamily="34" charset="0"/>
              <a:buChar char="•"/>
            </a:pPr>
            <a:r>
              <a:rPr lang="en-AU" sz="1800" dirty="0"/>
              <a:t>Sea state 1, </a:t>
            </a:r>
            <a:r>
              <a:rPr lang="en-AU" sz="1800" b="1" dirty="0"/>
              <a:t>3</a:t>
            </a:r>
            <a:r>
              <a:rPr lang="en-AU" sz="1800" dirty="0"/>
              <a:t> (default) &amp; 5</a:t>
            </a:r>
          </a:p>
          <a:p>
            <a:pPr algn="just">
              <a:buClrTx/>
              <a:buFont typeface="Arial" panose="020B0604020202020204" pitchFamily="34" charset="0"/>
              <a:buChar char="•"/>
            </a:pPr>
            <a:r>
              <a:rPr lang="en-AU" sz="1800" dirty="0"/>
              <a:t>Target </a:t>
            </a:r>
          </a:p>
          <a:p>
            <a:pPr lvl="1" algn="just">
              <a:buClrTx/>
              <a:buFont typeface="Arial" panose="020B0604020202020204" pitchFamily="34" charset="0"/>
              <a:buChar char="•"/>
            </a:pPr>
            <a:r>
              <a:rPr lang="en-AU" sz="1800" dirty="0"/>
              <a:t>Height of 1 m</a:t>
            </a:r>
          </a:p>
          <a:p>
            <a:pPr lvl="1" algn="just">
              <a:buClrTx/>
              <a:buFont typeface="Arial" panose="020B0604020202020204" pitchFamily="34" charset="0"/>
              <a:buChar char="•"/>
            </a:pPr>
            <a:r>
              <a:rPr lang="en-AU" sz="1800" dirty="0"/>
              <a:t>Swerling 1 fluctuation</a:t>
            </a:r>
          </a:p>
          <a:p>
            <a:pPr lvl="1" algn="just">
              <a:buClrTx/>
              <a:buFont typeface="Arial" panose="020B0604020202020204" pitchFamily="34" charset="0"/>
              <a:buChar char="•"/>
            </a:pPr>
            <a:r>
              <a:rPr lang="en-AU" sz="1800" dirty="0"/>
              <a:t>RCS - 1 m</a:t>
            </a:r>
            <a:r>
              <a:rPr lang="en-AU" sz="1800" baseline="30000" dirty="0"/>
              <a:t>2</a:t>
            </a:r>
            <a:r>
              <a:rPr lang="en-AU" sz="1800" dirty="0"/>
              <a:t> </a:t>
            </a:r>
          </a:p>
          <a:p>
            <a:pPr algn="just">
              <a:buClrTx/>
              <a:buFont typeface="Arial" panose="020B0604020202020204" pitchFamily="34" charset="0"/>
              <a:buChar char="•"/>
            </a:pPr>
            <a:r>
              <a:rPr lang="en-AU" sz="1800" dirty="0"/>
              <a:t>Propagation models</a:t>
            </a:r>
          </a:p>
          <a:p>
            <a:pPr lvl="1" algn="just">
              <a:buClrTx/>
              <a:buFont typeface="Arial" panose="020B0604020202020204" pitchFamily="34" charset="0"/>
              <a:buChar char="•"/>
            </a:pPr>
            <a:r>
              <a:rPr lang="en-AU" sz="1800" dirty="0"/>
              <a:t>Point target </a:t>
            </a:r>
          </a:p>
          <a:p>
            <a:pPr lvl="1" algn="just">
              <a:buClrTx/>
              <a:buFont typeface="Arial" panose="020B0604020202020204" pitchFamily="34" charset="0"/>
              <a:buChar char="•"/>
            </a:pPr>
            <a:r>
              <a:rPr lang="en-AU" sz="1800" b="1" dirty="0"/>
              <a:t>Distributed target </a:t>
            </a:r>
            <a:r>
              <a:rPr lang="en-AU" sz="1800" dirty="0"/>
              <a:t>(default)</a:t>
            </a:r>
          </a:p>
        </p:txBody>
      </p:sp>
      <p:sp>
        <p:nvSpPr>
          <p:cNvPr id="7" name="Content Placeholder 2">
            <a:extLst>
              <a:ext uri="{FF2B5EF4-FFF2-40B4-BE49-F238E27FC236}">
                <a16:creationId xmlns:a16="http://schemas.microsoft.com/office/drawing/2014/main" id="{C4633383-3831-4970-8A9C-6A5365DF28C0}"/>
              </a:ext>
            </a:extLst>
          </p:cNvPr>
          <p:cNvSpPr txBox="1">
            <a:spLocks/>
          </p:cNvSpPr>
          <p:nvPr/>
        </p:nvSpPr>
        <p:spPr>
          <a:xfrm>
            <a:off x="6265931" y="686352"/>
            <a:ext cx="5716355" cy="5449800"/>
          </a:xfrm>
          <a:prstGeom prst="rect">
            <a:avLst/>
          </a:prstGeom>
        </p:spPr>
        <p:txBody>
          <a:bodyPr>
            <a:noAutofit/>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Tx/>
              <a:buFont typeface="Arial" panose="020B0604020202020204" pitchFamily="34" charset="0"/>
              <a:buChar char="•"/>
            </a:pPr>
            <a:r>
              <a:rPr lang="en-AU" sz="1800" dirty="0"/>
              <a:t>Antenna</a:t>
            </a:r>
          </a:p>
          <a:p>
            <a:pPr lvl="1" algn="just">
              <a:buClrTx/>
              <a:buFont typeface="Arial" panose="020B0604020202020204" pitchFamily="34" charset="0"/>
              <a:buChar char="•"/>
            </a:pPr>
            <a:r>
              <a:rPr lang="en-AU" sz="1800" dirty="0"/>
              <a:t>Single channel, horizontal polarisation</a:t>
            </a:r>
          </a:p>
          <a:p>
            <a:pPr lvl="1" algn="just">
              <a:buClrTx/>
              <a:buFont typeface="Arial" panose="020B0604020202020204" pitchFamily="34" charset="0"/>
              <a:buChar char="•"/>
            </a:pPr>
            <a:r>
              <a:rPr lang="en-AU" sz="1800" dirty="0"/>
              <a:t>Radar beam pointing directly at target in azimuth, and maximum range in elevation (32 NM)</a:t>
            </a:r>
          </a:p>
          <a:p>
            <a:pPr lvl="1" algn="just">
              <a:buClrTx/>
              <a:buFont typeface="Arial" panose="020B0604020202020204" pitchFamily="34" charset="0"/>
              <a:buChar char="•"/>
            </a:pPr>
            <a:r>
              <a:rPr lang="en-AU" sz="1800" dirty="0"/>
              <a:t>Maximum power = 30 kW</a:t>
            </a:r>
          </a:p>
          <a:p>
            <a:pPr lvl="1" algn="just">
              <a:buClrTx/>
              <a:buFont typeface="Arial" panose="020B0604020202020204" pitchFamily="34" charset="0"/>
              <a:buChar char="•"/>
            </a:pPr>
            <a:r>
              <a:rPr lang="en-AU" sz="1800" dirty="0"/>
              <a:t>Antenna gain = 30 dB</a:t>
            </a:r>
          </a:p>
          <a:p>
            <a:pPr lvl="1" algn="just">
              <a:buClrTx/>
              <a:buFont typeface="Arial" panose="020B0604020202020204" pitchFamily="34" charset="0"/>
              <a:buChar char="•"/>
            </a:pPr>
            <a:r>
              <a:rPr lang="en-AU" sz="1800" dirty="0"/>
              <a:t>Az.  / el. two-way 3dB beamwidth = 3</a:t>
            </a:r>
            <a:r>
              <a:rPr lang="en-AU" sz="1800" baseline="30000" dirty="0"/>
              <a:t>o </a:t>
            </a:r>
            <a:r>
              <a:rPr lang="en-AU" sz="1800" dirty="0"/>
              <a:t>/ 5</a:t>
            </a:r>
            <a:r>
              <a:rPr lang="en-AU" sz="1800" baseline="30000" dirty="0"/>
              <a:t>o</a:t>
            </a:r>
          </a:p>
          <a:p>
            <a:pPr algn="just">
              <a:buClrTx/>
              <a:buFont typeface="Arial" panose="020B0604020202020204" pitchFamily="34" charset="0"/>
              <a:buChar char="•"/>
            </a:pPr>
            <a:r>
              <a:rPr lang="en-AU" sz="1800" dirty="0"/>
              <a:t>Losses</a:t>
            </a:r>
          </a:p>
          <a:p>
            <a:pPr lvl="1" algn="just">
              <a:buClrTx/>
              <a:buFont typeface="Arial" panose="020B0604020202020204" pitchFamily="34" charset="0"/>
              <a:buChar char="•"/>
            </a:pPr>
            <a:r>
              <a:rPr lang="en-AU" sz="1800" dirty="0" err="1"/>
              <a:t>Radome</a:t>
            </a:r>
            <a:r>
              <a:rPr lang="en-AU" sz="1800" dirty="0"/>
              <a:t> loss = 0.75 dB</a:t>
            </a:r>
          </a:p>
          <a:p>
            <a:pPr lvl="1" algn="just">
              <a:buClrTx/>
              <a:buFont typeface="Arial" panose="020B0604020202020204" pitchFamily="34" charset="0"/>
              <a:buChar char="•"/>
            </a:pPr>
            <a:r>
              <a:rPr lang="en-AU" sz="1800" dirty="0"/>
              <a:t>Hardware losses (transmitter / receiver) = 3 dB</a:t>
            </a:r>
          </a:p>
          <a:p>
            <a:pPr lvl="1" algn="just">
              <a:buClrTx/>
              <a:buFont typeface="Arial" panose="020B0604020202020204" pitchFamily="34" charset="0"/>
              <a:buChar char="•"/>
            </a:pPr>
            <a:r>
              <a:rPr lang="en-AU" sz="1800" dirty="0"/>
              <a:t>Signal processing losses = 2 dB </a:t>
            </a:r>
          </a:p>
          <a:p>
            <a:pPr lvl="1" algn="just">
              <a:buClrTx/>
              <a:buFont typeface="Arial" panose="020B0604020202020204" pitchFamily="34" charset="0"/>
              <a:buChar char="•"/>
            </a:pPr>
            <a:r>
              <a:rPr lang="en-AU" sz="1800" dirty="0"/>
              <a:t>Noise figure = 4 dB</a:t>
            </a:r>
          </a:p>
          <a:p>
            <a:pPr algn="just">
              <a:buClrTx/>
              <a:buFont typeface="Arial" panose="020B0604020202020204" pitchFamily="34" charset="0"/>
              <a:buChar char="•"/>
            </a:pPr>
            <a:r>
              <a:rPr lang="en-AU" sz="1800" dirty="0"/>
              <a:t>Waveform related losses</a:t>
            </a:r>
          </a:p>
          <a:p>
            <a:pPr lvl="1" algn="just">
              <a:buClrTx/>
              <a:buFont typeface="Arial" panose="020B0604020202020204" pitchFamily="34" charset="0"/>
              <a:buChar char="•"/>
            </a:pPr>
            <a:r>
              <a:rPr lang="en-AU" sz="1800" dirty="0" err="1"/>
              <a:t>Beamshape</a:t>
            </a:r>
            <a:r>
              <a:rPr lang="en-AU" sz="1800" dirty="0"/>
              <a:t> loss – variation in power levels over coherently integrated pulses</a:t>
            </a:r>
          </a:p>
          <a:p>
            <a:pPr lvl="1" algn="just">
              <a:buClrTx/>
              <a:buFont typeface="Arial" panose="020B0604020202020204" pitchFamily="34" charset="0"/>
              <a:buChar char="•"/>
            </a:pPr>
            <a:r>
              <a:rPr lang="en-AU" sz="1800" dirty="0"/>
              <a:t>Scanning loss – due to radar not pointing directly at target</a:t>
            </a:r>
          </a:p>
        </p:txBody>
      </p:sp>
      <p:sp>
        <p:nvSpPr>
          <p:cNvPr id="5" name="Rectangle 4">
            <a:extLst>
              <a:ext uri="{FF2B5EF4-FFF2-40B4-BE49-F238E27FC236}">
                <a16:creationId xmlns:a16="http://schemas.microsoft.com/office/drawing/2014/main" id="{42475A4B-B8B4-40F3-8C77-0F2E515F9CD0}"/>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950079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Radar performance results</a:t>
            </a:r>
          </a:p>
        </p:txBody>
      </p:sp>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C58FA9C1-67DD-44D4-BD8A-78DE2774B814}"/>
                  </a:ext>
                </a:extLst>
              </p:cNvPr>
              <p:cNvSpPr txBox="1">
                <a:spLocks/>
              </p:cNvSpPr>
              <p:nvPr/>
            </p:nvSpPr>
            <p:spPr>
              <a:xfrm>
                <a:off x="386649" y="2336102"/>
                <a:ext cx="5253124" cy="3218299"/>
              </a:xfrm>
              <a:prstGeom prst="rect">
                <a:avLst/>
              </a:prstGeom>
            </p:spPr>
            <p:txBody>
              <a:bodyPr>
                <a:normAutofit/>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AU" sz="1867" b="1" dirty="0"/>
                  <a:t>Slow scanning mode:</a:t>
                </a:r>
              </a:p>
              <a:p>
                <a:pPr algn="just">
                  <a:buClrTx/>
                  <a:buFont typeface="Arial" panose="020B0604020202020204" pitchFamily="34" charset="0"/>
                  <a:buChar char="•"/>
                </a:pPr>
                <a:r>
                  <a:rPr lang="en-AU" sz="1867" dirty="0"/>
                  <a:t>Pulse repetition frequency = 1200 Hz</a:t>
                </a:r>
              </a:p>
              <a:p>
                <a:pPr algn="just">
                  <a:buClrTx/>
                  <a:buFont typeface="Arial" panose="020B0604020202020204" pitchFamily="34" charset="0"/>
                  <a:buChar char="•"/>
                </a:pPr>
                <a:r>
                  <a:rPr lang="en-AU" sz="1867" dirty="0"/>
                  <a:t>Scan rate = 10 rpm</a:t>
                </a:r>
              </a:p>
              <a:p>
                <a:pPr algn="just">
                  <a:buClrTx/>
                  <a:buFont typeface="Arial" panose="020B0604020202020204" pitchFamily="34" charset="0"/>
                  <a:buChar char="•"/>
                </a:pPr>
                <a:r>
                  <a:rPr lang="en-AU" sz="1867" dirty="0"/>
                  <a:t>Number of coherent pulses, </a:t>
                </a:r>
                <a:r>
                  <a:rPr lang="en-AU" sz="1867" i="1" dirty="0"/>
                  <a:t>N</a:t>
                </a:r>
                <a:r>
                  <a:rPr lang="en-AU" sz="1867" dirty="0"/>
                  <a:t> = 60</a:t>
                </a:r>
              </a:p>
              <a:p>
                <a:pPr algn="just">
                  <a:buClrTx/>
                  <a:buFont typeface="Arial" panose="020B0604020202020204" pitchFamily="34" charset="0"/>
                  <a:buChar char="•"/>
                </a:pPr>
                <a:r>
                  <a:rPr lang="en-AU" sz="1867" dirty="0"/>
                  <a:t>Number of scan-to-scan integrations, </a:t>
                </a:r>
                <a14:m>
                  <m:oMath xmlns:m="http://schemas.openxmlformats.org/officeDocument/2006/math">
                    <m:sSub>
                      <m:sSubPr>
                        <m:ctrlPr>
                          <a:rPr lang="en-US" sz="1867" b="0" i="1" smtClean="0">
                            <a:latin typeface="Cambria Math" panose="02040503050406030204" pitchFamily="18" charset="0"/>
                            <a:cs typeface="Arial" panose="020B0604020202020204" pitchFamily="34" charset="0"/>
                          </a:rPr>
                        </m:ctrlPr>
                      </m:sSubPr>
                      <m:e>
                        <m:r>
                          <a:rPr lang="en-US" sz="1867" b="0" i="1" smtClean="0">
                            <a:latin typeface="Cambria Math" panose="02040503050406030204" pitchFamily="18" charset="0"/>
                            <a:cs typeface="Arial" panose="020B0604020202020204" pitchFamily="34" charset="0"/>
                          </a:rPr>
                          <m:t>𝑁</m:t>
                        </m:r>
                      </m:e>
                      <m:sub>
                        <m:r>
                          <a:rPr lang="en-US" sz="1867" b="0" i="1" smtClean="0">
                            <a:latin typeface="Cambria Math" panose="02040503050406030204" pitchFamily="18" charset="0"/>
                            <a:cs typeface="Arial" panose="020B0604020202020204" pitchFamily="34" charset="0"/>
                          </a:rPr>
                          <m:t>𝑠</m:t>
                        </m:r>
                      </m:sub>
                    </m:sSub>
                  </m:oMath>
                </a14:m>
                <a:r>
                  <a:rPr lang="en-AU" sz="1867" dirty="0"/>
                  <a:t> = 1 </a:t>
                </a:r>
              </a:p>
              <a:p>
                <a:pPr algn="just">
                  <a:buClrTx/>
                  <a:buFont typeface="Arial" panose="020B0604020202020204" pitchFamily="34" charset="0"/>
                  <a:buChar char="•"/>
                </a:pPr>
                <a:r>
                  <a:rPr lang="en-AU" sz="1867" dirty="0"/>
                  <a:t>Binary thresholding, </a:t>
                </a:r>
                <a14:m>
                  <m:oMath xmlns:m="http://schemas.openxmlformats.org/officeDocument/2006/math">
                    <m:sSub>
                      <m:sSubPr>
                        <m:ctrlPr>
                          <a:rPr lang="en-AU" sz="1867" i="1" dirty="0" err="1" smtClean="0">
                            <a:latin typeface="Cambria Math" panose="02040503050406030204" pitchFamily="18" charset="0"/>
                          </a:rPr>
                        </m:ctrlPr>
                      </m:sSubPr>
                      <m:e>
                        <m:r>
                          <a:rPr lang="en-AU" sz="1867" i="1" dirty="0" smtClean="0">
                            <a:latin typeface="Cambria Math" panose="02040503050406030204" pitchFamily="18" charset="0"/>
                          </a:rPr>
                          <m:t>𝑀</m:t>
                        </m:r>
                      </m:e>
                      <m:sub>
                        <m:r>
                          <m:rPr>
                            <m:sty m:val="p"/>
                          </m:rPr>
                          <a:rPr lang="en-US" sz="1867" b="0" i="0" dirty="0" smtClean="0">
                            <a:latin typeface="Cambria Math" panose="02040503050406030204" pitchFamily="18" charset="0"/>
                          </a:rPr>
                          <m:t>b</m:t>
                        </m:r>
                      </m:sub>
                    </m:sSub>
                  </m:oMath>
                </a14:m>
                <a:r>
                  <a:rPr lang="en-AU" sz="1867" dirty="0"/>
                  <a:t>/</a:t>
                </a:r>
                <a14:m>
                  <m:oMath xmlns:m="http://schemas.openxmlformats.org/officeDocument/2006/math">
                    <m:sSub>
                      <m:sSubPr>
                        <m:ctrlPr>
                          <a:rPr lang="en-AU" sz="1867" i="1" dirty="0" smtClean="0">
                            <a:latin typeface="Cambria Math" panose="02040503050406030204" pitchFamily="18" charset="0"/>
                          </a:rPr>
                        </m:ctrlPr>
                      </m:sSubPr>
                      <m:e>
                        <m:r>
                          <a:rPr lang="en-AU" sz="1867" i="1" dirty="0" smtClean="0">
                            <a:latin typeface="Cambria Math" panose="02040503050406030204" pitchFamily="18" charset="0"/>
                          </a:rPr>
                          <m:t>𝑁</m:t>
                        </m:r>
                      </m:e>
                      <m:sub>
                        <m:r>
                          <m:rPr>
                            <m:sty m:val="p"/>
                          </m:rPr>
                          <a:rPr lang="en-AU" sz="1867" i="0" dirty="0" smtClean="0">
                            <a:latin typeface="Cambria Math" panose="02040503050406030204" pitchFamily="18" charset="0"/>
                          </a:rPr>
                          <m:t>b</m:t>
                        </m:r>
                      </m:sub>
                    </m:sSub>
                    <m:r>
                      <a:rPr lang="en-AU" sz="1867" i="1" dirty="0" smtClean="0">
                        <a:latin typeface="Cambria Math" panose="02040503050406030204" pitchFamily="18" charset="0"/>
                      </a:rPr>
                      <m:t> </m:t>
                    </m:r>
                  </m:oMath>
                </a14:m>
                <a:r>
                  <a:rPr lang="en-AU" sz="1867" dirty="0"/>
                  <a:t>= 3/5</a:t>
                </a:r>
              </a:p>
              <a:p>
                <a:pPr algn="just">
                  <a:buClrTx/>
                  <a:buFont typeface="Arial" panose="020B0604020202020204" pitchFamily="34" charset="0"/>
                  <a:buChar char="•"/>
                </a:pPr>
                <a:r>
                  <a:rPr lang="en-AU" sz="1867" dirty="0"/>
                  <a:t>First detection after 3*6 = 18 seconds</a:t>
                </a:r>
              </a:p>
              <a:p>
                <a:pPr algn="just">
                  <a:buClrTx/>
                  <a:buFont typeface="Arial" panose="020B0604020202020204" pitchFamily="34" charset="0"/>
                  <a:buChar char="•"/>
                </a:pPr>
                <a:r>
                  <a:rPr lang="en-AU" sz="1867" dirty="0"/>
                  <a:t>Scanning loss = 0.003 dB</a:t>
                </a:r>
              </a:p>
              <a:p>
                <a:pPr algn="just">
                  <a:buClrTx/>
                  <a:buFont typeface="Arial" panose="020B0604020202020204" pitchFamily="34" charset="0"/>
                  <a:buChar char="•"/>
                </a:pPr>
                <a:r>
                  <a:rPr lang="en-AU" sz="1867" dirty="0" err="1"/>
                  <a:t>Beamshape</a:t>
                </a:r>
                <a:r>
                  <a:rPr lang="en-AU" sz="1867" dirty="0"/>
                  <a:t> loss = 1.7 dB</a:t>
                </a:r>
              </a:p>
              <a:p>
                <a:pPr algn="just"/>
                <a:endParaRPr lang="en-AU" sz="1867" dirty="0"/>
              </a:p>
            </p:txBody>
          </p:sp>
        </mc:Choice>
        <mc:Fallback>
          <p:sp>
            <p:nvSpPr>
              <p:cNvPr id="6" name="Content Placeholder 2">
                <a:extLst>
                  <a:ext uri="{FF2B5EF4-FFF2-40B4-BE49-F238E27FC236}">
                    <a16:creationId xmlns:a16="http://schemas.microsoft.com/office/drawing/2014/main" id="{C58FA9C1-67DD-44D4-BD8A-78DE2774B814}"/>
                  </a:ext>
                </a:extLst>
              </p:cNvPr>
              <p:cNvSpPr txBox="1">
                <a:spLocks noRot="1" noChangeAspect="1" noMove="1" noResize="1" noEditPoints="1" noAdjustHandles="1" noChangeArrowheads="1" noChangeShapeType="1" noTextEdit="1"/>
              </p:cNvSpPr>
              <p:nvPr/>
            </p:nvSpPr>
            <p:spPr>
              <a:xfrm>
                <a:off x="386649" y="2336102"/>
                <a:ext cx="5253124" cy="3218299"/>
              </a:xfrm>
              <a:prstGeom prst="rect">
                <a:avLst/>
              </a:prstGeom>
              <a:blipFill>
                <a:blip r:embed="rId2"/>
                <a:stretch>
                  <a:fillRect l="-1044" t="-1136"/>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F03C0D37-C8F5-4103-8137-515AB9EE3AF5}"/>
                  </a:ext>
                </a:extLst>
              </p:cNvPr>
              <p:cNvSpPr txBox="1">
                <a:spLocks/>
              </p:cNvSpPr>
              <p:nvPr/>
            </p:nvSpPr>
            <p:spPr>
              <a:xfrm>
                <a:off x="5943968" y="2336102"/>
                <a:ext cx="5943231" cy="3294499"/>
              </a:xfrm>
              <a:prstGeom prst="rect">
                <a:avLst/>
              </a:prstGeom>
            </p:spPr>
            <p:txBody>
              <a:bodyPr>
                <a:normAutofit/>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AU" sz="1867" b="1" dirty="0"/>
                  <a:t>Fast scanning mode:</a:t>
                </a:r>
              </a:p>
              <a:p>
                <a:pPr algn="just">
                  <a:buClrTx/>
                  <a:buFont typeface="Arial" panose="020B0604020202020204" pitchFamily="34" charset="0"/>
                  <a:buChar char="•"/>
                </a:pPr>
                <a:r>
                  <a:rPr lang="en-AU" sz="1867" dirty="0"/>
                  <a:t>Pulse repetition frequency = 2000 Hz</a:t>
                </a:r>
              </a:p>
              <a:p>
                <a:pPr algn="just">
                  <a:buClrTx/>
                  <a:buFont typeface="Arial" panose="020B0604020202020204" pitchFamily="34" charset="0"/>
                  <a:buChar char="•"/>
                </a:pPr>
                <a:r>
                  <a:rPr lang="en-AU" sz="1867" dirty="0"/>
                  <a:t>Scan rate = 100 rpm</a:t>
                </a:r>
              </a:p>
              <a:p>
                <a:pPr algn="just">
                  <a:buClrTx/>
                  <a:buFont typeface="Arial" panose="020B0604020202020204" pitchFamily="34" charset="0"/>
                  <a:buChar char="•"/>
                </a:pPr>
                <a:r>
                  <a:rPr lang="en-AU" sz="1867" dirty="0"/>
                  <a:t>Number of coherent pulses, </a:t>
                </a:r>
                <a:r>
                  <a:rPr lang="en-AU" sz="1867" i="1" dirty="0"/>
                  <a:t>N</a:t>
                </a:r>
                <a:r>
                  <a:rPr lang="en-AU" sz="1867" dirty="0"/>
                  <a:t> = 10</a:t>
                </a:r>
              </a:p>
              <a:p>
                <a:pPr algn="just">
                  <a:buClrTx/>
                  <a:buFont typeface="Arial" panose="020B0604020202020204" pitchFamily="34" charset="0"/>
                  <a:buChar char="•"/>
                </a:pPr>
                <a:r>
                  <a:rPr lang="en-AU" sz="1867" dirty="0"/>
                  <a:t>Number of scan-to-scan integrations, </a:t>
                </a:r>
                <a14:m>
                  <m:oMath xmlns:m="http://schemas.openxmlformats.org/officeDocument/2006/math">
                    <m:sSub>
                      <m:sSubPr>
                        <m:ctrlPr>
                          <a:rPr lang="en-US" sz="1867" i="1">
                            <a:latin typeface="Cambria Math" panose="02040503050406030204" pitchFamily="18" charset="0"/>
                            <a:cs typeface="Arial" panose="020B0604020202020204" pitchFamily="34" charset="0"/>
                          </a:rPr>
                        </m:ctrlPr>
                      </m:sSubPr>
                      <m:e>
                        <m:r>
                          <a:rPr lang="en-US" sz="1867" i="1">
                            <a:latin typeface="Cambria Math" panose="02040503050406030204" pitchFamily="18" charset="0"/>
                            <a:cs typeface="Arial" panose="020B0604020202020204" pitchFamily="34" charset="0"/>
                          </a:rPr>
                          <m:t>𝑁</m:t>
                        </m:r>
                      </m:e>
                      <m:sub>
                        <m:r>
                          <a:rPr lang="en-US" sz="1867" i="1">
                            <a:latin typeface="Cambria Math" panose="02040503050406030204" pitchFamily="18" charset="0"/>
                            <a:cs typeface="Arial" panose="020B0604020202020204" pitchFamily="34" charset="0"/>
                          </a:rPr>
                          <m:t>𝑠</m:t>
                        </m:r>
                      </m:sub>
                    </m:sSub>
                  </m:oMath>
                </a14:m>
                <a:r>
                  <a:rPr lang="en-AU" sz="1867" dirty="0"/>
                  <a:t> = 16, </a:t>
                </a:r>
                <a14:m>
                  <m:oMath xmlns:m="http://schemas.openxmlformats.org/officeDocument/2006/math">
                    <m:r>
                      <a:rPr lang="en-AU" sz="1867" i="1">
                        <a:latin typeface="Cambria Math" panose="02040503050406030204" pitchFamily="18" charset="0"/>
                        <a:ea typeface="Cambria Math" panose="02040503050406030204" pitchFamily="18" charset="0"/>
                        <a:cs typeface="Arial" panose="020B0604020202020204" pitchFamily="34" charset="0"/>
                      </a:rPr>
                      <m:t>𝛼</m:t>
                    </m:r>
                    <m:r>
                      <a:rPr lang="en-AU" sz="1867" i="1">
                        <a:latin typeface="Cambria Math" panose="02040503050406030204" pitchFamily="18" charset="0"/>
                        <a:ea typeface="Cambria Math" panose="02040503050406030204" pitchFamily="18" charset="0"/>
                        <a:cs typeface="Arial" panose="020B0604020202020204" pitchFamily="34" charset="0"/>
                      </a:rPr>
                      <m:t>=0.12</m:t>
                    </m:r>
                    <m:r>
                      <a:rPr lang="en-AU" sz="1867">
                        <a:latin typeface="Cambria Math" panose="02040503050406030204" pitchFamily="18" charset="0"/>
                        <a:ea typeface="Cambria Math" panose="02040503050406030204" pitchFamily="18" charset="0"/>
                        <a:cs typeface="Arial" panose="020B0604020202020204" pitchFamily="34" charset="0"/>
                      </a:rPr>
                      <m:t>.</m:t>
                    </m:r>
                  </m:oMath>
                </a14:m>
                <a:endParaRPr lang="en-AU" sz="1867" dirty="0"/>
              </a:p>
              <a:p>
                <a:pPr algn="just">
                  <a:buClrTx/>
                  <a:buFont typeface="Arial" panose="020B0604020202020204" pitchFamily="34" charset="0"/>
                  <a:buChar char="•"/>
                </a:pPr>
                <a:r>
                  <a:rPr lang="en-AU" sz="1867" dirty="0"/>
                  <a:t>Binary thresholding, </a:t>
                </a:r>
                <a14:m>
                  <m:oMath xmlns:m="http://schemas.openxmlformats.org/officeDocument/2006/math">
                    <m:sSub>
                      <m:sSubPr>
                        <m:ctrlPr>
                          <a:rPr lang="en-AU" sz="1867" i="1" dirty="0" smtClean="0">
                            <a:latin typeface="Cambria Math" panose="02040503050406030204" pitchFamily="18" charset="0"/>
                          </a:rPr>
                        </m:ctrlPr>
                      </m:sSubPr>
                      <m:e>
                        <m:r>
                          <a:rPr lang="en-AU" sz="1867" i="1" dirty="0" smtClean="0">
                            <a:latin typeface="Cambria Math" panose="02040503050406030204" pitchFamily="18" charset="0"/>
                          </a:rPr>
                          <m:t>𝑀</m:t>
                        </m:r>
                      </m:e>
                      <m:sub>
                        <m:r>
                          <m:rPr>
                            <m:sty m:val="p"/>
                          </m:rPr>
                          <a:rPr lang="en-US" sz="1867" b="0" i="0" dirty="0" smtClean="0">
                            <a:latin typeface="Cambria Math" panose="02040503050406030204" pitchFamily="18" charset="0"/>
                          </a:rPr>
                          <m:t>b</m:t>
                        </m:r>
                      </m:sub>
                    </m:sSub>
                  </m:oMath>
                </a14:m>
                <a:r>
                  <a:rPr lang="en-AU" sz="1867" dirty="0"/>
                  <a:t>/</a:t>
                </a:r>
                <a14:m>
                  <m:oMath xmlns:m="http://schemas.openxmlformats.org/officeDocument/2006/math">
                    <m:sSub>
                      <m:sSubPr>
                        <m:ctrlPr>
                          <a:rPr lang="en-AU" sz="1867" i="1" dirty="0" smtClean="0">
                            <a:latin typeface="Cambria Math" panose="02040503050406030204" pitchFamily="18" charset="0"/>
                          </a:rPr>
                        </m:ctrlPr>
                      </m:sSubPr>
                      <m:e>
                        <m:r>
                          <a:rPr lang="en-AU" sz="1867" i="1" dirty="0" smtClean="0">
                            <a:latin typeface="Cambria Math" panose="02040503050406030204" pitchFamily="18" charset="0"/>
                          </a:rPr>
                          <m:t>𝑁</m:t>
                        </m:r>
                      </m:e>
                      <m:sub>
                        <m:r>
                          <m:rPr>
                            <m:sty m:val="p"/>
                          </m:rPr>
                          <a:rPr lang="en-AU" sz="1867" i="0" dirty="0" smtClean="0">
                            <a:latin typeface="Cambria Math" panose="02040503050406030204" pitchFamily="18" charset="0"/>
                          </a:rPr>
                          <m:t>b</m:t>
                        </m:r>
                      </m:sub>
                    </m:sSub>
                    <m:r>
                      <a:rPr lang="en-AU" sz="1867" i="1" dirty="0" smtClean="0">
                        <a:latin typeface="Cambria Math" panose="02040503050406030204" pitchFamily="18" charset="0"/>
                      </a:rPr>
                      <m:t> </m:t>
                    </m:r>
                  </m:oMath>
                </a14:m>
                <a:r>
                  <a:rPr lang="en-AU" sz="1867" dirty="0"/>
                  <a:t>= 3/5</a:t>
                </a:r>
              </a:p>
              <a:p>
                <a:pPr algn="just">
                  <a:buClrTx/>
                  <a:buFont typeface="Arial" panose="020B0604020202020204" pitchFamily="34" charset="0"/>
                  <a:buChar char="•"/>
                </a:pPr>
                <a:r>
                  <a:rPr lang="en-AU" sz="1867" dirty="0"/>
                  <a:t>First detection after 3*0.6 = 1.8 seconds</a:t>
                </a:r>
              </a:p>
              <a:p>
                <a:pPr algn="just">
                  <a:buClrTx/>
                  <a:buFont typeface="Arial" panose="020B0604020202020204" pitchFamily="34" charset="0"/>
                  <a:buChar char="•"/>
                </a:pPr>
                <a:r>
                  <a:rPr lang="en-AU" sz="1867" dirty="0"/>
                  <a:t>Scanning loss = 0.12 dB</a:t>
                </a:r>
              </a:p>
              <a:p>
                <a:pPr algn="just">
                  <a:buClrTx/>
                  <a:buFont typeface="Arial" panose="020B0604020202020204" pitchFamily="34" charset="0"/>
                  <a:buChar char="•"/>
                </a:pPr>
                <a:r>
                  <a:rPr lang="en-AU" sz="1867" dirty="0" err="1"/>
                  <a:t>Beamshape</a:t>
                </a:r>
                <a:r>
                  <a:rPr lang="en-AU" sz="1867" dirty="0"/>
                  <a:t> loss = 2.0 dB</a:t>
                </a:r>
              </a:p>
              <a:p>
                <a:pPr algn="just"/>
                <a:endParaRPr lang="en-AU" sz="1867" dirty="0"/>
              </a:p>
              <a:p>
                <a:pPr algn="just"/>
                <a:endParaRPr lang="en-AU" sz="1867" dirty="0"/>
              </a:p>
            </p:txBody>
          </p:sp>
        </mc:Choice>
        <mc:Fallback>
          <p:sp>
            <p:nvSpPr>
              <p:cNvPr id="5" name="Content Placeholder 2">
                <a:extLst>
                  <a:ext uri="{FF2B5EF4-FFF2-40B4-BE49-F238E27FC236}">
                    <a16:creationId xmlns:a16="http://schemas.microsoft.com/office/drawing/2014/main" id="{F03C0D37-C8F5-4103-8137-515AB9EE3AF5}"/>
                  </a:ext>
                </a:extLst>
              </p:cNvPr>
              <p:cNvSpPr txBox="1">
                <a:spLocks noRot="1" noChangeAspect="1" noMove="1" noResize="1" noEditPoints="1" noAdjustHandles="1" noChangeArrowheads="1" noChangeShapeType="1" noTextEdit="1"/>
              </p:cNvSpPr>
              <p:nvPr/>
            </p:nvSpPr>
            <p:spPr>
              <a:xfrm>
                <a:off x="5943968" y="2336102"/>
                <a:ext cx="5943231" cy="3294499"/>
              </a:xfrm>
              <a:prstGeom prst="rect">
                <a:avLst/>
              </a:prstGeom>
              <a:blipFill>
                <a:blip r:embed="rId3"/>
                <a:stretch>
                  <a:fillRect l="-923" t="-1109"/>
                </a:stretch>
              </a:blipFill>
            </p:spPr>
            <p:txBody>
              <a:bodyPr/>
              <a:lstStyle/>
              <a:p>
                <a:r>
                  <a:rPr lang="en-AU">
                    <a:noFill/>
                  </a:rPr>
                  <a:t> </a:t>
                </a:r>
              </a:p>
            </p:txBody>
          </p:sp>
        </mc:Fallback>
      </mc:AlternateContent>
      <p:sp>
        <p:nvSpPr>
          <p:cNvPr id="8" name="Content Placeholder 2">
            <a:extLst>
              <a:ext uri="{FF2B5EF4-FFF2-40B4-BE49-F238E27FC236}">
                <a16:creationId xmlns:a16="http://schemas.microsoft.com/office/drawing/2014/main" id="{11472461-4163-435F-936E-827CE80BB9FA}"/>
              </a:ext>
            </a:extLst>
          </p:cNvPr>
          <p:cNvSpPr txBox="1">
            <a:spLocks/>
          </p:cNvSpPr>
          <p:nvPr/>
        </p:nvSpPr>
        <p:spPr>
          <a:xfrm>
            <a:off x="386648" y="1282562"/>
            <a:ext cx="5253124" cy="861776"/>
          </a:xfrm>
          <a:prstGeom prst="rect">
            <a:avLst/>
          </a:prstGeom>
        </p:spPr>
        <p:txBody>
          <a:bodyPr>
            <a:normAutofit/>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pPr>
            <a:r>
              <a:rPr lang="en-AU" sz="1867" dirty="0"/>
              <a:t>All results use P</a:t>
            </a:r>
            <a:r>
              <a:rPr lang="en-AU" sz="1867" baseline="-25000" dirty="0"/>
              <a:t>fa</a:t>
            </a:r>
            <a:r>
              <a:rPr lang="en-AU" sz="1867" dirty="0"/>
              <a:t> = 10</a:t>
            </a:r>
            <a:r>
              <a:rPr lang="en-AU" sz="1867" baseline="30000" dirty="0"/>
              <a:t>-5</a:t>
            </a:r>
          </a:p>
          <a:p>
            <a:pPr>
              <a:buClrTx/>
              <a:buFont typeface="Arial" panose="020B0604020202020204" pitchFamily="34" charset="0"/>
              <a:buChar char="•"/>
            </a:pPr>
            <a:r>
              <a:rPr lang="en-AU" sz="1867" dirty="0"/>
              <a:t>Min. RCS plots assume P</a:t>
            </a:r>
            <a:r>
              <a:rPr lang="en-AU" sz="1867" baseline="-25000" dirty="0"/>
              <a:t>d</a:t>
            </a:r>
            <a:r>
              <a:rPr lang="en-AU" sz="1867" dirty="0"/>
              <a:t> = 0.5</a:t>
            </a:r>
          </a:p>
        </p:txBody>
      </p:sp>
      <p:sp>
        <p:nvSpPr>
          <p:cNvPr id="7" name="Rectangle 6">
            <a:extLst>
              <a:ext uri="{FF2B5EF4-FFF2-40B4-BE49-F238E27FC236}">
                <a16:creationId xmlns:a16="http://schemas.microsoft.com/office/drawing/2014/main" id="{4E5C7068-AA0C-4D35-8FF1-66B2F1B1C634}"/>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229496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Performance results – wind direction @ 1000 ft</a:t>
            </a:r>
          </a:p>
        </p:txBody>
      </p:sp>
      <p:pic>
        <p:nvPicPr>
          <p:cNvPr id="6" name="Picture 5" descr="A close up of a map&#10;&#10;Description automatically generated">
            <a:extLst>
              <a:ext uri="{FF2B5EF4-FFF2-40B4-BE49-F238E27FC236}">
                <a16:creationId xmlns:a16="http://schemas.microsoft.com/office/drawing/2014/main" id="{E12ED7C8-6E9D-4748-A681-B1173AC83C23}"/>
              </a:ext>
            </a:extLst>
          </p:cNvPr>
          <p:cNvPicPr>
            <a:picLocks noChangeAspect="1"/>
          </p:cNvPicPr>
          <p:nvPr/>
        </p:nvPicPr>
        <p:blipFill>
          <a:blip r:embed="rId3"/>
          <a:stretch>
            <a:fillRect/>
          </a:stretch>
        </p:blipFill>
        <p:spPr>
          <a:xfrm>
            <a:off x="572409" y="1393573"/>
            <a:ext cx="4879976" cy="4536813"/>
          </a:xfrm>
          <a:prstGeom prst="rect">
            <a:avLst/>
          </a:prstGeom>
        </p:spPr>
      </p:pic>
      <p:pic>
        <p:nvPicPr>
          <p:cNvPr id="14" name="Picture 13" descr="A close up of a map&#10;&#10;Description automatically generated">
            <a:extLst>
              <a:ext uri="{FF2B5EF4-FFF2-40B4-BE49-F238E27FC236}">
                <a16:creationId xmlns:a16="http://schemas.microsoft.com/office/drawing/2014/main" id="{D0C3BFC4-FC61-4A51-B7C1-684FB9792AB8}"/>
              </a:ext>
            </a:extLst>
          </p:cNvPr>
          <p:cNvPicPr>
            <a:picLocks noChangeAspect="1"/>
          </p:cNvPicPr>
          <p:nvPr/>
        </p:nvPicPr>
        <p:blipFill>
          <a:blip r:embed="rId4"/>
          <a:stretch>
            <a:fillRect/>
          </a:stretch>
        </p:blipFill>
        <p:spPr>
          <a:xfrm>
            <a:off x="6481465" y="1393574"/>
            <a:ext cx="4879975" cy="4536812"/>
          </a:xfrm>
          <a:prstGeom prst="rect">
            <a:avLst/>
          </a:prstGeom>
        </p:spPr>
      </p:pic>
      <p:sp>
        <p:nvSpPr>
          <p:cNvPr id="5" name="Rectangle 4">
            <a:extLst>
              <a:ext uri="{FF2B5EF4-FFF2-40B4-BE49-F238E27FC236}">
                <a16:creationId xmlns:a16="http://schemas.microsoft.com/office/drawing/2014/main" id="{2892FFC9-9FEF-464B-AF13-1FF2EAEC5FBD}"/>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2951328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Performance results – wind direction @ 1000 ft</a:t>
            </a:r>
          </a:p>
        </p:txBody>
      </p:sp>
      <p:pic>
        <p:nvPicPr>
          <p:cNvPr id="10" name="Picture 9" descr="A close up of a map&#10;&#10;Description automatically generated">
            <a:extLst>
              <a:ext uri="{FF2B5EF4-FFF2-40B4-BE49-F238E27FC236}">
                <a16:creationId xmlns:a16="http://schemas.microsoft.com/office/drawing/2014/main" id="{C238D6F7-8FF8-4D25-A06A-A20D5AAA5BC9}"/>
              </a:ext>
            </a:extLst>
          </p:cNvPr>
          <p:cNvPicPr>
            <a:picLocks noChangeAspect="1"/>
          </p:cNvPicPr>
          <p:nvPr/>
        </p:nvPicPr>
        <p:blipFill>
          <a:blip r:embed="rId2"/>
          <a:stretch>
            <a:fillRect/>
          </a:stretch>
        </p:blipFill>
        <p:spPr>
          <a:xfrm>
            <a:off x="6536269" y="1229979"/>
            <a:ext cx="3221570" cy="2468213"/>
          </a:xfrm>
          <a:prstGeom prst="rect">
            <a:avLst/>
          </a:prstGeom>
        </p:spPr>
      </p:pic>
      <p:pic>
        <p:nvPicPr>
          <p:cNvPr id="12" name="Picture 11" descr="A close up of a map&#10;&#10;Description automatically generated">
            <a:extLst>
              <a:ext uri="{FF2B5EF4-FFF2-40B4-BE49-F238E27FC236}">
                <a16:creationId xmlns:a16="http://schemas.microsoft.com/office/drawing/2014/main" id="{7FD060B6-BF5D-41AF-B788-E60AF36AC9A6}"/>
              </a:ext>
            </a:extLst>
          </p:cNvPr>
          <p:cNvPicPr>
            <a:picLocks noChangeAspect="1"/>
          </p:cNvPicPr>
          <p:nvPr/>
        </p:nvPicPr>
        <p:blipFill>
          <a:blip r:embed="rId3"/>
          <a:stretch>
            <a:fillRect/>
          </a:stretch>
        </p:blipFill>
        <p:spPr>
          <a:xfrm>
            <a:off x="6536269" y="3876511"/>
            <a:ext cx="3221570" cy="2468213"/>
          </a:xfrm>
          <a:prstGeom prst="rect">
            <a:avLst/>
          </a:prstGeom>
        </p:spPr>
      </p:pic>
      <p:pic>
        <p:nvPicPr>
          <p:cNvPr id="14" name="Picture 13" descr="A close up of a map&#10;&#10;Description automatically generated">
            <a:extLst>
              <a:ext uri="{FF2B5EF4-FFF2-40B4-BE49-F238E27FC236}">
                <a16:creationId xmlns:a16="http://schemas.microsoft.com/office/drawing/2014/main" id="{9A1D9F5F-802D-4929-A7F9-4A3650959345}"/>
              </a:ext>
            </a:extLst>
          </p:cNvPr>
          <p:cNvPicPr>
            <a:picLocks noChangeAspect="1"/>
          </p:cNvPicPr>
          <p:nvPr/>
        </p:nvPicPr>
        <p:blipFill>
          <a:blip r:embed="rId4"/>
          <a:stretch>
            <a:fillRect/>
          </a:stretch>
        </p:blipFill>
        <p:spPr>
          <a:xfrm>
            <a:off x="1455755" y="3876511"/>
            <a:ext cx="3221569" cy="2510420"/>
          </a:xfrm>
          <a:prstGeom prst="rect">
            <a:avLst/>
          </a:prstGeom>
        </p:spPr>
      </p:pic>
      <p:pic>
        <p:nvPicPr>
          <p:cNvPr id="16" name="Picture 15" descr="A close up of a map&#10;&#10;Description automatically generated">
            <a:extLst>
              <a:ext uri="{FF2B5EF4-FFF2-40B4-BE49-F238E27FC236}">
                <a16:creationId xmlns:a16="http://schemas.microsoft.com/office/drawing/2014/main" id="{6D515E7C-2314-4253-B07F-BBAFDDF3016B}"/>
              </a:ext>
            </a:extLst>
          </p:cNvPr>
          <p:cNvPicPr>
            <a:picLocks noChangeAspect="1"/>
          </p:cNvPicPr>
          <p:nvPr/>
        </p:nvPicPr>
        <p:blipFill>
          <a:blip r:embed="rId5"/>
          <a:stretch>
            <a:fillRect/>
          </a:stretch>
        </p:blipFill>
        <p:spPr>
          <a:xfrm>
            <a:off x="1413552" y="1175415"/>
            <a:ext cx="3263771" cy="2527074"/>
          </a:xfrm>
          <a:prstGeom prst="rect">
            <a:avLst/>
          </a:prstGeom>
        </p:spPr>
      </p:pic>
      <p:sp>
        <p:nvSpPr>
          <p:cNvPr id="7" name="Rectangle 6">
            <a:extLst>
              <a:ext uri="{FF2B5EF4-FFF2-40B4-BE49-F238E27FC236}">
                <a16:creationId xmlns:a16="http://schemas.microsoft.com/office/drawing/2014/main" id="{F5D36ED0-82D1-455B-B531-E2365C682A19}"/>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1172277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Performance results – sea state @ 1000 ft</a:t>
            </a:r>
          </a:p>
        </p:txBody>
      </p:sp>
      <p:pic>
        <p:nvPicPr>
          <p:cNvPr id="4" name="Picture 3" descr="A close up of a map&#10;&#10;Description automatically generated">
            <a:extLst>
              <a:ext uri="{FF2B5EF4-FFF2-40B4-BE49-F238E27FC236}">
                <a16:creationId xmlns:a16="http://schemas.microsoft.com/office/drawing/2014/main" id="{39675654-36EB-4F65-B0EA-30D2C5B599DB}"/>
              </a:ext>
            </a:extLst>
          </p:cNvPr>
          <p:cNvPicPr>
            <a:picLocks noChangeAspect="1"/>
          </p:cNvPicPr>
          <p:nvPr/>
        </p:nvPicPr>
        <p:blipFill>
          <a:blip r:embed="rId3"/>
          <a:stretch>
            <a:fillRect/>
          </a:stretch>
        </p:blipFill>
        <p:spPr>
          <a:xfrm>
            <a:off x="530225" y="1727941"/>
            <a:ext cx="4814065" cy="4420679"/>
          </a:xfrm>
          <a:prstGeom prst="rect">
            <a:avLst/>
          </a:prstGeom>
        </p:spPr>
      </p:pic>
      <p:pic>
        <p:nvPicPr>
          <p:cNvPr id="7" name="Picture 6" descr="A close up of a map&#10;&#10;Description automatically generated">
            <a:extLst>
              <a:ext uri="{FF2B5EF4-FFF2-40B4-BE49-F238E27FC236}">
                <a16:creationId xmlns:a16="http://schemas.microsoft.com/office/drawing/2014/main" id="{CD8B0ED1-D32B-481C-AFBB-FD1DB3EB6A04}"/>
              </a:ext>
            </a:extLst>
          </p:cNvPr>
          <p:cNvPicPr>
            <a:picLocks noChangeAspect="1"/>
          </p:cNvPicPr>
          <p:nvPr/>
        </p:nvPicPr>
        <p:blipFill>
          <a:blip r:embed="rId4"/>
          <a:stretch>
            <a:fillRect/>
          </a:stretch>
        </p:blipFill>
        <p:spPr>
          <a:xfrm>
            <a:off x="6309434" y="1727941"/>
            <a:ext cx="4814065" cy="4420679"/>
          </a:xfrm>
          <a:prstGeom prst="rect">
            <a:avLst/>
          </a:prstGeom>
        </p:spPr>
      </p:pic>
      <p:sp>
        <p:nvSpPr>
          <p:cNvPr id="5" name="Rectangle 4">
            <a:extLst>
              <a:ext uri="{FF2B5EF4-FFF2-40B4-BE49-F238E27FC236}">
                <a16:creationId xmlns:a16="http://schemas.microsoft.com/office/drawing/2014/main" id="{9FC78D0F-0AAA-43B9-982B-FFD4F39AA496}"/>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440183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Performance results – sea state @ 1000 ft</a:t>
            </a:r>
          </a:p>
        </p:txBody>
      </p:sp>
      <p:pic>
        <p:nvPicPr>
          <p:cNvPr id="4" name="Picture 3" descr="A close up of a map&#10;&#10;Description automatically generated">
            <a:extLst>
              <a:ext uri="{FF2B5EF4-FFF2-40B4-BE49-F238E27FC236}">
                <a16:creationId xmlns:a16="http://schemas.microsoft.com/office/drawing/2014/main" id="{137F4C6B-4283-49A1-871A-BFED09BA3183}"/>
              </a:ext>
            </a:extLst>
          </p:cNvPr>
          <p:cNvPicPr>
            <a:picLocks noChangeAspect="1"/>
          </p:cNvPicPr>
          <p:nvPr/>
        </p:nvPicPr>
        <p:blipFill>
          <a:blip r:embed="rId3"/>
          <a:stretch>
            <a:fillRect/>
          </a:stretch>
        </p:blipFill>
        <p:spPr>
          <a:xfrm>
            <a:off x="6549211" y="1147995"/>
            <a:ext cx="3609332" cy="2510420"/>
          </a:xfrm>
          <a:prstGeom prst="rect">
            <a:avLst/>
          </a:prstGeom>
        </p:spPr>
      </p:pic>
      <p:pic>
        <p:nvPicPr>
          <p:cNvPr id="6" name="Picture 5" descr="A close up of a map&#10;&#10;Description automatically generated">
            <a:extLst>
              <a:ext uri="{FF2B5EF4-FFF2-40B4-BE49-F238E27FC236}">
                <a16:creationId xmlns:a16="http://schemas.microsoft.com/office/drawing/2014/main" id="{7A845627-761D-43DD-AF2F-C4A85E39FCEF}"/>
              </a:ext>
            </a:extLst>
          </p:cNvPr>
          <p:cNvPicPr>
            <a:picLocks noChangeAspect="1"/>
          </p:cNvPicPr>
          <p:nvPr/>
        </p:nvPicPr>
        <p:blipFill>
          <a:blip r:embed="rId4"/>
          <a:stretch>
            <a:fillRect/>
          </a:stretch>
        </p:blipFill>
        <p:spPr>
          <a:xfrm>
            <a:off x="6549211" y="3828635"/>
            <a:ext cx="3609332" cy="2510420"/>
          </a:xfrm>
          <a:prstGeom prst="rect">
            <a:avLst/>
          </a:prstGeom>
        </p:spPr>
      </p:pic>
      <p:pic>
        <p:nvPicPr>
          <p:cNvPr id="11" name="Picture 10" descr="A close up of a map&#10;&#10;Description automatically generated">
            <a:extLst>
              <a:ext uri="{FF2B5EF4-FFF2-40B4-BE49-F238E27FC236}">
                <a16:creationId xmlns:a16="http://schemas.microsoft.com/office/drawing/2014/main" id="{8A6DA3DB-ED01-4134-9811-6F437C449CCD}"/>
              </a:ext>
            </a:extLst>
          </p:cNvPr>
          <p:cNvPicPr>
            <a:picLocks noChangeAspect="1"/>
          </p:cNvPicPr>
          <p:nvPr/>
        </p:nvPicPr>
        <p:blipFill>
          <a:blip r:embed="rId5"/>
          <a:stretch>
            <a:fillRect/>
          </a:stretch>
        </p:blipFill>
        <p:spPr>
          <a:xfrm>
            <a:off x="1421868" y="1147995"/>
            <a:ext cx="3518853" cy="2510420"/>
          </a:xfrm>
          <a:prstGeom prst="rect">
            <a:avLst/>
          </a:prstGeom>
        </p:spPr>
      </p:pic>
      <p:pic>
        <p:nvPicPr>
          <p:cNvPr id="15" name="Picture 14" descr="A close up of a map&#10;&#10;Description automatically generated">
            <a:extLst>
              <a:ext uri="{FF2B5EF4-FFF2-40B4-BE49-F238E27FC236}">
                <a16:creationId xmlns:a16="http://schemas.microsoft.com/office/drawing/2014/main" id="{81CC8C79-304C-4C4C-B477-591FDE1E7F0D}"/>
              </a:ext>
            </a:extLst>
          </p:cNvPr>
          <p:cNvPicPr>
            <a:picLocks noChangeAspect="1"/>
          </p:cNvPicPr>
          <p:nvPr/>
        </p:nvPicPr>
        <p:blipFill>
          <a:blip r:embed="rId6"/>
          <a:stretch>
            <a:fillRect/>
          </a:stretch>
        </p:blipFill>
        <p:spPr>
          <a:xfrm>
            <a:off x="1421868" y="3828634"/>
            <a:ext cx="3511478" cy="2510421"/>
          </a:xfrm>
          <a:prstGeom prst="rect">
            <a:avLst/>
          </a:prstGeom>
        </p:spPr>
      </p:pic>
      <p:sp>
        <p:nvSpPr>
          <p:cNvPr id="7" name="Rectangle 6">
            <a:extLst>
              <a:ext uri="{FF2B5EF4-FFF2-40B4-BE49-F238E27FC236}">
                <a16:creationId xmlns:a16="http://schemas.microsoft.com/office/drawing/2014/main" id="{3FC12F63-41AB-4B5F-AC9B-204D4BC61DA7}"/>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1668109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541528" y="1512829"/>
            <a:ext cx="10962862" cy="3963289"/>
          </a:xfrm>
        </p:spPr>
        <p:txBody>
          <a:bodyPr>
            <a:normAutofit/>
          </a:bodyPr>
          <a:lstStyle/>
          <a:p>
            <a:r>
              <a:rPr lang="en-GB" altLang="en-US" dirty="0"/>
              <a:t>Performance modelling and clutter statistics</a:t>
            </a:r>
          </a:p>
          <a:p>
            <a:endParaRPr lang="en-GB" altLang="en-US" b="1" dirty="0"/>
          </a:p>
          <a:p>
            <a:r>
              <a:rPr lang="en-GB" altLang="en-US" dirty="0"/>
              <a:t>Non-coherent performance prediction modelling</a:t>
            </a:r>
          </a:p>
          <a:p>
            <a:pPr lvl="1"/>
            <a:r>
              <a:rPr lang="en-GB" altLang="en-US" dirty="0"/>
              <a:t>Case study: Impact of model mismatch</a:t>
            </a:r>
          </a:p>
          <a:p>
            <a:pPr lvl="1"/>
            <a:r>
              <a:rPr lang="en-GB" altLang="en-US" dirty="0"/>
              <a:t>Case study: Detection performance for a fast-scanning radar</a:t>
            </a:r>
          </a:p>
          <a:p>
            <a:endParaRPr lang="en-GB" altLang="en-US" dirty="0"/>
          </a:p>
          <a:p>
            <a:r>
              <a:rPr lang="en-GB" dirty="0"/>
              <a:t>Coherent performance prediction</a:t>
            </a:r>
          </a:p>
          <a:p>
            <a:pPr lvl="1"/>
            <a:r>
              <a:rPr lang="en-GB" dirty="0"/>
              <a:t>Case study: Coherent or non-coherent detection?</a:t>
            </a:r>
          </a:p>
        </p:txBody>
      </p:sp>
      <p:sp>
        <p:nvSpPr>
          <p:cNvPr id="6" name="Title 5"/>
          <p:cNvSpPr>
            <a:spLocks noGrp="1"/>
          </p:cNvSpPr>
          <p:nvPr>
            <p:ph type="title"/>
          </p:nvPr>
        </p:nvSpPr>
        <p:spPr/>
        <p:txBody>
          <a:bodyPr>
            <a:normAutofit/>
          </a:bodyPr>
          <a:lstStyle/>
          <a:p>
            <a:r>
              <a:rPr lang="en-GB" altLang="en-US" dirty="0"/>
              <a:t>Seminar outline</a:t>
            </a:r>
            <a:endParaRPr lang="en-GB" dirty="0"/>
          </a:p>
        </p:txBody>
      </p:sp>
      <p:sp>
        <p:nvSpPr>
          <p:cNvPr id="2" name="Text Placeholder 9">
            <a:extLst>
              <a:ext uri="{FF2B5EF4-FFF2-40B4-BE49-F238E27FC236}">
                <a16:creationId xmlns:a16="http://schemas.microsoft.com/office/drawing/2014/main" id="{15EB1360-F631-1500-A76B-8ACE50CD55B3}"/>
              </a:ext>
            </a:extLst>
          </p:cNvPr>
          <p:cNvSpPr txBox="1">
            <a:spLocks/>
          </p:cNvSpPr>
          <p:nvPr/>
        </p:nvSpPr>
        <p:spPr>
          <a:xfrm>
            <a:off x="739465" y="5576442"/>
            <a:ext cx="2984176" cy="709367"/>
          </a:xfrm>
          <a:prstGeom prst="rect">
            <a:avLst/>
          </a:prstGeom>
        </p:spPr>
        <p:txBody>
          <a:bodyPr>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dirty="0">
                <a:latin typeface="Times New Roman" panose="02020603050405020304" pitchFamily="18" charset="0"/>
                <a:cs typeface="Times New Roman" panose="02020603050405020304" pitchFamily="18" charset="0"/>
              </a:rPr>
              <a:t>Collaborator: Simon Watts</a:t>
            </a:r>
            <a:endParaRPr lang="en-AU" sz="1600" baseline="30000" dirty="0">
              <a:latin typeface="Times New Roman" panose="02020603050405020304" pitchFamily="18" charset="0"/>
              <a:cs typeface="Times New Roman" panose="02020603050405020304" pitchFamily="18" charset="0"/>
            </a:endParaRPr>
          </a:p>
          <a:p>
            <a:pPr marL="0" indent="0">
              <a:buNone/>
            </a:pPr>
            <a:r>
              <a:rPr lang="en-AU" sz="1600" dirty="0">
                <a:latin typeface="Times New Roman" panose="02020603050405020304" pitchFamily="18" charset="0"/>
                <a:cs typeface="Times New Roman" panose="02020603050405020304" pitchFamily="18" charset="0"/>
              </a:rPr>
              <a:t>University College London, UK</a:t>
            </a:r>
          </a:p>
        </p:txBody>
      </p:sp>
      <p:pic>
        <p:nvPicPr>
          <p:cNvPr id="3" name="Picture 2" descr="The IET Shop - Radar Sea Clutter">
            <a:extLst>
              <a:ext uri="{FF2B5EF4-FFF2-40B4-BE49-F238E27FC236}">
                <a16:creationId xmlns:a16="http://schemas.microsoft.com/office/drawing/2014/main" id="{50143C50-09D8-5ABF-E93A-699395C38F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067" y="1244948"/>
            <a:ext cx="2912069" cy="436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599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Performance results – propagation model @ 1000 ft</a:t>
            </a:r>
          </a:p>
        </p:txBody>
      </p:sp>
      <p:pic>
        <p:nvPicPr>
          <p:cNvPr id="5" name="Picture 4" descr="A close up of a map&#10;&#10;Description automatically generated">
            <a:extLst>
              <a:ext uri="{FF2B5EF4-FFF2-40B4-BE49-F238E27FC236}">
                <a16:creationId xmlns:a16="http://schemas.microsoft.com/office/drawing/2014/main" id="{8B1E65B0-9743-4FEF-AFD3-7B8EC64E4F9E}"/>
              </a:ext>
            </a:extLst>
          </p:cNvPr>
          <p:cNvPicPr>
            <a:picLocks noChangeAspect="1"/>
          </p:cNvPicPr>
          <p:nvPr/>
        </p:nvPicPr>
        <p:blipFill>
          <a:blip r:embed="rId3"/>
          <a:stretch>
            <a:fillRect/>
          </a:stretch>
        </p:blipFill>
        <p:spPr>
          <a:xfrm>
            <a:off x="6341591" y="1727939"/>
            <a:ext cx="4755056" cy="4420679"/>
          </a:xfrm>
          <a:prstGeom prst="rect">
            <a:avLst/>
          </a:prstGeom>
        </p:spPr>
      </p:pic>
      <p:pic>
        <p:nvPicPr>
          <p:cNvPr id="8" name="Picture 7" descr="A close up of a map&#10;&#10;Description automatically generated">
            <a:extLst>
              <a:ext uri="{FF2B5EF4-FFF2-40B4-BE49-F238E27FC236}">
                <a16:creationId xmlns:a16="http://schemas.microsoft.com/office/drawing/2014/main" id="{6D5B063A-C6C4-4849-8C60-6F4961DBA38B}"/>
              </a:ext>
            </a:extLst>
          </p:cNvPr>
          <p:cNvPicPr>
            <a:picLocks noChangeAspect="1"/>
          </p:cNvPicPr>
          <p:nvPr/>
        </p:nvPicPr>
        <p:blipFill>
          <a:blip r:embed="rId4"/>
          <a:stretch>
            <a:fillRect/>
          </a:stretch>
        </p:blipFill>
        <p:spPr>
          <a:xfrm>
            <a:off x="655087" y="1727937"/>
            <a:ext cx="4755059" cy="4420680"/>
          </a:xfrm>
          <a:prstGeom prst="rect">
            <a:avLst/>
          </a:prstGeom>
        </p:spPr>
      </p:pic>
      <p:sp>
        <p:nvSpPr>
          <p:cNvPr id="6" name="Rectangle 5">
            <a:extLst>
              <a:ext uri="{FF2B5EF4-FFF2-40B4-BE49-F238E27FC236}">
                <a16:creationId xmlns:a16="http://schemas.microsoft.com/office/drawing/2014/main" id="{038D7BE2-C4E7-4F40-A934-2A1DB9821D3B}"/>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779520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Performance results – propagation model @ 1000 ft</a:t>
            </a:r>
          </a:p>
        </p:txBody>
      </p:sp>
      <p:pic>
        <p:nvPicPr>
          <p:cNvPr id="4" name="Picture 3" descr="A close up of a map&#10;&#10;Description automatically generated">
            <a:extLst>
              <a:ext uri="{FF2B5EF4-FFF2-40B4-BE49-F238E27FC236}">
                <a16:creationId xmlns:a16="http://schemas.microsoft.com/office/drawing/2014/main" id="{E1AD4FF0-2276-4260-824C-8E3E0F67ADEE}"/>
              </a:ext>
            </a:extLst>
          </p:cNvPr>
          <p:cNvPicPr>
            <a:picLocks noChangeAspect="1"/>
          </p:cNvPicPr>
          <p:nvPr/>
        </p:nvPicPr>
        <p:blipFill>
          <a:blip r:embed="rId2"/>
          <a:stretch>
            <a:fillRect/>
          </a:stretch>
        </p:blipFill>
        <p:spPr>
          <a:xfrm>
            <a:off x="1523320" y="3844849"/>
            <a:ext cx="3358076" cy="2440147"/>
          </a:xfrm>
          <a:prstGeom prst="rect">
            <a:avLst/>
          </a:prstGeom>
        </p:spPr>
      </p:pic>
      <p:pic>
        <p:nvPicPr>
          <p:cNvPr id="6" name="Picture 5" descr="A close up of a map&#10;&#10;Description automatically generated">
            <a:extLst>
              <a:ext uri="{FF2B5EF4-FFF2-40B4-BE49-F238E27FC236}">
                <a16:creationId xmlns:a16="http://schemas.microsoft.com/office/drawing/2014/main" id="{516201DD-D79E-48B9-BE37-B7CA0FFF5879}"/>
              </a:ext>
            </a:extLst>
          </p:cNvPr>
          <p:cNvPicPr>
            <a:picLocks noChangeAspect="1"/>
          </p:cNvPicPr>
          <p:nvPr/>
        </p:nvPicPr>
        <p:blipFill>
          <a:blip r:embed="rId3"/>
          <a:stretch>
            <a:fillRect/>
          </a:stretch>
        </p:blipFill>
        <p:spPr>
          <a:xfrm>
            <a:off x="1515533" y="1258047"/>
            <a:ext cx="3358075" cy="2440147"/>
          </a:xfrm>
          <a:prstGeom prst="rect">
            <a:avLst/>
          </a:prstGeom>
        </p:spPr>
      </p:pic>
      <p:pic>
        <p:nvPicPr>
          <p:cNvPr id="8" name="Picture 7" descr="A close up of a map&#10;&#10;Description automatically generated">
            <a:extLst>
              <a:ext uri="{FF2B5EF4-FFF2-40B4-BE49-F238E27FC236}">
                <a16:creationId xmlns:a16="http://schemas.microsoft.com/office/drawing/2014/main" id="{491CAECA-A282-4A36-9668-9C4CDC17E155}"/>
              </a:ext>
            </a:extLst>
          </p:cNvPr>
          <p:cNvPicPr>
            <a:picLocks noChangeAspect="1"/>
          </p:cNvPicPr>
          <p:nvPr/>
        </p:nvPicPr>
        <p:blipFill>
          <a:blip r:embed="rId4"/>
          <a:stretch>
            <a:fillRect/>
          </a:stretch>
        </p:blipFill>
        <p:spPr>
          <a:xfrm>
            <a:off x="6587068" y="1244930"/>
            <a:ext cx="3358075" cy="2468213"/>
          </a:xfrm>
          <a:prstGeom prst="rect">
            <a:avLst/>
          </a:prstGeom>
        </p:spPr>
      </p:pic>
      <p:pic>
        <p:nvPicPr>
          <p:cNvPr id="11" name="Picture 10" descr="A close up of a map&#10;&#10;Description automatically generated">
            <a:extLst>
              <a:ext uri="{FF2B5EF4-FFF2-40B4-BE49-F238E27FC236}">
                <a16:creationId xmlns:a16="http://schemas.microsoft.com/office/drawing/2014/main" id="{246177DD-66CE-4210-9272-D089617EB389}"/>
              </a:ext>
            </a:extLst>
          </p:cNvPr>
          <p:cNvPicPr>
            <a:picLocks noChangeAspect="1"/>
          </p:cNvPicPr>
          <p:nvPr/>
        </p:nvPicPr>
        <p:blipFill>
          <a:blip r:embed="rId5"/>
          <a:stretch>
            <a:fillRect/>
          </a:stretch>
        </p:blipFill>
        <p:spPr>
          <a:xfrm>
            <a:off x="6587069" y="3844850"/>
            <a:ext cx="3358074" cy="2468215"/>
          </a:xfrm>
          <a:prstGeom prst="rect">
            <a:avLst/>
          </a:prstGeom>
        </p:spPr>
      </p:pic>
      <p:sp>
        <p:nvSpPr>
          <p:cNvPr id="7" name="Rectangle 6">
            <a:extLst>
              <a:ext uri="{FF2B5EF4-FFF2-40B4-BE49-F238E27FC236}">
                <a16:creationId xmlns:a16="http://schemas.microsoft.com/office/drawing/2014/main" id="{E86C6A47-45E0-42E1-BB84-189C5A49EC11}"/>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2014434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C7A918-F57F-7B84-A083-2729040DFE09}"/>
              </a:ext>
            </a:extLst>
          </p:cNvPr>
          <p:cNvSpPr>
            <a:spLocks noGrp="1"/>
          </p:cNvSpPr>
          <p:nvPr>
            <p:ph sz="quarter" idx="12"/>
          </p:nvPr>
        </p:nvSpPr>
        <p:spPr>
          <a:xfrm>
            <a:off x="325402" y="1459553"/>
            <a:ext cx="7144057" cy="3707836"/>
          </a:xfrm>
        </p:spPr>
        <p:txBody>
          <a:bodyPr/>
          <a:lstStyle/>
          <a:p>
            <a:r>
              <a:rPr lang="en-US" dirty="0"/>
              <a:t>Fast scan results are better in nearly all cases.</a:t>
            </a:r>
          </a:p>
          <a:p>
            <a:r>
              <a:rPr lang="en-US" dirty="0"/>
              <a:t>Best detection performance at downwind, worse at upwind.</a:t>
            </a:r>
          </a:p>
          <a:p>
            <a:r>
              <a:rPr lang="en-US" dirty="0"/>
              <a:t>Sea state has a huge impact on the performance results, sea state 1 shows amazing performance.</a:t>
            </a:r>
          </a:p>
          <a:p>
            <a:r>
              <a:rPr lang="en-US" dirty="0"/>
              <a:t>Point target propagation model fluctuates – may not be that realistic.</a:t>
            </a:r>
          </a:p>
          <a:p>
            <a:endParaRPr lang="en-US" dirty="0"/>
          </a:p>
          <a:p>
            <a:r>
              <a:rPr lang="en-US" dirty="0"/>
              <a:t>How do the power ratios change as the altitude increases?</a:t>
            </a:r>
          </a:p>
          <a:p>
            <a:r>
              <a:rPr lang="en-US" dirty="0"/>
              <a:t>Strong clutter mean backscatter as grazing angle gets higher.</a:t>
            </a:r>
          </a:p>
          <a:p>
            <a:r>
              <a:rPr lang="en-US" dirty="0"/>
              <a:t>Note – continuous clutter model only valid up to 45</a:t>
            </a:r>
            <a:r>
              <a:rPr lang="en-US" baseline="30000" dirty="0"/>
              <a:t>o</a:t>
            </a:r>
            <a:r>
              <a:rPr lang="en-US" dirty="0"/>
              <a:t> grazing.</a:t>
            </a:r>
          </a:p>
          <a:p>
            <a:endParaRPr lang="en-AU" dirty="0"/>
          </a:p>
        </p:txBody>
      </p:sp>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Results discussion – 1000 ft</a:t>
            </a:r>
          </a:p>
        </p:txBody>
      </p:sp>
      <p:sp>
        <p:nvSpPr>
          <p:cNvPr id="8" name="Content Placeholder 2">
            <a:extLst>
              <a:ext uri="{FF2B5EF4-FFF2-40B4-BE49-F238E27FC236}">
                <a16:creationId xmlns:a16="http://schemas.microsoft.com/office/drawing/2014/main" id="{11472461-4163-435F-936E-827CE80BB9FA}"/>
              </a:ext>
            </a:extLst>
          </p:cNvPr>
          <p:cNvSpPr txBox="1">
            <a:spLocks/>
          </p:cNvSpPr>
          <p:nvPr/>
        </p:nvSpPr>
        <p:spPr>
          <a:xfrm>
            <a:off x="462491" y="1643035"/>
            <a:ext cx="7006968" cy="4263371"/>
          </a:xfrm>
          <a:prstGeom prst="rect">
            <a:avLst/>
          </a:prstGeom>
        </p:spPr>
        <p:txBody>
          <a:bodyPr>
            <a:normAutofit/>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a:buFont typeface="Wingdings" panose="05000000000000000000" pitchFamily="2" charset="2"/>
              <a:buChar char="§"/>
            </a:pPr>
            <a:endParaRPr lang="en-AU" sz="1867" dirty="0"/>
          </a:p>
        </p:txBody>
      </p:sp>
      <p:pic>
        <p:nvPicPr>
          <p:cNvPr id="4" name="Picture 3">
            <a:extLst>
              <a:ext uri="{FF2B5EF4-FFF2-40B4-BE49-F238E27FC236}">
                <a16:creationId xmlns:a16="http://schemas.microsoft.com/office/drawing/2014/main" id="{1A3CAC10-3D7C-4AC3-828B-D2BB4CC08CE0}"/>
              </a:ext>
            </a:extLst>
          </p:cNvPr>
          <p:cNvPicPr>
            <a:picLocks noChangeAspect="1"/>
          </p:cNvPicPr>
          <p:nvPr/>
        </p:nvPicPr>
        <p:blipFill>
          <a:blip r:embed="rId2"/>
          <a:stretch>
            <a:fillRect/>
          </a:stretch>
        </p:blipFill>
        <p:spPr>
          <a:xfrm>
            <a:off x="7469459" y="2038823"/>
            <a:ext cx="4625488" cy="3471795"/>
          </a:xfrm>
          <a:prstGeom prst="rect">
            <a:avLst/>
          </a:prstGeom>
        </p:spPr>
      </p:pic>
      <p:sp>
        <p:nvSpPr>
          <p:cNvPr id="5" name="Rectangle 4">
            <a:extLst>
              <a:ext uri="{FF2B5EF4-FFF2-40B4-BE49-F238E27FC236}">
                <a16:creationId xmlns:a16="http://schemas.microsoft.com/office/drawing/2014/main" id="{61D90266-B198-495D-B544-BA145A458B42}"/>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3119305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A1057-1C89-7A90-3A4D-6568D95535C4}"/>
              </a:ext>
            </a:extLst>
          </p:cNvPr>
          <p:cNvSpPr>
            <a:spLocks noGrp="1"/>
          </p:cNvSpPr>
          <p:nvPr>
            <p:ph sz="quarter" idx="12"/>
          </p:nvPr>
        </p:nvSpPr>
        <p:spPr>
          <a:xfrm>
            <a:off x="669594" y="1105939"/>
            <a:ext cx="10962862" cy="1587781"/>
          </a:xfrm>
        </p:spPr>
        <p:txBody>
          <a:bodyPr>
            <a:normAutofit lnSpcReduction="10000"/>
          </a:bodyPr>
          <a:lstStyle/>
          <a:p>
            <a:r>
              <a:rPr lang="en-US" dirty="0"/>
              <a:t>Example shows min. detectable RCS for fast-scan mode and cross-wind </a:t>
            </a:r>
          </a:p>
          <a:p>
            <a:r>
              <a:rPr lang="en-US" dirty="0"/>
              <a:t>Performance degrades for near ranges as altitude / grazing increases. </a:t>
            </a:r>
          </a:p>
          <a:p>
            <a:r>
              <a:rPr lang="en-US" dirty="0"/>
              <a:t>For example, at 50,000 ft, clutter is very strong for ranges &lt; 15 NM. Beyond this, detection may be possible.</a:t>
            </a:r>
          </a:p>
          <a:p>
            <a:r>
              <a:rPr lang="en-US" dirty="0"/>
              <a:t>Sea state has a big impact - unlikely to detect target in rough seas.</a:t>
            </a:r>
            <a:endParaRPr lang="en-AU" dirty="0"/>
          </a:p>
        </p:txBody>
      </p:sp>
      <p:sp>
        <p:nvSpPr>
          <p:cNvPr id="3" name="Title 2">
            <a:extLst>
              <a:ext uri="{FF2B5EF4-FFF2-40B4-BE49-F238E27FC236}">
                <a16:creationId xmlns:a16="http://schemas.microsoft.com/office/drawing/2014/main" id="{F8AD8431-4FD4-4E2F-BF60-6C8550C5C6D2}"/>
              </a:ext>
            </a:extLst>
          </p:cNvPr>
          <p:cNvSpPr>
            <a:spLocks noGrp="1"/>
          </p:cNvSpPr>
          <p:nvPr>
            <p:ph type="title"/>
          </p:nvPr>
        </p:nvSpPr>
        <p:spPr/>
        <p:txBody>
          <a:bodyPr/>
          <a:lstStyle/>
          <a:p>
            <a:r>
              <a:rPr lang="en-AU" dirty="0"/>
              <a:t>Performance at higher altitudes</a:t>
            </a:r>
          </a:p>
        </p:txBody>
      </p:sp>
      <p:sp>
        <p:nvSpPr>
          <p:cNvPr id="8" name="Content Placeholder 2">
            <a:extLst>
              <a:ext uri="{FF2B5EF4-FFF2-40B4-BE49-F238E27FC236}">
                <a16:creationId xmlns:a16="http://schemas.microsoft.com/office/drawing/2014/main" id="{11472461-4163-435F-936E-827CE80BB9FA}"/>
              </a:ext>
            </a:extLst>
          </p:cNvPr>
          <p:cNvSpPr txBox="1">
            <a:spLocks/>
          </p:cNvSpPr>
          <p:nvPr/>
        </p:nvSpPr>
        <p:spPr>
          <a:xfrm>
            <a:off x="559544" y="1536296"/>
            <a:ext cx="11546597" cy="4263371"/>
          </a:xfrm>
          <a:prstGeom prst="rect">
            <a:avLst/>
          </a:prstGeom>
        </p:spPr>
        <p:txBody>
          <a:bodyPr>
            <a:normAutofit/>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a:buFont typeface="Wingdings" panose="05000000000000000000" pitchFamily="2" charset="2"/>
              <a:buChar char="§"/>
            </a:pPr>
            <a:endParaRPr lang="en-AU" sz="1867" dirty="0"/>
          </a:p>
        </p:txBody>
      </p:sp>
      <p:pic>
        <p:nvPicPr>
          <p:cNvPr id="5" name="Picture 4" descr="A screenshot of a cell phone&#10;&#10;Description automatically generated">
            <a:extLst>
              <a:ext uri="{FF2B5EF4-FFF2-40B4-BE49-F238E27FC236}">
                <a16:creationId xmlns:a16="http://schemas.microsoft.com/office/drawing/2014/main" id="{70474FEF-CC03-4C1E-8F78-C3BAF3210047}"/>
              </a:ext>
            </a:extLst>
          </p:cNvPr>
          <p:cNvPicPr>
            <a:picLocks noChangeAspect="1"/>
          </p:cNvPicPr>
          <p:nvPr/>
        </p:nvPicPr>
        <p:blipFill>
          <a:blip r:embed="rId3"/>
          <a:stretch>
            <a:fillRect/>
          </a:stretch>
        </p:blipFill>
        <p:spPr>
          <a:xfrm>
            <a:off x="6467122" y="3132319"/>
            <a:ext cx="3876732" cy="3105947"/>
          </a:xfrm>
          <a:prstGeom prst="rect">
            <a:avLst/>
          </a:prstGeom>
        </p:spPr>
      </p:pic>
      <p:pic>
        <p:nvPicPr>
          <p:cNvPr id="6" name="Picture 5" descr="A picture containing screenshot&#10;&#10;Description automatically generated">
            <a:extLst>
              <a:ext uri="{FF2B5EF4-FFF2-40B4-BE49-F238E27FC236}">
                <a16:creationId xmlns:a16="http://schemas.microsoft.com/office/drawing/2014/main" id="{EEE15F5E-6731-408A-A093-EACE2BBB6D8E}"/>
              </a:ext>
            </a:extLst>
          </p:cNvPr>
          <p:cNvPicPr>
            <a:picLocks noChangeAspect="1"/>
          </p:cNvPicPr>
          <p:nvPr/>
        </p:nvPicPr>
        <p:blipFill>
          <a:blip r:embed="rId4"/>
          <a:stretch>
            <a:fillRect/>
          </a:stretch>
        </p:blipFill>
        <p:spPr>
          <a:xfrm>
            <a:off x="1065791" y="3132319"/>
            <a:ext cx="3876732" cy="3105947"/>
          </a:xfrm>
          <a:prstGeom prst="rect">
            <a:avLst/>
          </a:prstGeom>
        </p:spPr>
      </p:pic>
      <p:sp>
        <p:nvSpPr>
          <p:cNvPr id="7" name="Rectangle 6">
            <a:extLst>
              <a:ext uri="{FF2B5EF4-FFF2-40B4-BE49-F238E27FC236}">
                <a16:creationId xmlns:a16="http://schemas.microsoft.com/office/drawing/2014/main" id="{96192FCA-3D35-4F80-9B6D-0DCE82951EFA}"/>
              </a:ext>
            </a:extLst>
          </p:cNvPr>
          <p:cNvSpPr/>
          <p:nvPr/>
        </p:nvSpPr>
        <p:spPr>
          <a:xfrm>
            <a:off x="5384800" y="124875"/>
            <a:ext cx="1270000" cy="338554"/>
          </a:xfrm>
          <a:prstGeom prst="rect">
            <a:avLst/>
          </a:prstGeom>
        </p:spPr>
        <p:txBody>
          <a:bodyPr wrap="square">
            <a:spAutoFit/>
          </a:bodyPr>
          <a:lstStyle/>
          <a:p>
            <a:r>
              <a:rPr lang="en-AU" sz="1600" dirty="0">
                <a:solidFill>
                  <a:schemeClr val="bg1"/>
                </a:solidFill>
              </a:rPr>
              <a:t>OFFICIAL</a:t>
            </a:r>
          </a:p>
        </p:txBody>
      </p:sp>
    </p:spTree>
    <p:extLst>
      <p:ext uri="{BB962C8B-B14F-4D97-AF65-F5344CB8AC3E}">
        <p14:creationId xmlns:p14="http://schemas.microsoft.com/office/powerpoint/2010/main" val="3003620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541528" y="1512829"/>
            <a:ext cx="10962862" cy="3963289"/>
          </a:xfrm>
        </p:spPr>
        <p:txBody>
          <a:bodyPr>
            <a:normAutofit/>
          </a:bodyPr>
          <a:lstStyle/>
          <a:p>
            <a:r>
              <a:rPr lang="en-GB" altLang="en-US" dirty="0"/>
              <a:t>Performance modelling and clutter statistics</a:t>
            </a:r>
          </a:p>
          <a:p>
            <a:endParaRPr lang="en-GB" altLang="en-US" dirty="0"/>
          </a:p>
          <a:p>
            <a:r>
              <a:rPr lang="en-GB" altLang="en-US" dirty="0"/>
              <a:t>Non-coherent performance prediction modelling</a:t>
            </a:r>
          </a:p>
          <a:p>
            <a:pPr lvl="1"/>
            <a:r>
              <a:rPr lang="en-GB" altLang="en-US" dirty="0"/>
              <a:t>Case study: Impact of model mismatch</a:t>
            </a:r>
          </a:p>
          <a:p>
            <a:pPr lvl="1"/>
            <a:r>
              <a:rPr lang="en-GB" altLang="en-US" dirty="0"/>
              <a:t>Case study: Detection performance for a fast-scanning radar</a:t>
            </a:r>
          </a:p>
          <a:p>
            <a:endParaRPr lang="en-GB" altLang="en-US" dirty="0"/>
          </a:p>
          <a:p>
            <a:r>
              <a:rPr lang="en-GB" b="1" dirty="0"/>
              <a:t>Coherent performance prediction</a:t>
            </a:r>
          </a:p>
          <a:p>
            <a:pPr lvl="1"/>
            <a:r>
              <a:rPr lang="en-GB" dirty="0"/>
              <a:t>Case study: Coherent or non-coherent detection?</a:t>
            </a:r>
          </a:p>
        </p:txBody>
      </p:sp>
      <p:sp>
        <p:nvSpPr>
          <p:cNvPr id="6" name="Title 5"/>
          <p:cNvSpPr>
            <a:spLocks noGrp="1"/>
          </p:cNvSpPr>
          <p:nvPr>
            <p:ph type="title"/>
          </p:nvPr>
        </p:nvSpPr>
        <p:spPr/>
        <p:txBody>
          <a:bodyPr>
            <a:normAutofit/>
          </a:bodyPr>
          <a:lstStyle/>
          <a:p>
            <a:r>
              <a:rPr lang="en-GB" altLang="en-US" dirty="0"/>
              <a:t>Seminar outline</a:t>
            </a:r>
            <a:endParaRPr lang="en-GB" dirty="0"/>
          </a:p>
        </p:txBody>
      </p:sp>
    </p:spTree>
    <p:extLst>
      <p:ext uri="{BB962C8B-B14F-4D97-AF65-F5344CB8AC3E}">
        <p14:creationId xmlns:p14="http://schemas.microsoft.com/office/powerpoint/2010/main" val="3660064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376807" y="1283678"/>
            <a:ext cx="11177270" cy="4469421"/>
          </a:xfrm>
        </p:spPr>
        <p:txBody>
          <a:bodyPr>
            <a:noAutofit/>
          </a:bodyPr>
          <a:lstStyle/>
          <a:p>
            <a:r>
              <a:rPr lang="en-GB" dirty="0"/>
              <a:t>Coherent detection involves processing bursts of data in successive range cells.</a:t>
            </a:r>
          </a:p>
          <a:p>
            <a:r>
              <a:rPr lang="en-GB" dirty="0"/>
              <a:t>Threshold set by cell-averaging constant false alarm rate (CA-CFAR) or equivalent adaptive threshold running over range, independently in each Doppler bin.</a:t>
            </a:r>
          </a:p>
          <a:p>
            <a:r>
              <a:rPr lang="en-GB" dirty="0"/>
              <a:t>With knowledge of CNR and amplitude statistics in each Doppler bin, detection performance as a function of frequency can be estimated in the same way as for non-coherent detectors.</a:t>
            </a:r>
          </a:p>
          <a:p>
            <a:r>
              <a:rPr lang="en-GB" altLang="en-US" dirty="0"/>
              <a:t>Achieved using the evolved Doppler spectrum model.</a:t>
            </a:r>
          </a:p>
          <a:p>
            <a:endParaRPr lang="en-GB" altLang="en-US" dirty="0"/>
          </a:p>
          <a:p>
            <a:r>
              <a:rPr lang="en-GB" altLang="en-US" dirty="0"/>
              <a:t>Further adaptive signal processing to cancel clutter (whitening) requires the use of Monte Carlo modelling techniques.</a:t>
            </a:r>
          </a:p>
          <a:p>
            <a:endParaRPr lang="en-GB" altLang="en-US" dirty="0"/>
          </a:p>
          <a:p>
            <a:endParaRPr lang="en-GB" dirty="0"/>
          </a:p>
          <a:p>
            <a:endParaRPr lang="en-GB" dirty="0"/>
          </a:p>
        </p:txBody>
      </p:sp>
      <p:sp>
        <p:nvSpPr>
          <p:cNvPr id="6" name="Title 5"/>
          <p:cNvSpPr>
            <a:spLocks noGrp="1"/>
          </p:cNvSpPr>
          <p:nvPr>
            <p:ph type="title"/>
          </p:nvPr>
        </p:nvSpPr>
        <p:spPr/>
        <p:txBody>
          <a:bodyPr>
            <a:normAutofit/>
          </a:bodyPr>
          <a:lstStyle/>
          <a:p>
            <a:r>
              <a:rPr lang="en-GB" dirty="0"/>
              <a:t>Coherent performance prediction</a:t>
            </a:r>
          </a:p>
        </p:txBody>
      </p:sp>
    </p:spTree>
    <p:extLst>
      <p:ext uri="{BB962C8B-B14F-4D97-AF65-F5344CB8AC3E}">
        <p14:creationId xmlns:p14="http://schemas.microsoft.com/office/powerpoint/2010/main" val="3034955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p:cNvSpPr>
                <a:spLocks noGrp="1"/>
              </p:cNvSpPr>
              <p:nvPr>
                <p:ph sz="quarter" idx="12"/>
              </p:nvPr>
            </p:nvSpPr>
            <p:spPr>
              <a:xfrm>
                <a:off x="376806" y="1168113"/>
                <a:ext cx="7343747" cy="5006099"/>
              </a:xfrm>
            </p:spPr>
            <p:txBody>
              <a:bodyPr>
                <a:normAutofit/>
              </a:bodyPr>
              <a:lstStyle/>
              <a:p>
                <a:r>
                  <a:rPr lang="en-AU" sz="1800" dirty="0"/>
                  <a:t>Gamma PDF correlated over time with mean intensity</a:t>
                </a:r>
              </a:p>
              <a:p>
                <a:pPr marL="0" indent="0">
                  <a:buNone/>
                </a:pPr>
                <a14:m>
                  <m:oMathPara xmlns:m="http://schemas.openxmlformats.org/officeDocument/2006/math">
                    <m:oMathParaPr>
                      <m:jc m:val="centerGroup"/>
                    </m:oMathParaPr>
                    <m:oMath xmlns:m="http://schemas.openxmlformats.org/officeDocument/2006/math">
                      <m:sSub>
                        <m:sSubPr>
                          <m:ctrlPr>
                            <a:rPr lang="en-AU" sz="1800" i="1">
                              <a:latin typeface="Cambria Math" panose="02040503050406030204" pitchFamily="18" charset="0"/>
                            </a:rPr>
                          </m:ctrlPr>
                        </m:sSubPr>
                        <m:e>
                          <m:r>
                            <a:rPr lang="en-AU" sz="1800" b="0" i="1" smtClean="0">
                              <a:latin typeface="Cambria Math" panose="02040503050406030204" pitchFamily="18" charset="0"/>
                            </a:rPr>
                            <m:t>𝑃</m:t>
                          </m:r>
                        </m:e>
                        <m:sub>
                          <m:r>
                            <a:rPr lang="en-US" sz="1800" b="0" i="1" smtClean="0">
                              <a:latin typeface="Cambria Math" panose="02040503050406030204" pitchFamily="18" charset="0"/>
                            </a:rPr>
                            <m:t>𝜏</m:t>
                          </m:r>
                        </m:sub>
                      </m:sSub>
                      <m:d>
                        <m:dPr>
                          <m:ctrlPr>
                            <a:rPr lang="en-AU" sz="1800" i="1">
                              <a:latin typeface="Cambria Math" panose="02040503050406030204" pitchFamily="18" charset="0"/>
                            </a:rPr>
                          </m:ctrlPr>
                        </m:dPr>
                        <m:e>
                          <m:r>
                            <a:rPr lang="en-AU" sz="1800" i="1">
                              <a:latin typeface="Cambria Math" panose="02040503050406030204" pitchFamily="18" charset="0"/>
                            </a:rPr>
                            <m:t>𝜏</m:t>
                          </m:r>
                        </m:e>
                      </m:d>
                      <m:r>
                        <a:rPr lang="en-AU" sz="1800" i="1">
                          <a:latin typeface="Cambria Math" panose="02040503050406030204" pitchFamily="18" charset="0"/>
                        </a:rPr>
                        <m:t>=</m:t>
                      </m:r>
                      <m:f>
                        <m:fPr>
                          <m:ctrlPr>
                            <a:rPr lang="en-AU" sz="1800" i="1">
                              <a:latin typeface="Cambria Math" panose="02040503050406030204" pitchFamily="18" charset="0"/>
                            </a:rPr>
                          </m:ctrlPr>
                        </m:fPr>
                        <m:num>
                          <m:sSup>
                            <m:sSupPr>
                              <m:ctrlPr>
                                <a:rPr lang="en-AU" sz="1800" i="1">
                                  <a:latin typeface="Cambria Math" panose="02040503050406030204" pitchFamily="18" charset="0"/>
                                </a:rPr>
                              </m:ctrlPr>
                            </m:sSupPr>
                            <m:e>
                              <m:r>
                                <a:rPr lang="en-AU" sz="1800" i="1">
                                  <a:latin typeface="Cambria Math" panose="02040503050406030204" pitchFamily="18" charset="0"/>
                                </a:rPr>
                                <m:t>𝑏</m:t>
                              </m:r>
                            </m:e>
                            <m:sup>
                              <m:r>
                                <a:rPr lang="en-AU" sz="1800" i="1">
                                  <a:latin typeface="Cambria Math" panose="02040503050406030204" pitchFamily="18" charset="0"/>
                                </a:rPr>
                                <m:t>𝜈</m:t>
                              </m:r>
                            </m:sup>
                          </m:sSup>
                        </m:num>
                        <m:den>
                          <m:r>
                            <m:rPr>
                              <m:sty m:val="p"/>
                            </m:rPr>
                            <a:rPr lang="en-AU" sz="1800">
                              <a:latin typeface="Cambria Math" panose="02040503050406030204" pitchFamily="18" charset="0"/>
                            </a:rPr>
                            <m:t>Γ</m:t>
                          </m:r>
                          <m:d>
                            <m:dPr>
                              <m:ctrlPr>
                                <a:rPr lang="en-AU" sz="1800" i="1">
                                  <a:latin typeface="Cambria Math" panose="02040503050406030204" pitchFamily="18" charset="0"/>
                                </a:rPr>
                              </m:ctrlPr>
                            </m:dPr>
                            <m:e>
                              <m:r>
                                <a:rPr lang="en-AU" sz="1800" i="1">
                                  <a:latin typeface="Cambria Math" panose="02040503050406030204" pitchFamily="18" charset="0"/>
                                </a:rPr>
                                <m:t>𝜈</m:t>
                              </m:r>
                            </m:e>
                          </m:d>
                        </m:den>
                      </m:f>
                      <m:sSup>
                        <m:sSupPr>
                          <m:ctrlPr>
                            <a:rPr lang="en-AU" sz="1800" i="1">
                              <a:latin typeface="Cambria Math" panose="02040503050406030204" pitchFamily="18" charset="0"/>
                            </a:rPr>
                          </m:ctrlPr>
                        </m:sSupPr>
                        <m:e>
                          <m:r>
                            <a:rPr lang="en-AU" sz="1800" i="1">
                              <a:latin typeface="Cambria Math" panose="02040503050406030204" pitchFamily="18" charset="0"/>
                            </a:rPr>
                            <m:t>𝑡</m:t>
                          </m:r>
                        </m:e>
                        <m:sup>
                          <m:r>
                            <a:rPr lang="en-AU" sz="1800" i="1">
                              <a:latin typeface="Cambria Math" panose="02040503050406030204" pitchFamily="18" charset="0"/>
                            </a:rPr>
                            <m:t>𝜈</m:t>
                          </m:r>
                          <m:r>
                            <a:rPr lang="en-AU" sz="1800" i="1">
                              <a:latin typeface="Cambria Math" panose="02040503050406030204" pitchFamily="18" charset="0"/>
                            </a:rPr>
                            <m:t>−1</m:t>
                          </m:r>
                        </m:sup>
                      </m:sSup>
                      <m:r>
                        <m:rPr>
                          <m:sty m:val="p"/>
                        </m:rPr>
                        <a:rPr lang="en-AU" sz="1800" i="1">
                          <a:latin typeface="Cambria Math" panose="02040503050406030204" pitchFamily="18" charset="0"/>
                        </a:rPr>
                        <m:t>exp</m:t>
                      </m:r>
                      <m:d>
                        <m:dPr>
                          <m:ctrlPr>
                            <a:rPr lang="en-AU" sz="1800" i="1">
                              <a:latin typeface="Cambria Math" panose="02040503050406030204" pitchFamily="18" charset="0"/>
                            </a:rPr>
                          </m:ctrlPr>
                        </m:dPr>
                        <m:e>
                          <m:r>
                            <a:rPr lang="en-AU" sz="1800" i="1">
                              <a:latin typeface="Cambria Math" panose="02040503050406030204" pitchFamily="18" charset="0"/>
                            </a:rPr>
                            <m:t>−</m:t>
                          </m:r>
                          <m:r>
                            <a:rPr lang="en-AU" sz="1800" i="1">
                              <a:latin typeface="Cambria Math" panose="02040503050406030204" pitchFamily="18" charset="0"/>
                            </a:rPr>
                            <m:t>𝑏</m:t>
                          </m:r>
                          <m:r>
                            <a:rPr lang="en-AU" sz="1800" i="1">
                              <a:latin typeface="Cambria Math" panose="02040503050406030204" pitchFamily="18" charset="0"/>
                            </a:rPr>
                            <m:t>𝜏</m:t>
                          </m:r>
                        </m:e>
                      </m:d>
                      <m:r>
                        <a:rPr lang="en-AU" sz="1800" i="1">
                          <a:latin typeface="Cambria Math" panose="02040503050406030204" pitchFamily="18" charset="0"/>
                        </a:rPr>
                        <m:t>,  0≤</m:t>
                      </m:r>
                      <m:r>
                        <a:rPr lang="en-AU" sz="1800" i="1">
                          <a:latin typeface="Cambria Math" panose="02040503050406030204" pitchFamily="18" charset="0"/>
                        </a:rPr>
                        <m:t>𝜏</m:t>
                      </m:r>
                      <m:r>
                        <a:rPr lang="en-AU" sz="1800" i="1">
                          <a:latin typeface="Cambria Math" panose="02040503050406030204" pitchFamily="18" charset="0"/>
                        </a:rPr>
                        <m:t>≤∞</m:t>
                      </m:r>
                    </m:oMath>
                  </m:oMathPara>
                </a14:m>
                <a:endParaRPr lang="en-AU" sz="1800" dirty="0"/>
              </a:p>
              <a:p>
                <a:r>
                  <a:rPr lang="en-AU" sz="1800" dirty="0"/>
                  <a:t>Gaussian-shaped Doppler spectrum</a:t>
                </a:r>
              </a:p>
              <a:p>
                <a:pPr marL="0" indent="0">
                  <a:buNone/>
                </a:pPr>
                <a14:m>
                  <m:oMathPara xmlns:m="http://schemas.openxmlformats.org/officeDocument/2006/math">
                    <m:oMathParaPr>
                      <m:jc m:val="centerGroup"/>
                    </m:oMathParaPr>
                    <m:oMath xmlns:m="http://schemas.openxmlformats.org/officeDocument/2006/math">
                      <m:r>
                        <a:rPr lang="en-AU" sz="1800" i="1">
                          <a:latin typeface="Cambria Math" panose="02040503050406030204" pitchFamily="18" charset="0"/>
                        </a:rPr>
                        <m:t>𝐺</m:t>
                      </m:r>
                      <m:d>
                        <m:dPr>
                          <m:ctrlPr>
                            <a:rPr lang="en-AU" sz="1800" i="1">
                              <a:latin typeface="Cambria Math" panose="02040503050406030204" pitchFamily="18" charset="0"/>
                            </a:rPr>
                          </m:ctrlPr>
                        </m:dPr>
                        <m:e>
                          <m:r>
                            <a:rPr lang="en-AU" sz="1800" i="1">
                              <a:latin typeface="Cambria Math" panose="02040503050406030204" pitchFamily="18" charset="0"/>
                            </a:rPr>
                            <m:t>𝑓</m:t>
                          </m:r>
                          <m:r>
                            <a:rPr lang="en-AU" sz="1800" i="1">
                              <a:latin typeface="Cambria Math" panose="02040503050406030204" pitchFamily="18" charset="0"/>
                            </a:rPr>
                            <m:t>,</m:t>
                          </m:r>
                          <m:r>
                            <a:rPr lang="en-AU" sz="1800" i="1">
                              <a:latin typeface="Cambria Math" panose="02040503050406030204" pitchFamily="18" charset="0"/>
                            </a:rPr>
                            <m:t>𝜏</m:t>
                          </m:r>
                          <m:r>
                            <a:rPr lang="en-AU" sz="1800" i="1">
                              <a:latin typeface="Cambria Math" panose="02040503050406030204" pitchFamily="18" charset="0"/>
                            </a:rPr>
                            <m:t>,</m:t>
                          </m:r>
                          <m:r>
                            <a:rPr lang="en-AU" sz="1800" b="0" i="1" smtClean="0">
                              <a:latin typeface="Cambria Math" panose="02040503050406030204" pitchFamily="18" charset="0"/>
                            </a:rPr>
                            <m:t>𝑤</m:t>
                          </m:r>
                        </m:e>
                      </m:d>
                      <m:r>
                        <a:rPr lang="en-AU" sz="1800" i="1">
                          <a:latin typeface="Cambria Math" panose="02040503050406030204" pitchFamily="18" charset="0"/>
                        </a:rPr>
                        <m:t>=</m:t>
                      </m:r>
                      <m:f>
                        <m:fPr>
                          <m:ctrlPr>
                            <a:rPr lang="en-AU" sz="1800" i="1">
                              <a:latin typeface="Cambria Math" panose="02040503050406030204" pitchFamily="18" charset="0"/>
                            </a:rPr>
                          </m:ctrlPr>
                        </m:fPr>
                        <m:num>
                          <m:r>
                            <a:rPr lang="en-AU" sz="1800" i="1">
                              <a:latin typeface="Cambria Math" panose="02040503050406030204" pitchFamily="18" charset="0"/>
                            </a:rPr>
                            <m:t>𝜏</m:t>
                          </m:r>
                        </m:num>
                        <m:den>
                          <m:rad>
                            <m:radPr>
                              <m:degHide m:val="on"/>
                              <m:ctrlPr>
                                <a:rPr lang="en-AU" sz="1800" i="1">
                                  <a:latin typeface="Cambria Math" panose="02040503050406030204" pitchFamily="18" charset="0"/>
                                </a:rPr>
                              </m:ctrlPr>
                            </m:radPr>
                            <m:deg/>
                            <m:e>
                              <m:r>
                                <a:rPr lang="en-AU" sz="1800" i="1">
                                  <a:latin typeface="Cambria Math" panose="02040503050406030204" pitchFamily="18" charset="0"/>
                                </a:rPr>
                                <m:t>2</m:t>
                              </m:r>
                              <m:r>
                                <a:rPr lang="en-AU" sz="1800" i="1">
                                  <a:latin typeface="Cambria Math" panose="02040503050406030204" pitchFamily="18" charset="0"/>
                                </a:rPr>
                                <m:t>𝜋</m:t>
                              </m:r>
                            </m:e>
                          </m:rad>
                          <m:r>
                            <a:rPr lang="en-AU" sz="1800" b="0" i="1" smtClean="0">
                              <a:latin typeface="Cambria Math" panose="02040503050406030204" pitchFamily="18" charset="0"/>
                            </a:rPr>
                            <m:t>𝑤</m:t>
                          </m:r>
                          <m:r>
                            <a:rPr lang="en-AU" sz="1800" i="1">
                              <a:latin typeface="Cambria Math" panose="02040503050406030204" pitchFamily="18" charset="0"/>
                            </a:rPr>
                            <m:t> </m:t>
                          </m:r>
                        </m:den>
                      </m:f>
                      <m:func>
                        <m:funcPr>
                          <m:ctrlPr>
                            <a:rPr lang="en-AU" sz="1800" i="1">
                              <a:latin typeface="Cambria Math" panose="02040503050406030204" pitchFamily="18" charset="0"/>
                            </a:rPr>
                          </m:ctrlPr>
                        </m:funcPr>
                        <m:fName>
                          <m:r>
                            <m:rPr>
                              <m:sty m:val="p"/>
                            </m:rPr>
                            <a:rPr lang="en-AU" sz="1800">
                              <a:latin typeface="Cambria Math" panose="02040503050406030204" pitchFamily="18" charset="0"/>
                            </a:rPr>
                            <m:t>exp</m:t>
                          </m:r>
                        </m:fName>
                        <m:e>
                          <m:d>
                            <m:dPr>
                              <m:ctrlPr>
                                <a:rPr lang="en-AU" sz="1800" i="1">
                                  <a:latin typeface="Cambria Math" panose="02040503050406030204" pitchFamily="18" charset="0"/>
                                </a:rPr>
                              </m:ctrlPr>
                            </m:dPr>
                            <m:e>
                              <m:r>
                                <a:rPr lang="en-AU" sz="1800" i="1">
                                  <a:latin typeface="Cambria Math" panose="02040503050406030204" pitchFamily="18" charset="0"/>
                                </a:rPr>
                                <m:t>−</m:t>
                              </m:r>
                              <m:f>
                                <m:fPr>
                                  <m:ctrlPr>
                                    <a:rPr lang="en-AU" sz="1800" i="1">
                                      <a:latin typeface="Cambria Math" panose="02040503050406030204" pitchFamily="18" charset="0"/>
                                    </a:rPr>
                                  </m:ctrlPr>
                                </m:fPr>
                                <m:num>
                                  <m:sSup>
                                    <m:sSupPr>
                                      <m:ctrlPr>
                                        <a:rPr lang="en-AU" sz="1800" i="1">
                                          <a:latin typeface="Cambria Math" panose="02040503050406030204" pitchFamily="18" charset="0"/>
                                        </a:rPr>
                                      </m:ctrlPr>
                                    </m:sSupPr>
                                    <m:e>
                                      <m:d>
                                        <m:dPr>
                                          <m:ctrlPr>
                                            <a:rPr lang="en-AU" sz="1800" i="1">
                                              <a:latin typeface="Cambria Math" panose="02040503050406030204" pitchFamily="18" charset="0"/>
                                            </a:rPr>
                                          </m:ctrlPr>
                                        </m:dPr>
                                        <m:e>
                                          <m:r>
                                            <a:rPr lang="en-AU" sz="1800" i="1">
                                              <a:latin typeface="Cambria Math" panose="02040503050406030204" pitchFamily="18" charset="0"/>
                                            </a:rPr>
                                            <m:t>𝑓</m:t>
                                          </m:r>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𝑚</m:t>
                                              </m:r>
                                            </m:e>
                                            <m:sub>
                                              <m:r>
                                                <m:rPr>
                                                  <m:sty m:val="p"/>
                                                </m:rPr>
                                                <a:rPr lang="en-AU" sz="1800">
                                                  <a:latin typeface="Cambria Math" panose="02040503050406030204" pitchFamily="18" charset="0"/>
                                                </a:rPr>
                                                <m:t>f</m:t>
                                              </m:r>
                                            </m:sub>
                                          </m:sSub>
                                          <m:d>
                                            <m:dPr>
                                              <m:ctrlPr>
                                                <a:rPr lang="en-AU" sz="1800" i="1">
                                                  <a:latin typeface="Cambria Math" panose="02040503050406030204" pitchFamily="18" charset="0"/>
                                                </a:rPr>
                                              </m:ctrlPr>
                                            </m:dPr>
                                            <m:e>
                                              <m:r>
                                                <a:rPr lang="en-AU" sz="1800" i="1">
                                                  <a:latin typeface="Cambria Math" panose="02040503050406030204" pitchFamily="18" charset="0"/>
                                                </a:rPr>
                                                <m:t>𝜏</m:t>
                                              </m:r>
                                            </m:e>
                                          </m:d>
                                        </m:e>
                                      </m:d>
                                    </m:e>
                                    <m:sup>
                                      <m:r>
                                        <a:rPr lang="en-AU" sz="1800" i="1">
                                          <a:latin typeface="Cambria Math" panose="02040503050406030204" pitchFamily="18" charset="0"/>
                                        </a:rPr>
                                        <m:t>2</m:t>
                                      </m:r>
                                    </m:sup>
                                  </m:sSup>
                                </m:num>
                                <m:den>
                                  <m:r>
                                    <a:rPr lang="en-AU" sz="1800" i="1">
                                      <a:latin typeface="Cambria Math" panose="02040503050406030204" pitchFamily="18" charset="0"/>
                                    </a:rPr>
                                    <m:t>2</m:t>
                                  </m:r>
                                  <m:sSup>
                                    <m:sSupPr>
                                      <m:ctrlPr>
                                        <a:rPr lang="en-AU" sz="1800" i="1">
                                          <a:latin typeface="Cambria Math" panose="02040503050406030204" pitchFamily="18" charset="0"/>
                                        </a:rPr>
                                      </m:ctrlPr>
                                    </m:sSupPr>
                                    <m:e>
                                      <m:r>
                                        <a:rPr lang="en-AU" sz="1800" b="0" i="1" smtClean="0">
                                          <a:latin typeface="Cambria Math" panose="02040503050406030204" pitchFamily="18" charset="0"/>
                                        </a:rPr>
                                        <m:t>𝑤</m:t>
                                      </m:r>
                                    </m:e>
                                    <m:sup>
                                      <m:r>
                                        <a:rPr lang="en-AU" sz="1800" i="1">
                                          <a:latin typeface="Cambria Math" panose="02040503050406030204" pitchFamily="18" charset="0"/>
                                        </a:rPr>
                                        <m:t>2</m:t>
                                      </m:r>
                                    </m:sup>
                                  </m:sSup>
                                </m:den>
                              </m:f>
                            </m:e>
                          </m:d>
                        </m:e>
                      </m:func>
                    </m:oMath>
                  </m:oMathPara>
                </a14:m>
                <a:endParaRPr lang="en-AU" sz="1800" dirty="0"/>
              </a:p>
              <a:p>
                <a:pPr marL="0" indent="0">
                  <a:buNone/>
                </a:pPr>
                <a:r>
                  <a:rPr lang="en-AU" sz="1800" dirty="0"/>
                  <a:t>     </a:t>
                </a:r>
                <a14:m>
                  <m:oMath xmlns:m="http://schemas.openxmlformats.org/officeDocument/2006/math">
                    <m:sSub>
                      <m:sSubPr>
                        <m:ctrlPr>
                          <a:rPr lang="en-AU" sz="1800" i="1">
                            <a:latin typeface="Cambria Math" panose="02040503050406030204" pitchFamily="18" charset="0"/>
                          </a:rPr>
                        </m:ctrlPr>
                      </m:sSubPr>
                      <m:e>
                        <m:r>
                          <a:rPr lang="en-AU" sz="1800" i="1">
                            <a:latin typeface="Cambria Math" panose="02040503050406030204" pitchFamily="18" charset="0"/>
                          </a:rPr>
                          <m:t>𝑚</m:t>
                        </m:r>
                      </m:e>
                      <m:sub>
                        <m:r>
                          <m:rPr>
                            <m:sty m:val="p"/>
                          </m:rPr>
                          <a:rPr lang="en-AU" sz="1800">
                            <a:latin typeface="Cambria Math" panose="02040503050406030204" pitchFamily="18" charset="0"/>
                          </a:rPr>
                          <m:t>f</m:t>
                        </m:r>
                      </m:sub>
                    </m:sSub>
                    <m:d>
                      <m:dPr>
                        <m:ctrlPr>
                          <a:rPr lang="en-AU" sz="1800" i="1">
                            <a:latin typeface="Cambria Math" panose="02040503050406030204" pitchFamily="18" charset="0"/>
                          </a:rPr>
                        </m:ctrlPr>
                      </m:dPr>
                      <m:e>
                        <m:r>
                          <a:rPr lang="en-AU" sz="1800" i="1">
                            <a:latin typeface="Cambria Math" panose="02040503050406030204" pitchFamily="18" charset="0"/>
                          </a:rPr>
                          <m:t>𝜏</m:t>
                        </m:r>
                      </m:e>
                    </m:d>
                    <m:r>
                      <a:rPr lang="en-AU" sz="1800" i="1">
                        <a:latin typeface="Cambria Math" panose="02040503050406030204" pitchFamily="18" charset="0"/>
                      </a:rPr>
                      <m:t>=</m:t>
                    </m:r>
                    <m:r>
                      <a:rPr lang="en-AU" sz="1800" i="1">
                        <a:latin typeface="Cambria Math" panose="02040503050406030204" pitchFamily="18" charset="0"/>
                      </a:rPr>
                      <m:t>𝐴</m:t>
                    </m:r>
                    <m:r>
                      <a:rPr lang="en-AU" sz="1800" i="1">
                        <a:latin typeface="Cambria Math" panose="02040503050406030204" pitchFamily="18" charset="0"/>
                      </a:rPr>
                      <m:t>+</m:t>
                    </m:r>
                    <m:r>
                      <a:rPr lang="en-AU" sz="1800" i="1">
                        <a:latin typeface="Cambria Math" panose="02040503050406030204" pitchFamily="18" charset="0"/>
                      </a:rPr>
                      <m:t>𝐵</m:t>
                    </m:r>
                    <m:r>
                      <a:rPr lang="en-AU" sz="1800" i="1">
                        <a:latin typeface="Cambria Math" panose="02040503050406030204" pitchFamily="18" charset="0"/>
                      </a:rPr>
                      <m:t>𝜏</m:t>
                    </m:r>
                  </m:oMath>
                </a14:m>
                <a:r>
                  <a:rPr lang="en-AU" sz="1800" dirty="0"/>
                  <a:t> is the mean Doppler frequency,</a:t>
                </a:r>
                <a14:m>
                  <m:oMath xmlns:m="http://schemas.openxmlformats.org/officeDocument/2006/math">
                    <m:r>
                      <a:rPr lang="en-AU" sz="1800">
                        <a:latin typeface="Cambria Math" panose="02040503050406030204" pitchFamily="18" charset="0"/>
                      </a:rPr>
                      <m:t> </m:t>
                    </m:r>
                  </m:oMath>
                </a14:m>
                <a:endParaRPr lang="en-AU" sz="1800" dirty="0"/>
              </a:p>
              <a:p>
                <a:pPr marL="0" indent="0">
                  <a:buNone/>
                </a:pPr>
                <a:r>
                  <a:rPr lang="en-AU" sz="1800" dirty="0"/>
                  <a:t>     </a:t>
                </a:r>
                <a14:m>
                  <m:oMath xmlns:m="http://schemas.openxmlformats.org/officeDocument/2006/math">
                    <m:r>
                      <a:rPr lang="en-AU" sz="1800" b="0" i="1" smtClean="0">
                        <a:latin typeface="Cambria Math" panose="02040503050406030204" pitchFamily="18" charset="0"/>
                      </a:rPr>
                      <m:t>𝑤</m:t>
                    </m:r>
                  </m:oMath>
                </a14:m>
                <a:r>
                  <a:rPr lang="en-AU" sz="1800" dirty="0"/>
                  <a:t> is the spectrum width.</a:t>
                </a:r>
              </a:p>
              <a:p>
                <a:r>
                  <a:rPr lang="en-AU" sz="1800" dirty="0"/>
                  <a:t>Normal PDF for the spectrum width, </a:t>
                </a:r>
                <a14:m>
                  <m:oMath xmlns:m="http://schemas.openxmlformats.org/officeDocument/2006/math">
                    <m:r>
                      <a:rPr lang="en-AU" sz="1800" b="0" i="1" smtClean="0">
                        <a:latin typeface="Cambria Math" panose="02040503050406030204" pitchFamily="18" charset="0"/>
                      </a:rPr>
                      <m:t>𝑤</m:t>
                    </m:r>
                  </m:oMath>
                </a14:m>
                <a:r>
                  <a:rPr lang="en-AU" sz="1800" dirty="0"/>
                  <a:t>:</a:t>
                </a:r>
              </a:p>
              <a:p>
                <a:endParaRPr lang="en-AU" sz="1800" dirty="0"/>
              </a:p>
              <a:p>
                <a:pPr marL="0" indent="0">
                  <a:buNone/>
                </a:pPr>
                <a14:m>
                  <m:oMathPara xmlns:m="http://schemas.openxmlformats.org/officeDocument/2006/math">
                    <m:oMathParaPr>
                      <m:jc m:val="centerGroup"/>
                    </m:oMathParaPr>
                    <m:oMath xmlns:m="http://schemas.openxmlformats.org/officeDocument/2006/math">
                      <m:sSub>
                        <m:sSubPr>
                          <m:ctrlPr>
                            <a:rPr lang="en-AU" sz="1800" i="1">
                              <a:latin typeface="Cambria Math" panose="02040503050406030204" pitchFamily="18" charset="0"/>
                            </a:rPr>
                          </m:ctrlPr>
                        </m:sSubPr>
                        <m:e>
                          <m:r>
                            <a:rPr lang="en-AU" sz="1800" b="0" i="1" smtClean="0">
                              <a:latin typeface="Cambria Math" panose="02040503050406030204" pitchFamily="18" charset="0"/>
                            </a:rPr>
                            <m:t>𝑃</m:t>
                          </m:r>
                        </m:e>
                        <m:sub>
                          <m:r>
                            <a:rPr lang="en-AU" sz="1800" b="0" i="1" smtClean="0">
                              <a:latin typeface="Cambria Math" panose="02040503050406030204" pitchFamily="18" charset="0"/>
                            </a:rPr>
                            <m:t>𝑤</m:t>
                          </m:r>
                        </m:sub>
                      </m:sSub>
                      <m:d>
                        <m:dPr>
                          <m:ctrlPr>
                            <a:rPr lang="en-AU" sz="1800" i="1">
                              <a:latin typeface="Cambria Math" panose="02040503050406030204" pitchFamily="18" charset="0"/>
                            </a:rPr>
                          </m:ctrlPr>
                        </m:dPr>
                        <m:e>
                          <m:r>
                            <a:rPr lang="en-AU" sz="1800" b="0" i="1" smtClean="0">
                              <a:latin typeface="Cambria Math" panose="02040503050406030204" pitchFamily="18" charset="0"/>
                            </a:rPr>
                            <m:t>𝑤</m:t>
                          </m:r>
                        </m:e>
                      </m:d>
                      <m:r>
                        <a:rPr lang="en-AU" sz="1800" i="1">
                          <a:latin typeface="Cambria Math" panose="02040503050406030204" pitchFamily="18" charset="0"/>
                        </a:rPr>
                        <m:t>=</m:t>
                      </m:r>
                      <m:f>
                        <m:fPr>
                          <m:ctrlPr>
                            <a:rPr lang="en-AU" sz="1800" i="1">
                              <a:latin typeface="Cambria Math" panose="02040503050406030204" pitchFamily="18" charset="0"/>
                            </a:rPr>
                          </m:ctrlPr>
                        </m:fPr>
                        <m:num>
                          <m:r>
                            <a:rPr lang="en-AU" sz="1800" i="1">
                              <a:latin typeface="Cambria Math" panose="02040503050406030204" pitchFamily="18" charset="0"/>
                            </a:rPr>
                            <m:t>1</m:t>
                          </m:r>
                        </m:num>
                        <m:den>
                          <m:rad>
                            <m:radPr>
                              <m:degHide m:val="on"/>
                              <m:ctrlPr>
                                <a:rPr lang="en-AU" sz="1800" i="1">
                                  <a:latin typeface="Cambria Math" panose="02040503050406030204" pitchFamily="18" charset="0"/>
                                </a:rPr>
                              </m:ctrlPr>
                            </m:radPr>
                            <m:deg/>
                            <m:e>
                              <m:r>
                                <a:rPr lang="en-AU" sz="1800" i="1">
                                  <a:latin typeface="Cambria Math" panose="02040503050406030204" pitchFamily="18" charset="0"/>
                                </a:rPr>
                                <m:t>2</m:t>
                              </m:r>
                              <m:r>
                                <a:rPr lang="en-AU" sz="1800" i="1">
                                  <a:latin typeface="Cambria Math" panose="02040503050406030204" pitchFamily="18" charset="0"/>
                                </a:rPr>
                                <m:t>𝜋</m:t>
                              </m:r>
                            </m:e>
                          </m:rad>
                          <m:sSub>
                            <m:sSubPr>
                              <m:ctrlPr>
                                <a:rPr lang="en-AU" sz="1800" i="1">
                                  <a:latin typeface="Cambria Math" panose="02040503050406030204" pitchFamily="18" charset="0"/>
                                </a:rPr>
                              </m:ctrlPr>
                            </m:sSubPr>
                            <m:e>
                              <m:r>
                                <a:rPr lang="en-AU" sz="1800" i="1">
                                  <a:latin typeface="Cambria Math" panose="02040503050406030204" pitchFamily="18" charset="0"/>
                                </a:rPr>
                                <m:t>𝜎</m:t>
                              </m:r>
                            </m:e>
                            <m:sub>
                              <m:r>
                                <a:rPr lang="en-AU" sz="1800" b="0" i="1" smtClean="0">
                                  <a:latin typeface="Cambria Math" panose="02040503050406030204" pitchFamily="18" charset="0"/>
                                </a:rPr>
                                <m:t>𝑤</m:t>
                              </m:r>
                            </m:sub>
                          </m:sSub>
                        </m:den>
                      </m:f>
                      <m:func>
                        <m:funcPr>
                          <m:ctrlPr>
                            <a:rPr lang="en-AU" sz="1800" i="1">
                              <a:latin typeface="Cambria Math" panose="02040503050406030204" pitchFamily="18" charset="0"/>
                            </a:rPr>
                          </m:ctrlPr>
                        </m:funcPr>
                        <m:fName>
                          <m:r>
                            <m:rPr>
                              <m:sty m:val="p"/>
                            </m:rPr>
                            <a:rPr lang="en-AU" sz="1800">
                              <a:latin typeface="Cambria Math" panose="02040503050406030204" pitchFamily="18" charset="0"/>
                            </a:rPr>
                            <m:t>exp</m:t>
                          </m:r>
                        </m:fName>
                        <m:e>
                          <m:d>
                            <m:dPr>
                              <m:ctrlPr>
                                <a:rPr lang="en-AU" sz="1800" i="1">
                                  <a:latin typeface="Cambria Math" panose="02040503050406030204" pitchFamily="18" charset="0"/>
                                </a:rPr>
                              </m:ctrlPr>
                            </m:dPr>
                            <m:e>
                              <m:r>
                                <a:rPr lang="en-AU" sz="1800" i="1">
                                  <a:latin typeface="Cambria Math" panose="02040503050406030204" pitchFamily="18" charset="0"/>
                                </a:rPr>
                                <m:t>−</m:t>
                              </m:r>
                              <m:f>
                                <m:fPr>
                                  <m:ctrlPr>
                                    <a:rPr lang="en-AU" sz="1800" i="1">
                                      <a:latin typeface="Cambria Math" panose="02040503050406030204" pitchFamily="18" charset="0"/>
                                    </a:rPr>
                                  </m:ctrlPr>
                                </m:fPr>
                                <m:num>
                                  <m:sSup>
                                    <m:sSupPr>
                                      <m:ctrlPr>
                                        <a:rPr lang="en-AU" sz="1800" i="1">
                                          <a:latin typeface="Cambria Math" panose="02040503050406030204" pitchFamily="18" charset="0"/>
                                        </a:rPr>
                                      </m:ctrlPr>
                                    </m:sSupPr>
                                    <m:e>
                                      <m:d>
                                        <m:dPr>
                                          <m:ctrlPr>
                                            <a:rPr lang="en-AU" sz="1800" i="1">
                                              <a:latin typeface="Cambria Math" panose="02040503050406030204" pitchFamily="18" charset="0"/>
                                            </a:rPr>
                                          </m:ctrlPr>
                                        </m:dPr>
                                        <m:e>
                                          <m:r>
                                            <a:rPr lang="en-AU" sz="1800" b="0" i="1" smtClean="0">
                                              <a:latin typeface="Cambria Math" panose="02040503050406030204" pitchFamily="18" charset="0"/>
                                            </a:rPr>
                                            <m:t>𝑤</m:t>
                                          </m:r>
                                          <m:r>
                                            <a:rPr lang="en-AU" sz="1800" i="1">
                                              <a:latin typeface="Cambria Math" panose="02040503050406030204" pitchFamily="18" charset="0"/>
                                            </a:rPr>
                                            <m:t>−</m:t>
                                          </m:r>
                                          <m:sSub>
                                            <m:sSubPr>
                                              <m:ctrlPr>
                                                <a:rPr lang="en-AU" sz="1800" i="1">
                                                  <a:latin typeface="Cambria Math" panose="02040503050406030204" pitchFamily="18" charset="0"/>
                                                </a:rPr>
                                              </m:ctrlPr>
                                            </m:sSubPr>
                                            <m:e>
                                              <m:r>
                                                <a:rPr lang="en-AU" sz="1800" i="1">
                                                  <a:latin typeface="Cambria Math" panose="02040503050406030204" pitchFamily="18" charset="0"/>
                                                </a:rPr>
                                                <m:t>𝑚</m:t>
                                              </m:r>
                                            </m:e>
                                            <m:sub>
                                              <m:r>
                                                <m:rPr>
                                                  <m:sty m:val="p"/>
                                                </m:rPr>
                                                <a:rPr lang="en-AU" sz="1800" b="0" i="0" smtClean="0">
                                                  <a:latin typeface="Cambria Math" panose="02040503050406030204" pitchFamily="18" charset="0"/>
                                                </a:rPr>
                                                <m:t>w</m:t>
                                              </m:r>
                                            </m:sub>
                                          </m:sSub>
                                        </m:e>
                                      </m:d>
                                    </m:e>
                                    <m:sup>
                                      <m:r>
                                        <a:rPr lang="en-AU" sz="1800" i="1">
                                          <a:latin typeface="Cambria Math" panose="02040503050406030204" pitchFamily="18" charset="0"/>
                                        </a:rPr>
                                        <m:t>2</m:t>
                                      </m:r>
                                    </m:sup>
                                  </m:sSup>
                                </m:num>
                                <m:den>
                                  <m:sSubSup>
                                    <m:sSubSupPr>
                                      <m:ctrlPr>
                                        <a:rPr lang="en-AU" sz="1800" i="1">
                                          <a:latin typeface="Cambria Math" panose="02040503050406030204" pitchFamily="18" charset="0"/>
                                        </a:rPr>
                                      </m:ctrlPr>
                                    </m:sSubSupPr>
                                    <m:e>
                                      <m:r>
                                        <a:rPr lang="en-AU" sz="1800" i="1">
                                          <a:latin typeface="Cambria Math" panose="02040503050406030204" pitchFamily="18" charset="0"/>
                                        </a:rPr>
                                        <m:t>2</m:t>
                                      </m:r>
                                      <m:r>
                                        <a:rPr lang="en-AU" sz="1800" i="1">
                                          <a:latin typeface="Cambria Math" panose="02040503050406030204" pitchFamily="18" charset="0"/>
                                        </a:rPr>
                                        <m:t>𝜎</m:t>
                                      </m:r>
                                    </m:e>
                                    <m:sub>
                                      <m:r>
                                        <a:rPr lang="en-AU" sz="1800" b="0" i="1" smtClean="0">
                                          <a:latin typeface="Cambria Math" panose="02040503050406030204" pitchFamily="18" charset="0"/>
                                        </a:rPr>
                                        <m:t>𝑤</m:t>
                                      </m:r>
                                    </m:sub>
                                    <m:sup>
                                      <m:r>
                                        <a:rPr lang="en-AU" sz="1800" i="1">
                                          <a:latin typeface="Cambria Math" panose="02040503050406030204" pitchFamily="18" charset="0"/>
                                        </a:rPr>
                                        <m:t>2</m:t>
                                      </m:r>
                                    </m:sup>
                                  </m:sSubSup>
                                </m:den>
                              </m:f>
                            </m:e>
                          </m:d>
                        </m:e>
                      </m:func>
                      <m:r>
                        <a:rPr lang="en-AU" sz="1800" i="1">
                          <a:latin typeface="Cambria Math" panose="02040503050406030204" pitchFamily="18" charset="0"/>
                        </a:rPr>
                        <m:t>,  0≤</m:t>
                      </m:r>
                      <m:r>
                        <a:rPr lang="en-AU" sz="1800" b="0" i="1" smtClean="0">
                          <a:latin typeface="Cambria Math" panose="02040503050406030204" pitchFamily="18" charset="0"/>
                        </a:rPr>
                        <m:t>𝑤</m:t>
                      </m:r>
                      <m:r>
                        <a:rPr lang="en-AU" sz="1800" i="1">
                          <a:latin typeface="Cambria Math" panose="02040503050406030204" pitchFamily="18" charset="0"/>
                        </a:rPr>
                        <m:t>≤∞</m:t>
                      </m:r>
                    </m:oMath>
                  </m:oMathPara>
                </a14:m>
                <a:endParaRPr lang="en-AU" sz="1800" dirty="0"/>
              </a:p>
              <a:p>
                <a:pPr marL="0" indent="0">
                  <a:buNone/>
                </a:pPr>
                <a:r>
                  <a:rPr lang="en-AU" sz="1800" dirty="0"/>
                  <a:t>     </a:t>
                </a:r>
                <a14:m>
                  <m:oMath xmlns:m="http://schemas.openxmlformats.org/officeDocument/2006/math">
                    <m:sSub>
                      <m:sSubPr>
                        <m:ctrlPr>
                          <a:rPr lang="en-AU" sz="1800" i="1">
                            <a:latin typeface="Cambria Math" panose="02040503050406030204" pitchFamily="18" charset="0"/>
                          </a:rPr>
                        </m:ctrlPr>
                      </m:sSubPr>
                      <m:e>
                        <m:r>
                          <a:rPr lang="en-AU" sz="1800" i="1">
                            <a:latin typeface="Cambria Math" panose="02040503050406030204" pitchFamily="18" charset="0"/>
                          </a:rPr>
                          <m:t>𝑚</m:t>
                        </m:r>
                      </m:e>
                      <m:sub>
                        <m:r>
                          <m:rPr>
                            <m:sty m:val="p"/>
                          </m:rPr>
                          <a:rPr lang="en-AU" sz="1800" b="0" i="0" smtClean="0">
                            <a:latin typeface="Cambria Math" panose="02040503050406030204" pitchFamily="18" charset="0"/>
                          </a:rPr>
                          <m:t>w</m:t>
                        </m:r>
                      </m:sub>
                    </m:sSub>
                  </m:oMath>
                </a14:m>
                <a:r>
                  <a:rPr lang="en-AU" sz="1800" dirty="0"/>
                  <a:t> is the mean spectrum width, </a:t>
                </a:r>
              </a:p>
              <a:p>
                <a:pPr marL="0" indent="0">
                  <a:buNone/>
                </a:pPr>
                <a:r>
                  <a:rPr lang="en-AU" sz="1800" dirty="0"/>
                  <a:t>     </a:t>
                </a:r>
                <a14:m>
                  <m:oMath xmlns:m="http://schemas.openxmlformats.org/officeDocument/2006/math">
                    <m:sSub>
                      <m:sSubPr>
                        <m:ctrlPr>
                          <a:rPr lang="en-AU" sz="1800" i="1">
                            <a:latin typeface="Cambria Math" panose="02040503050406030204" pitchFamily="18" charset="0"/>
                          </a:rPr>
                        </m:ctrlPr>
                      </m:sSubPr>
                      <m:e>
                        <m:r>
                          <a:rPr lang="en-AU" sz="1800" i="1">
                            <a:latin typeface="Cambria Math" panose="02040503050406030204" pitchFamily="18" charset="0"/>
                          </a:rPr>
                          <m:t>𝜎</m:t>
                        </m:r>
                      </m:e>
                      <m:sub>
                        <m:r>
                          <a:rPr lang="en-AU" sz="1800" b="0" i="1" smtClean="0">
                            <a:latin typeface="Cambria Math" panose="02040503050406030204" pitchFamily="18" charset="0"/>
                          </a:rPr>
                          <m:t>𝑤</m:t>
                        </m:r>
                      </m:sub>
                    </m:sSub>
                  </m:oMath>
                </a14:m>
                <a:r>
                  <a:rPr lang="en-AU" sz="1800" dirty="0"/>
                  <a:t> is the spectrum width.</a:t>
                </a:r>
              </a:p>
              <a:p>
                <a:pPr marL="0" indent="0">
                  <a:buNone/>
                </a:pPr>
                <a:endParaRPr lang="en-AU" sz="1800" dirty="0"/>
              </a:p>
              <a:p>
                <a:pPr marL="0" indent="0">
                  <a:buNone/>
                </a:pPr>
                <a:endParaRPr lang="en-AU" sz="1800" dirty="0"/>
              </a:p>
            </p:txBody>
          </p:sp>
        </mc:Choice>
        <mc:Fallback xmlns="">
          <p:sp>
            <p:nvSpPr>
              <p:cNvPr id="2" name="Text Placeholder 1"/>
              <p:cNvSpPr>
                <a:spLocks noGrp="1" noRot="1" noChangeAspect="1" noMove="1" noResize="1" noEditPoints="1" noAdjustHandles="1" noChangeArrowheads="1" noChangeShapeType="1" noTextEdit="1"/>
              </p:cNvSpPr>
              <p:nvPr>
                <p:ph sz="quarter" idx="12"/>
              </p:nvPr>
            </p:nvSpPr>
            <p:spPr>
              <a:xfrm>
                <a:off x="376806" y="1168113"/>
                <a:ext cx="7343747" cy="5006099"/>
              </a:xfrm>
              <a:blipFill>
                <a:blip r:embed="rId3"/>
                <a:stretch>
                  <a:fillRect l="-581" t="-1218"/>
                </a:stretch>
              </a:blipFill>
            </p:spPr>
            <p:txBody>
              <a:bodyPr/>
              <a:lstStyle/>
              <a:p>
                <a:r>
                  <a:rPr lang="en-AU">
                    <a:noFill/>
                  </a:rPr>
                  <a:t> </a:t>
                </a:r>
              </a:p>
            </p:txBody>
          </p:sp>
        </mc:Fallback>
      </mc:AlternateContent>
      <p:sp>
        <p:nvSpPr>
          <p:cNvPr id="4" name="Title 3">
            <a:extLst>
              <a:ext uri="{FF2B5EF4-FFF2-40B4-BE49-F238E27FC236}">
                <a16:creationId xmlns:a16="http://schemas.microsoft.com/office/drawing/2014/main" id="{7BF33BDC-C732-F4C6-5F87-54F120F5BDF3}"/>
              </a:ext>
            </a:extLst>
          </p:cNvPr>
          <p:cNvSpPr>
            <a:spLocks noGrp="1"/>
          </p:cNvSpPr>
          <p:nvPr>
            <p:ph type="title"/>
          </p:nvPr>
        </p:nvSpPr>
        <p:spPr/>
        <p:txBody>
          <a:bodyPr>
            <a:normAutofit/>
          </a:bodyPr>
          <a:lstStyle/>
          <a:p>
            <a:r>
              <a:rPr lang="en-GB" altLang="en-US" sz="2800" dirty="0"/>
              <a:t>Evolving Doppler spectrum model</a:t>
            </a:r>
            <a:endParaRPr lang="en-AU" dirty="0"/>
          </a:p>
        </p:txBody>
      </p:sp>
      <p:pic>
        <p:nvPicPr>
          <p:cNvPr id="11264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4895" y="683974"/>
            <a:ext cx="3104059" cy="132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8468" y="4329570"/>
            <a:ext cx="2976912" cy="19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94D7C07-1B4D-BC0E-CB06-CECD191A9E25}"/>
              </a:ext>
            </a:extLst>
          </p:cNvPr>
          <p:cNvPicPr>
            <a:picLocks noChangeAspect="1"/>
          </p:cNvPicPr>
          <p:nvPr/>
        </p:nvPicPr>
        <p:blipFill>
          <a:blip r:embed="rId6"/>
          <a:stretch>
            <a:fillRect/>
          </a:stretch>
        </p:blipFill>
        <p:spPr>
          <a:xfrm>
            <a:off x="8008468" y="2099065"/>
            <a:ext cx="3040485" cy="2136417"/>
          </a:xfrm>
          <a:prstGeom prst="rect">
            <a:avLst/>
          </a:prstGeom>
        </p:spPr>
      </p:pic>
    </p:spTree>
    <p:extLst>
      <p:ext uri="{BB962C8B-B14F-4D97-AF65-F5344CB8AC3E}">
        <p14:creationId xmlns:p14="http://schemas.microsoft.com/office/powerpoint/2010/main" val="1153450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2"/>
          <p:cNvSpPr>
            <a:spLocks noGrp="1" noChangeArrowheads="1"/>
          </p:cNvSpPr>
          <p:nvPr>
            <p:ph type="title"/>
          </p:nvPr>
        </p:nvSpPr>
        <p:spPr/>
        <p:txBody>
          <a:bodyPr>
            <a:normAutofit/>
          </a:bodyPr>
          <a:lstStyle/>
          <a:p>
            <a:r>
              <a:rPr lang="en-GB" altLang="en-US" sz="2800" dirty="0"/>
              <a:t>Intensity moments of the model vs. Doppler frequency</a:t>
            </a:r>
          </a:p>
        </p:txBody>
      </p:sp>
      <mc:AlternateContent xmlns:mc="http://schemas.openxmlformats.org/markup-compatibility/2006" xmlns:a14="http://schemas.microsoft.com/office/drawing/2010/main">
        <mc:Choice Requires="a14">
          <p:sp>
            <p:nvSpPr>
              <p:cNvPr id="11" name="Rectangle 3"/>
              <p:cNvSpPr txBox="1">
                <a:spLocks noChangeArrowheads="1"/>
              </p:cNvSpPr>
              <p:nvPr/>
            </p:nvSpPr>
            <p:spPr>
              <a:xfrm>
                <a:off x="300606" y="1081669"/>
                <a:ext cx="10336913" cy="742950"/>
              </a:xfrm>
              <a:prstGeom prst="rect">
                <a:avLst/>
              </a:prstGeom>
            </p:spPr>
            <p:txBody>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lnSpc>
                    <a:spcPct val="90000"/>
                  </a:lnSpc>
                  <a:buFont typeface="Arial" panose="020B0604020202020204" pitchFamily="34" charset="0"/>
                  <a:buChar char="•"/>
                </a:pPr>
                <a:r>
                  <a:rPr lang="en-US" altLang="en-US" sz="1900" dirty="0">
                    <a:solidFill>
                      <a:schemeClr val="tx1"/>
                    </a:solidFill>
                    <a:ea typeface="Times New Roman" pitchFamily="18" charset="0"/>
                    <a:cs typeface="Arial" pitchFamily="34" charset="0"/>
                  </a:rPr>
                  <a:t>The first and second moments of the clutter intensity can now be expressed as a function of Doppler frequency, </a:t>
                </a:r>
                <a14:m>
                  <m:oMath xmlns:m="http://schemas.openxmlformats.org/officeDocument/2006/math">
                    <m:r>
                      <a:rPr lang="en-AU" sz="1900" i="1" smtClean="0">
                        <a:solidFill>
                          <a:srgbClr val="000000"/>
                        </a:solidFill>
                        <a:latin typeface="Cambria Math" panose="02040503050406030204" pitchFamily="18" charset="0"/>
                      </a:rPr>
                      <m:t>𝑓</m:t>
                    </m:r>
                  </m:oMath>
                </a14:m>
                <a:r>
                  <a:rPr lang="en-US" altLang="en-US" sz="1900" dirty="0">
                    <a:solidFill>
                      <a:schemeClr val="tx1"/>
                    </a:solidFill>
                    <a:ea typeface="Times New Roman" pitchFamily="18" charset="0"/>
                    <a:cs typeface="Arial" pitchFamily="34" charset="0"/>
                  </a:rPr>
                  <a:t>:</a:t>
                </a:r>
                <a:endParaRPr lang="en-GB" altLang="en-US" sz="1900" kern="0" dirty="0">
                  <a:solidFill>
                    <a:schemeClr val="tx1"/>
                  </a:solidFill>
                </a:endParaRPr>
              </a:p>
            </p:txBody>
          </p:sp>
        </mc:Choice>
        <mc:Fallback xmlns="">
          <p:sp>
            <p:nvSpPr>
              <p:cNvPr id="11" name="Rectangle 3"/>
              <p:cNvSpPr txBox="1">
                <a:spLocks noRot="1" noChangeAspect="1" noMove="1" noResize="1" noEditPoints="1" noAdjustHandles="1" noChangeArrowheads="1" noChangeShapeType="1" noTextEdit="1"/>
              </p:cNvSpPr>
              <p:nvPr/>
            </p:nvSpPr>
            <p:spPr>
              <a:xfrm>
                <a:off x="300606" y="1081669"/>
                <a:ext cx="10336913" cy="742950"/>
              </a:xfrm>
              <a:prstGeom prst="rect">
                <a:avLst/>
              </a:prstGeom>
              <a:blipFill>
                <a:blip r:embed="rId3"/>
                <a:stretch>
                  <a:fillRect l="-413" t="-8197"/>
                </a:stretch>
              </a:blipFill>
            </p:spPr>
            <p:txBody>
              <a:bodyPr/>
              <a:lstStyle/>
              <a:p>
                <a:r>
                  <a:rPr lang="en-AU">
                    <a:noFill/>
                  </a:rPr>
                  <a:t> </a:t>
                </a:r>
              </a:p>
            </p:txBody>
          </p:sp>
        </mc:Fallback>
      </mc:AlternateContent>
      <p:sp>
        <p:nvSpPr>
          <p:cNvPr id="12" name="Rectangle 3"/>
          <p:cNvSpPr txBox="1">
            <a:spLocks noChangeArrowheads="1"/>
          </p:cNvSpPr>
          <p:nvPr/>
        </p:nvSpPr>
        <p:spPr>
          <a:xfrm>
            <a:off x="300606" y="3560977"/>
            <a:ext cx="9971153" cy="742950"/>
          </a:xfrm>
          <a:prstGeom prst="rect">
            <a:avLst/>
          </a:prstGeom>
        </p:spPr>
        <p:txBody>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lgn="just">
              <a:spcBef>
                <a:spcPct val="0"/>
              </a:spcBef>
              <a:buFont typeface="Arial" panose="020B0604020202020204" pitchFamily="34" charset="0"/>
              <a:buChar char="•"/>
              <a:tabLst>
                <a:tab pos="1530350" algn="ctr"/>
                <a:tab pos="3151188" algn="r"/>
              </a:tabLst>
            </a:pPr>
            <a:r>
              <a:rPr lang="en-US" altLang="en-US" sz="1900">
                <a:solidFill>
                  <a:schemeClr val="tx1"/>
                </a:solidFill>
                <a:ea typeface="Times New Roman" pitchFamily="18" charset="0"/>
                <a:cs typeface="Arial" pitchFamily="34" charset="0"/>
              </a:rPr>
              <a:t>The shape parameter of the gamma distributed component of the clutter as a function of Doppler frequency is then given by:</a:t>
            </a:r>
            <a:endParaRPr lang="en-GB" altLang="en-US" sz="1900" kern="0" dirty="0">
              <a:solidFill>
                <a:schemeClr val="tx1"/>
              </a:solidFill>
            </a:endParaRPr>
          </a:p>
        </p:txBody>
      </p:sp>
      <mc:AlternateContent xmlns:mc="http://schemas.openxmlformats.org/markup-compatibility/2006" xmlns:a14="http://schemas.microsoft.com/office/drawing/2010/main">
        <mc:Choice Requires="a14">
          <p:sp>
            <p:nvSpPr>
              <p:cNvPr id="10" name="Object 9"/>
              <p:cNvSpPr txBox="1"/>
              <p:nvPr/>
            </p:nvSpPr>
            <p:spPr bwMode="auto">
              <a:xfrm>
                <a:off x="3008504" y="1852384"/>
                <a:ext cx="6174991" cy="174251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AU" sz="1600" i="1" smtClean="0">
                              <a:solidFill>
                                <a:srgbClr val="000000"/>
                              </a:solidFill>
                              <a:latin typeface="Cambria Math" panose="02040503050406030204" pitchFamily="18" charset="0"/>
                            </a:rPr>
                          </m:ctrlPr>
                        </m:dPr>
                        <m:e>
                          <m:r>
                            <a:rPr lang="en-AU" sz="1600" b="0" i="1" smtClean="0">
                              <a:solidFill>
                                <a:srgbClr val="000000"/>
                              </a:solidFill>
                              <a:latin typeface="Cambria Math" panose="02040503050406030204" pitchFamily="18" charset="0"/>
                            </a:rPr>
                            <m:t>𝜏</m:t>
                          </m:r>
                          <m:r>
                            <a:rPr lang="en-AU" sz="1600" b="0" i="1" smtClean="0">
                              <a:solidFill>
                                <a:srgbClr val="000000"/>
                              </a:solidFill>
                              <a:latin typeface="Cambria Math" panose="02040503050406030204" pitchFamily="18" charset="0"/>
                            </a:rPr>
                            <m:t>′(</m:t>
                          </m:r>
                          <m: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m:t>
                          </m:r>
                        </m:e>
                      </m:d>
                      <m:r>
                        <a:rPr lang="en-AU" sz="1600" i="1">
                          <a:solidFill>
                            <a:srgbClr val="000000"/>
                          </a:solidFill>
                          <a:latin typeface="Cambria Math" panose="02040503050406030204" pitchFamily="18" charset="0"/>
                        </a:rPr>
                        <m:t>=</m:t>
                      </m:r>
                      <m:nary>
                        <m:naryPr>
                          <m:limLoc m:val="undOvr"/>
                          <m:ctrlPr>
                            <a:rPr lang="en-AU" sz="1600" i="1">
                              <a:solidFill>
                                <a:srgbClr val="000000"/>
                              </a:solidFill>
                              <a:latin typeface="Cambria Math" panose="02040503050406030204" pitchFamily="18" charset="0"/>
                            </a:rPr>
                          </m:ctrlPr>
                        </m:naryPr>
                        <m:sub>
                          <m:r>
                            <a:rPr lang="en-AU" sz="1600" i="1">
                              <a:solidFill>
                                <a:srgbClr val="000000"/>
                              </a:solidFill>
                              <a:latin typeface="Cambria Math" panose="02040503050406030204" pitchFamily="18" charset="0"/>
                            </a:rPr>
                            <m:t>0</m:t>
                          </m:r>
                        </m:sub>
                        <m:sup>
                          <m:r>
                            <a:rPr lang="en-AU" sz="1600" i="1">
                              <a:solidFill>
                                <a:srgbClr val="000000"/>
                              </a:solidFill>
                              <a:latin typeface="Cambria Math" panose="02040503050406030204" pitchFamily="18" charset="0"/>
                            </a:rPr>
                            <m:t>∞</m:t>
                          </m:r>
                        </m:sup>
                        <m:e>
                          <m:nary>
                            <m:naryPr>
                              <m:limLoc m:val="undOvr"/>
                              <m:ctrlPr>
                                <a:rPr lang="en-AU" sz="1600" i="1">
                                  <a:solidFill>
                                    <a:srgbClr val="000000"/>
                                  </a:solidFill>
                                  <a:latin typeface="Cambria Math" panose="02040503050406030204" pitchFamily="18" charset="0"/>
                                </a:rPr>
                              </m:ctrlPr>
                            </m:naryPr>
                            <m:sub>
                              <m:r>
                                <a:rPr lang="en-AU" sz="1600" i="1">
                                  <a:solidFill>
                                    <a:srgbClr val="000000"/>
                                  </a:solidFill>
                                  <a:latin typeface="Cambria Math" panose="02040503050406030204" pitchFamily="18" charset="0"/>
                                </a:rPr>
                                <m:t>0</m:t>
                              </m:r>
                            </m:sub>
                            <m:sup>
                              <m:r>
                                <a:rPr lang="en-AU" sz="1600" i="1">
                                  <a:solidFill>
                                    <a:srgbClr val="000000"/>
                                  </a:solidFill>
                                  <a:latin typeface="Cambria Math" panose="02040503050406030204" pitchFamily="18" charset="0"/>
                                </a:rPr>
                                <m:t>∞</m:t>
                              </m:r>
                            </m:sup>
                            <m:e>
                              <m:nary>
                                <m:naryPr>
                                  <m:limLoc m:val="undOvr"/>
                                  <m:ctrlPr>
                                    <a:rPr lang="en-AU" sz="1600" i="1">
                                      <a:solidFill>
                                        <a:srgbClr val="000000"/>
                                      </a:solidFill>
                                      <a:latin typeface="Cambria Math" panose="02040503050406030204" pitchFamily="18" charset="0"/>
                                    </a:rPr>
                                  </m:ctrlPr>
                                </m:naryPr>
                                <m:sub>
                                  <m:r>
                                    <m:rPr>
                                      <m:brk/>
                                    </m:rP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m:t>
                                  </m:r>
                                  <m:r>
                                    <m:rPr>
                                      <m:sty m:val="p"/>
                                    </m:rPr>
                                    <a:rPr lang="en-AU" sz="1600" i="1">
                                      <a:solidFill>
                                        <a:srgbClr val="000000"/>
                                      </a:solidFill>
                                      <a:latin typeface="Cambria Math" panose="02040503050406030204" pitchFamily="18" charset="0"/>
                                    </a:rPr>
                                    <m:t>Δ</m:t>
                                  </m:r>
                                  <m: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/2</m:t>
                                  </m:r>
                                </m:sub>
                                <m:sup>
                                  <m: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m:t>
                                  </m:r>
                                  <m:r>
                                    <m:rPr>
                                      <m:sty m:val="p"/>
                                    </m:rPr>
                                    <a:rPr lang="en-AU" sz="1600" i="1">
                                      <a:solidFill>
                                        <a:srgbClr val="000000"/>
                                      </a:solidFill>
                                      <a:latin typeface="Cambria Math" panose="02040503050406030204" pitchFamily="18" charset="0"/>
                                    </a:rPr>
                                    <m:t>Δ</m:t>
                                  </m:r>
                                  <m: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/2</m:t>
                                  </m:r>
                                </m:sup>
                                <m:e>
                                  <m:sSub>
                                    <m:sSubPr>
                                      <m:ctrlPr>
                                        <a:rPr lang="en-AU" sz="1600" i="1">
                                          <a:solidFill>
                                            <a:srgbClr val="000000"/>
                                          </a:solidFill>
                                          <a:latin typeface="Cambria Math" panose="02040503050406030204" pitchFamily="18" charset="0"/>
                                        </a:rPr>
                                      </m:ctrlPr>
                                    </m:sSubPr>
                                    <m:e>
                                      <m:r>
                                        <a:rPr lang="en-AU" sz="1600" i="1">
                                          <a:solidFill>
                                            <a:srgbClr val="000000"/>
                                          </a:solidFill>
                                          <a:latin typeface="Cambria Math" panose="02040503050406030204" pitchFamily="18" charset="0"/>
                                        </a:rPr>
                                        <m:t>𝑃</m:t>
                                      </m:r>
                                    </m:e>
                                    <m:sub>
                                      <m:r>
                                        <a:rPr lang="en-AU" sz="1600" i="1">
                                          <a:solidFill>
                                            <a:srgbClr val="000000"/>
                                          </a:solidFill>
                                          <a:latin typeface="Cambria Math" panose="02040503050406030204" pitchFamily="18" charset="0"/>
                                        </a:rPr>
                                        <m:t>𝜏</m:t>
                                      </m:r>
                                    </m:sub>
                                  </m:sSub>
                                  <m:d>
                                    <m:dPr>
                                      <m:ctrlPr>
                                        <a:rPr lang="en-AU" sz="1600" i="1">
                                          <a:solidFill>
                                            <a:srgbClr val="000000"/>
                                          </a:solidFill>
                                          <a:latin typeface="Cambria Math" panose="02040503050406030204" pitchFamily="18" charset="0"/>
                                        </a:rPr>
                                      </m:ctrlPr>
                                    </m:dPr>
                                    <m:e>
                                      <m:r>
                                        <a:rPr lang="en-AU" sz="1600" i="1">
                                          <a:solidFill>
                                            <a:srgbClr val="000000"/>
                                          </a:solidFill>
                                          <a:latin typeface="Cambria Math" panose="02040503050406030204" pitchFamily="18" charset="0"/>
                                        </a:rPr>
                                        <m:t>𝜏</m:t>
                                      </m:r>
                                    </m:e>
                                  </m:d>
                                  <m:sSub>
                                    <m:sSubPr>
                                      <m:ctrlPr>
                                        <a:rPr lang="en-AU" sz="1600" i="1">
                                          <a:solidFill>
                                            <a:srgbClr val="000000"/>
                                          </a:solidFill>
                                          <a:latin typeface="Cambria Math" panose="02040503050406030204" pitchFamily="18" charset="0"/>
                                        </a:rPr>
                                      </m:ctrlPr>
                                    </m:sSubPr>
                                    <m:e>
                                      <m:r>
                                        <a:rPr lang="en-AU" sz="1600" b="0" i="1" smtClean="0">
                                          <a:solidFill>
                                            <a:srgbClr val="000000"/>
                                          </a:solidFill>
                                          <a:latin typeface="Cambria Math" panose="02040503050406030204" pitchFamily="18" charset="0"/>
                                        </a:rPr>
                                        <m:t>𝑃</m:t>
                                      </m:r>
                                    </m:e>
                                    <m:sub>
                                      <m:r>
                                        <a:rPr lang="en-AU" sz="1600" i="1">
                                          <a:solidFill>
                                            <a:srgbClr val="000000"/>
                                          </a:solidFill>
                                          <a:latin typeface="Cambria Math" panose="02040503050406030204" pitchFamily="18" charset="0"/>
                                        </a:rPr>
                                        <m:t>𝑤</m:t>
                                      </m:r>
                                    </m:sub>
                                  </m:sSub>
                                  <m:d>
                                    <m:dPr>
                                      <m:ctrlPr>
                                        <a:rPr lang="en-AU" sz="1600" i="1">
                                          <a:solidFill>
                                            <a:srgbClr val="000000"/>
                                          </a:solidFill>
                                          <a:latin typeface="Cambria Math" panose="02040503050406030204" pitchFamily="18" charset="0"/>
                                        </a:rPr>
                                      </m:ctrlPr>
                                    </m:dPr>
                                    <m:e>
                                      <m:r>
                                        <a:rPr lang="en-AU" sz="1600" i="1">
                                          <a:solidFill>
                                            <a:srgbClr val="000000"/>
                                          </a:solidFill>
                                          <a:latin typeface="Cambria Math" panose="02040503050406030204" pitchFamily="18" charset="0"/>
                                        </a:rPr>
                                        <m:t>𝑤</m:t>
                                      </m:r>
                                    </m:e>
                                  </m:d>
                                  <m:r>
                                    <a:rPr lang="en-AU" sz="1600" b="0" i="1" smtClean="0">
                                      <a:solidFill>
                                        <a:srgbClr val="000000"/>
                                      </a:solidFill>
                                      <a:latin typeface="Cambria Math" panose="02040503050406030204" pitchFamily="18" charset="0"/>
                                    </a:rPr>
                                    <m:t>𝐺</m:t>
                                  </m:r>
                                  <m:d>
                                    <m:dPr>
                                      <m:ctrlPr>
                                        <a:rPr lang="en-AU" sz="1600" b="0" i="1" smtClean="0">
                                          <a:solidFill>
                                            <a:srgbClr val="000000"/>
                                          </a:solidFill>
                                          <a:latin typeface="Cambria Math" panose="02040503050406030204" pitchFamily="18" charset="0"/>
                                        </a:rPr>
                                      </m:ctrlPr>
                                    </m:dPr>
                                    <m:e>
                                      <m:sSup>
                                        <m:sSupPr>
                                          <m:ctrlPr>
                                            <a:rPr lang="en-AU" sz="1600" b="0" i="1" smtClean="0">
                                              <a:solidFill>
                                                <a:srgbClr val="000000"/>
                                              </a:solidFill>
                                              <a:latin typeface="Cambria Math" panose="02040503050406030204" pitchFamily="18" charset="0"/>
                                            </a:rPr>
                                          </m:ctrlPr>
                                        </m:sSupPr>
                                        <m:e>
                                          <m:r>
                                            <a:rPr lang="en-AU" sz="1600" i="1">
                                              <a:solidFill>
                                                <a:srgbClr val="000000"/>
                                              </a:solidFill>
                                              <a:latin typeface="Cambria Math" panose="02040503050406030204" pitchFamily="18" charset="0"/>
                                            </a:rPr>
                                            <m:t>𝑓</m:t>
                                          </m:r>
                                        </m:e>
                                        <m:sup>
                                          <m:r>
                                            <a:rPr lang="en-AU" sz="1600" i="1">
                                              <a:solidFill>
                                                <a:srgbClr val="000000"/>
                                              </a:solidFill>
                                              <a:latin typeface="Cambria Math" panose="02040503050406030204" pitchFamily="18" charset="0"/>
                                            </a:rPr>
                                            <m:t>′</m:t>
                                          </m:r>
                                        </m:sup>
                                      </m:sSup>
                                      <m:r>
                                        <a:rPr lang="en-AU" sz="1600" i="1">
                                          <a:solidFill>
                                            <a:srgbClr val="000000"/>
                                          </a:solidFill>
                                          <a:latin typeface="Cambria Math" panose="02040503050406030204" pitchFamily="18" charset="0"/>
                                        </a:rPr>
                                        <m:t>,</m:t>
                                      </m:r>
                                      <m:r>
                                        <a:rPr lang="en-AU" sz="1600" i="1">
                                          <a:solidFill>
                                            <a:srgbClr val="000000"/>
                                          </a:solidFill>
                                          <a:latin typeface="Cambria Math" panose="02040503050406030204" pitchFamily="18" charset="0"/>
                                        </a:rPr>
                                        <m:t>𝜏</m:t>
                                      </m:r>
                                      <m:r>
                                        <a:rPr lang="en-AU" sz="1600" i="1">
                                          <a:solidFill>
                                            <a:srgbClr val="000000"/>
                                          </a:solidFill>
                                          <a:latin typeface="Cambria Math" panose="02040503050406030204" pitchFamily="18" charset="0"/>
                                        </a:rPr>
                                        <m:t>,</m:t>
                                      </m:r>
                                      <m:r>
                                        <a:rPr lang="en-AU" sz="1600" i="1">
                                          <a:solidFill>
                                            <a:srgbClr val="000000"/>
                                          </a:solidFill>
                                          <a:latin typeface="Cambria Math" panose="02040503050406030204" pitchFamily="18" charset="0"/>
                                        </a:rPr>
                                        <m:t>𝑤</m:t>
                                      </m:r>
                                    </m:e>
                                  </m:d>
                                  <m:r>
                                    <a:rPr lang="en-AU" sz="1600" i="1">
                                      <a:solidFill>
                                        <a:srgbClr val="000000"/>
                                      </a:solidFill>
                                      <a:latin typeface="Cambria Math" panose="02040503050406030204" pitchFamily="18" charset="0"/>
                                    </a:rPr>
                                    <m:t>𝑑</m:t>
                                  </m:r>
                                  <m:r>
                                    <a:rPr lang="en-AU" sz="1600" i="1">
                                      <a:solidFill>
                                        <a:srgbClr val="000000"/>
                                      </a:solidFill>
                                      <a:latin typeface="Cambria Math" panose="02040503050406030204" pitchFamily="18" charset="0"/>
                                    </a:rPr>
                                    <m:t>𝜏</m:t>
                                  </m:r>
                                  <m:r>
                                    <a:rPr lang="en-AU" sz="1600" i="1">
                                      <a:solidFill>
                                        <a:srgbClr val="000000"/>
                                      </a:solidFill>
                                      <a:latin typeface="Cambria Math" panose="02040503050406030204" pitchFamily="18" charset="0"/>
                                    </a:rPr>
                                    <m:t>𝑑𝑤𝑑𝑓</m:t>
                                  </m:r>
                                  <m:r>
                                    <a:rPr lang="en-AU" sz="1600" i="1">
                                      <a:solidFill>
                                        <a:srgbClr val="000000"/>
                                      </a:solidFill>
                                      <a:latin typeface="Cambria Math" panose="02040503050406030204" pitchFamily="18" charset="0"/>
                                    </a:rPr>
                                    <m:t>′</m:t>
                                  </m:r>
                                </m:e>
                              </m:nary>
                            </m:e>
                          </m:nary>
                        </m:e>
                      </m:nary>
                    </m:oMath>
                    <m:oMath xmlns:m="http://schemas.openxmlformats.org/officeDocument/2006/math">
                      <m:d>
                        <m:dPr>
                          <m:begChr m:val="⟨"/>
                          <m:endChr m:val="⟩"/>
                          <m:ctrlPr>
                            <a:rPr lang="en-AU" sz="1600" i="1">
                              <a:solidFill>
                                <a:srgbClr val="000000"/>
                              </a:solidFill>
                              <a:latin typeface="Cambria Math" panose="02040503050406030204" pitchFamily="18" charset="0"/>
                            </a:rPr>
                          </m:ctrlPr>
                        </m:dPr>
                        <m:e>
                          <m:r>
                            <a:rPr lang="en-AU" sz="1600" b="0" i="1" smtClean="0">
                              <a:solidFill>
                                <a:srgbClr val="000000"/>
                              </a:solidFill>
                              <a:latin typeface="Cambria Math" panose="02040503050406030204" pitchFamily="18" charset="0"/>
                            </a:rPr>
                            <m:t>𝜏</m:t>
                          </m:r>
                          <m:r>
                            <a:rPr lang="en-AU" sz="1600" b="0" i="1" smtClean="0">
                              <a:solidFill>
                                <a:srgbClr val="000000"/>
                              </a:solidFill>
                              <a:latin typeface="Cambria Math" panose="02040503050406030204" pitchFamily="18" charset="0"/>
                            </a:rPr>
                            <m:t>′(</m:t>
                          </m:r>
                          <m:r>
                            <a:rPr lang="en-AU" sz="1600" i="1">
                              <a:solidFill>
                                <a:srgbClr val="000000"/>
                              </a:solidFill>
                              <a:latin typeface="Cambria Math" panose="02040503050406030204" pitchFamily="18" charset="0"/>
                            </a:rPr>
                            <m:t>𝑓</m:t>
                          </m:r>
                          <m:sSup>
                            <m:sSupPr>
                              <m:ctrlPr>
                                <a:rPr lang="en-AU" sz="1600" i="1">
                                  <a:solidFill>
                                    <a:srgbClr val="000000"/>
                                  </a:solidFill>
                                  <a:latin typeface="Cambria Math" panose="02040503050406030204" pitchFamily="18" charset="0"/>
                                </a:rPr>
                              </m:ctrlPr>
                            </m:sSupPr>
                            <m:e>
                              <m:r>
                                <a:rPr lang="en-AU" sz="1600" i="1">
                                  <a:solidFill>
                                    <a:srgbClr val="000000"/>
                                  </a:solidFill>
                                  <a:latin typeface="Cambria Math" panose="02040503050406030204" pitchFamily="18" charset="0"/>
                                </a:rPr>
                                <m:t>)</m:t>
                              </m:r>
                            </m:e>
                            <m:sup>
                              <m:r>
                                <a:rPr lang="en-AU" sz="1600" i="1">
                                  <a:solidFill>
                                    <a:srgbClr val="000000"/>
                                  </a:solidFill>
                                  <a:latin typeface="Cambria Math" panose="02040503050406030204" pitchFamily="18" charset="0"/>
                                </a:rPr>
                                <m:t>2</m:t>
                              </m:r>
                            </m:sup>
                          </m:sSup>
                        </m:e>
                      </m:d>
                      <m:r>
                        <a:rPr lang="en-AU" sz="1600" i="1">
                          <a:solidFill>
                            <a:srgbClr val="000000"/>
                          </a:solidFill>
                          <a:latin typeface="Cambria Math" panose="02040503050406030204" pitchFamily="18" charset="0"/>
                        </a:rPr>
                        <m:t>=</m:t>
                      </m:r>
                      <m:nary>
                        <m:naryPr>
                          <m:limLoc m:val="undOvr"/>
                          <m:ctrlPr>
                            <a:rPr lang="en-AU" sz="1600" i="1">
                              <a:solidFill>
                                <a:srgbClr val="000000"/>
                              </a:solidFill>
                              <a:latin typeface="Cambria Math" panose="02040503050406030204" pitchFamily="18" charset="0"/>
                            </a:rPr>
                          </m:ctrlPr>
                        </m:naryPr>
                        <m:sub>
                          <m:r>
                            <a:rPr lang="en-AU" sz="1600" i="1">
                              <a:solidFill>
                                <a:srgbClr val="000000"/>
                              </a:solidFill>
                              <a:latin typeface="Cambria Math" panose="02040503050406030204" pitchFamily="18" charset="0"/>
                            </a:rPr>
                            <m:t>0</m:t>
                          </m:r>
                        </m:sub>
                        <m:sup>
                          <m:r>
                            <a:rPr lang="en-AU" sz="1600" i="1">
                              <a:solidFill>
                                <a:srgbClr val="000000"/>
                              </a:solidFill>
                              <a:latin typeface="Cambria Math" panose="02040503050406030204" pitchFamily="18" charset="0"/>
                            </a:rPr>
                            <m:t>∞</m:t>
                          </m:r>
                        </m:sup>
                        <m:e>
                          <m:nary>
                            <m:naryPr>
                              <m:limLoc m:val="undOvr"/>
                              <m:ctrlPr>
                                <a:rPr lang="en-AU" sz="1600" i="1">
                                  <a:solidFill>
                                    <a:srgbClr val="000000"/>
                                  </a:solidFill>
                                  <a:latin typeface="Cambria Math" panose="02040503050406030204" pitchFamily="18" charset="0"/>
                                </a:rPr>
                              </m:ctrlPr>
                            </m:naryPr>
                            <m:sub>
                              <m:r>
                                <a:rPr lang="en-AU" sz="1600" i="1">
                                  <a:solidFill>
                                    <a:srgbClr val="000000"/>
                                  </a:solidFill>
                                  <a:latin typeface="Cambria Math" panose="02040503050406030204" pitchFamily="18" charset="0"/>
                                </a:rPr>
                                <m:t>0</m:t>
                              </m:r>
                            </m:sub>
                            <m:sup>
                              <m:r>
                                <a:rPr lang="en-AU" sz="1600" i="1">
                                  <a:solidFill>
                                    <a:srgbClr val="000000"/>
                                  </a:solidFill>
                                  <a:latin typeface="Cambria Math" panose="02040503050406030204" pitchFamily="18" charset="0"/>
                                </a:rPr>
                                <m:t>∞</m:t>
                              </m:r>
                            </m:sup>
                            <m:e>
                              <m:nary>
                                <m:naryPr>
                                  <m:limLoc m:val="undOvr"/>
                                  <m:ctrlPr>
                                    <a:rPr lang="en-AU" sz="1600" i="1">
                                      <a:solidFill>
                                        <a:srgbClr val="000000"/>
                                      </a:solidFill>
                                      <a:latin typeface="Cambria Math" panose="02040503050406030204" pitchFamily="18" charset="0"/>
                                    </a:rPr>
                                  </m:ctrlPr>
                                </m:naryPr>
                                <m:sub>
                                  <m:r>
                                    <m:rPr>
                                      <m:brk/>
                                    </m:rP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m:t>
                                  </m:r>
                                  <m:r>
                                    <m:rPr>
                                      <m:sty m:val="p"/>
                                    </m:rPr>
                                    <a:rPr lang="en-AU" sz="1600" i="1">
                                      <a:solidFill>
                                        <a:srgbClr val="000000"/>
                                      </a:solidFill>
                                      <a:latin typeface="Cambria Math" panose="02040503050406030204" pitchFamily="18" charset="0"/>
                                    </a:rPr>
                                    <m:t>Δ</m:t>
                                  </m:r>
                                  <m: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/2</m:t>
                                  </m:r>
                                </m:sub>
                                <m:sup>
                                  <m: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m:t>
                                  </m:r>
                                  <m:r>
                                    <m:rPr>
                                      <m:sty m:val="p"/>
                                    </m:rPr>
                                    <a:rPr lang="en-AU" sz="1600" i="1">
                                      <a:solidFill>
                                        <a:srgbClr val="000000"/>
                                      </a:solidFill>
                                      <a:latin typeface="Cambria Math" panose="02040503050406030204" pitchFamily="18" charset="0"/>
                                    </a:rPr>
                                    <m:t>Δ</m:t>
                                  </m:r>
                                  <m:r>
                                    <a:rPr lang="en-AU" sz="1600" i="1">
                                      <a:solidFill>
                                        <a:srgbClr val="000000"/>
                                      </a:solidFill>
                                      <a:latin typeface="Cambria Math" panose="02040503050406030204" pitchFamily="18" charset="0"/>
                                    </a:rPr>
                                    <m:t>𝑓</m:t>
                                  </m:r>
                                  <m:r>
                                    <a:rPr lang="en-AU" sz="1600" i="1">
                                      <a:solidFill>
                                        <a:srgbClr val="000000"/>
                                      </a:solidFill>
                                      <a:latin typeface="Cambria Math" panose="02040503050406030204" pitchFamily="18" charset="0"/>
                                    </a:rPr>
                                    <m:t>/2</m:t>
                                  </m:r>
                                </m:sup>
                                <m:e>
                                  <m:sSub>
                                    <m:sSubPr>
                                      <m:ctrlPr>
                                        <a:rPr lang="en-AU" sz="1600" i="1">
                                          <a:solidFill>
                                            <a:srgbClr val="000000"/>
                                          </a:solidFill>
                                          <a:latin typeface="Cambria Math" panose="02040503050406030204" pitchFamily="18" charset="0"/>
                                        </a:rPr>
                                      </m:ctrlPr>
                                    </m:sSubPr>
                                    <m:e>
                                      <m:r>
                                        <a:rPr lang="en-AU" sz="1600" i="1">
                                          <a:solidFill>
                                            <a:srgbClr val="000000"/>
                                          </a:solidFill>
                                          <a:latin typeface="Cambria Math" panose="02040503050406030204" pitchFamily="18" charset="0"/>
                                        </a:rPr>
                                        <m:t>𝑃</m:t>
                                      </m:r>
                                    </m:e>
                                    <m:sub>
                                      <m:r>
                                        <a:rPr lang="en-AU" sz="1600" i="1">
                                          <a:solidFill>
                                            <a:srgbClr val="000000"/>
                                          </a:solidFill>
                                          <a:latin typeface="Cambria Math" panose="02040503050406030204" pitchFamily="18" charset="0"/>
                                        </a:rPr>
                                        <m:t>𝜏</m:t>
                                      </m:r>
                                    </m:sub>
                                  </m:sSub>
                                  <m:d>
                                    <m:dPr>
                                      <m:ctrlPr>
                                        <a:rPr lang="en-AU" sz="1600" i="1">
                                          <a:solidFill>
                                            <a:srgbClr val="000000"/>
                                          </a:solidFill>
                                          <a:latin typeface="Cambria Math" panose="02040503050406030204" pitchFamily="18" charset="0"/>
                                        </a:rPr>
                                      </m:ctrlPr>
                                    </m:dPr>
                                    <m:e>
                                      <m:r>
                                        <a:rPr lang="en-AU" sz="1600" i="1">
                                          <a:solidFill>
                                            <a:srgbClr val="000000"/>
                                          </a:solidFill>
                                          <a:latin typeface="Cambria Math" panose="02040503050406030204" pitchFamily="18" charset="0"/>
                                        </a:rPr>
                                        <m:t>𝜏</m:t>
                                      </m:r>
                                    </m:e>
                                  </m:d>
                                  <m:sSub>
                                    <m:sSubPr>
                                      <m:ctrlPr>
                                        <a:rPr lang="en-AU" sz="1600" i="1">
                                          <a:solidFill>
                                            <a:srgbClr val="000000"/>
                                          </a:solidFill>
                                          <a:latin typeface="Cambria Math" panose="02040503050406030204" pitchFamily="18" charset="0"/>
                                        </a:rPr>
                                      </m:ctrlPr>
                                    </m:sSubPr>
                                    <m:e>
                                      <m:r>
                                        <a:rPr lang="en-AU" sz="1600" i="1">
                                          <a:solidFill>
                                            <a:srgbClr val="000000"/>
                                          </a:solidFill>
                                          <a:latin typeface="Cambria Math" panose="02040503050406030204" pitchFamily="18" charset="0"/>
                                        </a:rPr>
                                        <m:t>𝑃</m:t>
                                      </m:r>
                                    </m:e>
                                    <m:sub>
                                      <m:r>
                                        <a:rPr lang="en-AU" sz="1600" i="1">
                                          <a:solidFill>
                                            <a:srgbClr val="000000"/>
                                          </a:solidFill>
                                          <a:latin typeface="Cambria Math" panose="02040503050406030204" pitchFamily="18" charset="0"/>
                                        </a:rPr>
                                        <m:t>𝑤</m:t>
                                      </m:r>
                                    </m:sub>
                                  </m:sSub>
                                  <m:d>
                                    <m:dPr>
                                      <m:ctrlPr>
                                        <a:rPr lang="en-AU" sz="1600" i="1">
                                          <a:solidFill>
                                            <a:srgbClr val="000000"/>
                                          </a:solidFill>
                                          <a:latin typeface="Cambria Math" panose="02040503050406030204" pitchFamily="18" charset="0"/>
                                        </a:rPr>
                                      </m:ctrlPr>
                                    </m:dPr>
                                    <m:e>
                                      <m:r>
                                        <a:rPr lang="en-AU" sz="1600" i="1">
                                          <a:solidFill>
                                            <a:srgbClr val="000000"/>
                                          </a:solidFill>
                                          <a:latin typeface="Cambria Math" panose="02040503050406030204" pitchFamily="18" charset="0"/>
                                        </a:rPr>
                                        <m:t>𝑤</m:t>
                                      </m:r>
                                    </m:e>
                                  </m:d>
                                  <m:sSup>
                                    <m:sSupPr>
                                      <m:ctrlPr>
                                        <a:rPr lang="en-AU" sz="1600" i="1">
                                          <a:solidFill>
                                            <a:srgbClr val="000000"/>
                                          </a:solidFill>
                                          <a:latin typeface="Cambria Math" panose="02040503050406030204" pitchFamily="18" charset="0"/>
                                        </a:rPr>
                                      </m:ctrlPr>
                                    </m:sSupPr>
                                    <m:e>
                                      <m:r>
                                        <m:rPr>
                                          <m:sty m:val="p"/>
                                        </m:rPr>
                                        <a:rPr lang="en-AU" sz="1600">
                                          <a:solidFill>
                                            <a:srgbClr val="000000"/>
                                          </a:solidFill>
                                          <a:latin typeface="Cambria Math" panose="02040503050406030204" pitchFamily="18" charset="0"/>
                                        </a:rPr>
                                        <m:t>G</m:t>
                                      </m:r>
                                    </m:e>
                                    <m:sup>
                                      <m:r>
                                        <a:rPr lang="en-AU" sz="1600">
                                          <a:solidFill>
                                            <a:srgbClr val="000000"/>
                                          </a:solidFill>
                                          <a:latin typeface="Cambria Math" panose="02040503050406030204" pitchFamily="18" charset="0"/>
                                        </a:rPr>
                                        <m:t>2</m:t>
                                      </m:r>
                                    </m:sup>
                                  </m:sSup>
                                  <m:d>
                                    <m:dPr>
                                      <m:ctrlPr>
                                        <a:rPr lang="en-AU" sz="1600" b="0" i="1" smtClean="0">
                                          <a:solidFill>
                                            <a:srgbClr val="000000"/>
                                          </a:solidFill>
                                          <a:latin typeface="Cambria Math" panose="02040503050406030204" pitchFamily="18" charset="0"/>
                                        </a:rPr>
                                      </m:ctrlPr>
                                    </m:dPr>
                                    <m:e>
                                      <m:sSup>
                                        <m:sSupPr>
                                          <m:ctrlPr>
                                            <a:rPr lang="en-AU" sz="1600" i="1">
                                              <a:solidFill>
                                                <a:srgbClr val="000000"/>
                                              </a:solidFill>
                                              <a:latin typeface="Cambria Math" panose="02040503050406030204" pitchFamily="18" charset="0"/>
                                            </a:rPr>
                                          </m:ctrlPr>
                                        </m:sSupPr>
                                        <m:e>
                                          <m:r>
                                            <a:rPr lang="en-AU" sz="1600" i="1">
                                              <a:solidFill>
                                                <a:srgbClr val="000000"/>
                                              </a:solidFill>
                                              <a:latin typeface="Cambria Math" panose="02040503050406030204" pitchFamily="18" charset="0"/>
                                            </a:rPr>
                                            <m:t>𝑓</m:t>
                                          </m:r>
                                        </m:e>
                                        <m:sup>
                                          <m:r>
                                            <a:rPr lang="en-AU" sz="1600" i="1">
                                              <a:solidFill>
                                                <a:srgbClr val="000000"/>
                                              </a:solidFill>
                                              <a:latin typeface="Cambria Math" panose="02040503050406030204" pitchFamily="18" charset="0"/>
                                            </a:rPr>
                                            <m:t>′</m:t>
                                          </m:r>
                                        </m:sup>
                                      </m:sSup>
                                      <m:r>
                                        <a:rPr lang="en-AU" sz="1600" i="1">
                                          <a:solidFill>
                                            <a:srgbClr val="000000"/>
                                          </a:solidFill>
                                          <a:latin typeface="Cambria Math" panose="02040503050406030204" pitchFamily="18" charset="0"/>
                                        </a:rPr>
                                        <m:t>,</m:t>
                                      </m:r>
                                      <m:r>
                                        <a:rPr lang="en-AU" sz="1600" i="1">
                                          <a:solidFill>
                                            <a:srgbClr val="000000"/>
                                          </a:solidFill>
                                          <a:latin typeface="Cambria Math" panose="02040503050406030204" pitchFamily="18" charset="0"/>
                                        </a:rPr>
                                        <m:t>𝜏</m:t>
                                      </m:r>
                                      <m:r>
                                        <a:rPr lang="en-AU" sz="1600" i="1">
                                          <a:solidFill>
                                            <a:srgbClr val="000000"/>
                                          </a:solidFill>
                                          <a:latin typeface="Cambria Math" panose="02040503050406030204" pitchFamily="18" charset="0"/>
                                        </a:rPr>
                                        <m:t>,</m:t>
                                      </m:r>
                                      <m:r>
                                        <a:rPr lang="en-AU" sz="1600" i="1">
                                          <a:solidFill>
                                            <a:srgbClr val="000000"/>
                                          </a:solidFill>
                                          <a:latin typeface="Cambria Math" panose="02040503050406030204" pitchFamily="18" charset="0"/>
                                        </a:rPr>
                                        <m:t>𝑤</m:t>
                                      </m:r>
                                    </m:e>
                                  </m:d>
                                  <m:r>
                                    <a:rPr lang="en-AU" sz="1600" i="1">
                                      <a:solidFill>
                                        <a:srgbClr val="000000"/>
                                      </a:solidFill>
                                      <a:latin typeface="Cambria Math" panose="02040503050406030204" pitchFamily="18" charset="0"/>
                                    </a:rPr>
                                    <m:t>𝑑</m:t>
                                  </m:r>
                                  <m:r>
                                    <a:rPr lang="en-AU" sz="1600" i="1">
                                      <a:solidFill>
                                        <a:srgbClr val="000000"/>
                                      </a:solidFill>
                                      <a:latin typeface="Cambria Math" panose="02040503050406030204" pitchFamily="18" charset="0"/>
                                    </a:rPr>
                                    <m:t>𝜏</m:t>
                                  </m:r>
                                  <m:r>
                                    <a:rPr lang="en-AU" sz="1600" i="1">
                                      <a:solidFill>
                                        <a:srgbClr val="000000"/>
                                      </a:solidFill>
                                      <a:latin typeface="Cambria Math" panose="02040503050406030204" pitchFamily="18" charset="0"/>
                                    </a:rPr>
                                    <m:t>𝑑𝑤𝑑𝑓</m:t>
                                  </m:r>
                                  <m:r>
                                    <a:rPr lang="en-AU" sz="1600" i="1">
                                      <a:solidFill>
                                        <a:srgbClr val="000000"/>
                                      </a:solidFill>
                                      <a:latin typeface="Cambria Math" panose="02040503050406030204" pitchFamily="18" charset="0"/>
                                    </a:rPr>
                                    <m:t>′</m:t>
                                  </m:r>
                                </m:e>
                              </m:nary>
                            </m:e>
                          </m:nary>
                        </m:e>
                      </m:nary>
                    </m:oMath>
                  </m:oMathPara>
                </a14:m>
                <a:endParaRPr lang="en-AU" sz="1600" dirty="0"/>
              </a:p>
            </p:txBody>
          </p:sp>
        </mc:Choice>
        <mc:Fallback xmlns="">
          <p:sp>
            <p:nvSpPr>
              <p:cNvPr id="10" name="Object 9"/>
              <p:cNvSpPr txBox="1">
                <a:spLocks noRot="1" noChangeAspect="1" noMove="1" noResize="1" noEditPoints="1" noAdjustHandles="1" noChangeArrowheads="1" noChangeShapeType="1" noTextEdit="1"/>
              </p:cNvSpPr>
              <p:nvPr/>
            </p:nvSpPr>
            <p:spPr bwMode="auto">
              <a:xfrm>
                <a:off x="3008504" y="1852384"/>
                <a:ext cx="6174991" cy="1742512"/>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Object 12"/>
              <p:cNvSpPr txBox="1"/>
              <p:nvPr/>
            </p:nvSpPr>
            <p:spPr bwMode="auto">
              <a:xfrm>
                <a:off x="3995971" y="4156595"/>
                <a:ext cx="2946182" cy="961081"/>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AU" i="1" smtClean="0">
                          <a:solidFill>
                            <a:srgbClr val="000000"/>
                          </a:solidFill>
                          <a:latin typeface="Cambria Math" panose="02040503050406030204" pitchFamily="18" charset="0"/>
                        </a:rPr>
                        <m:t>𝜈</m:t>
                      </m:r>
                      <m:r>
                        <a:rPr lang="en-AU" b="0" i="1" smtClean="0">
                          <a:solidFill>
                            <a:srgbClr val="000000"/>
                          </a:solidFill>
                          <a:latin typeface="Cambria Math" panose="02040503050406030204" pitchFamily="18" charset="0"/>
                        </a:rPr>
                        <m:t>′</m:t>
                      </m:r>
                      <m:r>
                        <a:rPr lang="en-AU" i="1">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𝑓</m:t>
                      </m:r>
                      <m:r>
                        <a:rPr lang="en-AU" i="1">
                          <a:solidFill>
                            <a:srgbClr val="000000"/>
                          </a:solidFill>
                          <a:latin typeface="Cambria Math" panose="02040503050406030204" pitchFamily="18" charset="0"/>
                        </a:rPr>
                        <m:t>)=</m:t>
                      </m:r>
                      <m:sSup>
                        <m:sSupPr>
                          <m:ctrlPr>
                            <a:rPr lang="en-AU" i="1">
                              <a:solidFill>
                                <a:srgbClr val="000000"/>
                              </a:solidFill>
                              <a:latin typeface="Cambria Math" panose="02040503050406030204" pitchFamily="18" charset="0"/>
                            </a:rPr>
                          </m:ctrlPr>
                        </m:sSupPr>
                        <m:e>
                          <m:d>
                            <m:dPr>
                              <m:ctrlPr>
                                <a:rPr lang="en-AU" i="1">
                                  <a:solidFill>
                                    <a:srgbClr val="000000"/>
                                  </a:solidFill>
                                  <a:latin typeface="Cambria Math" panose="02040503050406030204" pitchFamily="18" charset="0"/>
                                </a:rPr>
                              </m:ctrlPr>
                            </m:dPr>
                            <m:e>
                              <m:f>
                                <m:fPr>
                                  <m:ctrlPr>
                                    <a:rPr lang="en-AU" i="1">
                                      <a:solidFill>
                                        <a:srgbClr val="000000"/>
                                      </a:solidFill>
                                      <a:latin typeface="Cambria Math" panose="02040503050406030204" pitchFamily="18" charset="0"/>
                                    </a:rPr>
                                  </m:ctrlPr>
                                </m:fPr>
                                <m:num>
                                  <m:d>
                                    <m:dPr>
                                      <m:begChr m:val="⟨"/>
                                      <m:endChr m:val="⟩"/>
                                      <m:ctrlPr>
                                        <a:rPr lang="en-AU" i="1">
                                          <a:solidFill>
                                            <a:srgbClr val="000000"/>
                                          </a:solidFill>
                                          <a:latin typeface="Cambria Math" panose="02040503050406030204" pitchFamily="18" charset="0"/>
                                        </a:rPr>
                                      </m:ctrlPr>
                                    </m:dPr>
                                    <m:e>
                                      <m:r>
                                        <a:rPr lang="en-AU" b="0" i="1" smtClean="0">
                                          <a:solidFill>
                                            <a:srgbClr val="000000"/>
                                          </a:solidFill>
                                          <a:latin typeface="Cambria Math" panose="02040503050406030204" pitchFamily="18" charset="0"/>
                                        </a:rPr>
                                        <m:t>𝜏</m:t>
                                      </m:r>
                                      <m:r>
                                        <a:rPr lang="en-AU" b="0" i="1" smtClean="0">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𝑓</m:t>
                                      </m:r>
                                      <m:sSup>
                                        <m:sSupPr>
                                          <m:ctrlPr>
                                            <a:rPr lang="en-AU" i="1">
                                              <a:solidFill>
                                                <a:srgbClr val="000000"/>
                                              </a:solidFill>
                                              <a:latin typeface="Cambria Math" panose="02040503050406030204" pitchFamily="18" charset="0"/>
                                            </a:rPr>
                                          </m:ctrlPr>
                                        </m:sSupPr>
                                        <m:e>
                                          <m:r>
                                            <a:rPr lang="en-AU" i="1">
                                              <a:solidFill>
                                                <a:srgbClr val="000000"/>
                                              </a:solidFill>
                                              <a:latin typeface="Cambria Math" panose="02040503050406030204" pitchFamily="18" charset="0"/>
                                            </a:rPr>
                                            <m:t>)</m:t>
                                          </m:r>
                                        </m:e>
                                        <m:sup>
                                          <m:r>
                                            <a:rPr lang="en-AU" i="1">
                                              <a:solidFill>
                                                <a:srgbClr val="000000"/>
                                              </a:solidFill>
                                              <a:latin typeface="Cambria Math" panose="02040503050406030204" pitchFamily="18" charset="0"/>
                                            </a:rPr>
                                            <m:t>2</m:t>
                                          </m:r>
                                        </m:sup>
                                      </m:sSup>
                                    </m:e>
                                  </m:d>
                                </m:num>
                                <m:den>
                                  <m:sSup>
                                    <m:sSupPr>
                                      <m:ctrlPr>
                                        <a:rPr lang="en-AU" i="1">
                                          <a:solidFill>
                                            <a:srgbClr val="000000"/>
                                          </a:solidFill>
                                          <a:latin typeface="Cambria Math" panose="02040503050406030204" pitchFamily="18" charset="0"/>
                                        </a:rPr>
                                      </m:ctrlPr>
                                    </m:sSupPr>
                                    <m:e>
                                      <m:d>
                                        <m:dPr>
                                          <m:begChr m:val="⟨"/>
                                          <m:endChr m:val="⟩"/>
                                          <m:ctrlPr>
                                            <a:rPr lang="en-AU" i="1">
                                              <a:solidFill>
                                                <a:srgbClr val="000000"/>
                                              </a:solidFill>
                                              <a:latin typeface="Cambria Math" panose="02040503050406030204" pitchFamily="18" charset="0"/>
                                            </a:rPr>
                                          </m:ctrlPr>
                                        </m:dPr>
                                        <m:e>
                                          <m:r>
                                            <a:rPr lang="en-AU" b="0" i="1" smtClean="0">
                                              <a:solidFill>
                                                <a:srgbClr val="000000"/>
                                              </a:solidFill>
                                              <a:latin typeface="Cambria Math" panose="02040503050406030204" pitchFamily="18" charset="0"/>
                                            </a:rPr>
                                            <m:t>𝜏</m:t>
                                          </m:r>
                                          <m:r>
                                            <a:rPr lang="en-AU" b="0" i="1" smtClean="0">
                                              <a:solidFill>
                                                <a:srgbClr val="000000"/>
                                              </a:solidFill>
                                              <a:latin typeface="Cambria Math" panose="02040503050406030204" pitchFamily="18" charset="0"/>
                                            </a:rPr>
                                            <m:t>′(</m:t>
                                          </m:r>
                                          <m:r>
                                            <a:rPr lang="en-AU" i="1">
                                              <a:solidFill>
                                                <a:srgbClr val="000000"/>
                                              </a:solidFill>
                                              <a:latin typeface="Cambria Math" panose="02040503050406030204" pitchFamily="18" charset="0"/>
                                            </a:rPr>
                                            <m:t>𝑓</m:t>
                                          </m:r>
                                          <m:r>
                                            <a:rPr lang="en-AU" i="1">
                                              <a:solidFill>
                                                <a:srgbClr val="000000"/>
                                              </a:solidFill>
                                              <a:latin typeface="Cambria Math" panose="02040503050406030204" pitchFamily="18" charset="0"/>
                                            </a:rPr>
                                            <m:t>)</m:t>
                                          </m:r>
                                        </m:e>
                                      </m:d>
                                    </m:e>
                                    <m:sup>
                                      <m:r>
                                        <a:rPr lang="en-AU" i="1">
                                          <a:solidFill>
                                            <a:srgbClr val="000000"/>
                                          </a:solidFill>
                                          <a:latin typeface="Cambria Math" panose="02040503050406030204" pitchFamily="18" charset="0"/>
                                        </a:rPr>
                                        <m:t>2</m:t>
                                      </m:r>
                                    </m:sup>
                                  </m:sSup>
                                </m:den>
                              </m:f>
                              <m:r>
                                <a:rPr lang="en-AU" i="1">
                                  <a:solidFill>
                                    <a:srgbClr val="000000"/>
                                  </a:solidFill>
                                  <a:latin typeface="Cambria Math" panose="02040503050406030204" pitchFamily="18" charset="0"/>
                                </a:rPr>
                                <m:t>−1</m:t>
                              </m:r>
                            </m:e>
                          </m:d>
                        </m:e>
                        <m:sup>
                          <m:r>
                            <a:rPr lang="en-AU" i="1">
                              <a:solidFill>
                                <a:srgbClr val="000000"/>
                              </a:solidFill>
                              <a:latin typeface="Cambria Math" panose="02040503050406030204" pitchFamily="18" charset="0"/>
                            </a:rPr>
                            <m:t>−1</m:t>
                          </m:r>
                        </m:sup>
                      </m:sSup>
                    </m:oMath>
                  </m:oMathPara>
                </a14:m>
                <a:endParaRPr lang="en-AU" dirty="0"/>
              </a:p>
            </p:txBody>
          </p:sp>
        </mc:Choice>
        <mc:Fallback xmlns="">
          <p:sp>
            <p:nvSpPr>
              <p:cNvPr id="13" name="Object 12"/>
              <p:cNvSpPr txBox="1">
                <a:spLocks noRot="1" noChangeAspect="1" noMove="1" noResize="1" noEditPoints="1" noAdjustHandles="1" noChangeArrowheads="1" noChangeShapeType="1" noTextEdit="1"/>
              </p:cNvSpPr>
              <p:nvPr/>
            </p:nvSpPr>
            <p:spPr bwMode="auto">
              <a:xfrm>
                <a:off x="3995971" y="4156595"/>
                <a:ext cx="2946182" cy="961081"/>
              </a:xfrm>
              <a:prstGeom prst="rect">
                <a:avLst/>
              </a:prstGeom>
              <a:blipFill>
                <a:blip r:embed="rId5"/>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42DE2B1-A158-A965-C99C-849B5F9E0036}"/>
                  </a:ext>
                </a:extLst>
              </p:cNvPr>
              <p:cNvSpPr txBox="1"/>
              <p:nvPr/>
            </p:nvSpPr>
            <p:spPr>
              <a:xfrm>
                <a:off x="300606" y="4968941"/>
                <a:ext cx="11700894" cy="1338828"/>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altLang="en-US" sz="1900" dirty="0"/>
                  <a:t>Noise power in each Doppler bin can be related to the overall clutter-to-noise ratio, </a:t>
                </a:r>
                <a14:m>
                  <m:oMath xmlns:m="http://schemas.openxmlformats.org/officeDocument/2006/math">
                    <m:r>
                      <a:rPr lang="en-AU" sz="1900" i="1">
                        <a:latin typeface="Cambria Math" panose="02040503050406030204" pitchFamily="18" charset="0"/>
                      </a:rPr>
                      <m:t>𝐶</m:t>
                    </m:r>
                  </m:oMath>
                </a14:m>
                <a:r>
                  <a:rPr lang="en-AU" sz="1900" dirty="0"/>
                  <a:t>,</a:t>
                </a:r>
                <a:endParaRPr lang="en-AU" sz="1900" i="1" dirty="0">
                  <a:latin typeface="Cambria Math" panose="02040503050406030204" pitchFamily="18" charset="0"/>
                </a:endParaRPr>
              </a:p>
              <a:p>
                <a:pPr>
                  <a:spcBef>
                    <a:spcPts val="600"/>
                  </a:spcBef>
                </a:pPr>
                <a14:m>
                  <m:oMathPara xmlns:m="http://schemas.openxmlformats.org/officeDocument/2006/math">
                    <m:oMathParaPr>
                      <m:jc m:val="centerGroup"/>
                    </m:oMathParaPr>
                    <m:oMath xmlns:m="http://schemas.openxmlformats.org/officeDocument/2006/math">
                      <m:sSubSup>
                        <m:sSubSupPr>
                          <m:ctrlPr>
                            <a:rPr lang="en-AU" sz="1900" i="1" smtClean="0">
                              <a:latin typeface="Cambria Math" panose="02040503050406030204" pitchFamily="18" charset="0"/>
                            </a:rPr>
                          </m:ctrlPr>
                        </m:sSubSupPr>
                        <m:e>
                          <m:r>
                            <a:rPr lang="en-AU" sz="1900" b="0" i="1" smtClean="0">
                              <a:latin typeface="Cambria Math" panose="02040503050406030204" pitchFamily="18" charset="0"/>
                            </a:rPr>
                            <m:t>𝑝</m:t>
                          </m:r>
                        </m:e>
                        <m:sub>
                          <m:r>
                            <a:rPr lang="en-AU" sz="1900" b="0" i="1" smtClean="0">
                              <a:latin typeface="Cambria Math" panose="02040503050406030204" pitchFamily="18" charset="0"/>
                            </a:rPr>
                            <m:t>𝑛</m:t>
                          </m:r>
                        </m:sub>
                        <m:sup>
                          <m:r>
                            <a:rPr lang="en-AU" sz="1900" b="0" i="1" smtClean="0">
                              <a:latin typeface="Cambria Math" panose="02040503050406030204" pitchFamily="18" charset="0"/>
                            </a:rPr>
                            <m:t>′</m:t>
                          </m:r>
                        </m:sup>
                      </m:sSubSup>
                      <m:r>
                        <a:rPr lang="en-AU" sz="1900" i="1">
                          <a:latin typeface="Cambria Math" panose="02040503050406030204" pitchFamily="18" charset="0"/>
                        </a:rPr>
                        <m:t>=</m:t>
                      </m:r>
                      <m:d>
                        <m:dPr>
                          <m:begChr m:val="⟨"/>
                          <m:endChr m:val="⟩"/>
                          <m:ctrlPr>
                            <a:rPr lang="en-AU" sz="1900" i="1">
                              <a:latin typeface="Cambria Math" panose="02040503050406030204" pitchFamily="18" charset="0"/>
                            </a:rPr>
                          </m:ctrlPr>
                        </m:dPr>
                        <m:e>
                          <m:r>
                            <a:rPr lang="en-AU" sz="1900" i="1">
                              <a:latin typeface="Cambria Math" panose="02040503050406030204" pitchFamily="18" charset="0"/>
                            </a:rPr>
                            <m:t>𝜏</m:t>
                          </m:r>
                        </m:e>
                      </m:d>
                      <m:r>
                        <a:rPr lang="en-AU" sz="1900" i="1">
                          <a:latin typeface="Cambria Math" panose="02040503050406030204" pitchFamily="18" charset="0"/>
                        </a:rPr>
                        <m:t>/</m:t>
                      </m:r>
                      <m:r>
                        <a:rPr lang="en-AU" sz="1900" b="0" i="1" smtClean="0">
                          <a:latin typeface="Cambria Math" panose="02040503050406030204" pitchFamily="18" charset="0"/>
                        </a:rPr>
                        <m:t>(</m:t>
                      </m:r>
                      <m:r>
                        <a:rPr lang="en-AU" sz="1900" i="1">
                          <a:latin typeface="Cambria Math" panose="02040503050406030204" pitchFamily="18" charset="0"/>
                        </a:rPr>
                        <m:t>𝐶𝑁</m:t>
                      </m:r>
                      <m:r>
                        <a:rPr lang="en-AU" sz="1900" b="0" i="1" smtClean="0">
                          <a:latin typeface="Cambria Math" panose="02040503050406030204" pitchFamily="18" charset="0"/>
                        </a:rPr>
                        <m:t>)</m:t>
                      </m:r>
                      <m:r>
                        <a:rPr lang="en-AU" sz="1900" i="1">
                          <a:latin typeface="Cambria Math" panose="02040503050406030204" pitchFamily="18" charset="0"/>
                        </a:rPr>
                        <m:t> </m:t>
                      </m:r>
                    </m:oMath>
                  </m:oMathPara>
                </a14:m>
                <a:endParaRPr lang="en-AU" sz="1900" dirty="0"/>
              </a:p>
              <a:p>
                <a:pPr marL="342900" indent="-342900">
                  <a:spcBef>
                    <a:spcPts val="600"/>
                  </a:spcBef>
                  <a:buFont typeface="Arial" panose="020B0604020202020204" pitchFamily="34" charset="0"/>
                  <a:buChar char="•"/>
                </a:pPr>
                <a:r>
                  <a:rPr lang="en-US" altLang="en-US" sz="1900" dirty="0"/>
                  <a:t>The CNR in each Doppler bin with passband </a:t>
                </a:r>
                <a14:m>
                  <m:oMath xmlns:m="http://schemas.openxmlformats.org/officeDocument/2006/math">
                    <m:r>
                      <m:rPr>
                        <m:sty m:val="p"/>
                      </m:rPr>
                      <a:rPr lang="en-AU" sz="1900" i="1">
                        <a:latin typeface="Cambria Math" panose="02040503050406030204" pitchFamily="18" charset="0"/>
                      </a:rPr>
                      <m:t>Δ</m:t>
                    </m:r>
                    <m:r>
                      <a:rPr lang="en-AU" sz="1900" i="1">
                        <a:latin typeface="Cambria Math" panose="02040503050406030204" pitchFamily="18" charset="0"/>
                      </a:rPr>
                      <m:t>𝑓</m:t>
                    </m:r>
                    <m:r>
                      <a:rPr lang="en-AU" sz="1900" i="1">
                        <a:latin typeface="Cambria Math" panose="02040503050406030204" pitchFamily="18" charset="0"/>
                      </a:rPr>
                      <m:t>=</m:t>
                    </m:r>
                    <m:sSub>
                      <m:sSubPr>
                        <m:ctrlPr>
                          <a:rPr lang="en-AU" sz="1900" i="1">
                            <a:latin typeface="Cambria Math" panose="02040503050406030204" pitchFamily="18" charset="0"/>
                          </a:rPr>
                        </m:ctrlPr>
                      </m:sSubPr>
                      <m:e>
                        <m:r>
                          <a:rPr lang="en-AU" sz="1900" i="1">
                            <a:latin typeface="Cambria Math" panose="02040503050406030204" pitchFamily="18" charset="0"/>
                          </a:rPr>
                          <m:t>𝑓</m:t>
                        </m:r>
                      </m:e>
                      <m:sub>
                        <m:r>
                          <m:rPr>
                            <m:sty m:val="p"/>
                          </m:rPr>
                          <a:rPr lang="en-AU" sz="1900" i="0">
                            <a:latin typeface="Cambria Math" panose="02040503050406030204" pitchFamily="18" charset="0"/>
                          </a:rPr>
                          <m:t>r</m:t>
                        </m:r>
                      </m:sub>
                    </m:sSub>
                    <m:r>
                      <a:rPr lang="en-AU" sz="1900" i="1">
                        <a:latin typeface="Cambria Math" panose="02040503050406030204" pitchFamily="18" charset="0"/>
                      </a:rPr>
                      <m:t>/</m:t>
                    </m:r>
                    <m:r>
                      <a:rPr lang="en-AU" sz="1900" i="1">
                        <a:latin typeface="Cambria Math" panose="02040503050406030204" pitchFamily="18" charset="0"/>
                      </a:rPr>
                      <m:t>𝑁</m:t>
                    </m:r>
                  </m:oMath>
                </a14:m>
                <a:r>
                  <a:rPr lang="en-US" altLang="en-US" sz="1900" dirty="0"/>
                  <a:t> is </a:t>
                </a:r>
              </a:p>
              <a:p>
                <a:pPr>
                  <a:spcBef>
                    <a:spcPts val="600"/>
                  </a:spcBef>
                </a:pPr>
                <a14:m>
                  <m:oMathPara xmlns:m="http://schemas.openxmlformats.org/officeDocument/2006/math">
                    <m:oMathParaPr>
                      <m:jc m:val="centerGroup"/>
                    </m:oMathParaPr>
                    <m:oMath xmlns:m="http://schemas.openxmlformats.org/officeDocument/2006/math">
                      <m:r>
                        <a:rPr lang="en-AU" sz="1900" i="1">
                          <a:latin typeface="Cambria Math" panose="02040503050406030204" pitchFamily="18" charset="0"/>
                        </a:rPr>
                        <m:t>𝐶</m:t>
                      </m:r>
                      <m:r>
                        <a:rPr lang="en-AU" sz="1900" i="1">
                          <a:latin typeface="Cambria Math" panose="02040503050406030204" pitchFamily="18" charset="0"/>
                        </a:rPr>
                        <m:t>′(</m:t>
                      </m:r>
                      <m:r>
                        <a:rPr lang="en-AU" sz="1900" i="1">
                          <a:latin typeface="Cambria Math" panose="02040503050406030204" pitchFamily="18" charset="0"/>
                        </a:rPr>
                        <m:t>𝑓</m:t>
                      </m:r>
                      <m:r>
                        <a:rPr lang="en-AU" sz="1900" i="1">
                          <a:latin typeface="Cambria Math" panose="02040503050406030204" pitchFamily="18" charset="0"/>
                        </a:rPr>
                        <m:t>)=</m:t>
                      </m:r>
                      <m:d>
                        <m:dPr>
                          <m:begChr m:val="⟨"/>
                          <m:endChr m:val="⟩"/>
                          <m:ctrlPr>
                            <a:rPr lang="en-AU" sz="1900" i="1">
                              <a:latin typeface="Cambria Math" panose="02040503050406030204" pitchFamily="18" charset="0"/>
                            </a:rPr>
                          </m:ctrlPr>
                        </m:dPr>
                        <m:e>
                          <m:sSup>
                            <m:sSupPr>
                              <m:ctrlPr>
                                <a:rPr lang="en-AU" sz="1900" i="1">
                                  <a:latin typeface="Cambria Math" panose="02040503050406030204" pitchFamily="18" charset="0"/>
                                </a:rPr>
                              </m:ctrlPr>
                            </m:sSupPr>
                            <m:e>
                              <m:r>
                                <a:rPr lang="en-AU" sz="1900" i="1">
                                  <a:latin typeface="Cambria Math" panose="02040503050406030204" pitchFamily="18" charset="0"/>
                                </a:rPr>
                                <m:t>𝜏</m:t>
                              </m:r>
                            </m:e>
                            <m:sup>
                              <m:r>
                                <a:rPr lang="en-AU" sz="1900" i="1">
                                  <a:latin typeface="Cambria Math" panose="02040503050406030204" pitchFamily="18" charset="0"/>
                                </a:rPr>
                                <m:t>′</m:t>
                              </m:r>
                            </m:sup>
                          </m:sSup>
                          <m:d>
                            <m:dPr>
                              <m:ctrlPr>
                                <a:rPr lang="en-AU" sz="1900" i="1">
                                  <a:latin typeface="Cambria Math" panose="02040503050406030204" pitchFamily="18" charset="0"/>
                                </a:rPr>
                              </m:ctrlPr>
                            </m:dPr>
                            <m:e>
                              <m:r>
                                <a:rPr lang="en-AU" sz="1900" i="1">
                                  <a:latin typeface="Cambria Math" panose="02040503050406030204" pitchFamily="18" charset="0"/>
                                </a:rPr>
                                <m:t>𝑓</m:t>
                              </m:r>
                            </m:e>
                          </m:d>
                        </m:e>
                      </m:d>
                      <m:r>
                        <a:rPr lang="en-AU" sz="1900" b="0" i="1" smtClean="0">
                          <a:latin typeface="Cambria Math" panose="02040503050406030204" pitchFamily="18" charset="0"/>
                        </a:rPr>
                        <m:t>/</m:t>
                      </m:r>
                      <m:sSubSup>
                        <m:sSubSupPr>
                          <m:ctrlPr>
                            <a:rPr lang="en-AU" sz="1900" b="0" i="1" smtClean="0">
                              <a:latin typeface="Cambria Math" panose="02040503050406030204" pitchFamily="18" charset="0"/>
                            </a:rPr>
                          </m:ctrlPr>
                        </m:sSubSupPr>
                        <m:e>
                          <m:r>
                            <a:rPr lang="en-AU" sz="1900" b="0" i="1" smtClean="0">
                              <a:latin typeface="Cambria Math" panose="02040503050406030204" pitchFamily="18" charset="0"/>
                            </a:rPr>
                            <m:t>𝑝</m:t>
                          </m:r>
                        </m:e>
                        <m:sub>
                          <m:r>
                            <a:rPr lang="en-AU" sz="1900" b="0" i="1" smtClean="0">
                              <a:latin typeface="Cambria Math" panose="02040503050406030204" pitchFamily="18" charset="0"/>
                            </a:rPr>
                            <m:t>𝑛</m:t>
                          </m:r>
                        </m:sub>
                        <m:sup>
                          <m:r>
                            <a:rPr lang="en-AU" sz="1900" b="0" i="1" smtClean="0">
                              <a:latin typeface="Cambria Math" panose="02040503050406030204" pitchFamily="18" charset="0"/>
                            </a:rPr>
                            <m:t>′</m:t>
                          </m:r>
                        </m:sup>
                      </m:sSubSup>
                      <m:r>
                        <a:rPr lang="en-AU" sz="1900" i="1">
                          <a:latin typeface="Cambria Math" panose="02040503050406030204" pitchFamily="18" charset="0"/>
                        </a:rPr>
                        <m:t> </m:t>
                      </m:r>
                    </m:oMath>
                  </m:oMathPara>
                </a14:m>
                <a:endParaRPr lang="en-AU" sz="1900" dirty="0"/>
              </a:p>
            </p:txBody>
          </p:sp>
        </mc:Choice>
        <mc:Fallback>
          <p:sp>
            <p:nvSpPr>
              <p:cNvPr id="5" name="TextBox 4">
                <a:extLst>
                  <a:ext uri="{FF2B5EF4-FFF2-40B4-BE49-F238E27FC236}">
                    <a16:creationId xmlns:a16="http://schemas.microsoft.com/office/drawing/2014/main" id="{C42DE2B1-A158-A965-C99C-849B5F9E0036}"/>
                  </a:ext>
                </a:extLst>
              </p:cNvPr>
              <p:cNvSpPr txBox="1">
                <a:spLocks noRot="1" noChangeAspect="1" noMove="1" noResize="1" noEditPoints="1" noAdjustHandles="1" noChangeArrowheads="1" noChangeShapeType="1" noTextEdit="1"/>
              </p:cNvSpPr>
              <p:nvPr/>
            </p:nvSpPr>
            <p:spPr>
              <a:xfrm>
                <a:off x="300606" y="4968941"/>
                <a:ext cx="11700894" cy="1338828"/>
              </a:xfrm>
              <a:prstGeom prst="rect">
                <a:avLst/>
              </a:prstGeom>
              <a:blipFill>
                <a:blip r:embed="rId6"/>
                <a:stretch>
                  <a:fillRect l="-365" t="-2273" b="-3636"/>
                </a:stretch>
              </a:blipFill>
            </p:spPr>
            <p:txBody>
              <a:bodyPr/>
              <a:lstStyle/>
              <a:p>
                <a:r>
                  <a:rPr lang="en-AU">
                    <a:noFill/>
                  </a:rPr>
                  <a:t> </a:t>
                </a:r>
              </a:p>
            </p:txBody>
          </p:sp>
        </mc:Fallback>
      </mc:AlternateContent>
    </p:spTree>
    <p:extLst>
      <p:ext uri="{BB962C8B-B14F-4D97-AF65-F5344CB8AC3E}">
        <p14:creationId xmlns:p14="http://schemas.microsoft.com/office/powerpoint/2010/main" val="2928747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B210134-6527-35B0-28C3-98849E706DB1}"/>
                  </a:ext>
                </a:extLst>
              </p:cNvPr>
              <p:cNvSpPr>
                <a:spLocks noGrp="1"/>
              </p:cNvSpPr>
              <p:nvPr>
                <p:ph sz="quarter" idx="12"/>
              </p:nvPr>
            </p:nvSpPr>
            <p:spPr>
              <a:xfrm>
                <a:off x="396855" y="955347"/>
                <a:ext cx="9911917" cy="2008845"/>
              </a:xfrm>
            </p:spPr>
            <p:txBody>
              <a:bodyPr>
                <a:noAutofit/>
              </a:bodyPr>
              <a:lstStyle/>
              <a:p>
                <a:pPr>
                  <a:spcBef>
                    <a:spcPts val="0"/>
                  </a:spcBef>
                  <a:spcAft>
                    <a:spcPts val="300"/>
                  </a:spcAft>
                </a:pPr>
                <a:r>
                  <a:rPr lang="en-AU" sz="1800" dirty="0"/>
                  <a:t>Radar wavelength, </a:t>
                </a:r>
                <a14:m>
                  <m:oMath xmlns:m="http://schemas.openxmlformats.org/officeDocument/2006/math">
                    <m:r>
                      <a:rPr lang="en-AU" sz="1800" i="1" dirty="0" smtClean="0">
                        <a:latin typeface="Cambria Math" panose="02040503050406030204" pitchFamily="18" charset="0"/>
                      </a:rPr>
                      <m:t>𝜆</m:t>
                    </m:r>
                    <m:r>
                      <a:rPr lang="en-AU" sz="1800" i="1" dirty="0" smtClean="0">
                        <a:latin typeface="Cambria Math" panose="02040503050406030204" pitchFamily="18" charset="0"/>
                      </a:rPr>
                      <m:t> =0.032</m:t>
                    </m:r>
                  </m:oMath>
                </a14:m>
                <a:r>
                  <a:rPr lang="en-AU" sz="1800" dirty="0"/>
                  <a:t> m/s.</a:t>
                </a:r>
              </a:p>
              <a:p>
                <a:pPr>
                  <a:spcBef>
                    <a:spcPts val="0"/>
                  </a:spcBef>
                  <a:spcAft>
                    <a:spcPts val="300"/>
                  </a:spcAft>
                </a:pPr>
                <a:r>
                  <a:rPr lang="en-AU" sz="1800" dirty="0"/>
                  <a:t>Wind velocity, </a:t>
                </a:r>
                <a14:m>
                  <m:oMath xmlns:m="http://schemas.openxmlformats.org/officeDocument/2006/math">
                    <m:r>
                      <a:rPr lang="en-AU" sz="1800" i="1" dirty="0" smtClean="0">
                        <a:latin typeface="Cambria Math" panose="02040503050406030204" pitchFamily="18" charset="0"/>
                      </a:rPr>
                      <m:t>𝑈</m:t>
                    </m:r>
                    <m:r>
                      <a:rPr lang="en-AU" sz="1800" i="1" dirty="0" smtClean="0">
                        <a:latin typeface="Cambria Math" panose="02040503050406030204" pitchFamily="18" charset="0"/>
                      </a:rPr>
                      <m:t>=10</m:t>
                    </m:r>
                  </m:oMath>
                </a14:m>
                <a:r>
                  <a:rPr lang="en-AU" sz="1800" dirty="0"/>
                  <a:t> m/s, looking upwind, low grazing angle</a:t>
                </a:r>
              </a:p>
              <a:p>
                <a:pPr>
                  <a:spcBef>
                    <a:spcPts val="0"/>
                  </a:spcBef>
                  <a:spcAft>
                    <a:spcPts val="300"/>
                  </a:spcAft>
                </a:pPr>
                <a:r>
                  <a:rPr lang="en-AU" sz="1800" dirty="0"/>
                  <a:t>PRF, </a:t>
                </a:r>
                <a14:m>
                  <m:oMath xmlns:m="http://schemas.openxmlformats.org/officeDocument/2006/math">
                    <m:sSub>
                      <m:sSubPr>
                        <m:ctrlPr>
                          <a:rPr lang="en-AU" sz="1800" i="1" dirty="0" smtClean="0">
                            <a:latin typeface="Cambria Math" panose="02040503050406030204" pitchFamily="18" charset="0"/>
                          </a:rPr>
                        </m:ctrlPr>
                      </m:sSubPr>
                      <m:e>
                        <m:r>
                          <a:rPr lang="en-AU" sz="1800" i="1" dirty="0" smtClean="0">
                            <a:latin typeface="Cambria Math" panose="02040503050406030204" pitchFamily="18" charset="0"/>
                          </a:rPr>
                          <m:t>𝑓</m:t>
                        </m:r>
                      </m:e>
                      <m:sub>
                        <m:r>
                          <m:rPr>
                            <m:sty m:val="p"/>
                          </m:rPr>
                          <a:rPr lang="en-AU" sz="1800" i="0" dirty="0" smtClean="0">
                            <a:latin typeface="Cambria Math" panose="02040503050406030204" pitchFamily="18" charset="0"/>
                          </a:rPr>
                          <m:t>r</m:t>
                        </m:r>
                      </m:sub>
                    </m:sSub>
                    <m:r>
                      <a:rPr lang="en-AU" sz="1800" i="1" dirty="0" smtClean="0">
                        <a:latin typeface="Cambria Math" panose="02040503050406030204" pitchFamily="18" charset="0"/>
                      </a:rPr>
                      <m:t>=2</m:t>
                    </m:r>
                  </m:oMath>
                </a14:m>
                <a:r>
                  <a:rPr lang="en-AU" sz="1800" dirty="0"/>
                  <a:t> kHz</a:t>
                </a:r>
              </a:p>
              <a:p>
                <a:pPr>
                  <a:spcBef>
                    <a:spcPts val="0"/>
                  </a:spcBef>
                  <a:spcAft>
                    <a:spcPts val="300"/>
                  </a:spcAft>
                </a:pPr>
                <a:r>
                  <a:rPr lang="en-AU" sz="1800" dirty="0"/>
                  <a:t>FFT length, </a:t>
                </a:r>
                <a14:m>
                  <m:oMath xmlns:m="http://schemas.openxmlformats.org/officeDocument/2006/math">
                    <m:r>
                      <a:rPr lang="en-AU" sz="1800" i="1" dirty="0" smtClean="0">
                        <a:latin typeface="Cambria Math" panose="02040503050406030204" pitchFamily="18" charset="0"/>
                      </a:rPr>
                      <m:t>𝑁</m:t>
                    </m:r>
                    <m:r>
                      <a:rPr lang="en-AU" sz="1800" i="1" dirty="0" smtClean="0">
                        <a:latin typeface="Cambria Math" panose="02040503050406030204" pitchFamily="18" charset="0"/>
                      </a:rPr>
                      <m:t>=32</m:t>
                    </m:r>
                  </m:oMath>
                </a14:m>
                <a:r>
                  <a:rPr lang="en-AU" sz="1800" dirty="0"/>
                  <a:t>  (Doppler resolution 62.5 Hz)</a:t>
                </a:r>
              </a:p>
              <a:p>
                <a:pPr>
                  <a:spcBef>
                    <a:spcPts val="0"/>
                  </a:spcBef>
                  <a:spcAft>
                    <a:spcPts val="300"/>
                  </a:spcAft>
                </a:pPr>
                <a14:m>
                  <m:oMath xmlns:m="http://schemas.openxmlformats.org/officeDocument/2006/math">
                    <m:sSub>
                      <m:sSubPr>
                        <m:ctrlPr>
                          <a:rPr lang="en-AU" sz="1800" b="0" i="1" dirty="0" smtClean="0">
                            <a:latin typeface="Cambria Math" panose="02040503050406030204" pitchFamily="18" charset="0"/>
                          </a:rPr>
                        </m:ctrlPr>
                      </m:sSubPr>
                      <m:e>
                        <m:r>
                          <a:rPr lang="en-AU" sz="1800" b="0" i="1" dirty="0" smtClean="0">
                            <a:latin typeface="Cambria Math" panose="02040503050406030204" pitchFamily="18" charset="0"/>
                          </a:rPr>
                          <m:t>𝑚</m:t>
                        </m:r>
                      </m:e>
                      <m:sub>
                        <m:r>
                          <m:rPr>
                            <m:sty m:val="p"/>
                          </m:rPr>
                          <a:rPr lang="en-AU" sz="1800" i="0" dirty="0">
                            <a:latin typeface="Cambria Math" panose="02040503050406030204" pitchFamily="18" charset="0"/>
                          </a:rPr>
                          <m:t>f</m:t>
                        </m:r>
                      </m:sub>
                    </m:sSub>
                    <m:d>
                      <m:dPr>
                        <m:ctrlPr>
                          <a:rPr lang="en-AU" sz="1800" i="1" dirty="0">
                            <a:latin typeface="Cambria Math" panose="02040503050406030204" pitchFamily="18" charset="0"/>
                          </a:rPr>
                        </m:ctrlPr>
                      </m:dPr>
                      <m:e>
                        <m:r>
                          <a:rPr lang="en-AU" sz="1800" i="1" dirty="0">
                            <a:latin typeface="Cambria Math" panose="02040503050406030204" pitchFamily="18" charset="0"/>
                          </a:rPr>
                          <m:t>𝑥</m:t>
                        </m:r>
                      </m:e>
                    </m:d>
                    <m:r>
                      <a:rPr lang="en-AU" sz="1800" i="1" dirty="0">
                        <a:latin typeface="Cambria Math" panose="02040503050406030204" pitchFamily="18" charset="0"/>
                      </a:rPr>
                      <m:t>= 50</m:t>
                    </m:r>
                    <m:r>
                      <a:rPr lang="en-AU" sz="1800" b="0" i="1" dirty="0" smtClean="0">
                        <a:latin typeface="Cambria Math" panose="02040503050406030204" pitchFamily="18" charset="0"/>
                      </a:rPr>
                      <m:t>+</m:t>
                    </m:r>
                    <m:r>
                      <a:rPr lang="en-AU" sz="1800" i="1" dirty="0">
                        <a:latin typeface="Cambria Math" panose="02040503050406030204" pitchFamily="18" charset="0"/>
                      </a:rPr>
                      <m:t>6</m:t>
                    </m:r>
                    <m:r>
                      <a:rPr lang="en-AU" sz="1800" i="1" dirty="0">
                        <a:latin typeface="Cambria Math" panose="02040503050406030204" pitchFamily="18" charset="0"/>
                      </a:rPr>
                      <m:t>𝑥</m:t>
                    </m:r>
                  </m:oMath>
                </a14:m>
                <a:endParaRPr lang="en-AU" sz="1800" dirty="0"/>
              </a:p>
              <a:p>
                <a:pPr>
                  <a:spcBef>
                    <a:spcPts val="0"/>
                  </a:spcBef>
                  <a:spcAft>
                    <a:spcPts val="300"/>
                  </a:spcAft>
                </a:pPr>
                <a14:m>
                  <m:oMath xmlns:m="http://schemas.openxmlformats.org/officeDocument/2006/math">
                    <m:sSub>
                      <m:sSubPr>
                        <m:ctrlPr>
                          <a:rPr lang="en-AU" sz="1800" i="1" dirty="0" err="1" smtClean="0">
                            <a:latin typeface="Cambria Math" panose="02040503050406030204" pitchFamily="18" charset="0"/>
                          </a:rPr>
                        </m:ctrlPr>
                      </m:sSubPr>
                      <m:e>
                        <m:r>
                          <a:rPr lang="en-AU" sz="1800" i="1" dirty="0" smtClean="0">
                            <a:latin typeface="Cambria Math" panose="02040503050406030204" pitchFamily="18" charset="0"/>
                          </a:rPr>
                          <m:t>𝑚</m:t>
                        </m:r>
                      </m:e>
                      <m:sub>
                        <m:r>
                          <a:rPr lang="en-AU" sz="1800" b="0" i="1" dirty="0" smtClean="0">
                            <a:latin typeface="Cambria Math" panose="02040503050406030204" pitchFamily="18" charset="0"/>
                          </a:rPr>
                          <m:t>𝑤</m:t>
                        </m:r>
                      </m:sub>
                    </m:sSub>
                    <m:r>
                      <a:rPr lang="en-AU" sz="1800" i="1" dirty="0" smtClean="0">
                        <a:latin typeface="Cambria Math" panose="02040503050406030204" pitchFamily="18" charset="0"/>
                      </a:rPr>
                      <m:t>=62.5</m:t>
                    </m:r>
                  </m:oMath>
                </a14:m>
                <a:r>
                  <a:rPr lang="en-AU" sz="1800" dirty="0"/>
                  <a:t> Hz, </a:t>
                </a:r>
                <a14:m>
                  <m:oMath xmlns:m="http://schemas.openxmlformats.org/officeDocument/2006/math">
                    <m:sSub>
                      <m:sSubPr>
                        <m:ctrlPr>
                          <a:rPr lang="en-AU" sz="1800" i="1" dirty="0" err="1" smtClean="0">
                            <a:latin typeface="Cambria Math" panose="02040503050406030204" pitchFamily="18" charset="0"/>
                          </a:rPr>
                        </m:ctrlPr>
                      </m:sSubPr>
                      <m:e>
                        <m:r>
                          <a:rPr lang="en-AU" sz="1800" i="1" dirty="0" smtClean="0">
                            <a:latin typeface="Cambria Math" panose="02040503050406030204" pitchFamily="18" charset="0"/>
                          </a:rPr>
                          <m:t>𝜎</m:t>
                        </m:r>
                      </m:e>
                      <m:sub>
                        <m:r>
                          <a:rPr lang="en-AU" sz="1800" b="0" i="1" dirty="0" smtClean="0">
                            <a:latin typeface="Cambria Math" panose="02040503050406030204" pitchFamily="18" charset="0"/>
                          </a:rPr>
                          <m:t>𝑤</m:t>
                        </m:r>
                      </m:sub>
                    </m:sSub>
                    <m:r>
                      <a:rPr lang="en-AU" sz="1800" i="1" dirty="0" smtClean="0">
                        <a:latin typeface="Cambria Math" panose="02040503050406030204" pitchFamily="18" charset="0"/>
                      </a:rPr>
                      <m:t> = 1</m:t>
                    </m:r>
                  </m:oMath>
                </a14:m>
                <a:r>
                  <a:rPr lang="en-AU" sz="1800" dirty="0"/>
                  <a:t> Hz.</a:t>
                </a:r>
              </a:p>
              <a:p>
                <a:pPr>
                  <a:spcBef>
                    <a:spcPts val="0"/>
                  </a:spcBef>
                  <a:spcAft>
                    <a:spcPts val="300"/>
                  </a:spcAft>
                </a:pPr>
                <a:r>
                  <a:rPr lang="en-AU" sz="1800" dirty="0"/>
                  <a:t>CNR = 20 dB (time series data)</a:t>
                </a:r>
              </a:p>
              <a:p>
                <a:pPr>
                  <a:spcBef>
                    <a:spcPts val="0"/>
                  </a:spcBef>
                  <a:spcAft>
                    <a:spcPts val="300"/>
                  </a:spcAft>
                </a:pPr>
                <a:endParaRPr lang="en-AU" sz="1800" dirty="0"/>
              </a:p>
            </p:txBody>
          </p:sp>
        </mc:Choice>
        <mc:Fallback xmlns="">
          <p:sp>
            <p:nvSpPr>
              <p:cNvPr id="2" name="Content Placeholder 1">
                <a:extLst>
                  <a:ext uri="{FF2B5EF4-FFF2-40B4-BE49-F238E27FC236}">
                    <a16:creationId xmlns:a16="http://schemas.microsoft.com/office/drawing/2014/main" id="{DB210134-6527-35B0-28C3-98849E706DB1}"/>
                  </a:ext>
                </a:extLst>
              </p:cNvPr>
              <p:cNvSpPr>
                <a:spLocks noGrp="1" noRot="1" noChangeAspect="1" noMove="1" noResize="1" noEditPoints="1" noAdjustHandles="1" noChangeArrowheads="1" noChangeShapeType="1" noTextEdit="1"/>
              </p:cNvSpPr>
              <p:nvPr>
                <p:ph sz="quarter" idx="12"/>
              </p:nvPr>
            </p:nvSpPr>
            <p:spPr>
              <a:xfrm>
                <a:off x="396855" y="955347"/>
                <a:ext cx="9911917" cy="2008845"/>
              </a:xfrm>
              <a:blipFill>
                <a:blip r:embed="rId3"/>
                <a:stretch>
                  <a:fillRect l="-369" t="-3040" b="-6991"/>
                </a:stretch>
              </a:blipFill>
            </p:spPr>
            <p:txBody>
              <a:bodyPr/>
              <a:lstStyle/>
              <a:p>
                <a:r>
                  <a:rPr lang="en-AU">
                    <a:noFill/>
                  </a:rPr>
                  <a:t> </a:t>
                </a:r>
              </a:p>
            </p:txBody>
          </p:sp>
        </mc:Fallback>
      </mc:AlternateContent>
      <p:sp>
        <p:nvSpPr>
          <p:cNvPr id="6" name="Title 5"/>
          <p:cNvSpPr>
            <a:spLocks noGrp="1"/>
          </p:cNvSpPr>
          <p:nvPr>
            <p:ph type="title"/>
          </p:nvPr>
        </p:nvSpPr>
        <p:spPr>
          <a:xfrm>
            <a:off x="361567" y="195518"/>
            <a:ext cx="10984633" cy="684362"/>
          </a:xfrm>
        </p:spPr>
        <p:txBody>
          <a:bodyPr>
            <a:normAutofit/>
          </a:bodyPr>
          <a:lstStyle/>
          <a:p>
            <a:r>
              <a:rPr lang="en-GB" dirty="0"/>
              <a:t>Example</a:t>
            </a:r>
          </a:p>
        </p:txBody>
      </p:sp>
      <mc:AlternateContent xmlns:mc="http://schemas.openxmlformats.org/markup-compatibility/2006">
        <mc:Choice xmlns:a14="http://schemas.microsoft.com/office/drawing/2010/main" Requires="a14">
          <p:sp>
            <p:nvSpPr>
              <p:cNvPr id="8" name="TextBox 7"/>
              <p:cNvSpPr txBox="1"/>
              <p:nvPr/>
            </p:nvSpPr>
            <p:spPr>
              <a:xfrm>
                <a:off x="1249680" y="5534658"/>
                <a:ext cx="2924106" cy="307777"/>
              </a:xfrm>
              <a:prstGeom prst="rect">
                <a:avLst/>
              </a:prstGeom>
              <a:noFill/>
            </p:spPr>
            <p:txBody>
              <a:bodyPr wrap="square" rtlCol="0">
                <a:spAutoFit/>
              </a:bodyPr>
              <a:lstStyle/>
              <a:p>
                <a:r>
                  <a:rPr lang="en-GB" sz="1400" dirty="0"/>
                  <a:t>K-distribution shape parameter, </a:t>
                </a:r>
                <a14:m>
                  <m:oMath xmlns:m="http://schemas.openxmlformats.org/officeDocument/2006/math">
                    <m:r>
                      <a:rPr lang="en-GB" sz="1400" i="1" dirty="0" smtClean="0">
                        <a:latin typeface="Cambria Math" panose="02040503050406030204" pitchFamily="18" charset="0"/>
                      </a:rPr>
                      <m:t>𝜈</m:t>
                    </m:r>
                    <m:r>
                      <a:rPr lang="en-GB" sz="1400" i="1" dirty="0" smtClean="0">
                        <a:latin typeface="Cambria Math" panose="02040503050406030204" pitchFamily="18" charset="0"/>
                      </a:rPr>
                      <m:t>’(</m:t>
                    </m:r>
                    <m:r>
                      <a:rPr lang="en-GB" sz="1400" i="1" dirty="0" smtClean="0">
                        <a:latin typeface="Cambria Math" panose="02040503050406030204" pitchFamily="18" charset="0"/>
                      </a:rPr>
                      <m:t>𝑓</m:t>
                    </m:r>
                    <m:r>
                      <a:rPr lang="en-GB" sz="1400" i="1" dirty="0" smtClean="0">
                        <a:latin typeface="Cambria Math" panose="02040503050406030204" pitchFamily="18" charset="0"/>
                      </a:rPr>
                      <m:t>)</m:t>
                    </m:r>
                  </m:oMath>
                </a14:m>
                <a:endParaRPr lang="en-GB" sz="1400" dirty="0"/>
              </a:p>
            </p:txBody>
          </p:sp>
        </mc:Choice>
        <mc:Fallback>
          <p:sp>
            <p:nvSpPr>
              <p:cNvPr id="8" name="TextBox 7"/>
              <p:cNvSpPr txBox="1">
                <a:spLocks noRot="1" noChangeAspect="1" noMove="1" noResize="1" noEditPoints="1" noAdjustHandles="1" noChangeArrowheads="1" noChangeShapeType="1" noTextEdit="1"/>
              </p:cNvSpPr>
              <p:nvPr/>
            </p:nvSpPr>
            <p:spPr>
              <a:xfrm>
                <a:off x="1249680" y="5534658"/>
                <a:ext cx="2924106" cy="307777"/>
              </a:xfrm>
              <a:prstGeom prst="rect">
                <a:avLst/>
              </a:prstGeom>
              <a:blipFill>
                <a:blip r:embed="rId4"/>
                <a:stretch>
                  <a:fillRect l="-625" t="-4000" b="-20000"/>
                </a:stretch>
              </a:blipFill>
            </p:spPr>
            <p:txBody>
              <a:bodyPr/>
              <a:lstStyle/>
              <a:p>
                <a:r>
                  <a:rPr lang="en-AU">
                    <a:noFill/>
                  </a:rPr>
                  <a:t> </a:t>
                </a:r>
              </a:p>
            </p:txBody>
          </p:sp>
        </mc:Fallback>
      </mc:AlternateContent>
      <p:sp>
        <p:nvSpPr>
          <p:cNvPr id="12" name="TextBox 11"/>
          <p:cNvSpPr txBox="1"/>
          <p:nvPr/>
        </p:nvSpPr>
        <p:spPr>
          <a:xfrm>
            <a:off x="4809872" y="5585291"/>
            <a:ext cx="3155568" cy="523220"/>
          </a:xfrm>
          <a:prstGeom prst="rect">
            <a:avLst/>
          </a:prstGeom>
          <a:noFill/>
        </p:spPr>
        <p:txBody>
          <a:bodyPr wrap="square" rtlCol="0">
            <a:spAutoFit/>
          </a:bodyPr>
          <a:lstStyle/>
          <a:p>
            <a:r>
              <a:rPr lang="en-GB" sz="1400" dirty="0"/>
              <a:t>CNR (dB) as a function of Doppler frequency bin for overall CNR = 20 </a:t>
            </a:r>
            <a:r>
              <a:rPr lang="en-GB" sz="1400" dirty="0" err="1"/>
              <a:t>dB.</a:t>
            </a:r>
            <a:endParaRPr lang="en-GB" sz="1400" dirty="0"/>
          </a:p>
        </p:txBody>
      </p:sp>
      <mc:AlternateContent xmlns:mc="http://schemas.openxmlformats.org/markup-compatibility/2006">
        <mc:Choice xmlns:a14="http://schemas.microsoft.com/office/drawing/2010/main" Requires="a14">
          <p:sp>
            <p:nvSpPr>
              <p:cNvPr id="13" name="TextBox 12"/>
              <p:cNvSpPr txBox="1"/>
              <p:nvPr/>
            </p:nvSpPr>
            <p:spPr>
              <a:xfrm>
                <a:off x="8761703" y="5585291"/>
                <a:ext cx="3094138" cy="523220"/>
              </a:xfrm>
              <a:prstGeom prst="rect">
                <a:avLst/>
              </a:prstGeom>
              <a:noFill/>
            </p:spPr>
            <p:txBody>
              <a:bodyPr wrap="square" rtlCol="0">
                <a:spAutoFit/>
              </a:bodyPr>
              <a:lstStyle/>
              <a:p>
                <a:r>
                  <a:rPr lang="en-GB" sz="1400" dirty="0"/>
                  <a:t>SIR required to achieve </a:t>
                </a:r>
                <a14:m>
                  <m:oMath xmlns:m="http://schemas.openxmlformats.org/officeDocument/2006/math">
                    <m:r>
                      <a:rPr lang="en-GB" sz="1400" i="1" dirty="0" smtClean="0">
                        <a:latin typeface="Cambria Math" panose="02040503050406030204" pitchFamily="18" charset="0"/>
                      </a:rPr>
                      <m:t>𝑃</m:t>
                    </m:r>
                    <m:r>
                      <m:rPr>
                        <m:sty m:val="p"/>
                      </m:rPr>
                      <a:rPr lang="en-GB" sz="1400" i="0" baseline="-25000" dirty="0" err="1">
                        <a:latin typeface="Cambria Math" panose="02040503050406030204" pitchFamily="18" charset="0"/>
                      </a:rPr>
                      <m:t>d</m:t>
                    </m:r>
                    <m:r>
                      <a:rPr lang="en-GB" sz="1400" i="1" dirty="0">
                        <a:latin typeface="Cambria Math" panose="02040503050406030204" pitchFamily="18" charset="0"/>
                      </a:rPr>
                      <m:t>=0.5, </m:t>
                    </m:r>
                    <m:r>
                      <a:rPr lang="en-AU" sz="1400" b="0" i="1" dirty="0" smtClean="0">
                        <a:latin typeface="Cambria Math" panose="02040503050406030204" pitchFamily="18" charset="0"/>
                      </a:rPr>
                      <m:t> </m:t>
                    </m:r>
                    <m:r>
                      <a:rPr lang="en-GB" sz="1400" i="1" dirty="0" err="1">
                        <a:latin typeface="Cambria Math" panose="02040503050406030204" pitchFamily="18" charset="0"/>
                      </a:rPr>
                      <m:t>𝑃</m:t>
                    </m:r>
                    <m:r>
                      <m:rPr>
                        <m:sty m:val="p"/>
                      </m:rPr>
                      <a:rPr lang="en-GB" sz="1400" i="0" baseline="-25000" dirty="0" err="1">
                        <a:latin typeface="Cambria Math" panose="02040503050406030204" pitchFamily="18" charset="0"/>
                      </a:rPr>
                      <m:t>fa</m:t>
                    </m:r>
                    <m:sSup>
                      <m:sSupPr>
                        <m:ctrlPr>
                          <a:rPr lang="en-AU" sz="1400" b="0" i="1" dirty="0" smtClean="0">
                            <a:latin typeface="Cambria Math" panose="02040503050406030204" pitchFamily="18" charset="0"/>
                          </a:rPr>
                        </m:ctrlPr>
                      </m:sSupPr>
                      <m:e>
                        <m:r>
                          <a:rPr lang="en-AU" sz="1400" b="0" i="1" dirty="0" smtClean="0">
                            <a:latin typeface="Cambria Math" panose="02040503050406030204" pitchFamily="18" charset="0"/>
                          </a:rPr>
                          <m:t>=</m:t>
                        </m:r>
                        <m:r>
                          <a:rPr lang="en-GB" sz="1400" i="1" dirty="0">
                            <a:latin typeface="Cambria Math" panose="02040503050406030204" pitchFamily="18" charset="0"/>
                          </a:rPr>
                          <m:t>10</m:t>
                        </m:r>
                      </m:e>
                      <m:sup>
                        <m:r>
                          <a:rPr lang="en-AU" sz="1400" b="0" i="1" dirty="0" smtClean="0">
                            <a:latin typeface="Cambria Math" panose="02040503050406030204" pitchFamily="18" charset="0"/>
                          </a:rPr>
                          <m:t>−6</m:t>
                        </m:r>
                      </m:sup>
                    </m:sSup>
                  </m:oMath>
                </a14:m>
                <a:r>
                  <a:rPr lang="en-GB" sz="1400" dirty="0"/>
                  <a:t>, overall CNR</a:t>
                </a:r>
                <a:r>
                  <a:rPr lang="en-GB" sz="1400" i="1" dirty="0"/>
                  <a:t> = </a:t>
                </a:r>
                <a:r>
                  <a:rPr lang="en-GB" sz="1400" dirty="0"/>
                  <a:t>20 </a:t>
                </a:r>
                <a:r>
                  <a:rPr lang="en-GB" sz="1400" dirty="0" err="1"/>
                  <a:t>dB.</a:t>
                </a:r>
                <a:endParaRPr lang="en-GB" sz="1400" dirty="0"/>
              </a:p>
            </p:txBody>
          </p:sp>
        </mc:Choice>
        <mc:Fallback>
          <p:sp>
            <p:nvSpPr>
              <p:cNvPr id="13" name="TextBox 12"/>
              <p:cNvSpPr txBox="1">
                <a:spLocks noRot="1" noChangeAspect="1" noMove="1" noResize="1" noEditPoints="1" noAdjustHandles="1" noChangeArrowheads="1" noChangeShapeType="1" noTextEdit="1"/>
              </p:cNvSpPr>
              <p:nvPr/>
            </p:nvSpPr>
            <p:spPr>
              <a:xfrm>
                <a:off x="8761703" y="5585291"/>
                <a:ext cx="3094138" cy="523220"/>
              </a:xfrm>
              <a:prstGeom prst="rect">
                <a:avLst/>
              </a:prstGeom>
              <a:blipFill>
                <a:blip r:embed="rId5"/>
                <a:stretch>
                  <a:fillRect l="-591" t="-2326" b="-12791"/>
                </a:stretch>
              </a:blipFill>
            </p:spPr>
            <p:txBody>
              <a:bodyPr/>
              <a:lstStyle/>
              <a:p>
                <a:r>
                  <a:rPr lang="en-AU">
                    <a:noFill/>
                  </a:rPr>
                  <a:t> </a:t>
                </a:r>
              </a:p>
            </p:txBody>
          </p:sp>
        </mc:Fallback>
      </mc:AlternateContent>
      <p:grpSp>
        <p:nvGrpSpPr>
          <p:cNvPr id="3" name="Group 4">
            <a:extLst>
              <a:ext uri="{FF2B5EF4-FFF2-40B4-BE49-F238E27FC236}">
                <a16:creationId xmlns:a16="http://schemas.microsoft.com/office/drawing/2014/main" id="{D580D774-8B8E-1141-86D2-EA1B67D63A48}"/>
              </a:ext>
            </a:extLst>
          </p:cNvPr>
          <p:cNvGrpSpPr>
            <a:grpSpLocks noChangeAspect="1"/>
          </p:cNvGrpSpPr>
          <p:nvPr/>
        </p:nvGrpSpPr>
        <p:grpSpPr bwMode="auto">
          <a:xfrm>
            <a:off x="854325" y="3236085"/>
            <a:ext cx="3157537" cy="2278511"/>
            <a:chOff x="525" y="2125"/>
            <a:chExt cx="1814" cy="1309"/>
          </a:xfrm>
        </p:grpSpPr>
        <p:sp>
          <p:nvSpPr>
            <p:cNvPr id="4" name="AutoShape 3">
              <a:extLst>
                <a:ext uri="{FF2B5EF4-FFF2-40B4-BE49-F238E27FC236}">
                  <a16:creationId xmlns:a16="http://schemas.microsoft.com/office/drawing/2014/main" id="{55F536DA-9673-B40E-C866-7499CC78F952}"/>
                </a:ext>
              </a:extLst>
            </p:cNvPr>
            <p:cNvSpPr>
              <a:spLocks noChangeAspect="1" noChangeArrowheads="1" noTextEdit="1"/>
            </p:cNvSpPr>
            <p:nvPr/>
          </p:nvSpPr>
          <p:spPr bwMode="auto">
            <a:xfrm>
              <a:off x="525" y="2125"/>
              <a:ext cx="1814"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Rectangle 5">
              <a:extLst>
                <a:ext uri="{FF2B5EF4-FFF2-40B4-BE49-F238E27FC236}">
                  <a16:creationId xmlns:a16="http://schemas.microsoft.com/office/drawing/2014/main" id="{94307620-8BE9-27DB-7A32-D6D54E9075BF}"/>
                </a:ext>
              </a:extLst>
            </p:cNvPr>
            <p:cNvSpPr>
              <a:spLocks noChangeArrowheads="1"/>
            </p:cNvSpPr>
            <p:nvPr/>
          </p:nvSpPr>
          <p:spPr bwMode="auto">
            <a:xfrm>
              <a:off x="930" y="3244"/>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7" name="Rectangle 6">
              <a:extLst>
                <a:ext uri="{FF2B5EF4-FFF2-40B4-BE49-F238E27FC236}">
                  <a16:creationId xmlns:a16="http://schemas.microsoft.com/office/drawing/2014/main" id="{8D2F89BE-2C5B-DACF-5A99-9EEF33DE7F60}"/>
                </a:ext>
              </a:extLst>
            </p:cNvPr>
            <p:cNvSpPr>
              <a:spLocks noChangeArrowheads="1"/>
            </p:cNvSpPr>
            <p:nvPr/>
          </p:nvSpPr>
          <p:spPr bwMode="auto">
            <a:xfrm>
              <a:off x="930" y="3249"/>
              <a:ext cx="26"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000000"/>
                  </a:solidFill>
                  <a:effectLst/>
                  <a:latin typeface="Arial" panose="020B0604020202020204" pitchFamily="34" charset="0"/>
                </a:rPr>
                <a:t>-</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8D526F14-3948-01A5-826A-16A0072697CA}"/>
                </a:ext>
              </a:extLst>
            </p:cNvPr>
            <p:cNvSpPr>
              <a:spLocks noChangeArrowheads="1"/>
            </p:cNvSpPr>
            <p:nvPr/>
          </p:nvSpPr>
          <p:spPr bwMode="auto">
            <a:xfrm>
              <a:off x="962" y="3252"/>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5</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C28628E8-ECBE-4D02-4876-352E3C227A51}"/>
                </a:ext>
              </a:extLst>
            </p:cNvPr>
            <p:cNvSpPr>
              <a:spLocks noChangeArrowheads="1"/>
            </p:cNvSpPr>
            <p:nvPr/>
          </p:nvSpPr>
          <p:spPr bwMode="auto">
            <a:xfrm>
              <a:off x="1470" y="3244"/>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11" name="Rectangle 9">
              <a:extLst>
                <a:ext uri="{FF2B5EF4-FFF2-40B4-BE49-F238E27FC236}">
                  <a16:creationId xmlns:a16="http://schemas.microsoft.com/office/drawing/2014/main" id="{F17EEF7B-B788-ACE0-BC8F-6CEDD09F3C82}"/>
                </a:ext>
              </a:extLst>
            </p:cNvPr>
            <p:cNvSpPr>
              <a:spLocks noChangeArrowheads="1"/>
            </p:cNvSpPr>
            <p:nvPr/>
          </p:nvSpPr>
          <p:spPr bwMode="auto">
            <a:xfrm>
              <a:off x="1470" y="3247"/>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0</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14" name="Rectangle 10">
              <a:extLst>
                <a:ext uri="{FF2B5EF4-FFF2-40B4-BE49-F238E27FC236}">
                  <a16:creationId xmlns:a16="http://schemas.microsoft.com/office/drawing/2014/main" id="{B9B72B86-35F9-5357-0EDF-E2D5A902546B}"/>
                </a:ext>
              </a:extLst>
            </p:cNvPr>
            <p:cNvSpPr>
              <a:spLocks noChangeArrowheads="1"/>
            </p:cNvSpPr>
            <p:nvPr/>
          </p:nvSpPr>
          <p:spPr bwMode="auto">
            <a:xfrm>
              <a:off x="1998" y="3244"/>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15" name="Rectangle 11">
              <a:extLst>
                <a:ext uri="{FF2B5EF4-FFF2-40B4-BE49-F238E27FC236}">
                  <a16:creationId xmlns:a16="http://schemas.microsoft.com/office/drawing/2014/main" id="{764E77A3-40BF-31BC-AA84-82CE523D4B9B}"/>
                </a:ext>
              </a:extLst>
            </p:cNvPr>
            <p:cNvSpPr>
              <a:spLocks noChangeArrowheads="1"/>
            </p:cNvSpPr>
            <p:nvPr/>
          </p:nvSpPr>
          <p:spPr bwMode="auto">
            <a:xfrm>
              <a:off x="1998" y="3247"/>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5</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16" name="Rectangle 12">
              <a:extLst>
                <a:ext uri="{FF2B5EF4-FFF2-40B4-BE49-F238E27FC236}">
                  <a16:creationId xmlns:a16="http://schemas.microsoft.com/office/drawing/2014/main" id="{8F4C7A6E-4797-35E7-B149-E0EAB0A9CDB4}"/>
                </a:ext>
              </a:extLst>
            </p:cNvPr>
            <p:cNvSpPr>
              <a:spLocks noChangeArrowheads="1"/>
            </p:cNvSpPr>
            <p:nvPr/>
          </p:nvSpPr>
          <p:spPr bwMode="auto">
            <a:xfrm>
              <a:off x="591" y="3184"/>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17" name="Rectangle 13">
              <a:extLst>
                <a:ext uri="{FF2B5EF4-FFF2-40B4-BE49-F238E27FC236}">
                  <a16:creationId xmlns:a16="http://schemas.microsoft.com/office/drawing/2014/main" id="{91C03638-EAC9-8F62-8DC8-EABBE9727745}"/>
                </a:ext>
              </a:extLst>
            </p:cNvPr>
            <p:cNvSpPr>
              <a:spLocks noChangeArrowheads="1"/>
            </p:cNvSpPr>
            <p:nvPr/>
          </p:nvSpPr>
          <p:spPr bwMode="auto">
            <a:xfrm>
              <a:off x="591" y="3188"/>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0</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5B5C185E-9D7A-4969-AFF0-02FCE42550B6}"/>
                </a:ext>
              </a:extLst>
            </p:cNvPr>
            <p:cNvSpPr>
              <a:spLocks noChangeArrowheads="1"/>
            </p:cNvSpPr>
            <p:nvPr/>
          </p:nvSpPr>
          <p:spPr bwMode="auto">
            <a:xfrm>
              <a:off x="591" y="3037"/>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19" name="Rectangle 15">
              <a:extLst>
                <a:ext uri="{FF2B5EF4-FFF2-40B4-BE49-F238E27FC236}">
                  <a16:creationId xmlns:a16="http://schemas.microsoft.com/office/drawing/2014/main" id="{56CB9FBE-8007-9B29-7D78-660991A4CB10}"/>
                </a:ext>
              </a:extLst>
            </p:cNvPr>
            <p:cNvSpPr>
              <a:spLocks noChangeArrowheads="1"/>
            </p:cNvSpPr>
            <p:nvPr/>
          </p:nvSpPr>
          <p:spPr bwMode="auto">
            <a:xfrm>
              <a:off x="591" y="3040"/>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1</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8F0ABABD-F562-11F6-4E69-BFB16F7EC45D}"/>
                </a:ext>
              </a:extLst>
            </p:cNvPr>
            <p:cNvSpPr>
              <a:spLocks noChangeArrowheads="1"/>
            </p:cNvSpPr>
            <p:nvPr/>
          </p:nvSpPr>
          <p:spPr bwMode="auto">
            <a:xfrm>
              <a:off x="591" y="2886"/>
              <a:ext cx="28"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21" name="Rectangle 17">
              <a:extLst>
                <a:ext uri="{FF2B5EF4-FFF2-40B4-BE49-F238E27FC236}">
                  <a16:creationId xmlns:a16="http://schemas.microsoft.com/office/drawing/2014/main" id="{3226D67C-FF5A-22FD-7F8E-16CE3D16495A}"/>
                </a:ext>
              </a:extLst>
            </p:cNvPr>
            <p:cNvSpPr>
              <a:spLocks noChangeArrowheads="1"/>
            </p:cNvSpPr>
            <p:nvPr/>
          </p:nvSpPr>
          <p:spPr bwMode="auto">
            <a:xfrm>
              <a:off x="591" y="2890"/>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2</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22" name="Rectangle 18">
              <a:extLst>
                <a:ext uri="{FF2B5EF4-FFF2-40B4-BE49-F238E27FC236}">
                  <a16:creationId xmlns:a16="http://schemas.microsoft.com/office/drawing/2014/main" id="{A9CB065E-C6CE-4465-FC31-EAA9DE4CA64F}"/>
                </a:ext>
              </a:extLst>
            </p:cNvPr>
            <p:cNvSpPr>
              <a:spLocks noChangeArrowheads="1"/>
            </p:cNvSpPr>
            <p:nvPr/>
          </p:nvSpPr>
          <p:spPr bwMode="auto">
            <a:xfrm>
              <a:off x="591" y="2739"/>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23" name="Rectangle 19">
              <a:extLst>
                <a:ext uri="{FF2B5EF4-FFF2-40B4-BE49-F238E27FC236}">
                  <a16:creationId xmlns:a16="http://schemas.microsoft.com/office/drawing/2014/main" id="{144139DB-C906-45BE-CF05-77FC8051CB60}"/>
                </a:ext>
              </a:extLst>
            </p:cNvPr>
            <p:cNvSpPr>
              <a:spLocks noChangeArrowheads="1"/>
            </p:cNvSpPr>
            <p:nvPr/>
          </p:nvSpPr>
          <p:spPr bwMode="auto">
            <a:xfrm>
              <a:off x="591" y="2743"/>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3</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24" name="Rectangle 20">
              <a:extLst>
                <a:ext uri="{FF2B5EF4-FFF2-40B4-BE49-F238E27FC236}">
                  <a16:creationId xmlns:a16="http://schemas.microsoft.com/office/drawing/2014/main" id="{AB965188-4250-CF5F-8477-5A3B5B62B554}"/>
                </a:ext>
              </a:extLst>
            </p:cNvPr>
            <p:cNvSpPr>
              <a:spLocks noChangeArrowheads="1"/>
            </p:cNvSpPr>
            <p:nvPr/>
          </p:nvSpPr>
          <p:spPr bwMode="auto">
            <a:xfrm>
              <a:off x="591" y="2589"/>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25" name="Rectangle 21">
              <a:extLst>
                <a:ext uri="{FF2B5EF4-FFF2-40B4-BE49-F238E27FC236}">
                  <a16:creationId xmlns:a16="http://schemas.microsoft.com/office/drawing/2014/main" id="{7E54B1D5-427E-F03C-78E2-5B9E82556A0F}"/>
                </a:ext>
              </a:extLst>
            </p:cNvPr>
            <p:cNvSpPr>
              <a:spLocks noChangeArrowheads="1"/>
            </p:cNvSpPr>
            <p:nvPr/>
          </p:nvSpPr>
          <p:spPr bwMode="auto">
            <a:xfrm>
              <a:off x="591" y="2593"/>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4</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id="{409A120D-B9FA-3008-6B3D-5C84CE0DC8CB}"/>
                </a:ext>
              </a:extLst>
            </p:cNvPr>
            <p:cNvSpPr>
              <a:spLocks noChangeArrowheads="1"/>
            </p:cNvSpPr>
            <p:nvPr/>
          </p:nvSpPr>
          <p:spPr bwMode="auto">
            <a:xfrm>
              <a:off x="591" y="2442"/>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27" name="Rectangle 23">
              <a:extLst>
                <a:ext uri="{FF2B5EF4-FFF2-40B4-BE49-F238E27FC236}">
                  <a16:creationId xmlns:a16="http://schemas.microsoft.com/office/drawing/2014/main" id="{C2C93791-738F-145B-DE0F-B18A3CF6D9E7}"/>
                </a:ext>
              </a:extLst>
            </p:cNvPr>
            <p:cNvSpPr>
              <a:spLocks noChangeArrowheads="1"/>
            </p:cNvSpPr>
            <p:nvPr/>
          </p:nvSpPr>
          <p:spPr bwMode="auto">
            <a:xfrm>
              <a:off x="591" y="2445"/>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5</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28" name="Rectangle 24">
              <a:extLst>
                <a:ext uri="{FF2B5EF4-FFF2-40B4-BE49-F238E27FC236}">
                  <a16:creationId xmlns:a16="http://schemas.microsoft.com/office/drawing/2014/main" id="{A2745F9C-31AB-8C02-131D-F493F65B9D57}"/>
                </a:ext>
              </a:extLst>
            </p:cNvPr>
            <p:cNvSpPr>
              <a:spLocks noChangeArrowheads="1"/>
            </p:cNvSpPr>
            <p:nvPr/>
          </p:nvSpPr>
          <p:spPr bwMode="auto">
            <a:xfrm>
              <a:off x="591" y="2292"/>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29" name="Rectangle 25">
              <a:extLst>
                <a:ext uri="{FF2B5EF4-FFF2-40B4-BE49-F238E27FC236}">
                  <a16:creationId xmlns:a16="http://schemas.microsoft.com/office/drawing/2014/main" id="{8167E225-CB46-6BB9-2645-1556F7C3F141}"/>
                </a:ext>
              </a:extLst>
            </p:cNvPr>
            <p:cNvSpPr>
              <a:spLocks noChangeArrowheads="1"/>
            </p:cNvSpPr>
            <p:nvPr/>
          </p:nvSpPr>
          <p:spPr bwMode="auto">
            <a:xfrm>
              <a:off x="591" y="2295"/>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6</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30" name="Rectangle 26">
              <a:extLst>
                <a:ext uri="{FF2B5EF4-FFF2-40B4-BE49-F238E27FC236}">
                  <a16:creationId xmlns:a16="http://schemas.microsoft.com/office/drawing/2014/main" id="{CA5B4940-734E-969A-E899-1D1B8ADA1BC4}"/>
                </a:ext>
              </a:extLst>
            </p:cNvPr>
            <p:cNvSpPr>
              <a:spLocks noChangeArrowheads="1"/>
            </p:cNvSpPr>
            <p:nvPr/>
          </p:nvSpPr>
          <p:spPr bwMode="auto">
            <a:xfrm>
              <a:off x="591" y="2145"/>
              <a:ext cx="2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31" name="Rectangle 27">
              <a:extLst>
                <a:ext uri="{FF2B5EF4-FFF2-40B4-BE49-F238E27FC236}">
                  <a16:creationId xmlns:a16="http://schemas.microsoft.com/office/drawing/2014/main" id="{0033F6A8-A367-9098-73C6-D468807DD256}"/>
                </a:ext>
              </a:extLst>
            </p:cNvPr>
            <p:cNvSpPr>
              <a:spLocks noChangeArrowheads="1"/>
            </p:cNvSpPr>
            <p:nvPr/>
          </p:nvSpPr>
          <p:spPr bwMode="auto">
            <a:xfrm>
              <a:off x="591" y="2148"/>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7</a:t>
              </a:r>
              <a:endParaRPr kumimoji="0" lang="en-US" altLang="en-US" sz="3200" b="0" i="0" u="none" strike="noStrike" cap="none" normalizeH="0" baseline="0">
                <a:ln>
                  <a:noFill/>
                </a:ln>
                <a:solidFill>
                  <a:schemeClr val="tx1"/>
                </a:solidFill>
                <a:effectLst/>
                <a:latin typeface="Arial" panose="020B0604020202020204" pitchFamily="34" charset="0"/>
              </a:endParaRPr>
            </a:p>
          </p:txBody>
        </p:sp>
        <p:grpSp>
          <p:nvGrpSpPr>
            <p:cNvPr id="32" name="Group 301">
              <a:extLst>
                <a:ext uri="{FF2B5EF4-FFF2-40B4-BE49-F238E27FC236}">
                  <a16:creationId xmlns:a16="http://schemas.microsoft.com/office/drawing/2014/main" id="{610D70A0-8DE0-7602-D13B-F0BD8F8EDB1C}"/>
                </a:ext>
              </a:extLst>
            </p:cNvPr>
            <p:cNvGrpSpPr>
              <a:grpSpLocks/>
            </p:cNvGrpSpPr>
            <p:nvPr/>
          </p:nvGrpSpPr>
          <p:grpSpPr bwMode="auto">
            <a:xfrm>
              <a:off x="646" y="2175"/>
              <a:ext cx="1683" cy="1259"/>
              <a:chOff x="646" y="2175"/>
              <a:chExt cx="1683" cy="1259"/>
            </a:xfrm>
          </p:grpSpPr>
          <p:sp>
            <p:nvSpPr>
              <p:cNvPr id="33" name="Line 28">
                <a:extLst>
                  <a:ext uri="{FF2B5EF4-FFF2-40B4-BE49-F238E27FC236}">
                    <a16:creationId xmlns:a16="http://schemas.microsoft.com/office/drawing/2014/main" id="{14F21E54-F0FC-411F-BFBA-86B555B06C40}"/>
                  </a:ext>
                </a:extLst>
              </p:cNvPr>
              <p:cNvSpPr>
                <a:spLocks noChangeShapeType="1"/>
              </p:cNvSpPr>
              <p:nvPr/>
            </p:nvSpPr>
            <p:spPr bwMode="auto">
              <a:xfrm flipV="1">
                <a:off x="959" y="2175"/>
                <a:ext cx="0" cy="1039"/>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4" name="Line 29">
                <a:extLst>
                  <a:ext uri="{FF2B5EF4-FFF2-40B4-BE49-F238E27FC236}">
                    <a16:creationId xmlns:a16="http://schemas.microsoft.com/office/drawing/2014/main" id="{71EA1D2A-92DD-C4BD-751A-67317FEA840D}"/>
                  </a:ext>
                </a:extLst>
              </p:cNvPr>
              <p:cNvSpPr>
                <a:spLocks noChangeShapeType="1"/>
              </p:cNvSpPr>
              <p:nvPr/>
            </p:nvSpPr>
            <p:spPr bwMode="auto">
              <a:xfrm flipV="1">
                <a:off x="1486" y="2175"/>
                <a:ext cx="0" cy="1039"/>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 name="Line 30">
                <a:extLst>
                  <a:ext uri="{FF2B5EF4-FFF2-40B4-BE49-F238E27FC236}">
                    <a16:creationId xmlns:a16="http://schemas.microsoft.com/office/drawing/2014/main" id="{3E1A77DE-0C14-88A6-FFA5-739F77119835}"/>
                  </a:ext>
                </a:extLst>
              </p:cNvPr>
              <p:cNvSpPr>
                <a:spLocks noChangeShapeType="1"/>
              </p:cNvSpPr>
              <p:nvPr/>
            </p:nvSpPr>
            <p:spPr bwMode="auto">
              <a:xfrm flipV="1">
                <a:off x="2013" y="2175"/>
                <a:ext cx="0" cy="1039"/>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6" name="Line 31">
                <a:extLst>
                  <a:ext uri="{FF2B5EF4-FFF2-40B4-BE49-F238E27FC236}">
                    <a16:creationId xmlns:a16="http://schemas.microsoft.com/office/drawing/2014/main" id="{E18E3B24-BD85-ABAF-2593-07C7B5A3E7A2}"/>
                  </a:ext>
                </a:extLst>
              </p:cNvPr>
              <p:cNvSpPr>
                <a:spLocks noChangeShapeType="1"/>
              </p:cNvSpPr>
              <p:nvPr/>
            </p:nvSpPr>
            <p:spPr bwMode="auto">
              <a:xfrm>
                <a:off x="646" y="3067"/>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7" name="Line 32">
                <a:extLst>
                  <a:ext uri="{FF2B5EF4-FFF2-40B4-BE49-F238E27FC236}">
                    <a16:creationId xmlns:a16="http://schemas.microsoft.com/office/drawing/2014/main" id="{8B89EBFC-C5B2-2C17-1FD3-F8966FA1D4A3}"/>
                  </a:ext>
                </a:extLst>
              </p:cNvPr>
              <p:cNvSpPr>
                <a:spLocks noChangeShapeType="1"/>
              </p:cNvSpPr>
              <p:nvPr/>
            </p:nvSpPr>
            <p:spPr bwMode="auto">
              <a:xfrm>
                <a:off x="646" y="2917"/>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8" name="Line 33">
                <a:extLst>
                  <a:ext uri="{FF2B5EF4-FFF2-40B4-BE49-F238E27FC236}">
                    <a16:creationId xmlns:a16="http://schemas.microsoft.com/office/drawing/2014/main" id="{1C3AD9BB-0976-0236-7223-7B49997C9664}"/>
                  </a:ext>
                </a:extLst>
              </p:cNvPr>
              <p:cNvSpPr>
                <a:spLocks noChangeShapeType="1"/>
              </p:cNvSpPr>
              <p:nvPr/>
            </p:nvSpPr>
            <p:spPr bwMode="auto">
              <a:xfrm>
                <a:off x="646" y="2770"/>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9" name="Line 34">
                <a:extLst>
                  <a:ext uri="{FF2B5EF4-FFF2-40B4-BE49-F238E27FC236}">
                    <a16:creationId xmlns:a16="http://schemas.microsoft.com/office/drawing/2014/main" id="{380DA82D-A5C7-18BD-5238-29BA221D599C}"/>
                  </a:ext>
                </a:extLst>
              </p:cNvPr>
              <p:cNvSpPr>
                <a:spLocks noChangeShapeType="1"/>
              </p:cNvSpPr>
              <p:nvPr/>
            </p:nvSpPr>
            <p:spPr bwMode="auto">
              <a:xfrm>
                <a:off x="646" y="2619"/>
                <a:ext cx="1683"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40" name="Line 35">
                <a:extLst>
                  <a:ext uri="{FF2B5EF4-FFF2-40B4-BE49-F238E27FC236}">
                    <a16:creationId xmlns:a16="http://schemas.microsoft.com/office/drawing/2014/main" id="{DD7C7A81-E6A3-0735-448C-CED7F450B449}"/>
                  </a:ext>
                </a:extLst>
              </p:cNvPr>
              <p:cNvSpPr>
                <a:spLocks noChangeShapeType="1"/>
              </p:cNvSpPr>
              <p:nvPr/>
            </p:nvSpPr>
            <p:spPr bwMode="auto">
              <a:xfrm>
                <a:off x="646" y="2472"/>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41" name="Line 36">
                <a:extLst>
                  <a:ext uri="{FF2B5EF4-FFF2-40B4-BE49-F238E27FC236}">
                    <a16:creationId xmlns:a16="http://schemas.microsoft.com/office/drawing/2014/main" id="{639745F1-38E3-4528-EC10-5544FE9CBF8B}"/>
                  </a:ext>
                </a:extLst>
              </p:cNvPr>
              <p:cNvSpPr>
                <a:spLocks noChangeShapeType="1"/>
              </p:cNvSpPr>
              <p:nvPr/>
            </p:nvSpPr>
            <p:spPr bwMode="auto">
              <a:xfrm>
                <a:off x="646" y="2322"/>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42" name="Freeform 37">
                <a:extLst>
                  <a:ext uri="{FF2B5EF4-FFF2-40B4-BE49-F238E27FC236}">
                    <a16:creationId xmlns:a16="http://schemas.microsoft.com/office/drawing/2014/main" id="{F3D691C9-378E-0839-8284-8FAF7DDFC22F}"/>
                  </a:ext>
                </a:extLst>
              </p:cNvPr>
              <p:cNvSpPr>
                <a:spLocks/>
              </p:cNvSpPr>
              <p:nvPr/>
            </p:nvSpPr>
            <p:spPr bwMode="auto">
              <a:xfrm>
                <a:off x="646" y="3066"/>
                <a:ext cx="1683" cy="152"/>
              </a:xfrm>
              <a:custGeom>
                <a:avLst/>
                <a:gdLst>
                  <a:gd name="T0" fmla="*/ 0 w 3367"/>
                  <a:gd name="T1" fmla="*/ 306 h 306"/>
                  <a:gd name="T2" fmla="*/ 415 w 3367"/>
                  <a:gd name="T3" fmla="*/ 306 h 306"/>
                  <a:gd name="T4" fmla="*/ 628 w 3367"/>
                  <a:gd name="T5" fmla="*/ 294 h 306"/>
                  <a:gd name="T6" fmla="*/ 839 w 3367"/>
                  <a:gd name="T7" fmla="*/ 261 h 306"/>
                  <a:gd name="T8" fmla="*/ 1052 w 3367"/>
                  <a:gd name="T9" fmla="*/ 184 h 306"/>
                  <a:gd name="T10" fmla="*/ 1264 w 3367"/>
                  <a:gd name="T11" fmla="*/ 75 h 306"/>
                  <a:gd name="T12" fmla="*/ 1261 w 3367"/>
                  <a:gd name="T13" fmla="*/ 76 h 306"/>
                  <a:gd name="T14" fmla="*/ 1470 w 3367"/>
                  <a:gd name="T15" fmla="*/ 9 h 306"/>
                  <a:gd name="T16" fmla="*/ 1469 w 3367"/>
                  <a:gd name="T17" fmla="*/ 18 h 306"/>
                  <a:gd name="T18" fmla="*/ 1681 w 3367"/>
                  <a:gd name="T19" fmla="*/ 53 h 306"/>
                  <a:gd name="T20" fmla="*/ 1889 w 3367"/>
                  <a:gd name="T21" fmla="*/ 139 h 306"/>
                  <a:gd name="T22" fmla="*/ 2100 w 3367"/>
                  <a:gd name="T23" fmla="*/ 210 h 306"/>
                  <a:gd name="T24" fmla="*/ 2312 w 3367"/>
                  <a:gd name="T25" fmla="*/ 268 h 306"/>
                  <a:gd name="T26" fmla="*/ 2524 w 3367"/>
                  <a:gd name="T27" fmla="*/ 299 h 306"/>
                  <a:gd name="T28" fmla="*/ 2945 w 3367"/>
                  <a:gd name="T29" fmla="*/ 306 h 306"/>
                  <a:gd name="T30" fmla="*/ 3367 w 3367"/>
                  <a:gd name="T31" fmla="*/ 306 h 306"/>
                  <a:gd name="T32" fmla="*/ 3156 w 3367"/>
                  <a:gd name="T33" fmla="*/ 288 h 306"/>
                  <a:gd name="T34" fmla="*/ 2734 w 3367"/>
                  <a:gd name="T35" fmla="*/ 288 h 306"/>
                  <a:gd name="T36" fmla="*/ 2524 w 3367"/>
                  <a:gd name="T37" fmla="*/ 290 h 306"/>
                  <a:gd name="T38" fmla="*/ 2314 w 3367"/>
                  <a:gd name="T39" fmla="*/ 250 h 306"/>
                  <a:gd name="T40" fmla="*/ 2315 w 3367"/>
                  <a:gd name="T41" fmla="*/ 251 h 306"/>
                  <a:gd name="T42" fmla="*/ 2102 w 3367"/>
                  <a:gd name="T43" fmla="*/ 201 h 306"/>
                  <a:gd name="T44" fmla="*/ 1895 w 3367"/>
                  <a:gd name="T45" fmla="*/ 122 h 306"/>
                  <a:gd name="T46" fmla="*/ 1683 w 3367"/>
                  <a:gd name="T47" fmla="*/ 45 h 306"/>
                  <a:gd name="T48" fmla="*/ 1470 w 3367"/>
                  <a:gd name="T49" fmla="*/ 0 h 306"/>
                  <a:gd name="T50" fmla="*/ 1257 w 3367"/>
                  <a:gd name="T51" fmla="*/ 59 h 306"/>
                  <a:gd name="T52" fmla="*/ 1045 w 3367"/>
                  <a:gd name="T53" fmla="*/ 167 h 306"/>
                  <a:gd name="T54" fmla="*/ 1046 w 3367"/>
                  <a:gd name="T55" fmla="*/ 167 h 306"/>
                  <a:gd name="T56" fmla="*/ 838 w 3367"/>
                  <a:gd name="T57" fmla="*/ 252 h 306"/>
                  <a:gd name="T58" fmla="*/ 626 w 3367"/>
                  <a:gd name="T59" fmla="*/ 275 h 306"/>
                  <a:gd name="T60" fmla="*/ 627 w 3367"/>
                  <a:gd name="T61" fmla="*/ 275 h 306"/>
                  <a:gd name="T62" fmla="*/ 415 w 3367"/>
                  <a:gd name="T63" fmla="*/ 297 h 306"/>
                  <a:gd name="T64" fmla="*/ 204 w 3367"/>
                  <a:gd name="T65" fmla="*/ 28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7" h="306">
                    <a:moveTo>
                      <a:pt x="0" y="288"/>
                    </a:moveTo>
                    <a:lnTo>
                      <a:pt x="0" y="306"/>
                    </a:lnTo>
                    <a:lnTo>
                      <a:pt x="204" y="306"/>
                    </a:lnTo>
                    <a:lnTo>
                      <a:pt x="415" y="306"/>
                    </a:lnTo>
                    <a:lnTo>
                      <a:pt x="416" y="306"/>
                    </a:lnTo>
                    <a:lnTo>
                      <a:pt x="628" y="294"/>
                    </a:lnTo>
                    <a:lnTo>
                      <a:pt x="628" y="294"/>
                    </a:lnTo>
                    <a:lnTo>
                      <a:pt x="839" y="261"/>
                    </a:lnTo>
                    <a:lnTo>
                      <a:pt x="841" y="261"/>
                    </a:lnTo>
                    <a:lnTo>
                      <a:pt x="1052" y="184"/>
                    </a:lnTo>
                    <a:lnTo>
                      <a:pt x="1053" y="183"/>
                    </a:lnTo>
                    <a:lnTo>
                      <a:pt x="1264" y="75"/>
                    </a:lnTo>
                    <a:lnTo>
                      <a:pt x="1259" y="67"/>
                    </a:lnTo>
                    <a:lnTo>
                      <a:pt x="1261" y="76"/>
                    </a:lnTo>
                    <a:lnTo>
                      <a:pt x="1472" y="18"/>
                    </a:lnTo>
                    <a:lnTo>
                      <a:pt x="1470" y="9"/>
                    </a:lnTo>
                    <a:lnTo>
                      <a:pt x="1470" y="18"/>
                    </a:lnTo>
                    <a:lnTo>
                      <a:pt x="1469" y="18"/>
                    </a:lnTo>
                    <a:lnTo>
                      <a:pt x="1680" y="62"/>
                    </a:lnTo>
                    <a:lnTo>
                      <a:pt x="1681" y="53"/>
                    </a:lnTo>
                    <a:lnTo>
                      <a:pt x="1678" y="62"/>
                    </a:lnTo>
                    <a:lnTo>
                      <a:pt x="1889" y="139"/>
                    </a:lnTo>
                    <a:lnTo>
                      <a:pt x="2100" y="210"/>
                    </a:lnTo>
                    <a:lnTo>
                      <a:pt x="2100" y="210"/>
                    </a:lnTo>
                    <a:lnTo>
                      <a:pt x="2311" y="268"/>
                    </a:lnTo>
                    <a:lnTo>
                      <a:pt x="2312" y="268"/>
                    </a:lnTo>
                    <a:lnTo>
                      <a:pt x="2523" y="299"/>
                    </a:lnTo>
                    <a:lnTo>
                      <a:pt x="2524" y="299"/>
                    </a:lnTo>
                    <a:lnTo>
                      <a:pt x="2734" y="306"/>
                    </a:lnTo>
                    <a:lnTo>
                      <a:pt x="2945" y="306"/>
                    </a:lnTo>
                    <a:lnTo>
                      <a:pt x="3156" y="306"/>
                    </a:lnTo>
                    <a:lnTo>
                      <a:pt x="3367" y="306"/>
                    </a:lnTo>
                    <a:lnTo>
                      <a:pt x="3367" y="288"/>
                    </a:lnTo>
                    <a:lnTo>
                      <a:pt x="3156" y="288"/>
                    </a:lnTo>
                    <a:lnTo>
                      <a:pt x="2945" y="288"/>
                    </a:lnTo>
                    <a:lnTo>
                      <a:pt x="2734" y="288"/>
                    </a:lnTo>
                    <a:lnTo>
                      <a:pt x="2524" y="281"/>
                    </a:lnTo>
                    <a:lnTo>
                      <a:pt x="2524" y="290"/>
                    </a:lnTo>
                    <a:lnTo>
                      <a:pt x="2525" y="281"/>
                    </a:lnTo>
                    <a:lnTo>
                      <a:pt x="2314" y="250"/>
                    </a:lnTo>
                    <a:lnTo>
                      <a:pt x="2313" y="259"/>
                    </a:lnTo>
                    <a:lnTo>
                      <a:pt x="2315" y="251"/>
                    </a:lnTo>
                    <a:lnTo>
                      <a:pt x="2104" y="193"/>
                    </a:lnTo>
                    <a:lnTo>
                      <a:pt x="2102" y="201"/>
                    </a:lnTo>
                    <a:lnTo>
                      <a:pt x="2106" y="193"/>
                    </a:lnTo>
                    <a:lnTo>
                      <a:pt x="1895" y="122"/>
                    </a:lnTo>
                    <a:lnTo>
                      <a:pt x="1684" y="45"/>
                    </a:lnTo>
                    <a:lnTo>
                      <a:pt x="1683" y="45"/>
                    </a:lnTo>
                    <a:lnTo>
                      <a:pt x="1472" y="1"/>
                    </a:lnTo>
                    <a:lnTo>
                      <a:pt x="1470" y="0"/>
                    </a:lnTo>
                    <a:lnTo>
                      <a:pt x="1468" y="1"/>
                    </a:lnTo>
                    <a:lnTo>
                      <a:pt x="1257" y="59"/>
                    </a:lnTo>
                    <a:lnTo>
                      <a:pt x="1256" y="59"/>
                    </a:lnTo>
                    <a:lnTo>
                      <a:pt x="1045" y="167"/>
                    </a:lnTo>
                    <a:lnTo>
                      <a:pt x="1048" y="175"/>
                    </a:lnTo>
                    <a:lnTo>
                      <a:pt x="1046" y="167"/>
                    </a:lnTo>
                    <a:lnTo>
                      <a:pt x="835" y="244"/>
                    </a:lnTo>
                    <a:lnTo>
                      <a:pt x="838" y="252"/>
                    </a:lnTo>
                    <a:lnTo>
                      <a:pt x="836" y="243"/>
                    </a:lnTo>
                    <a:lnTo>
                      <a:pt x="626" y="275"/>
                    </a:lnTo>
                    <a:lnTo>
                      <a:pt x="627" y="284"/>
                    </a:lnTo>
                    <a:lnTo>
                      <a:pt x="627" y="275"/>
                    </a:lnTo>
                    <a:lnTo>
                      <a:pt x="415" y="288"/>
                    </a:lnTo>
                    <a:lnTo>
                      <a:pt x="415" y="297"/>
                    </a:lnTo>
                    <a:lnTo>
                      <a:pt x="415" y="288"/>
                    </a:lnTo>
                    <a:lnTo>
                      <a:pt x="204" y="288"/>
                    </a:lnTo>
                    <a:lnTo>
                      <a:pt x="0" y="288"/>
                    </a:lnTo>
                    <a:close/>
                  </a:path>
                </a:pathLst>
              </a:custGeom>
              <a:solidFill>
                <a:srgbClr val="3F3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43" name="Freeform 38">
                <a:extLst>
                  <a:ext uri="{FF2B5EF4-FFF2-40B4-BE49-F238E27FC236}">
                    <a16:creationId xmlns:a16="http://schemas.microsoft.com/office/drawing/2014/main" id="{C46AD9C8-3B6D-C509-FB2D-781DE3791EDF}"/>
                  </a:ext>
                </a:extLst>
              </p:cNvPr>
              <p:cNvSpPr>
                <a:spLocks/>
              </p:cNvSpPr>
              <p:nvPr/>
            </p:nvSpPr>
            <p:spPr bwMode="auto">
              <a:xfrm>
                <a:off x="646" y="2963"/>
                <a:ext cx="1683" cy="255"/>
              </a:xfrm>
              <a:custGeom>
                <a:avLst/>
                <a:gdLst>
                  <a:gd name="T0" fmla="*/ 0 w 3367"/>
                  <a:gd name="T1" fmla="*/ 511 h 511"/>
                  <a:gd name="T2" fmla="*/ 415 w 3367"/>
                  <a:gd name="T3" fmla="*/ 511 h 511"/>
                  <a:gd name="T4" fmla="*/ 628 w 3367"/>
                  <a:gd name="T5" fmla="*/ 492 h 511"/>
                  <a:gd name="T6" fmla="*/ 840 w 3367"/>
                  <a:gd name="T7" fmla="*/ 447 h 511"/>
                  <a:gd name="T8" fmla="*/ 1053 w 3367"/>
                  <a:gd name="T9" fmla="*/ 343 h 511"/>
                  <a:gd name="T10" fmla="*/ 1266 w 3367"/>
                  <a:gd name="T11" fmla="*/ 150 h 511"/>
                  <a:gd name="T12" fmla="*/ 1264 w 3367"/>
                  <a:gd name="T13" fmla="*/ 151 h 511"/>
                  <a:gd name="T14" fmla="*/ 1470 w 3367"/>
                  <a:gd name="T15" fmla="*/ 9 h 511"/>
                  <a:gd name="T16" fmla="*/ 1473 w 3367"/>
                  <a:gd name="T17" fmla="*/ 17 h 511"/>
                  <a:gd name="T18" fmla="*/ 1678 w 3367"/>
                  <a:gd name="T19" fmla="*/ 82 h 511"/>
                  <a:gd name="T20" fmla="*/ 1676 w 3367"/>
                  <a:gd name="T21" fmla="*/ 81 h 511"/>
                  <a:gd name="T22" fmla="*/ 1888 w 3367"/>
                  <a:gd name="T23" fmla="*/ 210 h 511"/>
                  <a:gd name="T24" fmla="*/ 2099 w 3367"/>
                  <a:gd name="T25" fmla="*/ 306 h 511"/>
                  <a:gd name="T26" fmla="*/ 2311 w 3367"/>
                  <a:gd name="T27" fmla="*/ 389 h 511"/>
                  <a:gd name="T28" fmla="*/ 2523 w 3367"/>
                  <a:gd name="T29" fmla="*/ 453 h 511"/>
                  <a:gd name="T30" fmla="*/ 2734 w 3367"/>
                  <a:gd name="T31" fmla="*/ 492 h 511"/>
                  <a:gd name="T32" fmla="*/ 2945 w 3367"/>
                  <a:gd name="T33" fmla="*/ 504 h 511"/>
                  <a:gd name="T34" fmla="*/ 3367 w 3367"/>
                  <a:gd name="T35" fmla="*/ 511 h 511"/>
                  <a:gd name="T36" fmla="*/ 3156 w 3367"/>
                  <a:gd name="T37" fmla="*/ 493 h 511"/>
                  <a:gd name="T38" fmla="*/ 2945 w 3367"/>
                  <a:gd name="T39" fmla="*/ 495 h 511"/>
                  <a:gd name="T40" fmla="*/ 2736 w 3367"/>
                  <a:gd name="T41" fmla="*/ 474 h 511"/>
                  <a:gd name="T42" fmla="*/ 2737 w 3367"/>
                  <a:gd name="T43" fmla="*/ 475 h 511"/>
                  <a:gd name="T44" fmla="*/ 2524 w 3367"/>
                  <a:gd name="T45" fmla="*/ 444 h 511"/>
                  <a:gd name="T46" fmla="*/ 2316 w 3367"/>
                  <a:gd name="T47" fmla="*/ 372 h 511"/>
                  <a:gd name="T48" fmla="*/ 2316 w 3367"/>
                  <a:gd name="T49" fmla="*/ 372 h 511"/>
                  <a:gd name="T50" fmla="*/ 2102 w 3367"/>
                  <a:gd name="T51" fmla="*/ 297 h 511"/>
                  <a:gd name="T52" fmla="*/ 1896 w 3367"/>
                  <a:gd name="T53" fmla="*/ 193 h 511"/>
                  <a:gd name="T54" fmla="*/ 1896 w 3367"/>
                  <a:gd name="T55" fmla="*/ 193 h 511"/>
                  <a:gd name="T56" fmla="*/ 1684 w 3367"/>
                  <a:gd name="T57" fmla="*/ 65 h 511"/>
                  <a:gd name="T58" fmla="*/ 1470 w 3367"/>
                  <a:gd name="T59" fmla="*/ 0 h 511"/>
                  <a:gd name="T60" fmla="*/ 1465 w 3367"/>
                  <a:gd name="T61" fmla="*/ 2 h 511"/>
                  <a:gd name="T62" fmla="*/ 1253 w 3367"/>
                  <a:gd name="T63" fmla="*/ 136 h 511"/>
                  <a:gd name="T64" fmla="*/ 1048 w 3367"/>
                  <a:gd name="T65" fmla="*/ 335 h 511"/>
                  <a:gd name="T66" fmla="*/ 834 w 3367"/>
                  <a:gd name="T67" fmla="*/ 430 h 511"/>
                  <a:gd name="T68" fmla="*/ 836 w 3367"/>
                  <a:gd name="T69" fmla="*/ 430 h 511"/>
                  <a:gd name="T70" fmla="*/ 627 w 3367"/>
                  <a:gd name="T71" fmla="*/ 483 h 511"/>
                  <a:gd name="T72" fmla="*/ 415 w 3367"/>
                  <a:gd name="T73" fmla="*/ 493 h 511"/>
                  <a:gd name="T74" fmla="*/ 415 w 3367"/>
                  <a:gd name="T75" fmla="*/ 493 h 511"/>
                  <a:gd name="T76" fmla="*/ 0 w 3367"/>
                  <a:gd name="T77" fmla="*/ 49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67" h="511">
                    <a:moveTo>
                      <a:pt x="0" y="493"/>
                    </a:moveTo>
                    <a:lnTo>
                      <a:pt x="0" y="511"/>
                    </a:lnTo>
                    <a:lnTo>
                      <a:pt x="204" y="511"/>
                    </a:lnTo>
                    <a:lnTo>
                      <a:pt x="415" y="511"/>
                    </a:lnTo>
                    <a:lnTo>
                      <a:pt x="416" y="511"/>
                    </a:lnTo>
                    <a:lnTo>
                      <a:pt x="628" y="492"/>
                    </a:lnTo>
                    <a:lnTo>
                      <a:pt x="629" y="492"/>
                    </a:lnTo>
                    <a:lnTo>
                      <a:pt x="840" y="447"/>
                    </a:lnTo>
                    <a:lnTo>
                      <a:pt x="842" y="446"/>
                    </a:lnTo>
                    <a:lnTo>
                      <a:pt x="1053" y="343"/>
                    </a:lnTo>
                    <a:lnTo>
                      <a:pt x="1055" y="342"/>
                    </a:lnTo>
                    <a:lnTo>
                      <a:pt x="1266" y="150"/>
                    </a:lnTo>
                    <a:lnTo>
                      <a:pt x="1259" y="143"/>
                    </a:lnTo>
                    <a:lnTo>
                      <a:pt x="1264" y="151"/>
                    </a:lnTo>
                    <a:lnTo>
                      <a:pt x="1474" y="17"/>
                    </a:lnTo>
                    <a:lnTo>
                      <a:pt x="1470" y="9"/>
                    </a:lnTo>
                    <a:lnTo>
                      <a:pt x="1470" y="18"/>
                    </a:lnTo>
                    <a:lnTo>
                      <a:pt x="1473" y="17"/>
                    </a:lnTo>
                    <a:lnTo>
                      <a:pt x="1468" y="18"/>
                    </a:lnTo>
                    <a:lnTo>
                      <a:pt x="1678" y="82"/>
                    </a:lnTo>
                    <a:lnTo>
                      <a:pt x="1681" y="73"/>
                    </a:lnTo>
                    <a:lnTo>
                      <a:pt x="1676" y="81"/>
                    </a:lnTo>
                    <a:lnTo>
                      <a:pt x="1887" y="209"/>
                    </a:lnTo>
                    <a:lnTo>
                      <a:pt x="1888" y="210"/>
                    </a:lnTo>
                    <a:lnTo>
                      <a:pt x="2099" y="306"/>
                    </a:lnTo>
                    <a:lnTo>
                      <a:pt x="2099" y="306"/>
                    </a:lnTo>
                    <a:lnTo>
                      <a:pt x="2310" y="389"/>
                    </a:lnTo>
                    <a:lnTo>
                      <a:pt x="2311" y="389"/>
                    </a:lnTo>
                    <a:lnTo>
                      <a:pt x="2521" y="453"/>
                    </a:lnTo>
                    <a:lnTo>
                      <a:pt x="2523" y="453"/>
                    </a:lnTo>
                    <a:lnTo>
                      <a:pt x="2733" y="492"/>
                    </a:lnTo>
                    <a:lnTo>
                      <a:pt x="2734" y="492"/>
                    </a:lnTo>
                    <a:lnTo>
                      <a:pt x="2945" y="504"/>
                    </a:lnTo>
                    <a:lnTo>
                      <a:pt x="2945" y="504"/>
                    </a:lnTo>
                    <a:lnTo>
                      <a:pt x="3156" y="511"/>
                    </a:lnTo>
                    <a:lnTo>
                      <a:pt x="3367" y="511"/>
                    </a:lnTo>
                    <a:lnTo>
                      <a:pt x="3367" y="493"/>
                    </a:lnTo>
                    <a:lnTo>
                      <a:pt x="3156" y="493"/>
                    </a:lnTo>
                    <a:lnTo>
                      <a:pt x="2945" y="486"/>
                    </a:lnTo>
                    <a:lnTo>
                      <a:pt x="2945" y="495"/>
                    </a:lnTo>
                    <a:lnTo>
                      <a:pt x="2946" y="486"/>
                    </a:lnTo>
                    <a:lnTo>
                      <a:pt x="2736" y="474"/>
                    </a:lnTo>
                    <a:lnTo>
                      <a:pt x="2734" y="483"/>
                    </a:lnTo>
                    <a:lnTo>
                      <a:pt x="2737" y="475"/>
                    </a:lnTo>
                    <a:lnTo>
                      <a:pt x="2526" y="436"/>
                    </a:lnTo>
                    <a:lnTo>
                      <a:pt x="2524" y="444"/>
                    </a:lnTo>
                    <a:lnTo>
                      <a:pt x="2527" y="436"/>
                    </a:lnTo>
                    <a:lnTo>
                      <a:pt x="2316" y="372"/>
                    </a:lnTo>
                    <a:lnTo>
                      <a:pt x="2313" y="380"/>
                    </a:lnTo>
                    <a:lnTo>
                      <a:pt x="2316" y="372"/>
                    </a:lnTo>
                    <a:lnTo>
                      <a:pt x="2106" y="289"/>
                    </a:lnTo>
                    <a:lnTo>
                      <a:pt x="2102" y="297"/>
                    </a:lnTo>
                    <a:lnTo>
                      <a:pt x="2107" y="289"/>
                    </a:lnTo>
                    <a:lnTo>
                      <a:pt x="1896" y="193"/>
                    </a:lnTo>
                    <a:lnTo>
                      <a:pt x="1891" y="201"/>
                    </a:lnTo>
                    <a:lnTo>
                      <a:pt x="1896" y="193"/>
                    </a:lnTo>
                    <a:lnTo>
                      <a:pt x="1685" y="65"/>
                    </a:lnTo>
                    <a:lnTo>
                      <a:pt x="1684" y="65"/>
                    </a:lnTo>
                    <a:lnTo>
                      <a:pt x="1473" y="1"/>
                    </a:lnTo>
                    <a:lnTo>
                      <a:pt x="1470" y="0"/>
                    </a:lnTo>
                    <a:lnTo>
                      <a:pt x="1466" y="1"/>
                    </a:lnTo>
                    <a:lnTo>
                      <a:pt x="1465" y="2"/>
                    </a:lnTo>
                    <a:lnTo>
                      <a:pt x="1255" y="136"/>
                    </a:lnTo>
                    <a:lnTo>
                      <a:pt x="1253" y="136"/>
                    </a:lnTo>
                    <a:lnTo>
                      <a:pt x="1043" y="328"/>
                    </a:lnTo>
                    <a:lnTo>
                      <a:pt x="1048" y="335"/>
                    </a:lnTo>
                    <a:lnTo>
                      <a:pt x="1045" y="327"/>
                    </a:lnTo>
                    <a:lnTo>
                      <a:pt x="834" y="430"/>
                    </a:lnTo>
                    <a:lnTo>
                      <a:pt x="838" y="438"/>
                    </a:lnTo>
                    <a:lnTo>
                      <a:pt x="836" y="430"/>
                    </a:lnTo>
                    <a:lnTo>
                      <a:pt x="626" y="475"/>
                    </a:lnTo>
                    <a:lnTo>
                      <a:pt x="627" y="483"/>
                    </a:lnTo>
                    <a:lnTo>
                      <a:pt x="627" y="474"/>
                    </a:lnTo>
                    <a:lnTo>
                      <a:pt x="415" y="493"/>
                    </a:lnTo>
                    <a:lnTo>
                      <a:pt x="415" y="502"/>
                    </a:lnTo>
                    <a:lnTo>
                      <a:pt x="415" y="493"/>
                    </a:lnTo>
                    <a:lnTo>
                      <a:pt x="204" y="493"/>
                    </a:lnTo>
                    <a:lnTo>
                      <a:pt x="0" y="493"/>
                    </a:lnTo>
                    <a:close/>
                  </a:path>
                </a:pathLst>
              </a:custGeom>
              <a:solidFill>
                <a:srgbClr val="993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44" name="Freeform 39">
                <a:extLst>
                  <a:ext uri="{FF2B5EF4-FFF2-40B4-BE49-F238E27FC236}">
                    <a16:creationId xmlns:a16="http://schemas.microsoft.com/office/drawing/2014/main" id="{C8C0D124-B090-1056-6B36-3476D40C254C}"/>
                  </a:ext>
                </a:extLst>
              </p:cNvPr>
              <p:cNvSpPr>
                <a:spLocks/>
              </p:cNvSpPr>
              <p:nvPr/>
            </p:nvSpPr>
            <p:spPr bwMode="auto">
              <a:xfrm>
                <a:off x="646" y="2282"/>
                <a:ext cx="1683" cy="936"/>
              </a:xfrm>
              <a:custGeom>
                <a:avLst/>
                <a:gdLst>
                  <a:gd name="T0" fmla="*/ 0 w 3368"/>
                  <a:gd name="T1" fmla="*/ 1873 h 1873"/>
                  <a:gd name="T2" fmla="*/ 415 w 3368"/>
                  <a:gd name="T3" fmla="*/ 1866 h 1873"/>
                  <a:gd name="T4" fmla="*/ 628 w 3368"/>
                  <a:gd name="T5" fmla="*/ 1847 h 1873"/>
                  <a:gd name="T6" fmla="*/ 840 w 3368"/>
                  <a:gd name="T7" fmla="*/ 1789 h 1873"/>
                  <a:gd name="T8" fmla="*/ 843 w 3368"/>
                  <a:gd name="T9" fmla="*/ 1787 h 1873"/>
                  <a:gd name="T10" fmla="*/ 1055 w 3368"/>
                  <a:gd name="T11" fmla="*/ 1608 h 1873"/>
                  <a:gd name="T12" fmla="*/ 1268 w 3368"/>
                  <a:gd name="T13" fmla="*/ 1094 h 1873"/>
                  <a:gd name="T14" fmla="*/ 1479 w 3368"/>
                  <a:gd name="T15" fmla="*/ 101 h 1873"/>
                  <a:gd name="T16" fmla="*/ 1477 w 3368"/>
                  <a:gd name="T17" fmla="*/ 106 h 1873"/>
                  <a:gd name="T18" fmla="*/ 1473 w 3368"/>
                  <a:gd name="T19" fmla="*/ 108 h 1873"/>
                  <a:gd name="T20" fmla="*/ 1681 w 3368"/>
                  <a:gd name="T21" fmla="*/ 9 h 1873"/>
                  <a:gd name="T22" fmla="*/ 1677 w 3368"/>
                  <a:gd name="T23" fmla="*/ 17 h 1873"/>
                  <a:gd name="T24" fmla="*/ 1684 w 3368"/>
                  <a:gd name="T25" fmla="*/ 17 h 1873"/>
                  <a:gd name="T26" fmla="*/ 1884 w 3368"/>
                  <a:gd name="T27" fmla="*/ 449 h 1873"/>
                  <a:gd name="T28" fmla="*/ 2095 w 3368"/>
                  <a:gd name="T29" fmla="*/ 706 h 1873"/>
                  <a:gd name="T30" fmla="*/ 2094 w 3368"/>
                  <a:gd name="T31" fmla="*/ 705 h 1873"/>
                  <a:gd name="T32" fmla="*/ 2313 w 3368"/>
                  <a:gd name="T33" fmla="*/ 1083 h 1873"/>
                  <a:gd name="T34" fmla="*/ 2516 w 3368"/>
                  <a:gd name="T35" fmla="*/ 1497 h 1873"/>
                  <a:gd name="T36" fmla="*/ 2728 w 3368"/>
                  <a:gd name="T37" fmla="*/ 1730 h 1873"/>
                  <a:gd name="T38" fmla="*/ 2731 w 3368"/>
                  <a:gd name="T39" fmla="*/ 1732 h 1873"/>
                  <a:gd name="T40" fmla="*/ 2942 w 3368"/>
                  <a:gd name="T41" fmla="*/ 1827 h 1873"/>
                  <a:gd name="T42" fmla="*/ 3155 w 3368"/>
                  <a:gd name="T43" fmla="*/ 1861 h 1873"/>
                  <a:gd name="T44" fmla="*/ 3367 w 3368"/>
                  <a:gd name="T45" fmla="*/ 1873 h 1873"/>
                  <a:gd name="T46" fmla="*/ 3157 w 3368"/>
                  <a:gd name="T47" fmla="*/ 1842 h 1873"/>
                  <a:gd name="T48" fmla="*/ 3157 w 3368"/>
                  <a:gd name="T49" fmla="*/ 1842 h 1873"/>
                  <a:gd name="T50" fmla="*/ 2945 w 3368"/>
                  <a:gd name="T51" fmla="*/ 1819 h 1873"/>
                  <a:gd name="T52" fmla="*/ 2739 w 3368"/>
                  <a:gd name="T53" fmla="*/ 1715 h 1873"/>
                  <a:gd name="T54" fmla="*/ 2741 w 3368"/>
                  <a:gd name="T55" fmla="*/ 1717 h 1873"/>
                  <a:gd name="T56" fmla="*/ 2524 w 3368"/>
                  <a:gd name="T57" fmla="*/ 1493 h 1873"/>
                  <a:gd name="T58" fmla="*/ 2321 w 3368"/>
                  <a:gd name="T59" fmla="*/ 1080 h 1873"/>
                  <a:gd name="T60" fmla="*/ 2110 w 3368"/>
                  <a:gd name="T61" fmla="*/ 696 h 1873"/>
                  <a:gd name="T62" fmla="*/ 1898 w 3368"/>
                  <a:gd name="T63" fmla="*/ 438 h 1873"/>
                  <a:gd name="T64" fmla="*/ 1899 w 3368"/>
                  <a:gd name="T65" fmla="*/ 441 h 1873"/>
                  <a:gd name="T66" fmla="*/ 1687 w 3368"/>
                  <a:gd name="T67" fmla="*/ 2 h 1873"/>
                  <a:gd name="T68" fmla="*/ 1681 w 3368"/>
                  <a:gd name="T69" fmla="*/ 0 h 1873"/>
                  <a:gd name="T70" fmla="*/ 1677 w 3368"/>
                  <a:gd name="T71" fmla="*/ 1 h 1873"/>
                  <a:gd name="T72" fmla="*/ 1463 w 3368"/>
                  <a:gd name="T73" fmla="*/ 92 h 1873"/>
                  <a:gd name="T74" fmla="*/ 1462 w 3368"/>
                  <a:gd name="T75" fmla="*/ 98 h 1873"/>
                  <a:gd name="T76" fmla="*/ 1259 w 3368"/>
                  <a:gd name="T77" fmla="*/ 1090 h 1873"/>
                  <a:gd name="T78" fmla="*/ 1040 w 3368"/>
                  <a:gd name="T79" fmla="*/ 1598 h 1873"/>
                  <a:gd name="T80" fmla="*/ 1043 w 3368"/>
                  <a:gd name="T81" fmla="*/ 1594 h 1873"/>
                  <a:gd name="T82" fmla="*/ 838 w 3368"/>
                  <a:gd name="T83" fmla="*/ 1780 h 1873"/>
                  <a:gd name="T84" fmla="*/ 625 w 3368"/>
                  <a:gd name="T85" fmla="*/ 1830 h 1873"/>
                  <a:gd name="T86" fmla="*/ 627 w 3368"/>
                  <a:gd name="T87" fmla="*/ 1829 h 1873"/>
                  <a:gd name="T88" fmla="*/ 415 w 3368"/>
                  <a:gd name="T89" fmla="*/ 1857 h 1873"/>
                  <a:gd name="T90" fmla="*/ 204 w 3368"/>
                  <a:gd name="T91" fmla="*/ 185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68" h="1873">
                    <a:moveTo>
                      <a:pt x="0" y="1855"/>
                    </a:moveTo>
                    <a:lnTo>
                      <a:pt x="0" y="1873"/>
                    </a:lnTo>
                    <a:lnTo>
                      <a:pt x="204" y="1873"/>
                    </a:lnTo>
                    <a:lnTo>
                      <a:pt x="415" y="1866"/>
                    </a:lnTo>
                    <a:lnTo>
                      <a:pt x="416" y="1866"/>
                    </a:lnTo>
                    <a:lnTo>
                      <a:pt x="628" y="1847"/>
                    </a:lnTo>
                    <a:lnTo>
                      <a:pt x="629" y="1847"/>
                    </a:lnTo>
                    <a:lnTo>
                      <a:pt x="840" y="1789"/>
                    </a:lnTo>
                    <a:lnTo>
                      <a:pt x="841" y="1788"/>
                    </a:lnTo>
                    <a:lnTo>
                      <a:pt x="843" y="1787"/>
                    </a:lnTo>
                    <a:lnTo>
                      <a:pt x="1054" y="1608"/>
                    </a:lnTo>
                    <a:lnTo>
                      <a:pt x="1055" y="1608"/>
                    </a:lnTo>
                    <a:lnTo>
                      <a:pt x="1057" y="1605"/>
                    </a:lnTo>
                    <a:lnTo>
                      <a:pt x="1268" y="1094"/>
                    </a:lnTo>
                    <a:lnTo>
                      <a:pt x="1268" y="1092"/>
                    </a:lnTo>
                    <a:lnTo>
                      <a:pt x="1479" y="101"/>
                    </a:lnTo>
                    <a:lnTo>
                      <a:pt x="1470" y="99"/>
                    </a:lnTo>
                    <a:lnTo>
                      <a:pt x="1477" y="106"/>
                    </a:lnTo>
                    <a:lnTo>
                      <a:pt x="1478" y="102"/>
                    </a:lnTo>
                    <a:lnTo>
                      <a:pt x="1473" y="108"/>
                    </a:lnTo>
                    <a:lnTo>
                      <a:pt x="1684" y="18"/>
                    </a:lnTo>
                    <a:lnTo>
                      <a:pt x="1681" y="9"/>
                    </a:lnTo>
                    <a:lnTo>
                      <a:pt x="1674" y="15"/>
                    </a:lnTo>
                    <a:lnTo>
                      <a:pt x="1677" y="17"/>
                    </a:lnTo>
                    <a:lnTo>
                      <a:pt x="1681" y="18"/>
                    </a:lnTo>
                    <a:lnTo>
                      <a:pt x="1684" y="17"/>
                    </a:lnTo>
                    <a:lnTo>
                      <a:pt x="1673" y="13"/>
                    </a:lnTo>
                    <a:lnTo>
                      <a:pt x="1884" y="449"/>
                    </a:lnTo>
                    <a:lnTo>
                      <a:pt x="1885" y="450"/>
                    </a:lnTo>
                    <a:lnTo>
                      <a:pt x="2095" y="706"/>
                    </a:lnTo>
                    <a:lnTo>
                      <a:pt x="2102" y="700"/>
                    </a:lnTo>
                    <a:lnTo>
                      <a:pt x="2094" y="705"/>
                    </a:lnTo>
                    <a:lnTo>
                      <a:pt x="2305" y="1088"/>
                    </a:lnTo>
                    <a:lnTo>
                      <a:pt x="2313" y="1083"/>
                    </a:lnTo>
                    <a:lnTo>
                      <a:pt x="2305" y="1088"/>
                    </a:lnTo>
                    <a:lnTo>
                      <a:pt x="2516" y="1497"/>
                    </a:lnTo>
                    <a:lnTo>
                      <a:pt x="2517" y="1500"/>
                    </a:lnTo>
                    <a:lnTo>
                      <a:pt x="2728" y="1730"/>
                    </a:lnTo>
                    <a:lnTo>
                      <a:pt x="2728" y="1730"/>
                    </a:lnTo>
                    <a:lnTo>
                      <a:pt x="2731" y="1732"/>
                    </a:lnTo>
                    <a:lnTo>
                      <a:pt x="2942" y="1828"/>
                    </a:lnTo>
                    <a:lnTo>
                      <a:pt x="2942" y="1827"/>
                    </a:lnTo>
                    <a:lnTo>
                      <a:pt x="2944" y="1828"/>
                    </a:lnTo>
                    <a:lnTo>
                      <a:pt x="3155" y="1861"/>
                    </a:lnTo>
                    <a:lnTo>
                      <a:pt x="3156" y="1861"/>
                    </a:lnTo>
                    <a:lnTo>
                      <a:pt x="3367" y="1873"/>
                    </a:lnTo>
                    <a:lnTo>
                      <a:pt x="3368" y="1855"/>
                    </a:lnTo>
                    <a:lnTo>
                      <a:pt x="3157" y="1842"/>
                    </a:lnTo>
                    <a:lnTo>
                      <a:pt x="3156" y="1851"/>
                    </a:lnTo>
                    <a:lnTo>
                      <a:pt x="3157" y="1842"/>
                    </a:lnTo>
                    <a:lnTo>
                      <a:pt x="2946" y="1810"/>
                    </a:lnTo>
                    <a:lnTo>
                      <a:pt x="2945" y="1819"/>
                    </a:lnTo>
                    <a:lnTo>
                      <a:pt x="2950" y="1811"/>
                    </a:lnTo>
                    <a:lnTo>
                      <a:pt x="2739" y="1715"/>
                    </a:lnTo>
                    <a:lnTo>
                      <a:pt x="2734" y="1723"/>
                    </a:lnTo>
                    <a:lnTo>
                      <a:pt x="2741" y="1717"/>
                    </a:lnTo>
                    <a:lnTo>
                      <a:pt x="2530" y="1487"/>
                    </a:lnTo>
                    <a:lnTo>
                      <a:pt x="2524" y="1493"/>
                    </a:lnTo>
                    <a:lnTo>
                      <a:pt x="2532" y="1489"/>
                    </a:lnTo>
                    <a:lnTo>
                      <a:pt x="2321" y="1080"/>
                    </a:lnTo>
                    <a:lnTo>
                      <a:pt x="2321" y="1079"/>
                    </a:lnTo>
                    <a:lnTo>
                      <a:pt x="2110" y="696"/>
                    </a:lnTo>
                    <a:lnTo>
                      <a:pt x="2109" y="694"/>
                    </a:lnTo>
                    <a:lnTo>
                      <a:pt x="1898" y="438"/>
                    </a:lnTo>
                    <a:lnTo>
                      <a:pt x="1891" y="444"/>
                    </a:lnTo>
                    <a:lnTo>
                      <a:pt x="1899" y="441"/>
                    </a:lnTo>
                    <a:lnTo>
                      <a:pt x="1689" y="5"/>
                    </a:lnTo>
                    <a:lnTo>
                      <a:pt x="1687" y="2"/>
                    </a:lnTo>
                    <a:lnTo>
                      <a:pt x="1684" y="1"/>
                    </a:lnTo>
                    <a:lnTo>
                      <a:pt x="1681" y="0"/>
                    </a:lnTo>
                    <a:lnTo>
                      <a:pt x="1677" y="1"/>
                    </a:lnTo>
                    <a:lnTo>
                      <a:pt x="1677" y="1"/>
                    </a:lnTo>
                    <a:lnTo>
                      <a:pt x="1466" y="91"/>
                    </a:lnTo>
                    <a:lnTo>
                      <a:pt x="1463" y="92"/>
                    </a:lnTo>
                    <a:lnTo>
                      <a:pt x="1462" y="96"/>
                    </a:lnTo>
                    <a:lnTo>
                      <a:pt x="1462" y="98"/>
                    </a:lnTo>
                    <a:lnTo>
                      <a:pt x="1251" y="1089"/>
                    </a:lnTo>
                    <a:lnTo>
                      <a:pt x="1259" y="1090"/>
                    </a:lnTo>
                    <a:lnTo>
                      <a:pt x="1251" y="1087"/>
                    </a:lnTo>
                    <a:lnTo>
                      <a:pt x="1040" y="1598"/>
                    </a:lnTo>
                    <a:lnTo>
                      <a:pt x="1048" y="1601"/>
                    </a:lnTo>
                    <a:lnTo>
                      <a:pt x="1043" y="1594"/>
                    </a:lnTo>
                    <a:lnTo>
                      <a:pt x="832" y="1774"/>
                    </a:lnTo>
                    <a:lnTo>
                      <a:pt x="838" y="1780"/>
                    </a:lnTo>
                    <a:lnTo>
                      <a:pt x="835" y="1773"/>
                    </a:lnTo>
                    <a:lnTo>
                      <a:pt x="625" y="1830"/>
                    </a:lnTo>
                    <a:lnTo>
                      <a:pt x="627" y="1838"/>
                    </a:lnTo>
                    <a:lnTo>
                      <a:pt x="627" y="1829"/>
                    </a:lnTo>
                    <a:lnTo>
                      <a:pt x="415" y="1848"/>
                    </a:lnTo>
                    <a:lnTo>
                      <a:pt x="415" y="1857"/>
                    </a:lnTo>
                    <a:lnTo>
                      <a:pt x="415" y="1848"/>
                    </a:lnTo>
                    <a:lnTo>
                      <a:pt x="204" y="1855"/>
                    </a:lnTo>
                    <a:lnTo>
                      <a:pt x="0" y="1855"/>
                    </a:lnTo>
                    <a:close/>
                  </a:path>
                </a:pathLst>
              </a:custGeom>
              <a:solidFill>
                <a:srgbClr val="998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45" name="Line 40">
                <a:extLst>
                  <a:ext uri="{FF2B5EF4-FFF2-40B4-BE49-F238E27FC236}">
                    <a16:creationId xmlns:a16="http://schemas.microsoft.com/office/drawing/2014/main" id="{A135EAB7-D393-86CE-D829-2DEAEC07A3B8}"/>
                  </a:ext>
                </a:extLst>
              </p:cNvPr>
              <p:cNvSpPr>
                <a:spLocks noChangeShapeType="1"/>
              </p:cNvSpPr>
              <p:nvPr/>
            </p:nvSpPr>
            <p:spPr bwMode="auto">
              <a:xfrm flipH="1">
                <a:off x="646" y="3214"/>
                <a:ext cx="168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46" name="Line 41">
                <a:extLst>
                  <a:ext uri="{FF2B5EF4-FFF2-40B4-BE49-F238E27FC236}">
                    <a16:creationId xmlns:a16="http://schemas.microsoft.com/office/drawing/2014/main" id="{6861663D-C0E0-AB80-BD83-8DEE18F75FD1}"/>
                  </a:ext>
                </a:extLst>
              </p:cNvPr>
              <p:cNvSpPr>
                <a:spLocks noChangeShapeType="1"/>
              </p:cNvSpPr>
              <p:nvPr/>
            </p:nvSpPr>
            <p:spPr bwMode="auto">
              <a:xfrm flipV="1">
                <a:off x="646" y="2175"/>
                <a:ext cx="0" cy="10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47" name="Line 42">
                <a:extLst>
                  <a:ext uri="{FF2B5EF4-FFF2-40B4-BE49-F238E27FC236}">
                    <a16:creationId xmlns:a16="http://schemas.microsoft.com/office/drawing/2014/main" id="{8C497F7A-D84B-F291-E6C7-D7FDFB964944}"/>
                  </a:ext>
                </a:extLst>
              </p:cNvPr>
              <p:cNvSpPr>
                <a:spLocks noChangeShapeType="1"/>
              </p:cNvSpPr>
              <p:nvPr/>
            </p:nvSpPr>
            <p:spPr bwMode="auto">
              <a:xfrm>
                <a:off x="646" y="2175"/>
                <a:ext cx="168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48" name="Line 43">
                <a:extLst>
                  <a:ext uri="{FF2B5EF4-FFF2-40B4-BE49-F238E27FC236}">
                    <a16:creationId xmlns:a16="http://schemas.microsoft.com/office/drawing/2014/main" id="{E956D64C-E771-FB60-A6C7-ABAC7BE6E394}"/>
                  </a:ext>
                </a:extLst>
              </p:cNvPr>
              <p:cNvSpPr>
                <a:spLocks noChangeShapeType="1"/>
              </p:cNvSpPr>
              <p:nvPr/>
            </p:nvSpPr>
            <p:spPr bwMode="auto">
              <a:xfrm>
                <a:off x="2329" y="2175"/>
                <a:ext cx="0" cy="10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49" name="Line 44">
                <a:extLst>
                  <a:ext uri="{FF2B5EF4-FFF2-40B4-BE49-F238E27FC236}">
                    <a16:creationId xmlns:a16="http://schemas.microsoft.com/office/drawing/2014/main" id="{2FC230D4-D2D3-3CAA-1C61-64CB27642F0F}"/>
                  </a:ext>
                </a:extLst>
              </p:cNvPr>
              <p:cNvSpPr>
                <a:spLocks noChangeShapeType="1"/>
              </p:cNvSpPr>
              <p:nvPr/>
            </p:nvSpPr>
            <p:spPr bwMode="auto">
              <a:xfrm flipV="1">
                <a:off x="646"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0" name="Line 45">
                <a:extLst>
                  <a:ext uri="{FF2B5EF4-FFF2-40B4-BE49-F238E27FC236}">
                    <a16:creationId xmlns:a16="http://schemas.microsoft.com/office/drawing/2014/main" id="{C9C53AE0-6000-69BA-F752-9C536B1658D3}"/>
                  </a:ext>
                </a:extLst>
              </p:cNvPr>
              <p:cNvSpPr>
                <a:spLocks noChangeShapeType="1"/>
              </p:cNvSpPr>
              <p:nvPr/>
            </p:nvSpPr>
            <p:spPr bwMode="auto">
              <a:xfrm flipV="1">
                <a:off x="748"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1" name="Line 46">
                <a:extLst>
                  <a:ext uri="{FF2B5EF4-FFF2-40B4-BE49-F238E27FC236}">
                    <a16:creationId xmlns:a16="http://schemas.microsoft.com/office/drawing/2014/main" id="{D130D00E-F653-7F2B-38CE-76B87AB32A91}"/>
                  </a:ext>
                </a:extLst>
              </p:cNvPr>
              <p:cNvSpPr>
                <a:spLocks noChangeShapeType="1"/>
              </p:cNvSpPr>
              <p:nvPr/>
            </p:nvSpPr>
            <p:spPr bwMode="auto">
              <a:xfrm flipV="1">
                <a:off x="853"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2" name="Line 47">
                <a:extLst>
                  <a:ext uri="{FF2B5EF4-FFF2-40B4-BE49-F238E27FC236}">
                    <a16:creationId xmlns:a16="http://schemas.microsoft.com/office/drawing/2014/main" id="{37575121-EA7A-0AF7-BDEF-BE3257F6804B}"/>
                  </a:ext>
                </a:extLst>
              </p:cNvPr>
              <p:cNvSpPr>
                <a:spLocks noChangeShapeType="1"/>
              </p:cNvSpPr>
              <p:nvPr/>
            </p:nvSpPr>
            <p:spPr bwMode="auto">
              <a:xfrm flipV="1">
                <a:off x="959" y="3201"/>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3" name="Line 48">
                <a:extLst>
                  <a:ext uri="{FF2B5EF4-FFF2-40B4-BE49-F238E27FC236}">
                    <a16:creationId xmlns:a16="http://schemas.microsoft.com/office/drawing/2014/main" id="{04DBF59C-B2E5-311B-4D91-250E6FD1CA30}"/>
                  </a:ext>
                </a:extLst>
              </p:cNvPr>
              <p:cNvSpPr>
                <a:spLocks noChangeShapeType="1"/>
              </p:cNvSpPr>
              <p:nvPr/>
            </p:nvSpPr>
            <p:spPr bwMode="auto">
              <a:xfrm flipV="1">
                <a:off x="1064"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4" name="Line 49">
                <a:extLst>
                  <a:ext uri="{FF2B5EF4-FFF2-40B4-BE49-F238E27FC236}">
                    <a16:creationId xmlns:a16="http://schemas.microsoft.com/office/drawing/2014/main" id="{B8A159F3-F250-08E1-6A9B-0AD621AFE476}"/>
                  </a:ext>
                </a:extLst>
              </p:cNvPr>
              <p:cNvSpPr>
                <a:spLocks noChangeShapeType="1"/>
              </p:cNvSpPr>
              <p:nvPr/>
            </p:nvSpPr>
            <p:spPr bwMode="auto">
              <a:xfrm flipV="1">
                <a:off x="1170"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5" name="Line 50">
                <a:extLst>
                  <a:ext uri="{FF2B5EF4-FFF2-40B4-BE49-F238E27FC236}">
                    <a16:creationId xmlns:a16="http://schemas.microsoft.com/office/drawing/2014/main" id="{2B8C2D97-2FAE-88BE-4303-FFA61714B62F}"/>
                  </a:ext>
                </a:extLst>
              </p:cNvPr>
              <p:cNvSpPr>
                <a:spLocks noChangeShapeType="1"/>
              </p:cNvSpPr>
              <p:nvPr/>
            </p:nvSpPr>
            <p:spPr bwMode="auto">
              <a:xfrm flipV="1">
                <a:off x="1275"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6" name="Line 51">
                <a:extLst>
                  <a:ext uri="{FF2B5EF4-FFF2-40B4-BE49-F238E27FC236}">
                    <a16:creationId xmlns:a16="http://schemas.microsoft.com/office/drawing/2014/main" id="{D6B619B8-DE8E-34AC-2B72-460A3146C779}"/>
                  </a:ext>
                </a:extLst>
              </p:cNvPr>
              <p:cNvSpPr>
                <a:spLocks noChangeShapeType="1"/>
              </p:cNvSpPr>
              <p:nvPr/>
            </p:nvSpPr>
            <p:spPr bwMode="auto">
              <a:xfrm flipV="1">
                <a:off x="1380"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7" name="Line 52">
                <a:extLst>
                  <a:ext uri="{FF2B5EF4-FFF2-40B4-BE49-F238E27FC236}">
                    <a16:creationId xmlns:a16="http://schemas.microsoft.com/office/drawing/2014/main" id="{7F93F44A-90DC-3D88-ECDE-D1C5436048DB}"/>
                  </a:ext>
                </a:extLst>
              </p:cNvPr>
              <p:cNvSpPr>
                <a:spLocks noChangeShapeType="1"/>
              </p:cNvSpPr>
              <p:nvPr/>
            </p:nvSpPr>
            <p:spPr bwMode="auto">
              <a:xfrm flipV="1">
                <a:off x="1486" y="3201"/>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8" name="Line 53">
                <a:extLst>
                  <a:ext uri="{FF2B5EF4-FFF2-40B4-BE49-F238E27FC236}">
                    <a16:creationId xmlns:a16="http://schemas.microsoft.com/office/drawing/2014/main" id="{D10DDBAB-DE8F-98BA-5A6A-A17DCC16CE64}"/>
                  </a:ext>
                </a:extLst>
              </p:cNvPr>
              <p:cNvSpPr>
                <a:spLocks noChangeShapeType="1"/>
              </p:cNvSpPr>
              <p:nvPr/>
            </p:nvSpPr>
            <p:spPr bwMode="auto">
              <a:xfrm flipV="1">
                <a:off x="1591"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59" name="Line 54">
                <a:extLst>
                  <a:ext uri="{FF2B5EF4-FFF2-40B4-BE49-F238E27FC236}">
                    <a16:creationId xmlns:a16="http://schemas.microsoft.com/office/drawing/2014/main" id="{87EC97CD-8A3E-F7C8-DD5E-37482AD55EDE}"/>
                  </a:ext>
                </a:extLst>
              </p:cNvPr>
              <p:cNvSpPr>
                <a:spLocks noChangeShapeType="1"/>
              </p:cNvSpPr>
              <p:nvPr/>
            </p:nvSpPr>
            <p:spPr bwMode="auto">
              <a:xfrm flipV="1">
                <a:off x="1697"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60" name="Line 55">
                <a:extLst>
                  <a:ext uri="{FF2B5EF4-FFF2-40B4-BE49-F238E27FC236}">
                    <a16:creationId xmlns:a16="http://schemas.microsoft.com/office/drawing/2014/main" id="{B35F1C28-8FAD-6207-7DD2-A4890A346175}"/>
                  </a:ext>
                </a:extLst>
              </p:cNvPr>
              <p:cNvSpPr>
                <a:spLocks noChangeShapeType="1"/>
              </p:cNvSpPr>
              <p:nvPr/>
            </p:nvSpPr>
            <p:spPr bwMode="auto">
              <a:xfrm flipV="1">
                <a:off x="1802"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61" name="Line 56">
                <a:extLst>
                  <a:ext uri="{FF2B5EF4-FFF2-40B4-BE49-F238E27FC236}">
                    <a16:creationId xmlns:a16="http://schemas.microsoft.com/office/drawing/2014/main" id="{37D2175B-2F70-7DBC-D714-E4373FD05B41}"/>
                  </a:ext>
                </a:extLst>
              </p:cNvPr>
              <p:cNvSpPr>
                <a:spLocks noChangeShapeType="1"/>
              </p:cNvSpPr>
              <p:nvPr/>
            </p:nvSpPr>
            <p:spPr bwMode="auto">
              <a:xfrm flipV="1">
                <a:off x="1907"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62" name="Line 57">
                <a:extLst>
                  <a:ext uri="{FF2B5EF4-FFF2-40B4-BE49-F238E27FC236}">
                    <a16:creationId xmlns:a16="http://schemas.microsoft.com/office/drawing/2014/main" id="{46E012A4-3637-7B35-E432-5D103F96C85F}"/>
                  </a:ext>
                </a:extLst>
              </p:cNvPr>
              <p:cNvSpPr>
                <a:spLocks noChangeShapeType="1"/>
              </p:cNvSpPr>
              <p:nvPr/>
            </p:nvSpPr>
            <p:spPr bwMode="auto">
              <a:xfrm flipV="1">
                <a:off x="2013" y="3201"/>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63" name="Line 58">
                <a:extLst>
                  <a:ext uri="{FF2B5EF4-FFF2-40B4-BE49-F238E27FC236}">
                    <a16:creationId xmlns:a16="http://schemas.microsoft.com/office/drawing/2014/main" id="{BBBC4FCA-982E-51E1-66E0-E5200F4C82E4}"/>
                  </a:ext>
                </a:extLst>
              </p:cNvPr>
              <p:cNvSpPr>
                <a:spLocks noChangeShapeType="1"/>
              </p:cNvSpPr>
              <p:nvPr/>
            </p:nvSpPr>
            <p:spPr bwMode="auto">
              <a:xfrm flipV="1">
                <a:off x="2118"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32" name="Line 59">
                <a:extLst>
                  <a:ext uri="{FF2B5EF4-FFF2-40B4-BE49-F238E27FC236}">
                    <a16:creationId xmlns:a16="http://schemas.microsoft.com/office/drawing/2014/main" id="{81352E31-8B71-5180-3CFE-93AA00B288B0}"/>
                  </a:ext>
                </a:extLst>
              </p:cNvPr>
              <p:cNvSpPr>
                <a:spLocks noChangeShapeType="1"/>
              </p:cNvSpPr>
              <p:nvPr/>
            </p:nvSpPr>
            <p:spPr bwMode="auto">
              <a:xfrm flipV="1">
                <a:off x="2223"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33" name="Line 60">
                <a:extLst>
                  <a:ext uri="{FF2B5EF4-FFF2-40B4-BE49-F238E27FC236}">
                    <a16:creationId xmlns:a16="http://schemas.microsoft.com/office/drawing/2014/main" id="{11D15123-D1FF-6AB0-61B0-6E0521555BBD}"/>
                  </a:ext>
                </a:extLst>
              </p:cNvPr>
              <p:cNvSpPr>
                <a:spLocks noChangeShapeType="1"/>
              </p:cNvSpPr>
              <p:nvPr/>
            </p:nvSpPr>
            <p:spPr bwMode="auto">
              <a:xfrm flipV="1">
                <a:off x="2329"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36" name="Line 61">
                <a:extLst>
                  <a:ext uri="{FF2B5EF4-FFF2-40B4-BE49-F238E27FC236}">
                    <a16:creationId xmlns:a16="http://schemas.microsoft.com/office/drawing/2014/main" id="{EB2338AB-31A2-CEB8-4016-BAAF1358BEAD}"/>
                  </a:ext>
                </a:extLst>
              </p:cNvPr>
              <p:cNvSpPr>
                <a:spLocks noChangeShapeType="1"/>
              </p:cNvSpPr>
              <p:nvPr/>
            </p:nvSpPr>
            <p:spPr bwMode="auto">
              <a:xfrm>
                <a:off x="646" y="3214"/>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38" name="Line 62">
                <a:extLst>
                  <a:ext uri="{FF2B5EF4-FFF2-40B4-BE49-F238E27FC236}">
                    <a16:creationId xmlns:a16="http://schemas.microsoft.com/office/drawing/2014/main" id="{58082FEF-CFF6-B031-B7DE-715681D1A481}"/>
                  </a:ext>
                </a:extLst>
              </p:cNvPr>
              <p:cNvSpPr>
                <a:spLocks noChangeShapeType="1"/>
              </p:cNvSpPr>
              <p:nvPr/>
            </p:nvSpPr>
            <p:spPr bwMode="auto">
              <a:xfrm>
                <a:off x="646" y="3185"/>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39" name="Line 63">
                <a:extLst>
                  <a:ext uri="{FF2B5EF4-FFF2-40B4-BE49-F238E27FC236}">
                    <a16:creationId xmlns:a16="http://schemas.microsoft.com/office/drawing/2014/main" id="{F24A5D2D-9D18-17E7-10D9-35A3A48B1D7C}"/>
                  </a:ext>
                </a:extLst>
              </p:cNvPr>
              <p:cNvSpPr>
                <a:spLocks noChangeShapeType="1"/>
              </p:cNvSpPr>
              <p:nvPr/>
            </p:nvSpPr>
            <p:spPr bwMode="auto">
              <a:xfrm>
                <a:off x="646" y="3156"/>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0" name="Line 64">
                <a:extLst>
                  <a:ext uri="{FF2B5EF4-FFF2-40B4-BE49-F238E27FC236}">
                    <a16:creationId xmlns:a16="http://schemas.microsoft.com/office/drawing/2014/main" id="{EC66F5C7-26B2-702C-91CD-0AA96919B27D}"/>
                  </a:ext>
                </a:extLst>
              </p:cNvPr>
              <p:cNvSpPr>
                <a:spLocks noChangeShapeType="1"/>
              </p:cNvSpPr>
              <p:nvPr/>
            </p:nvSpPr>
            <p:spPr bwMode="auto">
              <a:xfrm>
                <a:off x="646" y="3128"/>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1" name="Line 65">
                <a:extLst>
                  <a:ext uri="{FF2B5EF4-FFF2-40B4-BE49-F238E27FC236}">
                    <a16:creationId xmlns:a16="http://schemas.microsoft.com/office/drawing/2014/main" id="{DD3DCAB7-CEBC-3295-4B23-E31D1A2DA220}"/>
                  </a:ext>
                </a:extLst>
              </p:cNvPr>
              <p:cNvSpPr>
                <a:spLocks noChangeShapeType="1"/>
              </p:cNvSpPr>
              <p:nvPr/>
            </p:nvSpPr>
            <p:spPr bwMode="auto">
              <a:xfrm>
                <a:off x="646" y="3096"/>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2" name="Line 66">
                <a:extLst>
                  <a:ext uri="{FF2B5EF4-FFF2-40B4-BE49-F238E27FC236}">
                    <a16:creationId xmlns:a16="http://schemas.microsoft.com/office/drawing/2014/main" id="{69705225-CC11-C878-D839-ACB9E49E880C}"/>
                  </a:ext>
                </a:extLst>
              </p:cNvPr>
              <p:cNvSpPr>
                <a:spLocks noChangeShapeType="1"/>
              </p:cNvSpPr>
              <p:nvPr/>
            </p:nvSpPr>
            <p:spPr bwMode="auto">
              <a:xfrm>
                <a:off x="646" y="3067"/>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3" name="Line 67">
                <a:extLst>
                  <a:ext uri="{FF2B5EF4-FFF2-40B4-BE49-F238E27FC236}">
                    <a16:creationId xmlns:a16="http://schemas.microsoft.com/office/drawing/2014/main" id="{068BA585-44DC-4DF1-C4EF-BDDF627F3A8C}"/>
                  </a:ext>
                </a:extLst>
              </p:cNvPr>
              <p:cNvSpPr>
                <a:spLocks noChangeShapeType="1"/>
              </p:cNvSpPr>
              <p:nvPr/>
            </p:nvSpPr>
            <p:spPr bwMode="auto">
              <a:xfrm>
                <a:off x="646" y="303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4" name="Line 68">
                <a:extLst>
                  <a:ext uri="{FF2B5EF4-FFF2-40B4-BE49-F238E27FC236}">
                    <a16:creationId xmlns:a16="http://schemas.microsoft.com/office/drawing/2014/main" id="{92AF1B2B-2996-D719-1C3B-2A55036BC293}"/>
                  </a:ext>
                </a:extLst>
              </p:cNvPr>
              <p:cNvSpPr>
                <a:spLocks noChangeShapeType="1"/>
              </p:cNvSpPr>
              <p:nvPr/>
            </p:nvSpPr>
            <p:spPr bwMode="auto">
              <a:xfrm>
                <a:off x="646" y="3006"/>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5" name="Line 69">
                <a:extLst>
                  <a:ext uri="{FF2B5EF4-FFF2-40B4-BE49-F238E27FC236}">
                    <a16:creationId xmlns:a16="http://schemas.microsoft.com/office/drawing/2014/main" id="{A8CD563B-F9DE-92ED-00EE-92672D6350E3}"/>
                  </a:ext>
                </a:extLst>
              </p:cNvPr>
              <p:cNvSpPr>
                <a:spLocks noChangeShapeType="1"/>
              </p:cNvSpPr>
              <p:nvPr/>
            </p:nvSpPr>
            <p:spPr bwMode="auto">
              <a:xfrm>
                <a:off x="646" y="297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6" name="Line 70">
                <a:extLst>
                  <a:ext uri="{FF2B5EF4-FFF2-40B4-BE49-F238E27FC236}">
                    <a16:creationId xmlns:a16="http://schemas.microsoft.com/office/drawing/2014/main" id="{9560488D-6E37-3A8F-C5B4-3A8A48766B3E}"/>
                  </a:ext>
                </a:extLst>
              </p:cNvPr>
              <p:cNvSpPr>
                <a:spLocks noChangeShapeType="1"/>
              </p:cNvSpPr>
              <p:nvPr/>
            </p:nvSpPr>
            <p:spPr bwMode="auto">
              <a:xfrm>
                <a:off x="646" y="294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7" name="Line 71">
                <a:extLst>
                  <a:ext uri="{FF2B5EF4-FFF2-40B4-BE49-F238E27FC236}">
                    <a16:creationId xmlns:a16="http://schemas.microsoft.com/office/drawing/2014/main" id="{269ABFA9-ED7C-410E-52BA-F240352E31B9}"/>
                  </a:ext>
                </a:extLst>
              </p:cNvPr>
              <p:cNvSpPr>
                <a:spLocks noChangeShapeType="1"/>
              </p:cNvSpPr>
              <p:nvPr/>
            </p:nvSpPr>
            <p:spPr bwMode="auto">
              <a:xfrm>
                <a:off x="646" y="2917"/>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8" name="Line 72">
                <a:extLst>
                  <a:ext uri="{FF2B5EF4-FFF2-40B4-BE49-F238E27FC236}">
                    <a16:creationId xmlns:a16="http://schemas.microsoft.com/office/drawing/2014/main" id="{246DF907-F06A-0468-32B2-E934F1B44599}"/>
                  </a:ext>
                </a:extLst>
              </p:cNvPr>
              <p:cNvSpPr>
                <a:spLocks noChangeShapeType="1"/>
              </p:cNvSpPr>
              <p:nvPr/>
            </p:nvSpPr>
            <p:spPr bwMode="auto">
              <a:xfrm>
                <a:off x="646" y="288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49" name="Line 73">
                <a:extLst>
                  <a:ext uri="{FF2B5EF4-FFF2-40B4-BE49-F238E27FC236}">
                    <a16:creationId xmlns:a16="http://schemas.microsoft.com/office/drawing/2014/main" id="{915E6298-EEB0-3030-D91C-7914CE4E3770}"/>
                  </a:ext>
                </a:extLst>
              </p:cNvPr>
              <p:cNvSpPr>
                <a:spLocks noChangeShapeType="1"/>
              </p:cNvSpPr>
              <p:nvPr/>
            </p:nvSpPr>
            <p:spPr bwMode="auto">
              <a:xfrm>
                <a:off x="646" y="2859"/>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0" name="Line 74">
                <a:extLst>
                  <a:ext uri="{FF2B5EF4-FFF2-40B4-BE49-F238E27FC236}">
                    <a16:creationId xmlns:a16="http://schemas.microsoft.com/office/drawing/2014/main" id="{5E985D52-2C81-0905-2A41-C7B8528ECAE1}"/>
                  </a:ext>
                </a:extLst>
              </p:cNvPr>
              <p:cNvSpPr>
                <a:spLocks noChangeShapeType="1"/>
              </p:cNvSpPr>
              <p:nvPr/>
            </p:nvSpPr>
            <p:spPr bwMode="auto">
              <a:xfrm>
                <a:off x="646" y="282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1" name="Line 75">
                <a:extLst>
                  <a:ext uri="{FF2B5EF4-FFF2-40B4-BE49-F238E27FC236}">
                    <a16:creationId xmlns:a16="http://schemas.microsoft.com/office/drawing/2014/main" id="{BABFDDE4-2B2E-7544-3D2B-40539411FB42}"/>
                  </a:ext>
                </a:extLst>
              </p:cNvPr>
              <p:cNvSpPr>
                <a:spLocks noChangeShapeType="1"/>
              </p:cNvSpPr>
              <p:nvPr/>
            </p:nvSpPr>
            <p:spPr bwMode="auto">
              <a:xfrm>
                <a:off x="646" y="279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2" name="Line 76">
                <a:extLst>
                  <a:ext uri="{FF2B5EF4-FFF2-40B4-BE49-F238E27FC236}">
                    <a16:creationId xmlns:a16="http://schemas.microsoft.com/office/drawing/2014/main" id="{41238E43-DE5B-1D01-7C2E-0584EF348048}"/>
                  </a:ext>
                </a:extLst>
              </p:cNvPr>
              <p:cNvSpPr>
                <a:spLocks noChangeShapeType="1"/>
              </p:cNvSpPr>
              <p:nvPr/>
            </p:nvSpPr>
            <p:spPr bwMode="auto">
              <a:xfrm>
                <a:off x="646" y="2770"/>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3" name="Line 77">
                <a:extLst>
                  <a:ext uri="{FF2B5EF4-FFF2-40B4-BE49-F238E27FC236}">
                    <a16:creationId xmlns:a16="http://schemas.microsoft.com/office/drawing/2014/main" id="{7AD962B7-7322-C0E3-C2BE-FE807218DACA}"/>
                  </a:ext>
                </a:extLst>
              </p:cNvPr>
              <p:cNvSpPr>
                <a:spLocks noChangeShapeType="1"/>
              </p:cNvSpPr>
              <p:nvPr/>
            </p:nvSpPr>
            <p:spPr bwMode="auto">
              <a:xfrm>
                <a:off x="646" y="273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4" name="Line 78">
                <a:extLst>
                  <a:ext uri="{FF2B5EF4-FFF2-40B4-BE49-F238E27FC236}">
                    <a16:creationId xmlns:a16="http://schemas.microsoft.com/office/drawing/2014/main" id="{7BD5D7CD-2C32-C950-CB4A-BE4CD123FD89}"/>
                  </a:ext>
                </a:extLst>
              </p:cNvPr>
              <p:cNvSpPr>
                <a:spLocks noChangeShapeType="1"/>
              </p:cNvSpPr>
              <p:nvPr/>
            </p:nvSpPr>
            <p:spPr bwMode="auto">
              <a:xfrm>
                <a:off x="646" y="2709"/>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5" name="Line 79">
                <a:extLst>
                  <a:ext uri="{FF2B5EF4-FFF2-40B4-BE49-F238E27FC236}">
                    <a16:creationId xmlns:a16="http://schemas.microsoft.com/office/drawing/2014/main" id="{084D238A-885A-354A-2000-F59322286DB4}"/>
                  </a:ext>
                </a:extLst>
              </p:cNvPr>
              <p:cNvSpPr>
                <a:spLocks noChangeShapeType="1"/>
              </p:cNvSpPr>
              <p:nvPr/>
            </p:nvSpPr>
            <p:spPr bwMode="auto">
              <a:xfrm>
                <a:off x="646" y="2680"/>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6" name="Line 80">
                <a:extLst>
                  <a:ext uri="{FF2B5EF4-FFF2-40B4-BE49-F238E27FC236}">
                    <a16:creationId xmlns:a16="http://schemas.microsoft.com/office/drawing/2014/main" id="{8B95334A-5DE6-6859-3033-E23304482644}"/>
                  </a:ext>
                </a:extLst>
              </p:cNvPr>
              <p:cNvSpPr>
                <a:spLocks noChangeShapeType="1"/>
              </p:cNvSpPr>
              <p:nvPr/>
            </p:nvSpPr>
            <p:spPr bwMode="auto">
              <a:xfrm>
                <a:off x="646" y="2651"/>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7" name="Line 81">
                <a:extLst>
                  <a:ext uri="{FF2B5EF4-FFF2-40B4-BE49-F238E27FC236}">
                    <a16:creationId xmlns:a16="http://schemas.microsoft.com/office/drawing/2014/main" id="{4249606B-D254-BF92-4495-76D6B81C66C4}"/>
                  </a:ext>
                </a:extLst>
              </p:cNvPr>
              <p:cNvSpPr>
                <a:spLocks noChangeShapeType="1"/>
              </p:cNvSpPr>
              <p:nvPr/>
            </p:nvSpPr>
            <p:spPr bwMode="auto">
              <a:xfrm>
                <a:off x="646" y="261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8" name="Line 82">
                <a:extLst>
                  <a:ext uri="{FF2B5EF4-FFF2-40B4-BE49-F238E27FC236}">
                    <a16:creationId xmlns:a16="http://schemas.microsoft.com/office/drawing/2014/main" id="{9A4321A9-EF21-E055-9F33-C76F34E83A3C}"/>
                  </a:ext>
                </a:extLst>
              </p:cNvPr>
              <p:cNvSpPr>
                <a:spLocks noChangeShapeType="1"/>
              </p:cNvSpPr>
              <p:nvPr/>
            </p:nvSpPr>
            <p:spPr bwMode="auto">
              <a:xfrm>
                <a:off x="646" y="2590"/>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59" name="Line 83">
                <a:extLst>
                  <a:ext uri="{FF2B5EF4-FFF2-40B4-BE49-F238E27FC236}">
                    <a16:creationId xmlns:a16="http://schemas.microsoft.com/office/drawing/2014/main" id="{FE0C0845-2AC3-8006-9A00-0C4394FB020B}"/>
                  </a:ext>
                </a:extLst>
              </p:cNvPr>
              <p:cNvSpPr>
                <a:spLocks noChangeShapeType="1"/>
              </p:cNvSpPr>
              <p:nvPr/>
            </p:nvSpPr>
            <p:spPr bwMode="auto">
              <a:xfrm>
                <a:off x="646" y="2562"/>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0" name="Line 84">
                <a:extLst>
                  <a:ext uri="{FF2B5EF4-FFF2-40B4-BE49-F238E27FC236}">
                    <a16:creationId xmlns:a16="http://schemas.microsoft.com/office/drawing/2014/main" id="{A3568401-9367-421E-57A1-B3B038131F14}"/>
                  </a:ext>
                </a:extLst>
              </p:cNvPr>
              <p:cNvSpPr>
                <a:spLocks noChangeShapeType="1"/>
              </p:cNvSpPr>
              <p:nvPr/>
            </p:nvSpPr>
            <p:spPr bwMode="auto">
              <a:xfrm>
                <a:off x="646" y="2529"/>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1" name="Line 85">
                <a:extLst>
                  <a:ext uri="{FF2B5EF4-FFF2-40B4-BE49-F238E27FC236}">
                    <a16:creationId xmlns:a16="http://schemas.microsoft.com/office/drawing/2014/main" id="{940086F2-AABD-C8F1-BAF9-E29B8F155431}"/>
                  </a:ext>
                </a:extLst>
              </p:cNvPr>
              <p:cNvSpPr>
                <a:spLocks noChangeShapeType="1"/>
              </p:cNvSpPr>
              <p:nvPr/>
            </p:nvSpPr>
            <p:spPr bwMode="auto">
              <a:xfrm>
                <a:off x="646" y="2501"/>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2" name="Line 86">
                <a:extLst>
                  <a:ext uri="{FF2B5EF4-FFF2-40B4-BE49-F238E27FC236}">
                    <a16:creationId xmlns:a16="http://schemas.microsoft.com/office/drawing/2014/main" id="{B5D91AE8-0AF4-1A67-5355-8FEFE6789EBA}"/>
                  </a:ext>
                </a:extLst>
              </p:cNvPr>
              <p:cNvSpPr>
                <a:spLocks noChangeShapeType="1"/>
              </p:cNvSpPr>
              <p:nvPr/>
            </p:nvSpPr>
            <p:spPr bwMode="auto">
              <a:xfrm>
                <a:off x="646" y="247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3" name="Line 87">
                <a:extLst>
                  <a:ext uri="{FF2B5EF4-FFF2-40B4-BE49-F238E27FC236}">
                    <a16:creationId xmlns:a16="http://schemas.microsoft.com/office/drawing/2014/main" id="{810D9017-3B75-1977-D87D-7811101E7C84}"/>
                  </a:ext>
                </a:extLst>
              </p:cNvPr>
              <p:cNvSpPr>
                <a:spLocks noChangeShapeType="1"/>
              </p:cNvSpPr>
              <p:nvPr/>
            </p:nvSpPr>
            <p:spPr bwMode="auto">
              <a:xfrm>
                <a:off x="646" y="2440"/>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4" name="Line 88">
                <a:extLst>
                  <a:ext uri="{FF2B5EF4-FFF2-40B4-BE49-F238E27FC236}">
                    <a16:creationId xmlns:a16="http://schemas.microsoft.com/office/drawing/2014/main" id="{6D7BFF76-4443-244C-D51B-13A1688C9F7F}"/>
                  </a:ext>
                </a:extLst>
              </p:cNvPr>
              <p:cNvSpPr>
                <a:spLocks noChangeShapeType="1"/>
              </p:cNvSpPr>
              <p:nvPr/>
            </p:nvSpPr>
            <p:spPr bwMode="auto">
              <a:xfrm>
                <a:off x="646" y="2412"/>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5" name="Line 89">
                <a:extLst>
                  <a:ext uri="{FF2B5EF4-FFF2-40B4-BE49-F238E27FC236}">
                    <a16:creationId xmlns:a16="http://schemas.microsoft.com/office/drawing/2014/main" id="{EAF159E9-8360-AF49-AB88-F220D51B9E19}"/>
                  </a:ext>
                </a:extLst>
              </p:cNvPr>
              <p:cNvSpPr>
                <a:spLocks noChangeShapeType="1"/>
              </p:cNvSpPr>
              <p:nvPr/>
            </p:nvSpPr>
            <p:spPr bwMode="auto">
              <a:xfrm>
                <a:off x="646" y="2383"/>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6" name="Line 90">
                <a:extLst>
                  <a:ext uri="{FF2B5EF4-FFF2-40B4-BE49-F238E27FC236}">
                    <a16:creationId xmlns:a16="http://schemas.microsoft.com/office/drawing/2014/main" id="{CE0D49C2-A1C0-B768-4221-AACA50EF449A}"/>
                  </a:ext>
                </a:extLst>
              </p:cNvPr>
              <p:cNvSpPr>
                <a:spLocks noChangeShapeType="1"/>
              </p:cNvSpPr>
              <p:nvPr/>
            </p:nvSpPr>
            <p:spPr bwMode="auto">
              <a:xfrm>
                <a:off x="646" y="2351"/>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7" name="Line 91">
                <a:extLst>
                  <a:ext uri="{FF2B5EF4-FFF2-40B4-BE49-F238E27FC236}">
                    <a16:creationId xmlns:a16="http://schemas.microsoft.com/office/drawing/2014/main" id="{2B102F2E-7846-B462-45DB-C6C8B2E69AD5}"/>
                  </a:ext>
                </a:extLst>
              </p:cNvPr>
              <p:cNvSpPr>
                <a:spLocks noChangeShapeType="1"/>
              </p:cNvSpPr>
              <p:nvPr/>
            </p:nvSpPr>
            <p:spPr bwMode="auto">
              <a:xfrm>
                <a:off x="646" y="232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8" name="Line 92">
                <a:extLst>
                  <a:ext uri="{FF2B5EF4-FFF2-40B4-BE49-F238E27FC236}">
                    <a16:creationId xmlns:a16="http://schemas.microsoft.com/office/drawing/2014/main" id="{EA76A26A-C244-DEEA-5720-93A495300C4D}"/>
                  </a:ext>
                </a:extLst>
              </p:cNvPr>
              <p:cNvSpPr>
                <a:spLocks noChangeShapeType="1"/>
              </p:cNvSpPr>
              <p:nvPr/>
            </p:nvSpPr>
            <p:spPr bwMode="auto">
              <a:xfrm>
                <a:off x="646" y="2293"/>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69" name="Line 93">
                <a:extLst>
                  <a:ext uri="{FF2B5EF4-FFF2-40B4-BE49-F238E27FC236}">
                    <a16:creationId xmlns:a16="http://schemas.microsoft.com/office/drawing/2014/main" id="{57AFBB45-037E-582A-0C70-1DB7324D716C}"/>
                  </a:ext>
                </a:extLst>
              </p:cNvPr>
              <p:cNvSpPr>
                <a:spLocks noChangeShapeType="1"/>
              </p:cNvSpPr>
              <p:nvPr/>
            </p:nvSpPr>
            <p:spPr bwMode="auto">
              <a:xfrm>
                <a:off x="646" y="2261"/>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0" name="Line 94">
                <a:extLst>
                  <a:ext uri="{FF2B5EF4-FFF2-40B4-BE49-F238E27FC236}">
                    <a16:creationId xmlns:a16="http://schemas.microsoft.com/office/drawing/2014/main" id="{EA7F090C-F1F6-5B6B-5552-AC5093E7CFE8}"/>
                  </a:ext>
                </a:extLst>
              </p:cNvPr>
              <p:cNvSpPr>
                <a:spLocks noChangeShapeType="1"/>
              </p:cNvSpPr>
              <p:nvPr/>
            </p:nvSpPr>
            <p:spPr bwMode="auto">
              <a:xfrm>
                <a:off x="646" y="2232"/>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1" name="Line 95">
                <a:extLst>
                  <a:ext uri="{FF2B5EF4-FFF2-40B4-BE49-F238E27FC236}">
                    <a16:creationId xmlns:a16="http://schemas.microsoft.com/office/drawing/2014/main" id="{C2D4A0F8-869A-1F4B-A887-CAC0F26F449D}"/>
                  </a:ext>
                </a:extLst>
              </p:cNvPr>
              <p:cNvSpPr>
                <a:spLocks noChangeShapeType="1"/>
              </p:cNvSpPr>
              <p:nvPr/>
            </p:nvSpPr>
            <p:spPr bwMode="auto">
              <a:xfrm>
                <a:off x="646" y="2203"/>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2" name="Line 96">
                <a:extLst>
                  <a:ext uri="{FF2B5EF4-FFF2-40B4-BE49-F238E27FC236}">
                    <a16:creationId xmlns:a16="http://schemas.microsoft.com/office/drawing/2014/main" id="{67197A1D-8A14-0EEF-D016-935D676E1556}"/>
                  </a:ext>
                </a:extLst>
              </p:cNvPr>
              <p:cNvSpPr>
                <a:spLocks noChangeShapeType="1"/>
              </p:cNvSpPr>
              <p:nvPr/>
            </p:nvSpPr>
            <p:spPr bwMode="auto">
              <a:xfrm>
                <a:off x="646" y="2175"/>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3" name="Line 97">
                <a:extLst>
                  <a:ext uri="{FF2B5EF4-FFF2-40B4-BE49-F238E27FC236}">
                    <a16:creationId xmlns:a16="http://schemas.microsoft.com/office/drawing/2014/main" id="{ABCD3191-C02C-9D54-89A1-BDAA790C85F3}"/>
                  </a:ext>
                </a:extLst>
              </p:cNvPr>
              <p:cNvSpPr>
                <a:spLocks noChangeShapeType="1"/>
              </p:cNvSpPr>
              <p:nvPr/>
            </p:nvSpPr>
            <p:spPr bwMode="auto">
              <a:xfrm>
                <a:off x="646"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4" name="Line 98">
                <a:extLst>
                  <a:ext uri="{FF2B5EF4-FFF2-40B4-BE49-F238E27FC236}">
                    <a16:creationId xmlns:a16="http://schemas.microsoft.com/office/drawing/2014/main" id="{279BFB7B-F252-60C6-B60A-B6971082B09C}"/>
                  </a:ext>
                </a:extLst>
              </p:cNvPr>
              <p:cNvSpPr>
                <a:spLocks noChangeShapeType="1"/>
              </p:cNvSpPr>
              <p:nvPr/>
            </p:nvSpPr>
            <p:spPr bwMode="auto">
              <a:xfrm>
                <a:off x="748"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5" name="Line 99">
                <a:extLst>
                  <a:ext uri="{FF2B5EF4-FFF2-40B4-BE49-F238E27FC236}">
                    <a16:creationId xmlns:a16="http://schemas.microsoft.com/office/drawing/2014/main" id="{D1506868-F2ED-7DF0-9F1A-0D2CD63A96CE}"/>
                  </a:ext>
                </a:extLst>
              </p:cNvPr>
              <p:cNvSpPr>
                <a:spLocks noChangeShapeType="1"/>
              </p:cNvSpPr>
              <p:nvPr/>
            </p:nvSpPr>
            <p:spPr bwMode="auto">
              <a:xfrm>
                <a:off x="853"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6" name="Line 100">
                <a:extLst>
                  <a:ext uri="{FF2B5EF4-FFF2-40B4-BE49-F238E27FC236}">
                    <a16:creationId xmlns:a16="http://schemas.microsoft.com/office/drawing/2014/main" id="{FFB21D17-EC6F-DFFE-7118-721B88C38E0E}"/>
                  </a:ext>
                </a:extLst>
              </p:cNvPr>
              <p:cNvSpPr>
                <a:spLocks noChangeShapeType="1"/>
              </p:cNvSpPr>
              <p:nvPr/>
            </p:nvSpPr>
            <p:spPr bwMode="auto">
              <a:xfrm>
                <a:off x="959" y="2175"/>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7" name="Line 101">
                <a:extLst>
                  <a:ext uri="{FF2B5EF4-FFF2-40B4-BE49-F238E27FC236}">
                    <a16:creationId xmlns:a16="http://schemas.microsoft.com/office/drawing/2014/main" id="{03F82BE4-6593-F167-74FF-F4A44A9E100E}"/>
                  </a:ext>
                </a:extLst>
              </p:cNvPr>
              <p:cNvSpPr>
                <a:spLocks noChangeShapeType="1"/>
              </p:cNvSpPr>
              <p:nvPr/>
            </p:nvSpPr>
            <p:spPr bwMode="auto">
              <a:xfrm>
                <a:off x="1064"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8" name="Line 102">
                <a:extLst>
                  <a:ext uri="{FF2B5EF4-FFF2-40B4-BE49-F238E27FC236}">
                    <a16:creationId xmlns:a16="http://schemas.microsoft.com/office/drawing/2014/main" id="{1F320BDB-6425-9EBC-889B-2DB3F1885570}"/>
                  </a:ext>
                </a:extLst>
              </p:cNvPr>
              <p:cNvSpPr>
                <a:spLocks noChangeShapeType="1"/>
              </p:cNvSpPr>
              <p:nvPr/>
            </p:nvSpPr>
            <p:spPr bwMode="auto">
              <a:xfrm>
                <a:off x="1170"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79" name="Line 103">
                <a:extLst>
                  <a:ext uri="{FF2B5EF4-FFF2-40B4-BE49-F238E27FC236}">
                    <a16:creationId xmlns:a16="http://schemas.microsoft.com/office/drawing/2014/main" id="{D84E5CD9-7AB2-9883-9CF8-E65E4F8CF748}"/>
                  </a:ext>
                </a:extLst>
              </p:cNvPr>
              <p:cNvSpPr>
                <a:spLocks noChangeShapeType="1"/>
              </p:cNvSpPr>
              <p:nvPr/>
            </p:nvSpPr>
            <p:spPr bwMode="auto">
              <a:xfrm>
                <a:off x="1275"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0" name="Line 104">
                <a:extLst>
                  <a:ext uri="{FF2B5EF4-FFF2-40B4-BE49-F238E27FC236}">
                    <a16:creationId xmlns:a16="http://schemas.microsoft.com/office/drawing/2014/main" id="{1B976A19-36B1-030C-F57F-B521F262A774}"/>
                  </a:ext>
                </a:extLst>
              </p:cNvPr>
              <p:cNvSpPr>
                <a:spLocks noChangeShapeType="1"/>
              </p:cNvSpPr>
              <p:nvPr/>
            </p:nvSpPr>
            <p:spPr bwMode="auto">
              <a:xfrm>
                <a:off x="1380"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1" name="Line 105">
                <a:extLst>
                  <a:ext uri="{FF2B5EF4-FFF2-40B4-BE49-F238E27FC236}">
                    <a16:creationId xmlns:a16="http://schemas.microsoft.com/office/drawing/2014/main" id="{93C21AF3-99DC-591D-E497-1CCB7F961FF0}"/>
                  </a:ext>
                </a:extLst>
              </p:cNvPr>
              <p:cNvSpPr>
                <a:spLocks noChangeShapeType="1"/>
              </p:cNvSpPr>
              <p:nvPr/>
            </p:nvSpPr>
            <p:spPr bwMode="auto">
              <a:xfrm>
                <a:off x="1486" y="2175"/>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2" name="Line 106">
                <a:extLst>
                  <a:ext uri="{FF2B5EF4-FFF2-40B4-BE49-F238E27FC236}">
                    <a16:creationId xmlns:a16="http://schemas.microsoft.com/office/drawing/2014/main" id="{2BCB5682-453D-DBCF-0C7B-8BE506554FEB}"/>
                  </a:ext>
                </a:extLst>
              </p:cNvPr>
              <p:cNvSpPr>
                <a:spLocks noChangeShapeType="1"/>
              </p:cNvSpPr>
              <p:nvPr/>
            </p:nvSpPr>
            <p:spPr bwMode="auto">
              <a:xfrm>
                <a:off x="1591"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3" name="Line 107">
                <a:extLst>
                  <a:ext uri="{FF2B5EF4-FFF2-40B4-BE49-F238E27FC236}">
                    <a16:creationId xmlns:a16="http://schemas.microsoft.com/office/drawing/2014/main" id="{70F1D37F-B23A-3396-3813-09BA73845DFA}"/>
                  </a:ext>
                </a:extLst>
              </p:cNvPr>
              <p:cNvSpPr>
                <a:spLocks noChangeShapeType="1"/>
              </p:cNvSpPr>
              <p:nvPr/>
            </p:nvSpPr>
            <p:spPr bwMode="auto">
              <a:xfrm>
                <a:off x="1697"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4" name="Line 108">
                <a:extLst>
                  <a:ext uri="{FF2B5EF4-FFF2-40B4-BE49-F238E27FC236}">
                    <a16:creationId xmlns:a16="http://schemas.microsoft.com/office/drawing/2014/main" id="{5592C0A4-5E18-788D-BE74-A8641038B22C}"/>
                  </a:ext>
                </a:extLst>
              </p:cNvPr>
              <p:cNvSpPr>
                <a:spLocks noChangeShapeType="1"/>
              </p:cNvSpPr>
              <p:nvPr/>
            </p:nvSpPr>
            <p:spPr bwMode="auto">
              <a:xfrm>
                <a:off x="1802"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5" name="Line 109">
                <a:extLst>
                  <a:ext uri="{FF2B5EF4-FFF2-40B4-BE49-F238E27FC236}">
                    <a16:creationId xmlns:a16="http://schemas.microsoft.com/office/drawing/2014/main" id="{D1C6CA1B-6297-2FD9-1FE5-0C6AD165D53B}"/>
                  </a:ext>
                </a:extLst>
              </p:cNvPr>
              <p:cNvSpPr>
                <a:spLocks noChangeShapeType="1"/>
              </p:cNvSpPr>
              <p:nvPr/>
            </p:nvSpPr>
            <p:spPr bwMode="auto">
              <a:xfrm>
                <a:off x="1907"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6" name="Line 110">
                <a:extLst>
                  <a:ext uri="{FF2B5EF4-FFF2-40B4-BE49-F238E27FC236}">
                    <a16:creationId xmlns:a16="http://schemas.microsoft.com/office/drawing/2014/main" id="{04F9673C-D825-BEAA-80DC-00DE11AF850A}"/>
                  </a:ext>
                </a:extLst>
              </p:cNvPr>
              <p:cNvSpPr>
                <a:spLocks noChangeShapeType="1"/>
              </p:cNvSpPr>
              <p:nvPr/>
            </p:nvSpPr>
            <p:spPr bwMode="auto">
              <a:xfrm>
                <a:off x="2013" y="2175"/>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7" name="Line 111">
                <a:extLst>
                  <a:ext uri="{FF2B5EF4-FFF2-40B4-BE49-F238E27FC236}">
                    <a16:creationId xmlns:a16="http://schemas.microsoft.com/office/drawing/2014/main" id="{A9A09815-F814-A867-ACD5-96D6E43FA1A6}"/>
                  </a:ext>
                </a:extLst>
              </p:cNvPr>
              <p:cNvSpPr>
                <a:spLocks noChangeShapeType="1"/>
              </p:cNvSpPr>
              <p:nvPr/>
            </p:nvSpPr>
            <p:spPr bwMode="auto">
              <a:xfrm>
                <a:off x="2118"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8" name="Line 112">
                <a:extLst>
                  <a:ext uri="{FF2B5EF4-FFF2-40B4-BE49-F238E27FC236}">
                    <a16:creationId xmlns:a16="http://schemas.microsoft.com/office/drawing/2014/main" id="{5C51FA25-D02F-DEBE-FFF7-F869A9AE78EC}"/>
                  </a:ext>
                </a:extLst>
              </p:cNvPr>
              <p:cNvSpPr>
                <a:spLocks noChangeShapeType="1"/>
              </p:cNvSpPr>
              <p:nvPr/>
            </p:nvSpPr>
            <p:spPr bwMode="auto">
              <a:xfrm>
                <a:off x="2223"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89" name="Line 113">
                <a:extLst>
                  <a:ext uri="{FF2B5EF4-FFF2-40B4-BE49-F238E27FC236}">
                    <a16:creationId xmlns:a16="http://schemas.microsoft.com/office/drawing/2014/main" id="{572EB986-7C1E-93F4-6A5C-5DDB49BEF9AF}"/>
                  </a:ext>
                </a:extLst>
              </p:cNvPr>
              <p:cNvSpPr>
                <a:spLocks noChangeShapeType="1"/>
              </p:cNvSpPr>
              <p:nvPr/>
            </p:nvSpPr>
            <p:spPr bwMode="auto">
              <a:xfrm>
                <a:off x="2329"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0" name="Line 114">
                <a:extLst>
                  <a:ext uri="{FF2B5EF4-FFF2-40B4-BE49-F238E27FC236}">
                    <a16:creationId xmlns:a16="http://schemas.microsoft.com/office/drawing/2014/main" id="{F406038B-B692-A6E5-54CA-7460B64538F5}"/>
                  </a:ext>
                </a:extLst>
              </p:cNvPr>
              <p:cNvSpPr>
                <a:spLocks noChangeShapeType="1"/>
              </p:cNvSpPr>
              <p:nvPr/>
            </p:nvSpPr>
            <p:spPr bwMode="auto">
              <a:xfrm flipH="1">
                <a:off x="2316" y="3214"/>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1" name="Line 115">
                <a:extLst>
                  <a:ext uri="{FF2B5EF4-FFF2-40B4-BE49-F238E27FC236}">
                    <a16:creationId xmlns:a16="http://schemas.microsoft.com/office/drawing/2014/main" id="{C66B145A-F625-5940-10A1-954178CA5845}"/>
                  </a:ext>
                </a:extLst>
              </p:cNvPr>
              <p:cNvSpPr>
                <a:spLocks noChangeShapeType="1"/>
              </p:cNvSpPr>
              <p:nvPr/>
            </p:nvSpPr>
            <p:spPr bwMode="auto">
              <a:xfrm flipH="1">
                <a:off x="2319" y="3185"/>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2" name="Line 116">
                <a:extLst>
                  <a:ext uri="{FF2B5EF4-FFF2-40B4-BE49-F238E27FC236}">
                    <a16:creationId xmlns:a16="http://schemas.microsoft.com/office/drawing/2014/main" id="{BCA19F70-58E7-D5E2-A1DE-101F4EE0845F}"/>
                  </a:ext>
                </a:extLst>
              </p:cNvPr>
              <p:cNvSpPr>
                <a:spLocks noChangeShapeType="1"/>
              </p:cNvSpPr>
              <p:nvPr/>
            </p:nvSpPr>
            <p:spPr bwMode="auto">
              <a:xfrm flipH="1">
                <a:off x="2319" y="3156"/>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3" name="Line 117">
                <a:extLst>
                  <a:ext uri="{FF2B5EF4-FFF2-40B4-BE49-F238E27FC236}">
                    <a16:creationId xmlns:a16="http://schemas.microsoft.com/office/drawing/2014/main" id="{1384B7DB-5DC6-34B8-7C9A-694410A3B3B6}"/>
                  </a:ext>
                </a:extLst>
              </p:cNvPr>
              <p:cNvSpPr>
                <a:spLocks noChangeShapeType="1"/>
              </p:cNvSpPr>
              <p:nvPr/>
            </p:nvSpPr>
            <p:spPr bwMode="auto">
              <a:xfrm flipH="1">
                <a:off x="2319" y="3128"/>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4" name="Line 118">
                <a:extLst>
                  <a:ext uri="{FF2B5EF4-FFF2-40B4-BE49-F238E27FC236}">
                    <a16:creationId xmlns:a16="http://schemas.microsoft.com/office/drawing/2014/main" id="{134D25AA-299D-C408-A6E7-513FCAE1CD39}"/>
                  </a:ext>
                </a:extLst>
              </p:cNvPr>
              <p:cNvSpPr>
                <a:spLocks noChangeShapeType="1"/>
              </p:cNvSpPr>
              <p:nvPr/>
            </p:nvSpPr>
            <p:spPr bwMode="auto">
              <a:xfrm flipH="1">
                <a:off x="2319" y="3096"/>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5" name="Line 119">
                <a:extLst>
                  <a:ext uri="{FF2B5EF4-FFF2-40B4-BE49-F238E27FC236}">
                    <a16:creationId xmlns:a16="http://schemas.microsoft.com/office/drawing/2014/main" id="{A3F872AD-CCF2-0889-9A2D-419C0DAFE9B3}"/>
                  </a:ext>
                </a:extLst>
              </p:cNvPr>
              <p:cNvSpPr>
                <a:spLocks noChangeShapeType="1"/>
              </p:cNvSpPr>
              <p:nvPr/>
            </p:nvSpPr>
            <p:spPr bwMode="auto">
              <a:xfrm flipH="1">
                <a:off x="2316" y="3067"/>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6" name="Line 120">
                <a:extLst>
                  <a:ext uri="{FF2B5EF4-FFF2-40B4-BE49-F238E27FC236}">
                    <a16:creationId xmlns:a16="http://schemas.microsoft.com/office/drawing/2014/main" id="{AF657819-5D48-178E-D9B0-907AEE12FED2}"/>
                  </a:ext>
                </a:extLst>
              </p:cNvPr>
              <p:cNvSpPr>
                <a:spLocks noChangeShapeType="1"/>
              </p:cNvSpPr>
              <p:nvPr/>
            </p:nvSpPr>
            <p:spPr bwMode="auto">
              <a:xfrm flipH="1">
                <a:off x="2319" y="303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7" name="Line 121">
                <a:extLst>
                  <a:ext uri="{FF2B5EF4-FFF2-40B4-BE49-F238E27FC236}">
                    <a16:creationId xmlns:a16="http://schemas.microsoft.com/office/drawing/2014/main" id="{9C285D93-36A8-C835-47B8-D3757BA444C4}"/>
                  </a:ext>
                </a:extLst>
              </p:cNvPr>
              <p:cNvSpPr>
                <a:spLocks noChangeShapeType="1"/>
              </p:cNvSpPr>
              <p:nvPr/>
            </p:nvSpPr>
            <p:spPr bwMode="auto">
              <a:xfrm flipH="1">
                <a:off x="2319" y="3006"/>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8" name="Line 122">
                <a:extLst>
                  <a:ext uri="{FF2B5EF4-FFF2-40B4-BE49-F238E27FC236}">
                    <a16:creationId xmlns:a16="http://schemas.microsoft.com/office/drawing/2014/main" id="{8FA189C5-5590-18F6-D31B-A0DCB25F89F5}"/>
                  </a:ext>
                </a:extLst>
              </p:cNvPr>
              <p:cNvSpPr>
                <a:spLocks noChangeShapeType="1"/>
              </p:cNvSpPr>
              <p:nvPr/>
            </p:nvSpPr>
            <p:spPr bwMode="auto">
              <a:xfrm flipH="1">
                <a:off x="2319" y="297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299" name="Line 123">
                <a:extLst>
                  <a:ext uri="{FF2B5EF4-FFF2-40B4-BE49-F238E27FC236}">
                    <a16:creationId xmlns:a16="http://schemas.microsoft.com/office/drawing/2014/main" id="{7A1B1F56-C5BE-8B88-E0C2-DC9F289B6068}"/>
                  </a:ext>
                </a:extLst>
              </p:cNvPr>
              <p:cNvSpPr>
                <a:spLocks noChangeShapeType="1"/>
              </p:cNvSpPr>
              <p:nvPr/>
            </p:nvSpPr>
            <p:spPr bwMode="auto">
              <a:xfrm flipH="1">
                <a:off x="2319" y="294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0" name="Line 124">
                <a:extLst>
                  <a:ext uri="{FF2B5EF4-FFF2-40B4-BE49-F238E27FC236}">
                    <a16:creationId xmlns:a16="http://schemas.microsoft.com/office/drawing/2014/main" id="{A8E8290C-A094-170E-DA8A-62069C2E5588}"/>
                  </a:ext>
                </a:extLst>
              </p:cNvPr>
              <p:cNvSpPr>
                <a:spLocks noChangeShapeType="1"/>
              </p:cNvSpPr>
              <p:nvPr/>
            </p:nvSpPr>
            <p:spPr bwMode="auto">
              <a:xfrm flipH="1">
                <a:off x="2316" y="2917"/>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1" name="Line 125">
                <a:extLst>
                  <a:ext uri="{FF2B5EF4-FFF2-40B4-BE49-F238E27FC236}">
                    <a16:creationId xmlns:a16="http://schemas.microsoft.com/office/drawing/2014/main" id="{2A50A696-0718-BA47-707E-645BBFDAAC52}"/>
                  </a:ext>
                </a:extLst>
              </p:cNvPr>
              <p:cNvSpPr>
                <a:spLocks noChangeShapeType="1"/>
              </p:cNvSpPr>
              <p:nvPr/>
            </p:nvSpPr>
            <p:spPr bwMode="auto">
              <a:xfrm flipH="1">
                <a:off x="2319" y="288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2" name="Line 126">
                <a:extLst>
                  <a:ext uri="{FF2B5EF4-FFF2-40B4-BE49-F238E27FC236}">
                    <a16:creationId xmlns:a16="http://schemas.microsoft.com/office/drawing/2014/main" id="{175ACABC-2979-9E6B-D501-89CAA8E0693B}"/>
                  </a:ext>
                </a:extLst>
              </p:cNvPr>
              <p:cNvSpPr>
                <a:spLocks noChangeShapeType="1"/>
              </p:cNvSpPr>
              <p:nvPr/>
            </p:nvSpPr>
            <p:spPr bwMode="auto">
              <a:xfrm flipH="1">
                <a:off x="2319" y="2859"/>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3" name="Line 127">
                <a:extLst>
                  <a:ext uri="{FF2B5EF4-FFF2-40B4-BE49-F238E27FC236}">
                    <a16:creationId xmlns:a16="http://schemas.microsoft.com/office/drawing/2014/main" id="{416A45F2-9565-209D-E89A-3ACB751ADF83}"/>
                  </a:ext>
                </a:extLst>
              </p:cNvPr>
              <p:cNvSpPr>
                <a:spLocks noChangeShapeType="1"/>
              </p:cNvSpPr>
              <p:nvPr/>
            </p:nvSpPr>
            <p:spPr bwMode="auto">
              <a:xfrm flipH="1">
                <a:off x="2319" y="282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4" name="Line 128">
                <a:extLst>
                  <a:ext uri="{FF2B5EF4-FFF2-40B4-BE49-F238E27FC236}">
                    <a16:creationId xmlns:a16="http://schemas.microsoft.com/office/drawing/2014/main" id="{863ABF85-A36B-9B75-724E-1A5838D5F51D}"/>
                  </a:ext>
                </a:extLst>
              </p:cNvPr>
              <p:cNvSpPr>
                <a:spLocks noChangeShapeType="1"/>
              </p:cNvSpPr>
              <p:nvPr/>
            </p:nvSpPr>
            <p:spPr bwMode="auto">
              <a:xfrm flipH="1">
                <a:off x="2319" y="279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5" name="Line 129">
                <a:extLst>
                  <a:ext uri="{FF2B5EF4-FFF2-40B4-BE49-F238E27FC236}">
                    <a16:creationId xmlns:a16="http://schemas.microsoft.com/office/drawing/2014/main" id="{DEEF2F82-F0C9-09A4-BED0-36DE81184A6E}"/>
                  </a:ext>
                </a:extLst>
              </p:cNvPr>
              <p:cNvSpPr>
                <a:spLocks noChangeShapeType="1"/>
              </p:cNvSpPr>
              <p:nvPr/>
            </p:nvSpPr>
            <p:spPr bwMode="auto">
              <a:xfrm flipH="1">
                <a:off x="2316" y="2770"/>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6" name="Line 130">
                <a:extLst>
                  <a:ext uri="{FF2B5EF4-FFF2-40B4-BE49-F238E27FC236}">
                    <a16:creationId xmlns:a16="http://schemas.microsoft.com/office/drawing/2014/main" id="{F4A5E397-25A6-B44F-96BF-C6E63F200992}"/>
                  </a:ext>
                </a:extLst>
              </p:cNvPr>
              <p:cNvSpPr>
                <a:spLocks noChangeShapeType="1"/>
              </p:cNvSpPr>
              <p:nvPr/>
            </p:nvSpPr>
            <p:spPr bwMode="auto">
              <a:xfrm flipH="1">
                <a:off x="2319" y="273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7" name="Line 131">
                <a:extLst>
                  <a:ext uri="{FF2B5EF4-FFF2-40B4-BE49-F238E27FC236}">
                    <a16:creationId xmlns:a16="http://schemas.microsoft.com/office/drawing/2014/main" id="{46BEEAE5-5151-03A1-D608-519996778861}"/>
                  </a:ext>
                </a:extLst>
              </p:cNvPr>
              <p:cNvSpPr>
                <a:spLocks noChangeShapeType="1"/>
              </p:cNvSpPr>
              <p:nvPr/>
            </p:nvSpPr>
            <p:spPr bwMode="auto">
              <a:xfrm flipH="1">
                <a:off x="2319" y="2709"/>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8" name="Line 132">
                <a:extLst>
                  <a:ext uri="{FF2B5EF4-FFF2-40B4-BE49-F238E27FC236}">
                    <a16:creationId xmlns:a16="http://schemas.microsoft.com/office/drawing/2014/main" id="{D5DB4E17-C359-C57B-6E4F-B5C32A025C04}"/>
                  </a:ext>
                </a:extLst>
              </p:cNvPr>
              <p:cNvSpPr>
                <a:spLocks noChangeShapeType="1"/>
              </p:cNvSpPr>
              <p:nvPr/>
            </p:nvSpPr>
            <p:spPr bwMode="auto">
              <a:xfrm flipH="1">
                <a:off x="2319" y="268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09" name="Line 133">
                <a:extLst>
                  <a:ext uri="{FF2B5EF4-FFF2-40B4-BE49-F238E27FC236}">
                    <a16:creationId xmlns:a16="http://schemas.microsoft.com/office/drawing/2014/main" id="{B5CCF28C-F24D-C228-E61A-F071E54F4F0C}"/>
                  </a:ext>
                </a:extLst>
              </p:cNvPr>
              <p:cNvSpPr>
                <a:spLocks noChangeShapeType="1"/>
              </p:cNvSpPr>
              <p:nvPr/>
            </p:nvSpPr>
            <p:spPr bwMode="auto">
              <a:xfrm flipH="1">
                <a:off x="2319" y="265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0" name="Line 134">
                <a:extLst>
                  <a:ext uri="{FF2B5EF4-FFF2-40B4-BE49-F238E27FC236}">
                    <a16:creationId xmlns:a16="http://schemas.microsoft.com/office/drawing/2014/main" id="{60ADE58F-F279-4F54-576C-774AB4EEADB2}"/>
                  </a:ext>
                </a:extLst>
              </p:cNvPr>
              <p:cNvSpPr>
                <a:spLocks noChangeShapeType="1"/>
              </p:cNvSpPr>
              <p:nvPr/>
            </p:nvSpPr>
            <p:spPr bwMode="auto">
              <a:xfrm flipH="1">
                <a:off x="2316" y="261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1" name="Line 135">
                <a:extLst>
                  <a:ext uri="{FF2B5EF4-FFF2-40B4-BE49-F238E27FC236}">
                    <a16:creationId xmlns:a16="http://schemas.microsoft.com/office/drawing/2014/main" id="{E08A6BB1-F3CB-1675-59D3-085BF52A6486}"/>
                  </a:ext>
                </a:extLst>
              </p:cNvPr>
              <p:cNvSpPr>
                <a:spLocks noChangeShapeType="1"/>
              </p:cNvSpPr>
              <p:nvPr/>
            </p:nvSpPr>
            <p:spPr bwMode="auto">
              <a:xfrm flipH="1">
                <a:off x="2319" y="259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2" name="Line 136">
                <a:extLst>
                  <a:ext uri="{FF2B5EF4-FFF2-40B4-BE49-F238E27FC236}">
                    <a16:creationId xmlns:a16="http://schemas.microsoft.com/office/drawing/2014/main" id="{A88065BE-FF6D-896B-9D25-53EBAC9B8883}"/>
                  </a:ext>
                </a:extLst>
              </p:cNvPr>
              <p:cNvSpPr>
                <a:spLocks noChangeShapeType="1"/>
              </p:cNvSpPr>
              <p:nvPr/>
            </p:nvSpPr>
            <p:spPr bwMode="auto">
              <a:xfrm flipH="1">
                <a:off x="2319" y="256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3" name="Line 137">
                <a:extLst>
                  <a:ext uri="{FF2B5EF4-FFF2-40B4-BE49-F238E27FC236}">
                    <a16:creationId xmlns:a16="http://schemas.microsoft.com/office/drawing/2014/main" id="{B19599C6-B6A5-A5C8-E799-D13B0C087A5F}"/>
                  </a:ext>
                </a:extLst>
              </p:cNvPr>
              <p:cNvSpPr>
                <a:spLocks noChangeShapeType="1"/>
              </p:cNvSpPr>
              <p:nvPr/>
            </p:nvSpPr>
            <p:spPr bwMode="auto">
              <a:xfrm flipH="1">
                <a:off x="2319" y="2529"/>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4" name="Line 138">
                <a:extLst>
                  <a:ext uri="{FF2B5EF4-FFF2-40B4-BE49-F238E27FC236}">
                    <a16:creationId xmlns:a16="http://schemas.microsoft.com/office/drawing/2014/main" id="{F24253C7-65F1-31D4-20D6-57EC61416DD6}"/>
                  </a:ext>
                </a:extLst>
              </p:cNvPr>
              <p:cNvSpPr>
                <a:spLocks noChangeShapeType="1"/>
              </p:cNvSpPr>
              <p:nvPr/>
            </p:nvSpPr>
            <p:spPr bwMode="auto">
              <a:xfrm flipH="1">
                <a:off x="2319" y="2501"/>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5" name="Line 139">
                <a:extLst>
                  <a:ext uri="{FF2B5EF4-FFF2-40B4-BE49-F238E27FC236}">
                    <a16:creationId xmlns:a16="http://schemas.microsoft.com/office/drawing/2014/main" id="{E2C5682B-A113-34AB-665D-0E65DC489006}"/>
                  </a:ext>
                </a:extLst>
              </p:cNvPr>
              <p:cNvSpPr>
                <a:spLocks noChangeShapeType="1"/>
              </p:cNvSpPr>
              <p:nvPr/>
            </p:nvSpPr>
            <p:spPr bwMode="auto">
              <a:xfrm flipH="1">
                <a:off x="2316" y="247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6" name="Line 140">
                <a:extLst>
                  <a:ext uri="{FF2B5EF4-FFF2-40B4-BE49-F238E27FC236}">
                    <a16:creationId xmlns:a16="http://schemas.microsoft.com/office/drawing/2014/main" id="{968F48D3-21F0-3464-325E-BB5AB48388B9}"/>
                  </a:ext>
                </a:extLst>
              </p:cNvPr>
              <p:cNvSpPr>
                <a:spLocks noChangeShapeType="1"/>
              </p:cNvSpPr>
              <p:nvPr/>
            </p:nvSpPr>
            <p:spPr bwMode="auto">
              <a:xfrm flipH="1">
                <a:off x="2319" y="244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7" name="Line 141">
                <a:extLst>
                  <a:ext uri="{FF2B5EF4-FFF2-40B4-BE49-F238E27FC236}">
                    <a16:creationId xmlns:a16="http://schemas.microsoft.com/office/drawing/2014/main" id="{8F6A4C73-FB8C-5052-4156-214C2D3F46B3}"/>
                  </a:ext>
                </a:extLst>
              </p:cNvPr>
              <p:cNvSpPr>
                <a:spLocks noChangeShapeType="1"/>
              </p:cNvSpPr>
              <p:nvPr/>
            </p:nvSpPr>
            <p:spPr bwMode="auto">
              <a:xfrm flipH="1">
                <a:off x="2319" y="241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8" name="Line 142">
                <a:extLst>
                  <a:ext uri="{FF2B5EF4-FFF2-40B4-BE49-F238E27FC236}">
                    <a16:creationId xmlns:a16="http://schemas.microsoft.com/office/drawing/2014/main" id="{CF726943-4CA1-1885-C37D-AF092532DB22}"/>
                  </a:ext>
                </a:extLst>
              </p:cNvPr>
              <p:cNvSpPr>
                <a:spLocks noChangeShapeType="1"/>
              </p:cNvSpPr>
              <p:nvPr/>
            </p:nvSpPr>
            <p:spPr bwMode="auto">
              <a:xfrm flipH="1">
                <a:off x="2319" y="2383"/>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19" name="Line 143">
                <a:extLst>
                  <a:ext uri="{FF2B5EF4-FFF2-40B4-BE49-F238E27FC236}">
                    <a16:creationId xmlns:a16="http://schemas.microsoft.com/office/drawing/2014/main" id="{D356459C-5C70-3AFE-6C0A-443B866235E9}"/>
                  </a:ext>
                </a:extLst>
              </p:cNvPr>
              <p:cNvSpPr>
                <a:spLocks noChangeShapeType="1"/>
              </p:cNvSpPr>
              <p:nvPr/>
            </p:nvSpPr>
            <p:spPr bwMode="auto">
              <a:xfrm flipH="1">
                <a:off x="2319" y="2351"/>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0" name="Line 144">
                <a:extLst>
                  <a:ext uri="{FF2B5EF4-FFF2-40B4-BE49-F238E27FC236}">
                    <a16:creationId xmlns:a16="http://schemas.microsoft.com/office/drawing/2014/main" id="{2A3A8257-60F6-7214-B2B3-279D3C892350}"/>
                  </a:ext>
                </a:extLst>
              </p:cNvPr>
              <p:cNvSpPr>
                <a:spLocks noChangeShapeType="1"/>
              </p:cNvSpPr>
              <p:nvPr/>
            </p:nvSpPr>
            <p:spPr bwMode="auto">
              <a:xfrm flipH="1">
                <a:off x="2316" y="232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1" name="Line 145">
                <a:extLst>
                  <a:ext uri="{FF2B5EF4-FFF2-40B4-BE49-F238E27FC236}">
                    <a16:creationId xmlns:a16="http://schemas.microsoft.com/office/drawing/2014/main" id="{A6373A8E-2C40-3B11-E316-30E4DC183375}"/>
                  </a:ext>
                </a:extLst>
              </p:cNvPr>
              <p:cNvSpPr>
                <a:spLocks noChangeShapeType="1"/>
              </p:cNvSpPr>
              <p:nvPr/>
            </p:nvSpPr>
            <p:spPr bwMode="auto">
              <a:xfrm flipH="1">
                <a:off x="2319" y="229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2" name="Line 146">
                <a:extLst>
                  <a:ext uri="{FF2B5EF4-FFF2-40B4-BE49-F238E27FC236}">
                    <a16:creationId xmlns:a16="http://schemas.microsoft.com/office/drawing/2014/main" id="{E86AC806-A1FD-875D-49AF-F4ECF60963F5}"/>
                  </a:ext>
                </a:extLst>
              </p:cNvPr>
              <p:cNvSpPr>
                <a:spLocks noChangeShapeType="1"/>
              </p:cNvSpPr>
              <p:nvPr/>
            </p:nvSpPr>
            <p:spPr bwMode="auto">
              <a:xfrm flipH="1">
                <a:off x="2319" y="226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3" name="Line 147">
                <a:extLst>
                  <a:ext uri="{FF2B5EF4-FFF2-40B4-BE49-F238E27FC236}">
                    <a16:creationId xmlns:a16="http://schemas.microsoft.com/office/drawing/2014/main" id="{2097314E-555E-D50B-AE37-4D4CA4610B39}"/>
                  </a:ext>
                </a:extLst>
              </p:cNvPr>
              <p:cNvSpPr>
                <a:spLocks noChangeShapeType="1"/>
              </p:cNvSpPr>
              <p:nvPr/>
            </p:nvSpPr>
            <p:spPr bwMode="auto">
              <a:xfrm flipH="1">
                <a:off x="2319" y="2232"/>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4" name="Line 148">
                <a:extLst>
                  <a:ext uri="{FF2B5EF4-FFF2-40B4-BE49-F238E27FC236}">
                    <a16:creationId xmlns:a16="http://schemas.microsoft.com/office/drawing/2014/main" id="{7E618C8B-A67A-7C89-0E1E-B52EBDC14504}"/>
                  </a:ext>
                </a:extLst>
              </p:cNvPr>
              <p:cNvSpPr>
                <a:spLocks noChangeShapeType="1"/>
              </p:cNvSpPr>
              <p:nvPr/>
            </p:nvSpPr>
            <p:spPr bwMode="auto">
              <a:xfrm flipH="1">
                <a:off x="2319" y="220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5" name="Line 149">
                <a:extLst>
                  <a:ext uri="{FF2B5EF4-FFF2-40B4-BE49-F238E27FC236}">
                    <a16:creationId xmlns:a16="http://schemas.microsoft.com/office/drawing/2014/main" id="{E7999C19-D88B-0933-DCBA-585CA64E4526}"/>
                  </a:ext>
                </a:extLst>
              </p:cNvPr>
              <p:cNvSpPr>
                <a:spLocks noChangeShapeType="1"/>
              </p:cNvSpPr>
              <p:nvPr/>
            </p:nvSpPr>
            <p:spPr bwMode="auto">
              <a:xfrm flipH="1">
                <a:off x="2316" y="2175"/>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6" name="Line 150">
                <a:extLst>
                  <a:ext uri="{FF2B5EF4-FFF2-40B4-BE49-F238E27FC236}">
                    <a16:creationId xmlns:a16="http://schemas.microsoft.com/office/drawing/2014/main" id="{332E9C2B-9274-90EA-EADF-3CF01C19E426}"/>
                  </a:ext>
                </a:extLst>
              </p:cNvPr>
              <p:cNvSpPr>
                <a:spLocks noChangeShapeType="1"/>
              </p:cNvSpPr>
              <p:nvPr/>
            </p:nvSpPr>
            <p:spPr bwMode="auto">
              <a:xfrm flipV="1">
                <a:off x="1486" y="2175"/>
                <a:ext cx="0" cy="10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7" name="Line 151">
                <a:extLst>
                  <a:ext uri="{FF2B5EF4-FFF2-40B4-BE49-F238E27FC236}">
                    <a16:creationId xmlns:a16="http://schemas.microsoft.com/office/drawing/2014/main" id="{85CE391F-0344-C912-05E0-FF4DEEC27514}"/>
                  </a:ext>
                </a:extLst>
              </p:cNvPr>
              <p:cNvSpPr>
                <a:spLocks noChangeShapeType="1"/>
              </p:cNvSpPr>
              <p:nvPr/>
            </p:nvSpPr>
            <p:spPr bwMode="auto">
              <a:xfrm flipV="1">
                <a:off x="959" y="2175"/>
                <a:ext cx="0" cy="1039"/>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8" name="Line 152">
                <a:extLst>
                  <a:ext uri="{FF2B5EF4-FFF2-40B4-BE49-F238E27FC236}">
                    <a16:creationId xmlns:a16="http://schemas.microsoft.com/office/drawing/2014/main" id="{CCC0E698-B4A8-FEBF-1DCF-D92EF08EAA26}"/>
                  </a:ext>
                </a:extLst>
              </p:cNvPr>
              <p:cNvSpPr>
                <a:spLocks noChangeShapeType="1"/>
              </p:cNvSpPr>
              <p:nvPr/>
            </p:nvSpPr>
            <p:spPr bwMode="auto">
              <a:xfrm flipV="1">
                <a:off x="1486" y="2175"/>
                <a:ext cx="0" cy="1039"/>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29" name="Line 153">
                <a:extLst>
                  <a:ext uri="{FF2B5EF4-FFF2-40B4-BE49-F238E27FC236}">
                    <a16:creationId xmlns:a16="http://schemas.microsoft.com/office/drawing/2014/main" id="{9934BCF3-7518-E413-80FC-4B70863A108E}"/>
                  </a:ext>
                </a:extLst>
              </p:cNvPr>
              <p:cNvSpPr>
                <a:spLocks noChangeShapeType="1"/>
              </p:cNvSpPr>
              <p:nvPr/>
            </p:nvSpPr>
            <p:spPr bwMode="auto">
              <a:xfrm flipV="1">
                <a:off x="2013" y="2175"/>
                <a:ext cx="0" cy="1039"/>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30" name="Line 154">
                <a:extLst>
                  <a:ext uri="{FF2B5EF4-FFF2-40B4-BE49-F238E27FC236}">
                    <a16:creationId xmlns:a16="http://schemas.microsoft.com/office/drawing/2014/main" id="{11A730DD-7807-57DF-72D4-97D44AA2CD30}"/>
                  </a:ext>
                </a:extLst>
              </p:cNvPr>
              <p:cNvSpPr>
                <a:spLocks noChangeShapeType="1"/>
              </p:cNvSpPr>
              <p:nvPr/>
            </p:nvSpPr>
            <p:spPr bwMode="auto">
              <a:xfrm>
                <a:off x="646" y="3067"/>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31" name="Line 155">
                <a:extLst>
                  <a:ext uri="{FF2B5EF4-FFF2-40B4-BE49-F238E27FC236}">
                    <a16:creationId xmlns:a16="http://schemas.microsoft.com/office/drawing/2014/main" id="{50ABBCE8-DE28-35F6-565B-82FF4D31C629}"/>
                  </a:ext>
                </a:extLst>
              </p:cNvPr>
              <p:cNvSpPr>
                <a:spLocks noChangeShapeType="1"/>
              </p:cNvSpPr>
              <p:nvPr/>
            </p:nvSpPr>
            <p:spPr bwMode="auto">
              <a:xfrm>
                <a:off x="646" y="2917"/>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32" name="Line 156">
                <a:extLst>
                  <a:ext uri="{FF2B5EF4-FFF2-40B4-BE49-F238E27FC236}">
                    <a16:creationId xmlns:a16="http://schemas.microsoft.com/office/drawing/2014/main" id="{FBE5EBEB-9107-FDE2-6157-1AC52FA36CE6}"/>
                  </a:ext>
                </a:extLst>
              </p:cNvPr>
              <p:cNvSpPr>
                <a:spLocks noChangeShapeType="1"/>
              </p:cNvSpPr>
              <p:nvPr/>
            </p:nvSpPr>
            <p:spPr bwMode="auto">
              <a:xfrm>
                <a:off x="646" y="2770"/>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33" name="Line 157">
                <a:extLst>
                  <a:ext uri="{FF2B5EF4-FFF2-40B4-BE49-F238E27FC236}">
                    <a16:creationId xmlns:a16="http://schemas.microsoft.com/office/drawing/2014/main" id="{579A7028-57CF-E406-0A53-0F335511909A}"/>
                  </a:ext>
                </a:extLst>
              </p:cNvPr>
              <p:cNvSpPr>
                <a:spLocks noChangeShapeType="1"/>
              </p:cNvSpPr>
              <p:nvPr/>
            </p:nvSpPr>
            <p:spPr bwMode="auto">
              <a:xfrm>
                <a:off x="646" y="2619"/>
                <a:ext cx="1683"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34" name="Line 158">
                <a:extLst>
                  <a:ext uri="{FF2B5EF4-FFF2-40B4-BE49-F238E27FC236}">
                    <a16:creationId xmlns:a16="http://schemas.microsoft.com/office/drawing/2014/main" id="{0E172F69-4EDD-6386-2A30-054C1DF0F10F}"/>
                  </a:ext>
                </a:extLst>
              </p:cNvPr>
              <p:cNvSpPr>
                <a:spLocks noChangeShapeType="1"/>
              </p:cNvSpPr>
              <p:nvPr/>
            </p:nvSpPr>
            <p:spPr bwMode="auto">
              <a:xfrm>
                <a:off x="646" y="2472"/>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35" name="Line 159">
                <a:extLst>
                  <a:ext uri="{FF2B5EF4-FFF2-40B4-BE49-F238E27FC236}">
                    <a16:creationId xmlns:a16="http://schemas.microsoft.com/office/drawing/2014/main" id="{FD225E49-E2B4-2CD9-3BA4-60E7FB3410FC}"/>
                  </a:ext>
                </a:extLst>
              </p:cNvPr>
              <p:cNvSpPr>
                <a:spLocks noChangeShapeType="1"/>
              </p:cNvSpPr>
              <p:nvPr/>
            </p:nvSpPr>
            <p:spPr bwMode="auto">
              <a:xfrm>
                <a:off x="646" y="2322"/>
                <a:ext cx="1683"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36" name="Freeform 160">
                <a:extLst>
                  <a:ext uri="{FF2B5EF4-FFF2-40B4-BE49-F238E27FC236}">
                    <a16:creationId xmlns:a16="http://schemas.microsoft.com/office/drawing/2014/main" id="{7252273B-FA8A-D4A4-EC9B-EB93C05E827F}"/>
                  </a:ext>
                </a:extLst>
              </p:cNvPr>
              <p:cNvSpPr>
                <a:spLocks/>
              </p:cNvSpPr>
              <p:nvPr/>
            </p:nvSpPr>
            <p:spPr bwMode="auto">
              <a:xfrm>
                <a:off x="646" y="3066"/>
                <a:ext cx="1683" cy="152"/>
              </a:xfrm>
              <a:custGeom>
                <a:avLst/>
                <a:gdLst>
                  <a:gd name="T0" fmla="*/ 0 w 3367"/>
                  <a:gd name="T1" fmla="*/ 306 h 306"/>
                  <a:gd name="T2" fmla="*/ 415 w 3367"/>
                  <a:gd name="T3" fmla="*/ 306 h 306"/>
                  <a:gd name="T4" fmla="*/ 628 w 3367"/>
                  <a:gd name="T5" fmla="*/ 294 h 306"/>
                  <a:gd name="T6" fmla="*/ 839 w 3367"/>
                  <a:gd name="T7" fmla="*/ 261 h 306"/>
                  <a:gd name="T8" fmla="*/ 1052 w 3367"/>
                  <a:gd name="T9" fmla="*/ 184 h 306"/>
                  <a:gd name="T10" fmla="*/ 1264 w 3367"/>
                  <a:gd name="T11" fmla="*/ 75 h 306"/>
                  <a:gd name="T12" fmla="*/ 1261 w 3367"/>
                  <a:gd name="T13" fmla="*/ 76 h 306"/>
                  <a:gd name="T14" fmla="*/ 1470 w 3367"/>
                  <a:gd name="T15" fmla="*/ 9 h 306"/>
                  <a:gd name="T16" fmla="*/ 1469 w 3367"/>
                  <a:gd name="T17" fmla="*/ 18 h 306"/>
                  <a:gd name="T18" fmla="*/ 1681 w 3367"/>
                  <a:gd name="T19" fmla="*/ 53 h 306"/>
                  <a:gd name="T20" fmla="*/ 1889 w 3367"/>
                  <a:gd name="T21" fmla="*/ 139 h 306"/>
                  <a:gd name="T22" fmla="*/ 2100 w 3367"/>
                  <a:gd name="T23" fmla="*/ 210 h 306"/>
                  <a:gd name="T24" fmla="*/ 2312 w 3367"/>
                  <a:gd name="T25" fmla="*/ 268 h 306"/>
                  <a:gd name="T26" fmla="*/ 2524 w 3367"/>
                  <a:gd name="T27" fmla="*/ 299 h 306"/>
                  <a:gd name="T28" fmla="*/ 2945 w 3367"/>
                  <a:gd name="T29" fmla="*/ 306 h 306"/>
                  <a:gd name="T30" fmla="*/ 3367 w 3367"/>
                  <a:gd name="T31" fmla="*/ 306 h 306"/>
                  <a:gd name="T32" fmla="*/ 3156 w 3367"/>
                  <a:gd name="T33" fmla="*/ 288 h 306"/>
                  <a:gd name="T34" fmla="*/ 2734 w 3367"/>
                  <a:gd name="T35" fmla="*/ 288 h 306"/>
                  <a:gd name="T36" fmla="*/ 2524 w 3367"/>
                  <a:gd name="T37" fmla="*/ 290 h 306"/>
                  <a:gd name="T38" fmla="*/ 2314 w 3367"/>
                  <a:gd name="T39" fmla="*/ 250 h 306"/>
                  <a:gd name="T40" fmla="*/ 2315 w 3367"/>
                  <a:gd name="T41" fmla="*/ 251 h 306"/>
                  <a:gd name="T42" fmla="*/ 2102 w 3367"/>
                  <a:gd name="T43" fmla="*/ 201 h 306"/>
                  <a:gd name="T44" fmla="*/ 1895 w 3367"/>
                  <a:gd name="T45" fmla="*/ 122 h 306"/>
                  <a:gd name="T46" fmla="*/ 1683 w 3367"/>
                  <a:gd name="T47" fmla="*/ 45 h 306"/>
                  <a:gd name="T48" fmla="*/ 1470 w 3367"/>
                  <a:gd name="T49" fmla="*/ 0 h 306"/>
                  <a:gd name="T50" fmla="*/ 1257 w 3367"/>
                  <a:gd name="T51" fmla="*/ 59 h 306"/>
                  <a:gd name="T52" fmla="*/ 1045 w 3367"/>
                  <a:gd name="T53" fmla="*/ 167 h 306"/>
                  <a:gd name="T54" fmla="*/ 1046 w 3367"/>
                  <a:gd name="T55" fmla="*/ 167 h 306"/>
                  <a:gd name="T56" fmla="*/ 838 w 3367"/>
                  <a:gd name="T57" fmla="*/ 252 h 306"/>
                  <a:gd name="T58" fmla="*/ 626 w 3367"/>
                  <a:gd name="T59" fmla="*/ 275 h 306"/>
                  <a:gd name="T60" fmla="*/ 627 w 3367"/>
                  <a:gd name="T61" fmla="*/ 275 h 306"/>
                  <a:gd name="T62" fmla="*/ 415 w 3367"/>
                  <a:gd name="T63" fmla="*/ 297 h 306"/>
                  <a:gd name="T64" fmla="*/ 204 w 3367"/>
                  <a:gd name="T65" fmla="*/ 28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7" h="306">
                    <a:moveTo>
                      <a:pt x="0" y="288"/>
                    </a:moveTo>
                    <a:lnTo>
                      <a:pt x="0" y="306"/>
                    </a:lnTo>
                    <a:lnTo>
                      <a:pt x="204" y="306"/>
                    </a:lnTo>
                    <a:lnTo>
                      <a:pt x="415" y="306"/>
                    </a:lnTo>
                    <a:lnTo>
                      <a:pt x="416" y="306"/>
                    </a:lnTo>
                    <a:lnTo>
                      <a:pt x="628" y="294"/>
                    </a:lnTo>
                    <a:lnTo>
                      <a:pt x="628" y="294"/>
                    </a:lnTo>
                    <a:lnTo>
                      <a:pt x="839" y="261"/>
                    </a:lnTo>
                    <a:lnTo>
                      <a:pt x="841" y="261"/>
                    </a:lnTo>
                    <a:lnTo>
                      <a:pt x="1052" y="184"/>
                    </a:lnTo>
                    <a:lnTo>
                      <a:pt x="1053" y="183"/>
                    </a:lnTo>
                    <a:lnTo>
                      <a:pt x="1264" y="75"/>
                    </a:lnTo>
                    <a:lnTo>
                      <a:pt x="1259" y="67"/>
                    </a:lnTo>
                    <a:lnTo>
                      <a:pt x="1261" y="76"/>
                    </a:lnTo>
                    <a:lnTo>
                      <a:pt x="1472" y="18"/>
                    </a:lnTo>
                    <a:lnTo>
                      <a:pt x="1470" y="9"/>
                    </a:lnTo>
                    <a:lnTo>
                      <a:pt x="1470" y="18"/>
                    </a:lnTo>
                    <a:lnTo>
                      <a:pt x="1469" y="18"/>
                    </a:lnTo>
                    <a:lnTo>
                      <a:pt x="1680" y="62"/>
                    </a:lnTo>
                    <a:lnTo>
                      <a:pt x="1681" y="53"/>
                    </a:lnTo>
                    <a:lnTo>
                      <a:pt x="1678" y="62"/>
                    </a:lnTo>
                    <a:lnTo>
                      <a:pt x="1889" y="139"/>
                    </a:lnTo>
                    <a:lnTo>
                      <a:pt x="2100" y="210"/>
                    </a:lnTo>
                    <a:lnTo>
                      <a:pt x="2100" y="210"/>
                    </a:lnTo>
                    <a:lnTo>
                      <a:pt x="2311" y="268"/>
                    </a:lnTo>
                    <a:lnTo>
                      <a:pt x="2312" y="268"/>
                    </a:lnTo>
                    <a:lnTo>
                      <a:pt x="2523" y="299"/>
                    </a:lnTo>
                    <a:lnTo>
                      <a:pt x="2524" y="299"/>
                    </a:lnTo>
                    <a:lnTo>
                      <a:pt x="2734" y="306"/>
                    </a:lnTo>
                    <a:lnTo>
                      <a:pt x="2945" y="306"/>
                    </a:lnTo>
                    <a:lnTo>
                      <a:pt x="3156" y="306"/>
                    </a:lnTo>
                    <a:lnTo>
                      <a:pt x="3367" y="306"/>
                    </a:lnTo>
                    <a:lnTo>
                      <a:pt x="3367" y="288"/>
                    </a:lnTo>
                    <a:lnTo>
                      <a:pt x="3156" y="288"/>
                    </a:lnTo>
                    <a:lnTo>
                      <a:pt x="2945" y="288"/>
                    </a:lnTo>
                    <a:lnTo>
                      <a:pt x="2734" y="288"/>
                    </a:lnTo>
                    <a:lnTo>
                      <a:pt x="2524" y="281"/>
                    </a:lnTo>
                    <a:lnTo>
                      <a:pt x="2524" y="290"/>
                    </a:lnTo>
                    <a:lnTo>
                      <a:pt x="2525" y="281"/>
                    </a:lnTo>
                    <a:lnTo>
                      <a:pt x="2314" y="250"/>
                    </a:lnTo>
                    <a:lnTo>
                      <a:pt x="2313" y="259"/>
                    </a:lnTo>
                    <a:lnTo>
                      <a:pt x="2315" y="251"/>
                    </a:lnTo>
                    <a:lnTo>
                      <a:pt x="2104" y="193"/>
                    </a:lnTo>
                    <a:lnTo>
                      <a:pt x="2102" y="201"/>
                    </a:lnTo>
                    <a:lnTo>
                      <a:pt x="2106" y="193"/>
                    </a:lnTo>
                    <a:lnTo>
                      <a:pt x="1895" y="122"/>
                    </a:lnTo>
                    <a:lnTo>
                      <a:pt x="1684" y="45"/>
                    </a:lnTo>
                    <a:lnTo>
                      <a:pt x="1683" y="45"/>
                    </a:lnTo>
                    <a:lnTo>
                      <a:pt x="1472" y="1"/>
                    </a:lnTo>
                    <a:lnTo>
                      <a:pt x="1470" y="0"/>
                    </a:lnTo>
                    <a:lnTo>
                      <a:pt x="1468" y="1"/>
                    </a:lnTo>
                    <a:lnTo>
                      <a:pt x="1257" y="59"/>
                    </a:lnTo>
                    <a:lnTo>
                      <a:pt x="1256" y="59"/>
                    </a:lnTo>
                    <a:lnTo>
                      <a:pt x="1045" y="167"/>
                    </a:lnTo>
                    <a:lnTo>
                      <a:pt x="1048" y="175"/>
                    </a:lnTo>
                    <a:lnTo>
                      <a:pt x="1046" y="167"/>
                    </a:lnTo>
                    <a:lnTo>
                      <a:pt x="835" y="244"/>
                    </a:lnTo>
                    <a:lnTo>
                      <a:pt x="838" y="252"/>
                    </a:lnTo>
                    <a:lnTo>
                      <a:pt x="836" y="243"/>
                    </a:lnTo>
                    <a:lnTo>
                      <a:pt x="626" y="275"/>
                    </a:lnTo>
                    <a:lnTo>
                      <a:pt x="627" y="284"/>
                    </a:lnTo>
                    <a:lnTo>
                      <a:pt x="627" y="275"/>
                    </a:lnTo>
                    <a:lnTo>
                      <a:pt x="415" y="288"/>
                    </a:lnTo>
                    <a:lnTo>
                      <a:pt x="415" y="297"/>
                    </a:lnTo>
                    <a:lnTo>
                      <a:pt x="415" y="288"/>
                    </a:lnTo>
                    <a:lnTo>
                      <a:pt x="204" y="288"/>
                    </a:lnTo>
                    <a:lnTo>
                      <a:pt x="0" y="288"/>
                    </a:lnTo>
                    <a:close/>
                  </a:path>
                </a:pathLst>
              </a:custGeom>
              <a:solidFill>
                <a:srgbClr val="3F3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351337" name="Freeform 161">
                <a:extLst>
                  <a:ext uri="{FF2B5EF4-FFF2-40B4-BE49-F238E27FC236}">
                    <a16:creationId xmlns:a16="http://schemas.microsoft.com/office/drawing/2014/main" id="{CD2AEE3C-A00C-DF4E-6E76-44A92F818AA1}"/>
                  </a:ext>
                </a:extLst>
              </p:cNvPr>
              <p:cNvSpPr>
                <a:spLocks/>
              </p:cNvSpPr>
              <p:nvPr/>
            </p:nvSpPr>
            <p:spPr bwMode="auto">
              <a:xfrm>
                <a:off x="646" y="2963"/>
                <a:ext cx="1683" cy="255"/>
              </a:xfrm>
              <a:custGeom>
                <a:avLst/>
                <a:gdLst>
                  <a:gd name="T0" fmla="*/ 0 w 3367"/>
                  <a:gd name="T1" fmla="*/ 511 h 511"/>
                  <a:gd name="T2" fmla="*/ 415 w 3367"/>
                  <a:gd name="T3" fmla="*/ 511 h 511"/>
                  <a:gd name="T4" fmla="*/ 628 w 3367"/>
                  <a:gd name="T5" fmla="*/ 492 h 511"/>
                  <a:gd name="T6" fmla="*/ 840 w 3367"/>
                  <a:gd name="T7" fmla="*/ 447 h 511"/>
                  <a:gd name="T8" fmla="*/ 1053 w 3367"/>
                  <a:gd name="T9" fmla="*/ 343 h 511"/>
                  <a:gd name="T10" fmla="*/ 1266 w 3367"/>
                  <a:gd name="T11" fmla="*/ 150 h 511"/>
                  <a:gd name="T12" fmla="*/ 1264 w 3367"/>
                  <a:gd name="T13" fmla="*/ 151 h 511"/>
                  <a:gd name="T14" fmla="*/ 1470 w 3367"/>
                  <a:gd name="T15" fmla="*/ 9 h 511"/>
                  <a:gd name="T16" fmla="*/ 1473 w 3367"/>
                  <a:gd name="T17" fmla="*/ 17 h 511"/>
                  <a:gd name="T18" fmla="*/ 1678 w 3367"/>
                  <a:gd name="T19" fmla="*/ 82 h 511"/>
                  <a:gd name="T20" fmla="*/ 1676 w 3367"/>
                  <a:gd name="T21" fmla="*/ 81 h 511"/>
                  <a:gd name="T22" fmla="*/ 1888 w 3367"/>
                  <a:gd name="T23" fmla="*/ 210 h 511"/>
                  <a:gd name="T24" fmla="*/ 2099 w 3367"/>
                  <a:gd name="T25" fmla="*/ 306 h 511"/>
                  <a:gd name="T26" fmla="*/ 2311 w 3367"/>
                  <a:gd name="T27" fmla="*/ 389 h 511"/>
                  <a:gd name="T28" fmla="*/ 2523 w 3367"/>
                  <a:gd name="T29" fmla="*/ 453 h 511"/>
                  <a:gd name="T30" fmla="*/ 2734 w 3367"/>
                  <a:gd name="T31" fmla="*/ 492 h 511"/>
                  <a:gd name="T32" fmla="*/ 2945 w 3367"/>
                  <a:gd name="T33" fmla="*/ 504 h 511"/>
                  <a:gd name="T34" fmla="*/ 3367 w 3367"/>
                  <a:gd name="T35" fmla="*/ 511 h 511"/>
                  <a:gd name="T36" fmla="*/ 3156 w 3367"/>
                  <a:gd name="T37" fmla="*/ 493 h 511"/>
                  <a:gd name="T38" fmla="*/ 2945 w 3367"/>
                  <a:gd name="T39" fmla="*/ 495 h 511"/>
                  <a:gd name="T40" fmla="*/ 2736 w 3367"/>
                  <a:gd name="T41" fmla="*/ 474 h 511"/>
                  <a:gd name="T42" fmla="*/ 2737 w 3367"/>
                  <a:gd name="T43" fmla="*/ 475 h 511"/>
                  <a:gd name="T44" fmla="*/ 2524 w 3367"/>
                  <a:gd name="T45" fmla="*/ 444 h 511"/>
                  <a:gd name="T46" fmla="*/ 2316 w 3367"/>
                  <a:gd name="T47" fmla="*/ 372 h 511"/>
                  <a:gd name="T48" fmla="*/ 2316 w 3367"/>
                  <a:gd name="T49" fmla="*/ 372 h 511"/>
                  <a:gd name="T50" fmla="*/ 2102 w 3367"/>
                  <a:gd name="T51" fmla="*/ 297 h 511"/>
                  <a:gd name="T52" fmla="*/ 1896 w 3367"/>
                  <a:gd name="T53" fmla="*/ 193 h 511"/>
                  <a:gd name="T54" fmla="*/ 1896 w 3367"/>
                  <a:gd name="T55" fmla="*/ 193 h 511"/>
                  <a:gd name="T56" fmla="*/ 1684 w 3367"/>
                  <a:gd name="T57" fmla="*/ 65 h 511"/>
                  <a:gd name="T58" fmla="*/ 1470 w 3367"/>
                  <a:gd name="T59" fmla="*/ 0 h 511"/>
                  <a:gd name="T60" fmla="*/ 1465 w 3367"/>
                  <a:gd name="T61" fmla="*/ 2 h 511"/>
                  <a:gd name="T62" fmla="*/ 1253 w 3367"/>
                  <a:gd name="T63" fmla="*/ 136 h 511"/>
                  <a:gd name="T64" fmla="*/ 1048 w 3367"/>
                  <a:gd name="T65" fmla="*/ 335 h 511"/>
                  <a:gd name="T66" fmla="*/ 834 w 3367"/>
                  <a:gd name="T67" fmla="*/ 430 h 511"/>
                  <a:gd name="T68" fmla="*/ 836 w 3367"/>
                  <a:gd name="T69" fmla="*/ 430 h 511"/>
                  <a:gd name="T70" fmla="*/ 627 w 3367"/>
                  <a:gd name="T71" fmla="*/ 483 h 511"/>
                  <a:gd name="T72" fmla="*/ 415 w 3367"/>
                  <a:gd name="T73" fmla="*/ 493 h 511"/>
                  <a:gd name="T74" fmla="*/ 415 w 3367"/>
                  <a:gd name="T75" fmla="*/ 493 h 511"/>
                  <a:gd name="T76" fmla="*/ 0 w 3367"/>
                  <a:gd name="T77" fmla="*/ 49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67" h="511">
                    <a:moveTo>
                      <a:pt x="0" y="493"/>
                    </a:moveTo>
                    <a:lnTo>
                      <a:pt x="0" y="511"/>
                    </a:lnTo>
                    <a:lnTo>
                      <a:pt x="204" y="511"/>
                    </a:lnTo>
                    <a:lnTo>
                      <a:pt x="415" y="511"/>
                    </a:lnTo>
                    <a:lnTo>
                      <a:pt x="416" y="511"/>
                    </a:lnTo>
                    <a:lnTo>
                      <a:pt x="628" y="492"/>
                    </a:lnTo>
                    <a:lnTo>
                      <a:pt x="629" y="492"/>
                    </a:lnTo>
                    <a:lnTo>
                      <a:pt x="840" y="447"/>
                    </a:lnTo>
                    <a:lnTo>
                      <a:pt x="842" y="446"/>
                    </a:lnTo>
                    <a:lnTo>
                      <a:pt x="1053" y="343"/>
                    </a:lnTo>
                    <a:lnTo>
                      <a:pt x="1055" y="342"/>
                    </a:lnTo>
                    <a:lnTo>
                      <a:pt x="1266" y="150"/>
                    </a:lnTo>
                    <a:lnTo>
                      <a:pt x="1259" y="143"/>
                    </a:lnTo>
                    <a:lnTo>
                      <a:pt x="1264" y="151"/>
                    </a:lnTo>
                    <a:lnTo>
                      <a:pt x="1474" y="17"/>
                    </a:lnTo>
                    <a:lnTo>
                      <a:pt x="1470" y="9"/>
                    </a:lnTo>
                    <a:lnTo>
                      <a:pt x="1470" y="18"/>
                    </a:lnTo>
                    <a:lnTo>
                      <a:pt x="1473" y="17"/>
                    </a:lnTo>
                    <a:lnTo>
                      <a:pt x="1468" y="18"/>
                    </a:lnTo>
                    <a:lnTo>
                      <a:pt x="1678" y="82"/>
                    </a:lnTo>
                    <a:lnTo>
                      <a:pt x="1681" y="73"/>
                    </a:lnTo>
                    <a:lnTo>
                      <a:pt x="1676" y="81"/>
                    </a:lnTo>
                    <a:lnTo>
                      <a:pt x="1887" y="209"/>
                    </a:lnTo>
                    <a:lnTo>
                      <a:pt x="1888" y="210"/>
                    </a:lnTo>
                    <a:lnTo>
                      <a:pt x="2099" y="306"/>
                    </a:lnTo>
                    <a:lnTo>
                      <a:pt x="2099" y="306"/>
                    </a:lnTo>
                    <a:lnTo>
                      <a:pt x="2310" y="389"/>
                    </a:lnTo>
                    <a:lnTo>
                      <a:pt x="2311" y="389"/>
                    </a:lnTo>
                    <a:lnTo>
                      <a:pt x="2521" y="453"/>
                    </a:lnTo>
                    <a:lnTo>
                      <a:pt x="2523" y="453"/>
                    </a:lnTo>
                    <a:lnTo>
                      <a:pt x="2733" y="492"/>
                    </a:lnTo>
                    <a:lnTo>
                      <a:pt x="2734" y="492"/>
                    </a:lnTo>
                    <a:lnTo>
                      <a:pt x="2945" y="504"/>
                    </a:lnTo>
                    <a:lnTo>
                      <a:pt x="2945" y="504"/>
                    </a:lnTo>
                    <a:lnTo>
                      <a:pt x="3156" y="511"/>
                    </a:lnTo>
                    <a:lnTo>
                      <a:pt x="3367" y="511"/>
                    </a:lnTo>
                    <a:lnTo>
                      <a:pt x="3367" y="493"/>
                    </a:lnTo>
                    <a:lnTo>
                      <a:pt x="3156" y="493"/>
                    </a:lnTo>
                    <a:lnTo>
                      <a:pt x="2945" y="486"/>
                    </a:lnTo>
                    <a:lnTo>
                      <a:pt x="2945" y="495"/>
                    </a:lnTo>
                    <a:lnTo>
                      <a:pt x="2946" y="486"/>
                    </a:lnTo>
                    <a:lnTo>
                      <a:pt x="2736" y="474"/>
                    </a:lnTo>
                    <a:lnTo>
                      <a:pt x="2734" y="483"/>
                    </a:lnTo>
                    <a:lnTo>
                      <a:pt x="2737" y="475"/>
                    </a:lnTo>
                    <a:lnTo>
                      <a:pt x="2526" y="436"/>
                    </a:lnTo>
                    <a:lnTo>
                      <a:pt x="2524" y="444"/>
                    </a:lnTo>
                    <a:lnTo>
                      <a:pt x="2527" y="436"/>
                    </a:lnTo>
                    <a:lnTo>
                      <a:pt x="2316" y="372"/>
                    </a:lnTo>
                    <a:lnTo>
                      <a:pt x="2313" y="380"/>
                    </a:lnTo>
                    <a:lnTo>
                      <a:pt x="2316" y="372"/>
                    </a:lnTo>
                    <a:lnTo>
                      <a:pt x="2106" y="289"/>
                    </a:lnTo>
                    <a:lnTo>
                      <a:pt x="2102" y="297"/>
                    </a:lnTo>
                    <a:lnTo>
                      <a:pt x="2107" y="289"/>
                    </a:lnTo>
                    <a:lnTo>
                      <a:pt x="1896" y="193"/>
                    </a:lnTo>
                    <a:lnTo>
                      <a:pt x="1891" y="201"/>
                    </a:lnTo>
                    <a:lnTo>
                      <a:pt x="1896" y="193"/>
                    </a:lnTo>
                    <a:lnTo>
                      <a:pt x="1685" y="65"/>
                    </a:lnTo>
                    <a:lnTo>
                      <a:pt x="1684" y="65"/>
                    </a:lnTo>
                    <a:lnTo>
                      <a:pt x="1473" y="1"/>
                    </a:lnTo>
                    <a:lnTo>
                      <a:pt x="1470" y="0"/>
                    </a:lnTo>
                    <a:lnTo>
                      <a:pt x="1466" y="1"/>
                    </a:lnTo>
                    <a:lnTo>
                      <a:pt x="1465" y="2"/>
                    </a:lnTo>
                    <a:lnTo>
                      <a:pt x="1255" y="136"/>
                    </a:lnTo>
                    <a:lnTo>
                      <a:pt x="1253" y="136"/>
                    </a:lnTo>
                    <a:lnTo>
                      <a:pt x="1043" y="328"/>
                    </a:lnTo>
                    <a:lnTo>
                      <a:pt x="1048" y="335"/>
                    </a:lnTo>
                    <a:lnTo>
                      <a:pt x="1045" y="327"/>
                    </a:lnTo>
                    <a:lnTo>
                      <a:pt x="834" y="430"/>
                    </a:lnTo>
                    <a:lnTo>
                      <a:pt x="838" y="438"/>
                    </a:lnTo>
                    <a:lnTo>
                      <a:pt x="836" y="430"/>
                    </a:lnTo>
                    <a:lnTo>
                      <a:pt x="626" y="475"/>
                    </a:lnTo>
                    <a:lnTo>
                      <a:pt x="627" y="483"/>
                    </a:lnTo>
                    <a:lnTo>
                      <a:pt x="627" y="474"/>
                    </a:lnTo>
                    <a:lnTo>
                      <a:pt x="415" y="493"/>
                    </a:lnTo>
                    <a:lnTo>
                      <a:pt x="415" y="502"/>
                    </a:lnTo>
                    <a:lnTo>
                      <a:pt x="415" y="493"/>
                    </a:lnTo>
                    <a:lnTo>
                      <a:pt x="204" y="493"/>
                    </a:lnTo>
                    <a:lnTo>
                      <a:pt x="0" y="493"/>
                    </a:lnTo>
                    <a:close/>
                  </a:path>
                </a:pathLst>
              </a:custGeom>
              <a:solidFill>
                <a:srgbClr val="993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351338" name="Freeform 162">
                <a:extLst>
                  <a:ext uri="{FF2B5EF4-FFF2-40B4-BE49-F238E27FC236}">
                    <a16:creationId xmlns:a16="http://schemas.microsoft.com/office/drawing/2014/main" id="{70DB1D7D-C8D3-F6AB-DED3-3DDCD50DD95F}"/>
                  </a:ext>
                </a:extLst>
              </p:cNvPr>
              <p:cNvSpPr>
                <a:spLocks/>
              </p:cNvSpPr>
              <p:nvPr/>
            </p:nvSpPr>
            <p:spPr bwMode="auto">
              <a:xfrm>
                <a:off x="646" y="2282"/>
                <a:ext cx="1683" cy="936"/>
              </a:xfrm>
              <a:custGeom>
                <a:avLst/>
                <a:gdLst>
                  <a:gd name="T0" fmla="*/ 0 w 3368"/>
                  <a:gd name="T1" fmla="*/ 1873 h 1873"/>
                  <a:gd name="T2" fmla="*/ 415 w 3368"/>
                  <a:gd name="T3" fmla="*/ 1866 h 1873"/>
                  <a:gd name="T4" fmla="*/ 628 w 3368"/>
                  <a:gd name="T5" fmla="*/ 1847 h 1873"/>
                  <a:gd name="T6" fmla="*/ 840 w 3368"/>
                  <a:gd name="T7" fmla="*/ 1789 h 1873"/>
                  <a:gd name="T8" fmla="*/ 843 w 3368"/>
                  <a:gd name="T9" fmla="*/ 1787 h 1873"/>
                  <a:gd name="T10" fmla="*/ 1055 w 3368"/>
                  <a:gd name="T11" fmla="*/ 1608 h 1873"/>
                  <a:gd name="T12" fmla="*/ 1268 w 3368"/>
                  <a:gd name="T13" fmla="*/ 1094 h 1873"/>
                  <a:gd name="T14" fmla="*/ 1479 w 3368"/>
                  <a:gd name="T15" fmla="*/ 101 h 1873"/>
                  <a:gd name="T16" fmla="*/ 1477 w 3368"/>
                  <a:gd name="T17" fmla="*/ 106 h 1873"/>
                  <a:gd name="T18" fmla="*/ 1473 w 3368"/>
                  <a:gd name="T19" fmla="*/ 108 h 1873"/>
                  <a:gd name="T20" fmla="*/ 1681 w 3368"/>
                  <a:gd name="T21" fmla="*/ 9 h 1873"/>
                  <a:gd name="T22" fmla="*/ 1677 w 3368"/>
                  <a:gd name="T23" fmla="*/ 17 h 1873"/>
                  <a:gd name="T24" fmla="*/ 1684 w 3368"/>
                  <a:gd name="T25" fmla="*/ 17 h 1873"/>
                  <a:gd name="T26" fmla="*/ 1884 w 3368"/>
                  <a:gd name="T27" fmla="*/ 449 h 1873"/>
                  <a:gd name="T28" fmla="*/ 2095 w 3368"/>
                  <a:gd name="T29" fmla="*/ 706 h 1873"/>
                  <a:gd name="T30" fmla="*/ 2094 w 3368"/>
                  <a:gd name="T31" fmla="*/ 705 h 1873"/>
                  <a:gd name="T32" fmla="*/ 2313 w 3368"/>
                  <a:gd name="T33" fmla="*/ 1083 h 1873"/>
                  <a:gd name="T34" fmla="*/ 2516 w 3368"/>
                  <a:gd name="T35" fmla="*/ 1497 h 1873"/>
                  <a:gd name="T36" fmla="*/ 2728 w 3368"/>
                  <a:gd name="T37" fmla="*/ 1730 h 1873"/>
                  <a:gd name="T38" fmla="*/ 2731 w 3368"/>
                  <a:gd name="T39" fmla="*/ 1732 h 1873"/>
                  <a:gd name="T40" fmla="*/ 2942 w 3368"/>
                  <a:gd name="T41" fmla="*/ 1827 h 1873"/>
                  <a:gd name="T42" fmla="*/ 3155 w 3368"/>
                  <a:gd name="T43" fmla="*/ 1861 h 1873"/>
                  <a:gd name="T44" fmla="*/ 3367 w 3368"/>
                  <a:gd name="T45" fmla="*/ 1873 h 1873"/>
                  <a:gd name="T46" fmla="*/ 3157 w 3368"/>
                  <a:gd name="T47" fmla="*/ 1842 h 1873"/>
                  <a:gd name="T48" fmla="*/ 3157 w 3368"/>
                  <a:gd name="T49" fmla="*/ 1842 h 1873"/>
                  <a:gd name="T50" fmla="*/ 2945 w 3368"/>
                  <a:gd name="T51" fmla="*/ 1819 h 1873"/>
                  <a:gd name="T52" fmla="*/ 2739 w 3368"/>
                  <a:gd name="T53" fmla="*/ 1715 h 1873"/>
                  <a:gd name="T54" fmla="*/ 2741 w 3368"/>
                  <a:gd name="T55" fmla="*/ 1717 h 1873"/>
                  <a:gd name="T56" fmla="*/ 2524 w 3368"/>
                  <a:gd name="T57" fmla="*/ 1493 h 1873"/>
                  <a:gd name="T58" fmla="*/ 2321 w 3368"/>
                  <a:gd name="T59" fmla="*/ 1080 h 1873"/>
                  <a:gd name="T60" fmla="*/ 2110 w 3368"/>
                  <a:gd name="T61" fmla="*/ 696 h 1873"/>
                  <a:gd name="T62" fmla="*/ 1898 w 3368"/>
                  <a:gd name="T63" fmla="*/ 438 h 1873"/>
                  <a:gd name="T64" fmla="*/ 1899 w 3368"/>
                  <a:gd name="T65" fmla="*/ 441 h 1873"/>
                  <a:gd name="T66" fmla="*/ 1687 w 3368"/>
                  <a:gd name="T67" fmla="*/ 2 h 1873"/>
                  <a:gd name="T68" fmla="*/ 1681 w 3368"/>
                  <a:gd name="T69" fmla="*/ 0 h 1873"/>
                  <a:gd name="T70" fmla="*/ 1677 w 3368"/>
                  <a:gd name="T71" fmla="*/ 1 h 1873"/>
                  <a:gd name="T72" fmla="*/ 1463 w 3368"/>
                  <a:gd name="T73" fmla="*/ 92 h 1873"/>
                  <a:gd name="T74" fmla="*/ 1462 w 3368"/>
                  <a:gd name="T75" fmla="*/ 98 h 1873"/>
                  <a:gd name="T76" fmla="*/ 1259 w 3368"/>
                  <a:gd name="T77" fmla="*/ 1090 h 1873"/>
                  <a:gd name="T78" fmla="*/ 1040 w 3368"/>
                  <a:gd name="T79" fmla="*/ 1598 h 1873"/>
                  <a:gd name="T80" fmla="*/ 1043 w 3368"/>
                  <a:gd name="T81" fmla="*/ 1594 h 1873"/>
                  <a:gd name="T82" fmla="*/ 838 w 3368"/>
                  <a:gd name="T83" fmla="*/ 1780 h 1873"/>
                  <a:gd name="T84" fmla="*/ 625 w 3368"/>
                  <a:gd name="T85" fmla="*/ 1830 h 1873"/>
                  <a:gd name="T86" fmla="*/ 627 w 3368"/>
                  <a:gd name="T87" fmla="*/ 1829 h 1873"/>
                  <a:gd name="T88" fmla="*/ 415 w 3368"/>
                  <a:gd name="T89" fmla="*/ 1857 h 1873"/>
                  <a:gd name="T90" fmla="*/ 204 w 3368"/>
                  <a:gd name="T91" fmla="*/ 185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68" h="1873">
                    <a:moveTo>
                      <a:pt x="0" y="1855"/>
                    </a:moveTo>
                    <a:lnTo>
                      <a:pt x="0" y="1873"/>
                    </a:lnTo>
                    <a:lnTo>
                      <a:pt x="204" y="1873"/>
                    </a:lnTo>
                    <a:lnTo>
                      <a:pt x="415" y="1866"/>
                    </a:lnTo>
                    <a:lnTo>
                      <a:pt x="416" y="1866"/>
                    </a:lnTo>
                    <a:lnTo>
                      <a:pt x="628" y="1847"/>
                    </a:lnTo>
                    <a:lnTo>
                      <a:pt x="629" y="1847"/>
                    </a:lnTo>
                    <a:lnTo>
                      <a:pt x="840" y="1789"/>
                    </a:lnTo>
                    <a:lnTo>
                      <a:pt x="841" y="1788"/>
                    </a:lnTo>
                    <a:lnTo>
                      <a:pt x="843" y="1787"/>
                    </a:lnTo>
                    <a:lnTo>
                      <a:pt x="1054" y="1608"/>
                    </a:lnTo>
                    <a:lnTo>
                      <a:pt x="1055" y="1608"/>
                    </a:lnTo>
                    <a:lnTo>
                      <a:pt x="1057" y="1605"/>
                    </a:lnTo>
                    <a:lnTo>
                      <a:pt x="1268" y="1094"/>
                    </a:lnTo>
                    <a:lnTo>
                      <a:pt x="1268" y="1092"/>
                    </a:lnTo>
                    <a:lnTo>
                      <a:pt x="1479" y="101"/>
                    </a:lnTo>
                    <a:lnTo>
                      <a:pt x="1470" y="99"/>
                    </a:lnTo>
                    <a:lnTo>
                      <a:pt x="1477" y="106"/>
                    </a:lnTo>
                    <a:lnTo>
                      <a:pt x="1478" y="102"/>
                    </a:lnTo>
                    <a:lnTo>
                      <a:pt x="1473" y="108"/>
                    </a:lnTo>
                    <a:lnTo>
                      <a:pt x="1684" y="18"/>
                    </a:lnTo>
                    <a:lnTo>
                      <a:pt x="1681" y="9"/>
                    </a:lnTo>
                    <a:lnTo>
                      <a:pt x="1674" y="15"/>
                    </a:lnTo>
                    <a:lnTo>
                      <a:pt x="1677" y="17"/>
                    </a:lnTo>
                    <a:lnTo>
                      <a:pt x="1681" y="18"/>
                    </a:lnTo>
                    <a:lnTo>
                      <a:pt x="1684" y="17"/>
                    </a:lnTo>
                    <a:lnTo>
                      <a:pt x="1673" y="13"/>
                    </a:lnTo>
                    <a:lnTo>
                      <a:pt x="1884" y="449"/>
                    </a:lnTo>
                    <a:lnTo>
                      <a:pt x="1885" y="450"/>
                    </a:lnTo>
                    <a:lnTo>
                      <a:pt x="2095" y="706"/>
                    </a:lnTo>
                    <a:lnTo>
                      <a:pt x="2102" y="700"/>
                    </a:lnTo>
                    <a:lnTo>
                      <a:pt x="2094" y="705"/>
                    </a:lnTo>
                    <a:lnTo>
                      <a:pt x="2305" y="1088"/>
                    </a:lnTo>
                    <a:lnTo>
                      <a:pt x="2313" y="1083"/>
                    </a:lnTo>
                    <a:lnTo>
                      <a:pt x="2305" y="1088"/>
                    </a:lnTo>
                    <a:lnTo>
                      <a:pt x="2516" y="1497"/>
                    </a:lnTo>
                    <a:lnTo>
                      <a:pt x="2517" y="1500"/>
                    </a:lnTo>
                    <a:lnTo>
                      <a:pt x="2728" y="1730"/>
                    </a:lnTo>
                    <a:lnTo>
                      <a:pt x="2728" y="1730"/>
                    </a:lnTo>
                    <a:lnTo>
                      <a:pt x="2731" y="1732"/>
                    </a:lnTo>
                    <a:lnTo>
                      <a:pt x="2942" y="1828"/>
                    </a:lnTo>
                    <a:lnTo>
                      <a:pt x="2942" y="1827"/>
                    </a:lnTo>
                    <a:lnTo>
                      <a:pt x="2944" y="1828"/>
                    </a:lnTo>
                    <a:lnTo>
                      <a:pt x="3155" y="1861"/>
                    </a:lnTo>
                    <a:lnTo>
                      <a:pt x="3156" y="1861"/>
                    </a:lnTo>
                    <a:lnTo>
                      <a:pt x="3367" y="1873"/>
                    </a:lnTo>
                    <a:lnTo>
                      <a:pt x="3368" y="1855"/>
                    </a:lnTo>
                    <a:lnTo>
                      <a:pt x="3157" y="1842"/>
                    </a:lnTo>
                    <a:lnTo>
                      <a:pt x="3156" y="1851"/>
                    </a:lnTo>
                    <a:lnTo>
                      <a:pt x="3157" y="1842"/>
                    </a:lnTo>
                    <a:lnTo>
                      <a:pt x="2946" y="1810"/>
                    </a:lnTo>
                    <a:lnTo>
                      <a:pt x="2945" y="1819"/>
                    </a:lnTo>
                    <a:lnTo>
                      <a:pt x="2950" y="1811"/>
                    </a:lnTo>
                    <a:lnTo>
                      <a:pt x="2739" y="1715"/>
                    </a:lnTo>
                    <a:lnTo>
                      <a:pt x="2734" y="1723"/>
                    </a:lnTo>
                    <a:lnTo>
                      <a:pt x="2741" y="1717"/>
                    </a:lnTo>
                    <a:lnTo>
                      <a:pt x="2530" y="1487"/>
                    </a:lnTo>
                    <a:lnTo>
                      <a:pt x="2524" y="1493"/>
                    </a:lnTo>
                    <a:lnTo>
                      <a:pt x="2532" y="1489"/>
                    </a:lnTo>
                    <a:lnTo>
                      <a:pt x="2321" y="1080"/>
                    </a:lnTo>
                    <a:lnTo>
                      <a:pt x="2321" y="1079"/>
                    </a:lnTo>
                    <a:lnTo>
                      <a:pt x="2110" y="696"/>
                    </a:lnTo>
                    <a:lnTo>
                      <a:pt x="2109" y="694"/>
                    </a:lnTo>
                    <a:lnTo>
                      <a:pt x="1898" y="438"/>
                    </a:lnTo>
                    <a:lnTo>
                      <a:pt x="1891" y="444"/>
                    </a:lnTo>
                    <a:lnTo>
                      <a:pt x="1899" y="441"/>
                    </a:lnTo>
                    <a:lnTo>
                      <a:pt x="1689" y="5"/>
                    </a:lnTo>
                    <a:lnTo>
                      <a:pt x="1687" y="2"/>
                    </a:lnTo>
                    <a:lnTo>
                      <a:pt x="1684" y="1"/>
                    </a:lnTo>
                    <a:lnTo>
                      <a:pt x="1681" y="0"/>
                    </a:lnTo>
                    <a:lnTo>
                      <a:pt x="1677" y="1"/>
                    </a:lnTo>
                    <a:lnTo>
                      <a:pt x="1677" y="1"/>
                    </a:lnTo>
                    <a:lnTo>
                      <a:pt x="1466" y="91"/>
                    </a:lnTo>
                    <a:lnTo>
                      <a:pt x="1463" y="92"/>
                    </a:lnTo>
                    <a:lnTo>
                      <a:pt x="1462" y="96"/>
                    </a:lnTo>
                    <a:lnTo>
                      <a:pt x="1462" y="98"/>
                    </a:lnTo>
                    <a:lnTo>
                      <a:pt x="1251" y="1089"/>
                    </a:lnTo>
                    <a:lnTo>
                      <a:pt x="1259" y="1090"/>
                    </a:lnTo>
                    <a:lnTo>
                      <a:pt x="1251" y="1087"/>
                    </a:lnTo>
                    <a:lnTo>
                      <a:pt x="1040" y="1598"/>
                    </a:lnTo>
                    <a:lnTo>
                      <a:pt x="1048" y="1601"/>
                    </a:lnTo>
                    <a:lnTo>
                      <a:pt x="1043" y="1594"/>
                    </a:lnTo>
                    <a:lnTo>
                      <a:pt x="832" y="1774"/>
                    </a:lnTo>
                    <a:lnTo>
                      <a:pt x="838" y="1780"/>
                    </a:lnTo>
                    <a:lnTo>
                      <a:pt x="835" y="1773"/>
                    </a:lnTo>
                    <a:lnTo>
                      <a:pt x="625" y="1830"/>
                    </a:lnTo>
                    <a:lnTo>
                      <a:pt x="627" y="1838"/>
                    </a:lnTo>
                    <a:lnTo>
                      <a:pt x="627" y="1829"/>
                    </a:lnTo>
                    <a:lnTo>
                      <a:pt x="415" y="1848"/>
                    </a:lnTo>
                    <a:lnTo>
                      <a:pt x="415" y="1857"/>
                    </a:lnTo>
                    <a:lnTo>
                      <a:pt x="415" y="1848"/>
                    </a:lnTo>
                    <a:lnTo>
                      <a:pt x="204" y="1855"/>
                    </a:lnTo>
                    <a:lnTo>
                      <a:pt x="0" y="1855"/>
                    </a:lnTo>
                    <a:close/>
                  </a:path>
                </a:pathLst>
              </a:custGeom>
              <a:solidFill>
                <a:srgbClr val="998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351339" name="Line 163">
                <a:extLst>
                  <a:ext uri="{FF2B5EF4-FFF2-40B4-BE49-F238E27FC236}">
                    <a16:creationId xmlns:a16="http://schemas.microsoft.com/office/drawing/2014/main" id="{827194F0-4F50-2CEE-A1C2-185237C634F4}"/>
                  </a:ext>
                </a:extLst>
              </p:cNvPr>
              <p:cNvSpPr>
                <a:spLocks noChangeShapeType="1"/>
              </p:cNvSpPr>
              <p:nvPr/>
            </p:nvSpPr>
            <p:spPr bwMode="auto">
              <a:xfrm flipH="1">
                <a:off x="646" y="3214"/>
                <a:ext cx="168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0" name="Line 164">
                <a:extLst>
                  <a:ext uri="{FF2B5EF4-FFF2-40B4-BE49-F238E27FC236}">
                    <a16:creationId xmlns:a16="http://schemas.microsoft.com/office/drawing/2014/main" id="{0B90C18B-0AAE-23EC-8295-A2420C31F77C}"/>
                  </a:ext>
                </a:extLst>
              </p:cNvPr>
              <p:cNvSpPr>
                <a:spLocks noChangeShapeType="1"/>
              </p:cNvSpPr>
              <p:nvPr/>
            </p:nvSpPr>
            <p:spPr bwMode="auto">
              <a:xfrm flipV="1">
                <a:off x="646" y="2175"/>
                <a:ext cx="0" cy="10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1" name="Line 165">
                <a:extLst>
                  <a:ext uri="{FF2B5EF4-FFF2-40B4-BE49-F238E27FC236}">
                    <a16:creationId xmlns:a16="http://schemas.microsoft.com/office/drawing/2014/main" id="{184736A8-C62C-0441-885D-B9EBBC3DDA0E}"/>
                  </a:ext>
                </a:extLst>
              </p:cNvPr>
              <p:cNvSpPr>
                <a:spLocks noChangeShapeType="1"/>
              </p:cNvSpPr>
              <p:nvPr/>
            </p:nvSpPr>
            <p:spPr bwMode="auto">
              <a:xfrm>
                <a:off x="646" y="2175"/>
                <a:ext cx="168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2" name="Line 166">
                <a:extLst>
                  <a:ext uri="{FF2B5EF4-FFF2-40B4-BE49-F238E27FC236}">
                    <a16:creationId xmlns:a16="http://schemas.microsoft.com/office/drawing/2014/main" id="{34876855-24A6-7EAE-9B33-75AABDA7DDE8}"/>
                  </a:ext>
                </a:extLst>
              </p:cNvPr>
              <p:cNvSpPr>
                <a:spLocks noChangeShapeType="1"/>
              </p:cNvSpPr>
              <p:nvPr/>
            </p:nvSpPr>
            <p:spPr bwMode="auto">
              <a:xfrm>
                <a:off x="2329" y="2175"/>
                <a:ext cx="0" cy="10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3" name="Line 167">
                <a:extLst>
                  <a:ext uri="{FF2B5EF4-FFF2-40B4-BE49-F238E27FC236}">
                    <a16:creationId xmlns:a16="http://schemas.microsoft.com/office/drawing/2014/main" id="{770B6105-4D51-C4A3-B562-9845523DF501}"/>
                  </a:ext>
                </a:extLst>
              </p:cNvPr>
              <p:cNvSpPr>
                <a:spLocks noChangeShapeType="1"/>
              </p:cNvSpPr>
              <p:nvPr/>
            </p:nvSpPr>
            <p:spPr bwMode="auto">
              <a:xfrm flipV="1">
                <a:off x="646"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4" name="Line 168">
                <a:extLst>
                  <a:ext uri="{FF2B5EF4-FFF2-40B4-BE49-F238E27FC236}">
                    <a16:creationId xmlns:a16="http://schemas.microsoft.com/office/drawing/2014/main" id="{2D4150C5-5F75-8DAC-060D-72B905847DD2}"/>
                  </a:ext>
                </a:extLst>
              </p:cNvPr>
              <p:cNvSpPr>
                <a:spLocks noChangeShapeType="1"/>
              </p:cNvSpPr>
              <p:nvPr/>
            </p:nvSpPr>
            <p:spPr bwMode="auto">
              <a:xfrm flipV="1">
                <a:off x="748"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5" name="Line 169">
                <a:extLst>
                  <a:ext uri="{FF2B5EF4-FFF2-40B4-BE49-F238E27FC236}">
                    <a16:creationId xmlns:a16="http://schemas.microsoft.com/office/drawing/2014/main" id="{227214D6-7F1F-4218-E500-3D208661FACC}"/>
                  </a:ext>
                </a:extLst>
              </p:cNvPr>
              <p:cNvSpPr>
                <a:spLocks noChangeShapeType="1"/>
              </p:cNvSpPr>
              <p:nvPr/>
            </p:nvSpPr>
            <p:spPr bwMode="auto">
              <a:xfrm flipV="1">
                <a:off x="853"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6" name="Line 170">
                <a:extLst>
                  <a:ext uri="{FF2B5EF4-FFF2-40B4-BE49-F238E27FC236}">
                    <a16:creationId xmlns:a16="http://schemas.microsoft.com/office/drawing/2014/main" id="{4DD95002-BB6F-A740-50CA-F7F07B943EFA}"/>
                  </a:ext>
                </a:extLst>
              </p:cNvPr>
              <p:cNvSpPr>
                <a:spLocks noChangeShapeType="1"/>
              </p:cNvSpPr>
              <p:nvPr/>
            </p:nvSpPr>
            <p:spPr bwMode="auto">
              <a:xfrm flipV="1">
                <a:off x="959" y="3201"/>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7" name="Line 171">
                <a:extLst>
                  <a:ext uri="{FF2B5EF4-FFF2-40B4-BE49-F238E27FC236}">
                    <a16:creationId xmlns:a16="http://schemas.microsoft.com/office/drawing/2014/main" id="{85158772-B383-FF04-DF18-7DCF2D26C97B}"/>
                  </a:ext>
                </a:extLst>
              </p:cNvPr>
              <p:cNvSpPr>
                <a:spLocks noChangeShapeType="1"/>
              </p:cNvSpPr>
              <p:nvPr/>
            </p:nvSpPr>
            <p:spPr bwMode="auto">
              <a:xfrm flipV="1">
                <a:off x="1064"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8" name="Line 172">
                <a:extLst>
                  <a:ext uri="{FF2B5EF4-FFF2-40B4-BE49-F238E27FC236}">
                    <a16:creationId xmlns:a16="http://schemas.microsoft.com/office/drawing/2014/main" id="{40592F9B-0365-4B48-A6E0-3D1840A89E39}"/>
                  </a:ext>
                </a:extLst>
              </p:cNvPr>
              <p:cNvSpPr>
                <a:spLocks noChangeShapeType="1"/>
              </p:cNvSpPr>
              <p:nvPr/>
            </p:nvSpPr>
            <p:spPr bwMode="auto">
              <a:xfrm flipV="1">
                <a:off x="1170"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49" name="Line 173">
                <a:extLst>
                  <a:ext uri="{FF2B5EF4-FFF2-40B4-BE49-F238E27FC236}">
                    <a16:creationId xmlns:a16="http://schemas.microsoft.com/office/drawing/2014/main" id="{0148406D-B155-6E33-F4E4-2454E12FA95B}"/>
                  </a:ext>
                </a:extLst>
              </p:cNvPr>
              <p:cNvSpPr>
                <a:spLocks noChangeShapeType="1"/>
              </p:cNvSpPr>
              <p:nvPr/>
            </p:nvSpPr>
            <p:spPr bwMode="auto">
              <a:xfrm flipV="1">
                <a:off x="1275"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0" name="Line 174">
                <a:extLst>
                  <a:ext uri="{FF2B5EF4-FFF2-40B4-BE49-F238E27FC236}">
                    <a16:creationId xmlns:a16="http://schemas.microsoft.com/office/drawing/2014/main" id="{E8CAFEFF-8E79-75FC-1CD2-FC7933344FA0}"/>
                  </a:ext>
                </a:extLst>
              </p:cNvPr>
              <p:cNvSpPr>
                <a:spLocks noChangeShapeType="1"/>
              </p:cNvSpPr>
              <p:nvPr/>
            </p:nvSpPr>
            <p:spPr bwMode="auto">
              <a:xfrm flipV="1">
                <a:off x="1380"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1" name="Line 175">
                <a:extLst>
                  <a:ext uri="{FF2B5EF4-FFF2-40B4-BE49-F238E27FC236}">
                    <a16:creationId xmlns:a16="http://schemas.microsoft.com/office/drawing/2014/main" id="{E33093B3-C5E6-EE55-AB4A-219A2654FD99}"/>
                  </a:ext>
                </a:extLst>
              </p:cNvPr>
              <p:cNvSpPr>
                <a:spLocks noChangeShapeType="1"/>
              </p:cNvSpPr>
              <p:nvPr/>
            </p:nvSpPr>
            <p:spPr bwMode="auto">
              <a:xfrm flipV="1">
                <a:off x="1486" y="3201"/>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2" name="Line 176">
                <a:extLst>
                  <a:ext uri="{FF2B5EF4-FFF2-40B4-BE49-F238E27FC236}">
                    <a16:creationId xmlns:a16="http://schemas.microsoft.com/office/drawing/2014/main" id="{8207D233-56C8-5CBC-401E-455A6AD26DFA}"/>
                  </a:ext>
                </a:extLst>
              </p:cNvPr>
              <p:cNvSpPr>
                <a:spLocks noChangeShapeType="1"/>
              </p:cNvSpPr>
              <p:nvPr/>
            </p:nvSpPr>
            <p:spPr bwMode="auto">
              <a:xfrm flipV="1">
                <a:off x="1591"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3" name="Line 177">
                <a:extLst>
                  <a:ext uri="{FF2B5EF4-FFF2-40B4-BE49-F238E27FC236}">
                    <a16:creationId xmlns:a16="http://schemas.microsoft.com/office/drawing/2014/main" id="{1B7F4777-2682-0319-5291-D4832ADEC2DF}"/>
                  </a:ext>
                </a:extLst>
              </p:cNvPr>
              <p:cNvSpPr>
                <a:spLocks noChangeShapeType="1"/>
              </p:cNvSpPr>
              <p:nvPr/>
            </p:nvSpPr>
            <p:spPr bwMode="auto">
              <a:xfrm flipV="1">
                <a:off x="1697"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4" name="Line 178">
                <a:extLst>
                  <a:ext uri="{FF2B5EF4-FFF2-40B4-BE49-F238E27FC236}">
                    <a16:creationId xmlns:a16="http://schemas.microsoft.com/office/drawing/2014/main" id="{6470E33E-7C8A-6B84-CAE6-9ABAB4DE6A81}"/>
                  </a:ext>
                </a:extLst>
              </p:cNvPr>
              <p:cNvSpPr>
                <a:spLocks noChangeShapeType="1"/>
              </p:cNvSpPr>
              <p:nvPr/>
            </p:nvSpPr>
            <p:spPr bwMode="auto">
              <a:xfrm flipV="1">
                <a:off x="1802"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5" name="Line 179">
                <a:extLst>
                  <a:ext uri="{FF2B5EF4-FFF2-40B4-BE49-F238E27FC236}">
                    <a16:creationId xmlns:a16="http://schemas.microsoft.com/office/drawing/2014/main" id="{9D815D82-C61A-F17E-C1B6-0937EE8870DB}"/>
                  </a:ext>
                </a:extLst>
              </p:cNvPr>
              <p:cNvSpPr>
                <a:spLocks noChangeShapeType="1"/>
              </p:cNvSpPr>
              <p:nvPr/>
            </p:nvSpPr>
            <p:spPr bwMode="auto">
              <a:xfrm flipV="1">
                <a:off x="1907"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6" name="Line 180">
                <a:extLst>
                  <a:ext uri="{FF2B5EF4-FFF2-40B4-BE49-F238E27FC236}">
                    <a16:creationId xmlns:a16="http://schemas.microsoft.com/office/drawing/2014/main" id="{7FE993F2-5AA5-E68A-365C-BB6151A443BC}"/>
                  </a:ext>
                </a:extLst>
              </p:cNvPr>
              <p:cNvSpPr>
                <a:spLocks noChangeShapeType="1"/>
              </p:cNvSpPr>
              <p:nvPr/>
            </p:nvSpPr>
            <p:spPr bwMode="auto">
              <a:xfrm flipV="1">
                <a:off x="2013" y="3201"/>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7" name="Line 181">
                <a:extLst>
                  <a:ext uri="{FF2B5EF4-FFF2-40B4-BE49-F238E27FC236}">
                    <a16:creationId xmlns:a16="http://schemas.microsoft.com/office/drawing/2014/main" id="{492605CA-F93D-8127-40BC-32FFE5EB40A1}"/>
                  </a:ext>
                </a:extLst>
              </p:cNvPr>
              <p:cNvSpPr>
                <a:spLocks noChangeShapeType="1"/>
              </p:cNvSpPr>
              <p:nvPr/>
            </p:nvSpPr>
            <p:spPr bwMode="auto">
              <a:xfrm flipV="1">
                <a:off x="2118"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8" name="Line 182">
                <a:extLst>
                  <a:ext uri="{FF2B5EF4-FFF2-40B4-BE49-F238E27FC236}">
                    <a16:creationId xmlns:a16="http://schemas.microsoft.com/office/drawing/2014/main" id="{4B48B55B-1494-6DC0-4399-F7FDC80833DD}"/>
                  </a:ext>
                </a:extLst>
              </p:cNvPr>
              <p:cNvSpPr>
                <a:spLocks noChangeShapeType="1"/>
              </p:cNvSpPr>
              <p:nvPr/>
            </p:nvSpPr>
            <p:spPr bwMode="auto">
              <a:xfrm flipV="1">
                <a:off x="2223" y="3208"/>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59" name="Line 183">
                <a:extLst>
                  <a:ext uri="{FF2B5EF4-FFF2-40B4-BE49-F238E27FC236}">
                    <a16:creationId xmlns:a16="http://schemas.microsoft.com/office/drawing/2014/main" id="{F574FBBA-B4D0-90BB-735D-C190E4771D5C}"/>
                  </a:ext>
                </a:extLst>
              </p:cNvPr>
              <p:cNvSpPr>
                <a:spLocks noChangeShapeType="1"/>
              </p:cNvSpPr>
              <p:nvPr/>
            </p:nvSpPr>
            <p:spPr bwMode="auto">
              <a:xfrm flipV="1">
                <a:off x="2329" y="3208"/>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0" name="Line 184">
                <a:extLst>
                  <a:ext uri="{FF2B5EF4-FFF2-40B4-BE49-F238E27FC236}">
                    <a16:creationId xmlns:a16="http://schemas.microsoft.com/office/drawing/2014/main" id="{536CEBC2-C36A-0089-E849-C419351DFBA8}"/>
                  </a:ext>
                </a:extLst>
              </p:cNvPr>
              <p:cNvSpPr>
                <a:spLocks noChangeShapeType="1"/>
              </p:cNvSpPr>
              <p:nvPr/>
            </p:nvSpPr>
            <p:spPr bwMode="auto">
              <a:xfrm>
                <a:off x="646" y="3214"/>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1" name="Line 185">
                <a:extLst>
                  <a:ext uri="{FF2B5EF4-FFF2-40B4-BE49-F238E27FC236}">
                    <a16:creationId xmlns:a16="http://schemas.microsoft.com/office/drawing/2014/main" id="{C21F3EC8-E07E-584C-4219-37BFCA218F22}"/>
                  </a:ext>
                </a:extLst>
              </p:cNvPr>
              <p:cNvSpPr>
                <a:spLocks noChangeShapeType="1"/>
              </p:cNvSpPr>
              <p:nvPr/>
            </p:nvSpPr>
            <p:spPr bwMode="auto">
              <a:xfrm>
                <a:off x="646" y="3185"/>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2" name="Line 186">
                <a:extLst>
                  <a:ext uri="{FF2B5EF4-FFF2-40B4-BE49-F238E27FC236}">
                    <a16:creationId xmlns:a16="http://schemas.microsoft.com/office/drawing/2014/main" id="{939613B9-DDD7-41C6-D474-EF464B634363}"/>
                  </a:ext>
                </a:extLst>
              </p:cNvPr>
              <p:cNvSpPr>
                <a:spLocks noChangeShapeType="1"/>
              </p:cNvSpPr>
              <p:nvPr/>
            </p:nvSpPr>
            <p:spPr bwMode="auto">
              <a:xfrm>
                <a:off x="646" y="3156"/>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3" name="Line 187">
                <a:extLst>
                  <a:ext uri="{FF2B5EF4-FFF2-40B4-BE49-F238E27FC236}">
                    <a16:creationId xmlns:a16="http://schemas.microsoft.com/office/drawing/2014/main" id="{E6F7E043-4C4B-A734-4D2B-37205E136F6E}"/>
                  </a:ext>
                </a:extLst>
              </p:cNvPr>
              <p:cNvSpPr>
                <a:spLocks noChangeShapeType="1"/>
              </p:cNvSpPr>
              <p:nvPr/>
            </p:nvSpPr>
            <p:spPr bwMode="auto">
              <a:xfrm>
                <a:off x="646" y="3128"/>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4" name="Line 188">
                <a:extLst>
                  <a:ext uri="{FF2B5EF4-FFF2-40B4-BE49-F238E27FC236}">
                    <a16:creationId xmlns:a16="http://schemas.microsoft.com/office/drawing/2014/main" id="{F90D3BB1-AF24-061F-E0A5-1C7364E6225F}"/>
                  </a:ext>
                </a:extLst>
              </p:cNvPr>
              <p:cNvSpPr>
                <a:spLocks noChangeShapeType="1"/>
              </p:cNvSpPr>
              <p:nvPr/>
            </p:nvSpPr>
            <p:spPr bwMode="auto">
              <a:xfrm>
                <a:off x="646" y="3096"/>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5" name="Line 189">
                <a:extLst>
                  <a:ext uri="{FF2B5EF4-FFF2-40B4-BE49-F238E27FC236}">
                    <a16:creationId xmlns:a16="http://schemas.microsoft.com/office/drawing/2014/main" id="{74DB2EE3-E5CB-D1A4-4605-C57E6180F6EF}"/>
                  </a:ext>
                </a:extLst>
              </p:cNvPr>
              <p:cNvSpPr>
                <a:spLocks noChangeShapeType="1"/>
              </p:cNvSpPr>
              <p:nvPr/>
            </p:nvSpPr>
            <p:spPr bwMode="auto">
              <a:xfrm>
                <a:off x="646" y="3067"/>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6" name="Line 190">
                <a:extLst>
                  <a:ext uri="{FF2B5EF4-FFF2-40B4-BE49-F238E27FC236}">
                    <a16:creationId xmlns:a16="http://schemas.microsoft.com/office/drawing/2014/main" id="{1A371915-4572-056C-EB41-17ED00E09A92}"/>
                  </a:ext>
                </a:extLst>
              </p:cNvPr>
              <p:cNvSpPr>
                <a:spLocks noChangeShapeType="1"/>
              </p:cNvSpPr>
              <p:nvPr/>
            </p:nvSpPr>
            <p:spPr bwMode="auto">
              <a:xfrm>
                <a:off x="646" y="303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7" name="Line 191">
                <a:extLst>
                  <a:ext uri="{FF2B5EF4-FFF2-40B4-BE49-F238E27FC236}">
                    <a16:creationId xmlns:a16="http://schemas.microsoft.com/office/drawing/2014/main" id="{44498693-4217-6234-CB4C-0D8E442BF6FD}"/>
                  </a:ext>
                </a:extLst>
              </p:cNvPr>
              <p:cNvSpPr>
                <a:spLocks noChangeShapeType="1"/>
              </p:cNvSpPr>
              <p:nvPr/>
            </p:nvSpPr>
            <p:spPr bwMode="auto">
              <a:xfrm>
                <a:off x="646" y="3006"/>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8" name="Line 192">
                <a:extLst>
                  <a:ext uri="{FF2B5EF4-FFF2-40B4-BE49-F238E27FC236}">
                    <a16:creationId xmlns:a16="http://schemas.microsoft.com/office/drawing/2014/main" id="{9E000929-6DD5-99CD-1994-CDA6AC6384BA}"/>
                  </a:ext>
                </a:extLst>
              </p:cNvPr>
              <p:cNvSpPr>
                <a:spLocks noChangeShapeType="1"/>
              </p:cNvSpPr>
              <p:nvPr/>
            </p:nvSpPr>
            <p:spPr bwMode="auto">
              <a:xfrm>
                <a:off x="646" y="297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69" name="Line 193">
                <a:extLst>
                  <a:ext uri="{FF2B5EF4-FFF2-40B4-BE49-F238E27FC236}">
                    <a16:creationId xmlns:a16="http://schemas.microsoft.com/office/drawing/2014/main" id="{69A1131A-1E3E-CF7B-F6D0-C5FE3C0C7948}"/>
                  </a:ext>
                </a:extLst>
              </p:cNvPr>
              <p:cNvSpPr>
                <a:spLocks noChangeShapeType="1"/>
              </p:cNvSpPr>
              <p:nvPr/>
            </p:nvSpPr>
            <p:spPr bwMode="auto">
              <a:xfrm>
                <a:off x="646" y="294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0" name="Line 194">
                <a:extLst>
                  <a:ext uri="{FF2B5EF4-FFF2-40B4-BE49-F238E27FC236}">
                    <a16:creationId xmlns:a16="http://schemas.microsoft.com/office/drawing/2014/main" id="{A86DDD02-DEDC-6B24-9E24-94281C2B2853}"/>
                  </a:ext>
                </a:extLst>
              </p:cNvPr>
              <p:cNvSpPr>
                <a:spLocks noChangeShapeType="1"/>
              </p:cNvSpPr>
              <p:nvPr/>
            </p:nvSpPr>
            <p:spPr bwMode="auto">
              <a:xfrm>
                <a:off x="646" y="2917"/>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1" name="Line 195">
                <a:extLst>
                  <a:ext uri="{FF2B5EF4-FFF2-40B4-BE49-F238E27FC236}">
                    <a16:creationId xmlns:a16="http://schemas.microsoft.com/office/drawing/2014/main" id="{FB598ACE-79A4-39B7-519B-1B071507DF0C}"/>
                  </a:ext>
                </a:extLst>
              </p:cNvPr>
              <p:cNvSpPr>
                <a:spLocks noChangeShapeType="1"/>
              </p:cNvSpPr>
              <p:nvPr/>
            </p:nvSpPr>
            <p:spPr bwMode="auto">
              <a:xfrm>
                <a:off x="646" y="288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2" name="Line 196">
                <a:extLst>
                  <a:ext uri="{FF2B5EF4-FFF2-40B4-BE49-F238E27FC236}">
                    <a16:creationId xmlns:a16="http://schemas.microsoft.com/office/drawing/2014/main" id="{80097332-CC2F-BA81-D629-EB2AE0B48D09}"/>
                  </a:ext>
                </a:extLst>
              </p:cNvPr>
              <p:cNvSpPr>
                <a:spLocks noChangeShapeType="1"/>
              </p:cNvSpPr>
              <p:nvPr/>
            </p:nvSpPr>
            <p:spPr bwMode="auto">
              <a:xfrm>
                <a:off x="646" y="2859"/>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3" name="Line 197">
                <a:extLst>
                  <a:ext uri="{FF2B5EF4-FFF2-40B4-BE49-F238E27FC236}">
                    <a16:creationId xmlns:a16="http://schemas.microsoft.com/office/drawing/2014/main" id="{C1672E23-6664-77C0-404B-975AB7A83E03}"/>
                  </a:ext>
                </a:extLst>
              </p:cNvPr>
              <p:cNvSpPr>
                <a:spLocks noChangeShapeType="1"/>
              </p:cNvSpPr>
              <p:nvPr/>
            </p:nvSpPr>
            <p:spPr bwMode="auto">
              <a:xfrm>
                <a:off x="646" y="282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4" name="Line 198">
                <a:extLst>
                  <a:ext uri="{FF2B5EF4-FFF2-40B4-BE49-F238E27FC236}">
                    <a16:creationId xmlns:a16="http://schemas.microsoft.com/office/drawing/2014/main" id="{765EC316-36C8-AC8D-B59E-FC5703EBDECD}"/>
                  </a:ext>
                </a:extLst>
              </p:cNvPr>
              <p:cNvSpPr>
                <a:spLocks noChangeShapeType="1"/>
              </p:cNvSpPr>
              <p:nvPr/>
            </p:nvSpPr>
            <p:spPr bwMode="auto">
              <a:xfrm>
                <a:off x="646" y="279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5" name="Line 199">
                <a:extLst>
                  <a:ext uri="{FF2B5EF4-FFF2-40B4-BE49-F238E27FC236}">
                    <a16:creationId xmlns:a16="http://schemas.microsoft.com/office/drawing/2014/main" id="{E6E06DE1-6BC6-2E37-0CFC-6853F72E869A}"/>
                  </a:ext>
                </a:extLst>
              </p:cNvPr>
              <p:cNvSpPr>
                <a:spLocks noChangeShapeType="1"/>
              </p:cNvSpPr>
              <p:nvPr/>
            </p:nvSpPr>
            <p:spPr bwMode="auto">
              <a:xfrm>
                <a:off x="646" y="2770"/>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6" name="Line 200">
                <a:extLst>
                  <a:ext uri="{FF2B5EF4-FFF2-40B4-BE49-F238E27FC236}">
                    <a16:creationId xmlns:a16="http://schemas.microsoft.com/office/drawing/2014/main" id="{FE8CF94C-9E5D-67BC-656D-2C843E17AEDC}"/>
                  </a:ext>
                </a:extLst>
              </p:cNvPr>
              <p:cNvSpPr>
                <a:spLocks noChangeShapeType="1"/>
              </p:cNvSpPr>
              <p:nvPr/>
            </p:nvSpPr>
            <p:spPr bwMode="auto">
              <a:xfrm>
                <a:off x="646" y="273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7" name="Line 201">
                <a:extLst>
                  <a:ext uri="{FF2B5EF4-FFF2-40B4-BE49-F238E27FC236}">
                    <a16:creationId xmlns:a16="http://schemas.microsoft.com/office/drawing/2014/main" id="{92429A60-3831-0E54-5593-2B57551FEAFA}"/>
                  </a:ext>
                </a:extLst>
              </p:cNvPr>
              <p:cNvSpPr>
                <a:spLocks noChangeShapeType="1"/>
              </p:cNvSpPr>
              <p:nvPr/>
            </p:nvSpPr>
            <p:spPr bwMode="auto">
              <a:xfrm>
                <a:off x="646" y="2709"/>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8" name="Line 202">
                <a:extLst>
                  <a:ext uri="{FF2B5EF4-FFF2-40B4-BE49-F238E27FC236}">
                    <a16:creationId xmlns:a16="http://schemas.microsoft.com/office/drawing/2014/main" id="{18E5BB3D-68F5-A8E7-A776-A00DA382162B}"/>
                  </a:ext>
                </a:extLst>
              </p:cNvPr>
              <p:cNvSpPr>
                <a:spLocks noChangeShapeType="1"/>
              </p:cNvSpPr>
              <p:nvPr/>
            </p:nvSpPr>
            <p:spPr bwMode="auto">
              <a:xfrm>
                <a:off x="646" y="2680"/>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79" name="Line 203">
                <a:extLst>
                  <a:ext uri="{FF2B5EF4-FFF2-40B4-BE49-F238E27FC236}">
                    <a16:creationId xmlns:a16="http://schemas.microsoft.com/office/drawing/2014/main" id="{69DDBA38-1E22-2C25-13F5-426DDFC85B91}"/>
                  </a:ext>
                </a:extLst>
              </p:cNvPr>
              <p:cNvSpPr>
                <a:spLocks noChangeShapeType="1"/>
              </p:cNvSpPr>
              <p:nvPr/>
            </p:nvSpPr>
            <p:spPr bwMode="auto">
              <a:xfrm>
                <a:off x="646" y="2651"/>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0" name="Line 204">
                <a:extLst>
                  <a:ext uri="{FF2B5EF4-FFF2-40B4-BE49-F238E27FC236}">
                    <a16:creationId xmlns:a16="http://schemas.microsoft.com/office/drawing/2014/main" id="{9877D6B3-D6A3-EF0D-0D11-80B453A6B4EE}"/>
                  </a:ext>
                </a:extLst>
              </p:cNvPr>
              <p:cNvSpPr>
                <a:spLocks noChangeShapeType="1"/>
              </p:cNvSpPr>
              <p:nvPr/>
            </p:nvSpPr>
            <p:spPr bwMode="auto">
              <a:xfrm>
                <a:off x="646" y="261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1" name="Line 205">
                <a:extLst>
                  <a:ext uri="{FF2B5EF4-FFF2-40B4-BE49-F238E27FC236}">
                    <a16:creationId xmlns:a16="http://schemas.microsoft.com/office/drawing/2014/main" id="{81D57FE2-E6C8-2801-9402-18DD8B83A37A}"/>
                  </a:ext>
                </a:extLst>
              </p:cNvPr>
              <p:cNvSpPr>
                <a:spLocks noChangeShapeType="1"/>
              </p:cNvSpPr>
              <p:nvPr/>
            </p:nvSpPr>
            <p:spPr bwMode="auto">
              <a:xfrm>
                <a:off x="646" y="2590"/>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2" name="Line 206">
                <a:extLst>
                  <a:ext uri="{FF2B5EF4-FFF2-40B4-BE49-F238E27FC236}">
                    <a16:creationId xmlns:a16="http://schemas.microsoft.com/office/drawing/2014/main" id="{8D4B6913-F3BE-BB18-10AA-3D83264E999B}"/>
                  </a:ext>
                </a:extLst>
              </p:cNvPr>
              <p:cNvSpPr>
                <a:spLocks noChangeShapeType="1"/>
              </p:cNvSpPr>
              <p:nvPr/>
            </p:nvSpPr>
            <p:spPr bwMode="auto">
              <a:xfrm>
                <a:off x="646" y="2562"/>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3" name="Line 207">
                <a:extLst>
                  <a:ext uri="{FF2B5EF4-FFF2-40B4-BE49-F238E27FC236}">
                    <a16:creationId xmlns:a16="http://schemas.microsoft.com/office/drawing/2014/main" id="{8312BB10-2C8D-BB24-1063-37AFBBA92B6C}"/>
                  </a:ext>
                </a:extLst>
              </p:cNvPr>
              <p:cNvSpPr>
                <a:spLocks noChangeShapeType="1"/>
              </p:cNvSpPr>
              <p:nvPr/>
            </p:nvSpPr>
            <p:spPr bwMode="auto">
              <a:xfrm>
                <a:off x="646" y="2529"/>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4" name="Line 208">
                <a:extLst>
                  <a:ext uri="{FF2B5EF4-FFF2-40B4-BE49-F238E27FC236}">
                    <a16:creationId xmlns:a16="http://schemas.microsoft.com/office/drawing/2014/main" id="{2D124AC3-8541-0724-F9FC-A542EF1E52A4}"/>
                  </a:ext>
                </a:extLst>
              </p:cNvPr>
              <p:cNvSpPr>
                <a:spLocks noChangeShapeType="1"/>
              </p:cNvSpPr>
              <p:nvPr/>
            </p:nvSpPr>
            <p:spPr bwMode="auto">
              <a:xfrm>
                <a:off x="646" y="2501"/>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5" name="Line 209">
                <a:extLst>
                  <a:ext uri="{FF2B5EF4-FFF2-40B4-BE49-F238E27FC236}">
                    <a16:creationId xmlns:a16="http://schemas.microsoft.com/office/drawing/2014/main" id="{9BEBE503-1E0A-9A0D-081D-CD066C9E1704}"/>
                  </a:ext>
                </a:extLst>
              </p:cNvPr>
              <p:cNvSpPr>
                <a:spLocks noChangeShapeType="1"/>
              </p:cNvSpPr>
              <p:nvPr/>
            </p:nvSpPr>
            <p:spPr bwMode="auto">
              <a:xfrm>
                <a:off x="646" y="247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6" name="Line 210">
                <a:extLst>
                  <a:ext uri="{FF2B5EF4-FFF2-40B4-BE49-F238E27FC236}">
                    <a16:creationId xmlns:a16="http://schemas.microsoft.com/office/drawing/2014/main" id="{EDC60353-1F97-04E3-2649-B8513FB20422}"/>
                  </a:ext>
                </a:extLst>
              </p:cNvPr>
              <p:cNvSpPr>
                <a:spLocks noChangeShapeType="1"/>
              </p:cNvSpPr>
              <p:nvPr/>
            </p:nvSpPr>
            <p:spPr bwMode="auto">
              <a:xfrm>
                <a:off x="646" y="2440"/>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7" name="Line 211">
                <a:extLst>
                  <a:ext uri="{FF2B5EF4-FFF2-40B4-BE49-F238E27FC236}">
                    <a16:creationId xmlns:a16="http://schemas.microsoft.com/office/drawing/2014/main" id="{E0076CEA-D449-E688-1AC0-47B16388A668}"/>
                  </a:ext>
                </a:extLst>
              </p:cNvPr>
              <p:cNvSpPr>
                <a:spLocks noChangeShapeType="1"/>
              </p:cNvSpPr>
              <p:nvPr/>
            </p:nvSpPr>
            <p:spPr bwMode="auto">
              <a:xfrm>
                <a:off x="646" y="2412"/>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8" name="Line 212">
                <a:extLst>
                  <a:ext uri="{FF2B5EF4-FFF2-40B4-BE49-F238E27FC236}">
                    <a16:creationId xmlns:a16="http://schemas.microsoft.com/office/drawing/2014/main" id="{7BA3966F-629E-6B1C-AEE3-CEA2BE7868E3}"/>
                  </a:ext>
                </a:extLst>
              </p:cNvPr>
              <p:cNvSpPr>
                <a:spLocks noChangeShapeType="1"/>
              </p:cNvSpPr>
              <p:nvPr/>
            </p:nvSpPr>
            <p:spPr bwMode="auto">
              <a:xfrm>
                <a:off x="646" y="2383"/>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89" name="Line 213">
                <a:extLst>
                  <a:ext uri="{FF2B5EF4-FFF2-40B4-BE49-F238E27FC236}">
                    <a16:creationId xmlns:a16="http://schemas.microsoft.com/office/drawing/2014/main" id="{E2F479BF-E384-25F2-51B6-8B31DC90EAC2}"/>
                  </a:ext>
                </a:extLst>
              </p:cNvPr>
              <p:cNvSpPr>
                <a:spLocks noChangeShapeType="1"/>
              </p:cNvSpPr>
              <p:nvPr/>
            </p:nvSpPr>
            <p:spPr bwMode="auto">
              <a:xfrm>
                <a:off x="646" y="2351"/>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0" name="Line 214">
                <a:extLst>
                  <a:ext uri="{FF2B5EF4-FFF2-40B4-BE49-F238E27FC236}">
                    <a16:creationId xmlns:a16="http://schemas.microsoft.com/office/drawing/2014/main" id="{0D4D934B-013E-7853-0C6E-E87F1D915746}"/>
                  </a:ext>
                </a:extLst>
              </p:cNvPr>
              <p:cNvSpPr>
                <a:spLocks noChangeShapeType="1"/>
              </p:cNvSpPr>
              <p:nvPr/>
            </p:nvSpPr>
            <p:spPr bwMode="auto">
              <a:xfrm>
                <a:off x="646" y="232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1" name="Line 215">
                <a:extLst>
                  <a:ext uri="{FF2B5EF4-FFF2-40B4-BE49-F238E27FC236}">
                    <a16:creationId xmlns:a16="http://schemas.microsoft.com/office/drawing/2014/main" id="{9F633E4D-3E89-3A83-5DD5-28CC4147254E}"/>
                  </a:ext>
                </a:extLst>
              </p:cNvPr>
              <p:cNvSpPr>
                <a:spLocks noChangeShapeType="1"/>
              </p:cNvSpPr>
              <p:nvPr/>
            </p:nvSpPr>
            <p:spPr bwMode="auto">
              <a:xfrm>
                <a:off x="646" y="2293"/>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2" name="Line 216">
                <a:extLst>
                  <a:ext uri="{FF2B5EF4-FFF2-40B4-BE49-F238E27FC236}">
                    <a16:creationId xmlns:a16="http://schemas.microsoft.com/office/drawing/2014/main" id="{B63152C9-F3EA-7C65-4AA8-B9CCDED4FDB3}"/>
                  </a:ext>
                </a:extLst>
              </p:cNvPr>
              <p:cNvSpPr>
                <a:spLocks noChangeShapeType="1"/>
              </p:cNvSpPr>
              <p:nvPr/>
            </p:nvSpPr>
            <p:spPr bwMode="auto">
              <a:xfrm>
                <a:off x="646" y="2261"/>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3" name="Line 217">
                <a:extLst>
                  <a:ext uri="{FF2B5EF4-FFF2-40B4-BE49-F238E27FC236}">
                    <a16:creationId xmlns:a16="http://schemas.microsoft.com/office/drawing/2014/main" id="{A42093A0-AF75-5123-7A93-E6FDE1DED06C}"/>
                  </a:ext>
                </a:extLst>
              </p:cNvPr>
              <p:cNvSpPr>
                <a:spLocks noChangeShapeType="1"/>
              </p:cNvSpPr>
              <p:nvPr/>
            </p:nvSpPr>
            <p:spPr bwMode="auto">
              <a:xfrm>
                <a:off x="646" y="2232"/>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4" name="Line 218">
                <a:extLst>
                  <a:ext uri="{FF2B5EF4-FFF2-40B4-BE49-F238E27FC236}">
                    <a16:creationId xmlns:a16="http://schemas.microsoft.com/office/drawing/2014/main" id="{B0448704-48F4-A1F3-00E3-BBA4792A6CF4}"/>
                  </a:ext>
                </a:extLst>
              </p:cNvPr>
              <p:cNvSpPr>
                <a:spLocks noChangeShapeType="1"/>
              </p:cNvSpPr>
              <p:nvPr/>
            </p:nvSpPr>
            <p:spPr bwMode="auto">
              <a:xfrm>
                <a:off x="646" y="2203"/>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5" name="Line 219">
                <a:extLst>
                  <a:ext uri="{FF2B5EF4-FFF2-40B4-BE49-F238E27FC236}">
                    <a16:creationId xmlns:a16="http://schemas.microsoft.com/office/drawing/2014/main" id="{D32F9386-7AF2-AD87-3252-1C6D0AAC1597}"/>
                  </a:ext>
                </a:extLst>
              </p:cNvPr>
              <p:cNvSpPr>
                <a:spLocks noChangeShapeType="1"/>
              </p:cNvSpPr>
              <p:nvPr/>
            </p:nvSpPr>
            <p:spPr bwMode="auto">
              <a:xfrm>
                <a:off x="646" y="2175"/>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6" name="Line 220">
                <a:extLst>
                  <a:ext uri="{FF2B5EF4-FFF2-40B4-BE49-F238E27FC236}">
                    <a16:creationId xmlns:a16="http://schemas.microsoft.com/office/drawing/2014/main" id="{2B19AD94-C48E-BEB6-02F0-DB5826E144DA}"/>
                  </a:ext>
                </a:extLst>
              </p:cNvPr>
              <p:cNvSpPr>
                <a:spLocks noChangeShapeType="1"/>
              </p:cNvSpPr>
              <p:nvPr/>
            </p:nvSpPr>
            <p:spPr bwMode="auto">
              <a:xfrm>
                <a:off x="646"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7" name="Line 221">
                <a:extLst>
                  <a:ext uri="{FF2B5EF4-FFF2-40B4-BE49-F238E27FC236}">
                    <a16:creationId xmlns:a16="http://schemas.microsoft.com/office/drawing/2014/main" id="{0A5600D5-6924-7ECB-C9AD-1CFAF4D8D4C4}"/>
                  </a:ext>
                </a:extLst>
              </p:cNvPr>
              <p:cNvSpPr>
                <a:spLocks noChangeShapeType="1"/>
              </p:cNvSpPr>
              <p:nvPr/>
            </p:nvSpPr>
            <p:spPr bwMode="auto">
              <a:xfrm>
                <a:off x="748"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8" name="Line 222">
                <a:extLst>
                  <a:ext uri="{FF2B5EF4-FFF2-40B4-BE49-F238E27FC236}">
                    <a16:creationId xmlns:a16="http://schemas.microsoft.com/office/drawing/2014/main" id="{F947FFB1-57B8-9A9F-BF3F-345B3D47FF51}"/>
                  </a:ext>
                </a:extLst>
              </p:cNvPr>
              <p:cNvSpPr>
                <a:spLocks noChangeShapeType="1"/>
              </p:cNvSpPr>
              <p:nvPr/>
            </p:nvSpPr>
            <p:spPr bwMode="auto">
              <a:xfrm>
                <a:off x="853"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399" name="Line 223">
                <a:extLst>
                  <a:ext uri="{FF2B5EF4-FFF2-40B4-BE49-F238E27FC236}">
                    <a16:creationId xmlns:a16="http://schemas.microsoft.com/office/drawing/2014/main" id="{28E12BFD-292C-1193-EF86-40D60C45C2D2}"/>
                  </a:ext>
                </a:extLst>
              </p:cNvPr>
              <p:cNvSpPr>
                <a:spLocks noChangeShapeType="1"/>
              </p:cNvSpPr>
              <p:nvPr/>
            </p:nvSpPr>
            <p:spPr bwMode="auto">
              <a:xfrm>
                <a:off x="959" y="2175"/>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0" name="Line 224">
                <a:extLst>
                  <a:ext uri="{FF2B5EF4-FFF2-40B4-BE49-F238E27FC236}">
                    <a16:creationId xmlns:a16="http://schemas.microsoft.com/office/drawing/2014/main" id="{74BE9594-9CD3-EB5E-5F07-333B27E51DA9}"/>
                  </a:ext>
                </a:extLst>
              </p:cNvPr>
              <p:cNvSpPr>
                <a:spLocks noChangeShapeType="1"/>
              </p:cNvSpPr>
              <p:nvPr/>
            </p:nvSpPr>
            <p:spPr bwMode="auto">
              <a:xfrm>
                <a:off x="1064"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1" name="Line 225">
                <a:extLst>
                  <a:ext uri="{FF2B5EF4-FFF2-40B4-BE49-F238E27FC236}">
                    <a16:creationId xmlns:a16="http://schemas.microsoft.com/office/drawing/2014/main" id="{FBEE0A12-53DC-8E34-23C9-976E59918EEC}"/>
                  </a:ext>
                </a:extLst>
              </p:cNvPr>
              <p:cNvSpPr>
                <a:spLocks noChangeShapeType="1"/>
              </p:cNvSpPr>
              <p:nvPr/>
            </p:nvSpPr>
            <p:spPr bwMode="auto">
              <a:xfrm>
                <a:off x="1170"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2" name="Line 226">
                <a:extLst>
                  <a:ext uri="{FF2B5EF4-FFF2-40B4-BE49-F238E27FC236}">
                    <a16:creationId xmlns:a16="http://schemas.microsoft.com/office/drawing/2014/main" id="{1DC571BF-052E-A3BA-9B3D-D4FB05D27520}"/>
                  </a:ext>
                </a:extLst>
              </p:cNvPr>
              <p:cNvSpPr>
                <a:spLocks noChangeShapeType="1"/>
              </p:cNvSpPr>
              <p:nvPr/>
            </p:nvSpPr>
            <p:spPr bwMode="auto">
              <a:xfrm>
                <a:off x="1275"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3" name="Line 227">
                <a:extLst>
                  <a:ext uri="{FF2B5EF4-FFF2-40B4-BE49-F238E27FC236}">
                    <a16:creationId xmlns:a16="http://schemas.microsoft.com/office/drawing/2014/main" id="{596AD80C-A437-D2D5-4A1C-DD69447394FB}"/>
                  </a:ext>
                </a:extLst>
              </p:cNvPr>
              <p:cNvSpPr>
                <a:spLocks noChangeShapeType="1"/>
              </p:cNvSpPr>
              <p:nvPr/>
            </p:nvSpPr>
            <p:spPr bwMode="auto">
              <a:xfrm>
                <a:off x="1380"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4" name="Line 228">
                <a:extLst>
                  <a:ext uri="{FF2B5EF4-FFF2-40B4-BE49-F238E27FC236}">
                    <a16:creationId xmlns:a16="http://schemas.microsoft.com/office/drawing/2014/main" id="{2775898D-E0B4-7911-5DEF-D7C4B55E492D}"/>
                  </a:ext>
                </a:extLst>
              </p:cNvPr>
              <p:cNvSpPr>
                <a:spLocks noChangeShapeType="1"/>
              </p:cNvSpPr>
              <p:nvPr/>
            </p:nvSpPr>
            <p:spPr bwMode="auto">
              <a:xfrm>
                <a:off x="1486" y="2175"/>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5" name="Line 229">
                <a:extLst>
                  <a:ext uri="{FF2B5EF4-FFF2-40B4-BE49-F238E27FC236}">
                    <a16:creationId xmlns:a16="http://schemas.microsoft.com/office/drawing/2014/main" id="{6EC5C29E-40F0-BFC3-43B7-FDEB7DF86A3F}"/>
                  </a:ext>
                </a:extLst>
              </p:cNvPr>
              <p:cNvSpPr>
                <a:spLocks noChangeShapeType="1"/>
              </p:cNvSpPr>
              <p:nvPr/>
            </p:nvSpPr>
            <p:spPr bwMode="auto">
              <a:xfrm>
                <a:off x="1591"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6" name="Line 230">
                <a:extLst>
                  <a:ext uri="{FF2B5EF4-FFF2-40B4-BE49-F238E27FC236}">
                    <a16:creationId xmlns:a16="http://schemas.microsoft.com/office/drawing/2014/main" id="{874686AD-027C-576C-DD1A-804820CB176D}"/>
                  </a:ext>
                </a:extLst>
              </p:cNvPr>
              <p:cNvSpPr>
                <a:spLocks noChangeShapeType="1"/>
              </p:cNvSpPr>
              <p:nvPr/>
            </p:nvSpPr>
            <p:spPr bwMode="auto">
              <a:xfrm>
                <a:off x="1697"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7" name="Line 231">
                <a:extLst>
                  <a:ext uri="{FF2B5EF4-FFF2-40B4-BE49-F238E27FC236}">
                    <a16:creationId xmlns:a16="http://schemas.microsoft.com/office/drawing/2014/main" id="{E850625F-DB92-36D6-5A3B-45809707C68B}"/>
                  </a:ext>
                </a:extLst>
              </p:cNvPr>
              <p:cNvSpPr>
                <a:spLocks noChangeShapeType="1"/>
              </p:cNvSpPr>
              <p:nvPr/>
            </p:nvSpPr>
            <p:spPr bwMode="auto">
              <a:xfrm>
                <a:off x="1802"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8" name="Line 232">
                <a:extLst>
                  <a:ext uri="{FF2B5EF4-FFF2-40B4-BE49-F238E27FC236}">
                    <a16:creationId xmlns:a16="http://schemas.microsoft.com/office/drawing/2014/main" id="{4BFF4048-9FA3-FE48-5B85-360299DCAB06}"/>
                  </a:ext>
                </a:extLst>
              </p:cNvPr>
              <p:cNvSpPr>
                <a:spLocks noChangeShapeType="1"/>
              </p:cNvSpPr>
              <p:nvPr/>
            </p:nvSpPr>
            <p:spPr bwMode="auto">
              <a:xfrm>
                <a:off x="1907"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09" name="Line 233">
                <a:extLst>
                  <a:ext uri="{FF2B5EF4-FFF2-40B4-BE49-F238E27FC236}">
                    <a16:creationId xmlns:a16="http://schemas.microsoft.com/office/drawing/2014/main" id="{3E0CF23D-1C05-19F0-5231-0FB4F6EA4D0C}"/>
                  </a:ext>
                </a:extLst>
              </p:cNvPr>
              <p:cNvSpPr>
                <a:spLocks noChangeShapeType="1"/>
              </p:cNvSpPr>
              <p:nvPr/>
            </p:nvSpPr>
            <p:spPr bwMode="auto">
              <a:xfrm>
                <a:off x="2013" y="2175"/>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0" name="Line 234">
                <a:extLst>
                  <a:ext uri="{FF2B5EF4-FFF2-40B4-BE49-F238E27FC236}">
                    <a16:creationId xmlns:a16="http://schemas.microsoft.com/office/drawing/2014/main" id="{DDDA9B04-1005-8212-EF61-683796A7381C}"/>
                  </a:ext>
                </a:extLst>
              </p:cNvPr>
              <p:cNvSpPr>
                <a:spLocks noChangeShapeType="1"/>
              </p:cNvSpPr>
              <p:nvPr/>
            </p:nvSpPr>
            <p:spPr bwMode="auto">
              <a:xfrm>
                <a:off x="2118"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1" name="Line 235">
                <a:extLst>
                  <a:ext uri="{FF2B5EF4-FFF2-40B4-BE49-F238E27FC236}">
                    <a16:creationId xmlns:a16="http://schemas.microsoft.com/office/drawing/2014/main" id="{FA946336-B4EE-D619-5EA2-C76BA2ED014C}"/>
                  </a:ext>
                </a:extLst>
              </p:cNvPr>
              <p:cNvSpPr>
                <a:spLocks noChangeShapeType="1"/>
              </p:cNvSpPr>
              <p:nvPr/>
            </p:nvSpPr>
            <p:spPr bwMode="auto">
              <a:xfrm>
                <a:off x="2223" y="2175"/>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2" name="Line 236">
                <a:extLst>
                  <a:ext uri="{FF2B5EF4-FFF2-40B4-BE49-F238E27FC236}">
                    <a16:creationId xmlns:a16="http://schemas.microsoft.com/office/drawing/2014/main" id="{81C7F6AB-6DF6-3881-80C3-954849BEEC88}"/>
                  </a:ext>
                </a:extLst>
              </p:cNvPr>
              <p:cNvSpPr>
                <a:spLocks noChangeShapeType="1"/>
              </p:cNvSpPr>
              <p:nvPr/>
            </p:nvSpPr>
            <p:spPr bwMode="auto">
              <a:xfrm>
                <a:off x="2329" y="2175"/>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3" name="Line 237">
                <a:extLst>
                  <a:ext uri="{FF2B5EF4-FFF2-40B4-BE49-F238E27FC236}">
                    <a16:creationId xmlns:a16="http://schemas.microsoft.com/office/drawing/2014/main" id="{89156EF6-9EE6-1666-D050-0DBC207D64AF}"/>
                  </a:ext>
                </a:extLst>
              </p:cNvPr>
              <p:cNvSpPr>
                <a:spLocks noChangeShapeType="1"/>
              </p:cNvSpPr>
              <p:nvPr/>
            </p:nvSpPr>
            <p:spPr bwMode="auto">
              <a:xfrm flipH="1">
                <a:off x="2316" y="3214"/>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4" name="Line 238">
                <a:extLst>
                  <a:ext uri="{FF2B5EF4-FFF2-40B4-BE49-F238E27FC236}">
                    <a16:creationId xmlns:a16="http://schemas.microsoft.com/office/drawing/2014/main" id="{61640A59-C824-DFBE-B5A6-DAE57393DDDC}"/>
                  </a:ext>
                </a:extLst>
              </p:cNvPr>
              <p:cNvSpPr>
                <a:spLocks noChangeShapeType="1"/>
              </p:cNvSpPr>
              <p:nvPr/>
            </p:nvSpPr>
            <p:spPr bwMode="auto">
              <a:xfrm flipH="1">
                <a:off x="2319" y="3185"/>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5" name="Line 239">
                <a:extLst>
                  <a:ext uri="{FF2B5EF4-FFF2-40B4-BE49-F238E27FC236}">
                    <a16:creationId xmlns:a16="http://schemas.microsoft.com/office/drawing/2014/main" id="{4174A3D2-D414-9ED4-D318-23ADB52D7D1C}"/>
                  </a:ext>
                </a:extLst>
              </p:cNvPr>
              <p:cNvSpPr>
                <a:spLocks noChangeShapeType="1"/>
              </p:cNvSpPr>
              <p:nvPr/>
            </p:nvSpPr>
            <p:spPr bwMode="auto">
              <a:xfrm flipH="1">
                <a:off x="2319" y="3156"/>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6" name="Line 240">
                <a:extLst>
                  <a:ext uri="{FF2B5EF4-FFF2-40B4-BE49-F238E27FC236}">
                    <a16:creationId xmlns:a16="http://schemas.microsoft.com/office/drawing/2014/main" id="{EF5141F3-ADC8-2FE8-74E3-63DECB425454}"/>
                  </a:ext>
                </a:extLst>
              </p:cNvPr>
              <p:cNvSpPr>
                <a:spLocks noChangeShapeType="1"/>
              </p:cNvSpPr>
              <p:nvPr/>
            </p:nvSpPr>
            <p:spPr bwMode="auto">
              <a:xfrm flipH="1">
                <a:off x="2319" y="3128"/>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7" name="Line 241">
                <a:extLst>
                  <a:ext uri="{FF2B5EF4-FFF2-40B4-BE49-F238E27FC236}">
                    <a16:creationId xmlns:a16="http://schemas.microsoft.com/office/drawing/2014/main" id="{3D1E8FAB-9946-E45A-6596-284D69CDBA7A}"/>
                  </a:ext>
                </a:extLst>
              </p:cNvPr>
              <p:cNvSpPr>
                <a:spLocks noChangeShapeType="1"/>
              </p:cNvSpPr>
              <p:nvPr/>
            </p:nvSpPr>
            <p:spPr bwMode="auto">
              <a:xfrm flipH="1">
                <a:off x="2319" y="3096"/>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8" name="Line 242">
                <a:extLst>
                  <a:ext uri="{FF2B5EF4-FFF2-40B4-BE49-F238E27FC236}">
                    <a16:creationId xmlns:a16="http://schemas.microsoft.com/office/drawing/2014/main" id="{573164CC-D8E5-252F-07FE-7DA1E008F30A}"/>
                  </a:ext>
                </a:extLst>
              </p:cNvPr>
              <p:cNvSpPr>
                <a:spLocks noChangeShapeType="1"/>
              </p:cNvSpPr>
              <p:nvPr/>
            </p:nvSpPr>
            <p:spPr bwMode="auto">
              <a:xfrm flipH="1">
                <a:off x="2316" y="3067"/>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19" name="Line 243">
                <a:extLst>
                  <a:ext uri="{FF2B5EF4-FFF2-40B4-BE49-F238E27FC236}">
                    <a16:creationId xmlns:a16="http://schemas.microsoft.com/office/drawing/2014/main" id="{9F0ED071-0266-23F2-43E9-4568D71081C9}"/>
                  </a:ext>
                </a:extLst>
              </p:cNvPr>
              <p:cNvSpPr>
                <a:spLocks noChangeShapeType="1"/>
              </p:cNvSpPr>
              <p:nvPr/>
            </p:nvSpPr>
            <p:spPr bwMode="auto">
              <a:xfrm flipH="1">
                <a:off x="2319" y="303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0" name="Line 244">
                <a:extLst>
                  <a:ext uri="{FF2B5EF4-FFF2-40B4-BE49-F238E27FC236}">
                    <a16:creationId xmlns:a16="http://schemas.microsoft.com/office/drawing/2014/main" id="{68B2E88C-2339-82D9-1099-4F1B43D30E8B}"/>
                  </a:ext>
                </a:extLst>
              </p:cNvPr>
              <p:cNvSpPr>
                <a:spLocks noChangeShapeType="1"/>
              </p:cNvSpPr>
              <p:nvPr/>
            </p:nvSpPr>
            <p:spPr bwMode="auto">
              <a:xfrm flipH="1">
                <a:off x="2319" y="3006"/>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1" name="Line 245">
                <a:extLst>
                  <a:ext uri="{FF2B5EF4-FFF2-40B4-BE49-F238E27FC236}">
                    <a16:creationId xmlns:a16="http://schemas.microsoft.com/office/drawing/2014/main" id="{289B6078-7942-CB9B-40FB-7F51D87BB876}"/>
                  </a:ext>
                </a:extLst>
              </p:cNvPr>
              <p:cNvSpPr>
                <a:spLocks noChangeShapeType="1"/>
              </p:cNvSpPr>
              <p:nvPr/>
            </p:nvSpPr>
            <p:spPr bwMode="auto">
              <a:xfrm flipH="1">
                <a:off x="2319" y="297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2" name="Line 246">
                <a:extLst>
                  <a:ext uri="{FF2B5EF4-FFF2-40B4-BE49-F238E27FC236}">
                    <a16:creationId xmlns:a16="http://schemas.microsoft.com/office/drawing/2014/main" id="{BEE0D2F0-A7B9-95B6-050A-3A4B3E1B4501}"/>
                  </a:ext>
                </a:extLst>
              </p:cNvPr>
              <p:cNvSpPr>
                <a:spLocks noChangeShapeType="1"/>
              </p:cNvSpPr>
              <p:nvPr/>
            </p:nvSpPr>
            <p:spPr bwMode="auto">
              <a:xfrm flipH="1">
                <a:off x="2319" y="294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3" name="Line 247">
                <a:extLst>
                  <a:ext uri="{FF2B5EF4-FFF2-40B4-BE49-F238E27FC236}">
                    <a16:creationId xmlns:a16="http://schemas.microsoft.com/office/drawing/2014/main" id="{0EC450A4-AFB0-B5B1-177B-700E362D3FD4}"/>
                  </a:ext>
                </a:extLst>
              </p:cNvPr>
              <p:cNvSpPr>
                <a:spLocks noChangeShapeType="1"/>
              </p:cNvSpPr>
              <p:nvPr/>
            </p:nvSpPr>
            <p:spPr bwMode="auto">
              <a:xfrm flipH="1">
                <a:off x="2316" y="2917"/>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4" name="Line 248">
                <a:extLst>
                  <a:ext uri="{FF2B5EF4-FFF2-40B4-BE49-F238E27FC236}">
                    <a16:creationId xmlns:a16="http://schemas.microsoft.com/office/drawing/2014/main" id="{6EE10C3C-30C1-FEC5-3F72-22E713208582}"/>
                  </a:ext>
                </a:extLst>
              </p:cNvPr>
              <p:cNvSpPr>
                <a:spLocks noChangeShapeType="1"/>
              </p:cNvSpPr>
              <p:nvPr/>
            </p:nvSpPr>
            <p:spPr bwMode="auto">
              <a:xfrm flipH="1">
                <a:off x="2319" y="288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5" name="Line 249">
                <a:extLst>
                  <a:ext uri="{FF2B5EF4-FFF2-40B4-BE49-F238E27FC236}">
                    <a16:creationId xmlns:a16="http://schemas.microsoft.com/office/drawing/2014/main" id="{26A576EF-2841-01E4-F629-E6D3A7EE65D0}"/>
                  </a:ext>
                </a:extLst>
              </p:cNvPr>
              <p:cNvSpPr>
                <a:spLocks noChangeShapeType="1"/>
              </p:cNvSpPr>
              <p:nvPr/>
            </p:nvSpPr>
            <p:spPr bwMode="auto">
              <a:xfrm flipH="1">
                <a:off x="2319" y="2859"/>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6" name="Line 250">
                <a:extLst>
                  <a:ext uri="{FF2B5EF4-FFF2-40B4-BE49-F238E27FC236}">
                    <a16:creationId xmlns:a16="http://schemas.microsoft.com/office/drawing/2014/main" id="{50DD5D69-60BE-0909-1D84-4D8BD7181427}"/>
                  </a:ext>
                </a:extLst>
              </p:cNvPr>
              <p:cNvSpPr>
                <a:spLocks noChangeShapeType="1"/>
              </p:cNvSpPr>
              <p:nvPr/>
            </p:nvSpPr>
            <p:spPr bwMode="auto">
              <a:xfrm flipH="1">
                <a:off x="2319" y="282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7" name="Line 251">
                <a:extLst>
                  <a:ext uri="{FF2B5EF4-FFF2-40B4-BE49-F238E27FC236}">
                    <a16:creationId xmlns:a16="http://schemas.microsoft.com/office/drawing/2014/main" id="{6537FE56-FDC2-0E21-A596-D1E43DF0D257}"/>
                  </a:ext>
                </a:extLst>
              </p:cNvPr>
              <p:cNvSpPr>
                <a:spLocks noChangeShapeType="1"/>
              </p:cNvSpPr>
              <p:nvPr/>
            </p:nvSpPr>
            <p:spPr bwMode="auto">
              <a:xfrm flipH="1">
                <a:off x="2319" y="279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8" name="Line 252">
                <a:extLst>
                  <a:ext uri="{FF2B5EF4-FFF2-40B4-BE49-F238E27FC236}">
                    <a16:creationId xmlns:a16="http://schemas.microsoft.com/office/drawing/2014/main" id="{FB557B4A-2192-7A1C-656F-8F5A8EBFC8BB}"/>
                  </a:ext>
                </a:extLst>
              </p:cNvPr>
              <p:cNvSpPr>
                <a:spLocks noChangeShapeType="1"/>
              </p:cNvSpPr>
              <p:nvPr/>
            </p:nvSpPr>
            <p:spPr bwMode="auto">
              <a:xfrm flipH="1">
                <a:off x="2316" y="2770"/>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29" name="Line 253">
                <a:extLst>
                  <a:ext uri="{FF2B5EF4-FFF2-40B4-BE49-F238E27FC236}">
                    <a16:creationId xmlns:a16="http://schemas.microsoft.com/office/drawing/2014/main" id="{4E12CB08-F2E0-E5D9-B349-260C9C5A0B29}"/>
                  </a:ext>
                </a:extLst>
              </p:cNvPr>
              <p:cNvSpPr>
                <a:spLocks noChangeShapeType="1"/>
              </p:cNvSpPr>
              <p:nvPr/>
            </p:nvSpPr>
            <p:spPr bwMode="auto">
              <a:xfrm flipH="1">
                <a:off x="2319" y="273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0" name="Line 254">
                <a:extLst>
                  <a:ext uri="{FF2B5EF4-FFF2-40B4-BE49-F238E27FC236}">
                    <a16:creationId xmlns:a16="http://schemas.microsoft.com/office/drawing/2014/main" id="{E4B7F0E3-BE23-4C38-1A43-C9665132BBA5}"/>
                  </a:ext>
                </a:extLst>
              </p:cNvPr>
              <p:cNvSpPr>
                <a:spLocks noChangeShapeType="1"/>
              </p:cNvSpPr>
              <p:nvPr/>
            </p:nvSpPr>
            <p:spPr bwMode="auto">
              <a:xfrm flipH="1">
                <a:off x="2319" y="2709"/>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1" name="Line 255">
                <a:extLst>
                  <a:ext uri="{FF2B5EF4-FFF2-40B4-BE49-F238E27FC236}">
                    <a16:creationId xmlns:a16="http://schemas.microsoft.com/office/drawing/2014/main" id="{508CA9BC-2560-8D9E-3359-63D3B32DF20D}"/>
                  </a:ext>
                </a:extLst>
              </p:cNvPr>
              <p:cNvSpPr>
                <a:spLocks noChangeShapeType="1"/>
              </p:cNvSpPr>
              <p:nvPr/>
            </p:nvSpPr>
            <p:spPr bwMode="auto">
              <a:xfrm flipH="1">
                <a:off x="2319" y="268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2" name="Line 256">
                <a:extLst>
                  <a:ext uri="{FF2B5EF4-FFF2-40B4-BE49-F238E27FC236}">
                    <a16:creationId xmlns:a16="http://schemas.microsoft.com/office/drawing/2014/main" id="{6E1E91A8-C578-B1A7-619F-57FF7CE04E89}"/>
                  </a:ext>
                </a:extLst>
              </p:cNvPr>
              <p:cNvSpPr>
                <a:spLocks noChangeShapeType="1"/>
              </p:cNvSpPr>
              <p:nvPr/>
            </p:nvSpPr>
            <p:spPr bwMode="auto">
              <a:xfrm flipH="1">
                <a:off x="2319" y="265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3" name="Line 257">
                <a:extLst>
                  <a:ext uri="{FF2B5EF4-FFF2-40B4-BE49-F238E27FC236}">
                    <a16:creationId xmlns:a16="http://schemas.microsoft.com/office/drawing/2014/main" id="{3E1F2F12-9C8B-6C20-0F50-BB8E14705A9E}"/>
                  </a:ext>
                </a:extLst>
              </p:cNvPr>
              <p:cNvSpPr>
                <a:spLocks noChangeShapeType="1"/>
              </p:cNvSpPr>
              <p:nvPr/>
            </p:nvSpPr>
            <p:spPr bwMode="auto">
              <a:xfrm flipH="1">
                <a:off x="2316" y="261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4" name="Line 258">
                <a:extLst>
                  <a:ext uri="{FF2B5EF4-FFF2-40B4-BE49-F238E27FC236}">
                    <a16:creationId xmlns:a16="http://schemas.microsoft.com/office/drawing/2014/main" id="{2AE6F785-B831-0F48-05B8-066A8EDCD3E9}"/>
                  </a:ext>
                </a:extLst>
              </p:cNvPr>
              <p:cNvSpPr>
                <a:spLocks noChangeShapeType="1"/>
              </p:cNvSpPr>
              <p:nvPr/>
            </p:nvSpPr>
            <p:spPr bwMode="auto">
              <a:xfrm flipH="1">
                <a:off x="2319" y="259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5" name="Line 259">
                <a:extLst>
                  <a:ext uri="{FF2B5EF4-FFF2-40B4-BE49-F238E27FC236}">
                    <a16:creationId xmlns:a16="http://schemas.microsoft.com/office/drawing/2014/main" id="{D74DEDB0-F3EE-696C-9DE9-BDEB7C86D9D8}"/>
                  </a:ext>
                </a:extLst>
              </p:cNvPr>
              <p:cNvSpPr>
                <a:spLocks noChangeShapeType="1"/>
              </p:cNvSpPr>
              <p:nvPr/>
            </p:nvSpPr>
            <p:spPr bwMode="auto">
              <a:xfrm flipH="1">
                <a:off x="2319" y="256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6" name="Line 260">
                <a:extLst>
                  <a:ext uri="{FF2B5EF4-FFF2-40B4-BE49-F238E27FC236}">
                    <a16:creationId xmlns:a16="http://schemas.microsoft.com/office/drawing/2014/main" id="{1DF636E4-D0FC-2131-42D9-CD7D5EB65184}"/>
                  </a:ext>
                </a:extLst>
              </p:cNvPr>
              <p:cNvSpPr>
                <a:spLocks noChangeShapeType="1"/>
              </p:cNvSpPr>
              <p:nvPr/>
            </p:nvSpPr>
            <p:spPr bwMode="auto">
              <a:xfrm flipH="1">
                <a:off x="2319" y="2529"/>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7" name="Line 261">
                <a:extLst>
                  <a:ext uri="{FF2B5EF4-FFF2-40B4-BE49-F238E27FC236}">
                    <a16:creationId xmlns:a16="http://schemas.microsoft.com/office/drawing/2014/main" id="{A6E98707-BB46-9FA6-EF5A-DF8FA0E4FE69}"/>
                  </a:ext>
                </a:extLst>
              </p:cNvPr>
              <p:cNvSpPr>
                <a:spLocks noChangeShapeType="1"/>
              </p:cNvSpPr>
              <p:nvPr/>
            </p:nvSpPr>
            <p:spPr bwMode="auto">
              <a:xfrm flipH="1">
                <a:off x="2319" y="2501"/>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8" name="Line 262">
                <a:extLst>
                  <a:ext uri="{FF2B5EF4-FFF2-40B4-BE49-F238E27FC236}">
                    <a16:creationId xmlns:a16="http://schemas.microsoft.com/office/drawing/2014/main" id="{A3598297-9A9F-8FD5-2E7B-2A71FDDB33F0}"/>
                  </a:ext>
                </a:extLst>
              </p:cNvPr>
              <p:cNvSpPr>
                <a:spLocks noChangeShapeType="1"/>
              </p:cNvSpPr>
              <p:nvPr/>
            </p:nvSpPr>
            <p:spPr bwMode="auto">
              <a:xfrm flipH="1">
                <a:off x="2316" y="247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39" name="Line 263">
                <a:extLst>
                  <a:ext uri="{FF2B5EF4-FFF2-40B4-BE49-F238E27FC236}">
                    <a16:creationId xmlns:a16="http://schemas.microsoft.com/office/drawing/2014/main" id="{C6D8F484-3D00-3BF3-B0D1-2731A45EAAD9}"/>
                  </a:ext>
                </a:extLst>
              </p:cNvPr>
              <p:cNvSpPr>
                <a:spLocks noChangeShapeType="1"/>
              </p:cNvSpPr>
              <p:nvPr/>
            </p:nvSpPr>
            <p:spPr bwMode="auto">
              <a:xfrm flipH="1">
                <a:off x="2319" y="244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0" name="Line 264">
                <a:extLst>
                  <a:ext uri="{FF2B5EF4-FFF2-40B4-BE49-F238E27FC236}">
                    <a16:creationId xmlns:a16="http://schemas.microsoft.com/office/drawing/2014/main" id="{5CEFE0E5-A127-FFA7-73C9-480F5BA8F7E8}"/>
                  </a:ext>
                </a:extLst>
              </p:cNvPr>
              <p:cNvSpPr>
                <a:spLocks noChangeShapeType="1"/>
              </p:cNvSpPr>
              <p:nvPr/>
            </p:nvSpPr>
            <p:spPr bwMode="auto">
              <a:xfrm flipH="1">
                <a:off x="2319" y="241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1" name="Line 265">
                <a:extLst>
                  <a:ext uri="{FF2B5EF4-FFF2-40B4-BE49-F238E27FC236}">
                    <a16:creationId xmlns:a16="http://schemas.microsoft.com/office/drawing/2014/main" id="{951F2690-F67E-F51F-0ACF-84CCD509DCB2}"/>
                  </a:ext>
                </a:extLst>
              </p:cNvPr>
              <p:cNvSpPr>
                <a:spLocks noChangeShapeType="1"/>
              </p:cNvSpPr>
              <p:nvPr/>
            </p:nvSpPr>
            <p:spPr bwMode="auto">
              <a:xfrm flipH="1">
                <a:off x="2319" y="2383"/>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2" name="Line 266">
                <a:extLst>
                  <a:ext uri="{FF2B5EF4-FFF2-40B4-BE49-F238E27FC236}">
                    <a16:creationId xmlns:a16="http://schemas.microsoft.com/office/drawing/2014/main" id="{8FE1013C-D5D3-D114-AF79-666365372ECF}"/>
                  </a:ext>
                </a:extLst>
              </p:cNvPr>
              <p:cNvSpPr>
                <a:spLocks noChangeShapeType="1"/>
              </p:cNvSpPr>
              <p:nvPr/>
            </p:nvSpPr>
            <p:spPr bwMode="auto">
              <a:xfrm flipH="1">
                <a:off x="2319" y="2351"/>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3" name="Line 267">
                <a:extLst>
                  <a:ext uri="{FF2B5EF4-FFF2-40B4-BE49-F238E27FC236}">
                    <a16:creationId xmlns:a16="http://schemas.microsoft.com/office/drawing/2014/main" id="{877E5C59-A722-7A72-5BC6-8228B1371D92}"/>
                  </a:ext>
                </a:extLst>
              </p:cNvPr>
              <p:cNvSpPr>
                <a:spLocks noChangeShapeType="1"/>
              </p:cNvSpPr>
              <p:nvPr/>
            </p:nvSpPr>
            <p:spPr bwMode="auto">
              <a:xfrm flipH="1">
                <a:off x="2316" y="232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4" name="Line 268">
                <a:extLst>
                  <a:ext uri="{FF2B5EF4-FFF2-40B4-BE49-F238E27FC236}">
                    <a16:creationId xmlns:a16="http://schemas.microsoft.com/office/drawing/2014/main" id="{73416F53-E056-609A-EEB7-2C90A36ADE1C}"/>
                  </a:ext>
                </a:extLst>
              </p:cNvPr>
              <p:cNvSpPr>
                <a:spLocks noChangeShapeType="1"/>
              </p:cNvSpPr>
              <p:nvPr/>
            </p:nvSpPr>
            <p:spPr bwMode="auto">
              <a:xfrm flipH="1">
                <a:off x="2319" y="229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5" name="Line 269">
                <a:extLst>
                  <a:ext uri="{FF2B5EF4-FFF2-40B4-BE49-F238E27FC236}">
                    <a16:creationId xmlns:a16="http://schemas.microsoft.com/office/drawing/2014/main" id="{1E6C3A93-68E2-5EF8-517A-95AEA55E841D}"/>
                  </a:ext>
                </a:extLst>
              </p:cNvPr>
              <p:cNvSpPr>
                <a:spLocks noChangeShapeType="1"/>
              </p:cNvSpPr>
              <p:nvPr/>
            </p:nvSpPr>
            <p:spPr bwMode="auto">
              <a:xfrm flipH="1">
                <a:off x="2319" y="226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6" name="Line 270">
                <a:extLst>
                  <a:ext uri="{FF2B5EF4-FFF2-40B4-BE49-F238E27FC236}">
                    <a16:creationId xmlns:a16="http://schemas.microsoft.com/office/drawing/2014/main" id="{AE12ACAE-6529-2D51-DED4-D0E16E3AE20B}"/>
                  </a:ext>
                </a:extLst>
              </p:cNvPr>
              <p:cNvSpPr>
                <a:spLocks noChangeShapeType="1"/>
              </p:cNvSpPr>
              <p:nvPr/>
            </p:nvSpPr>
            <p:spPr bwMode="auto">
              <a:xfrm flipH="1">
                <a:off x="2319" y="2232"/>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7" name="Line 271">
                <a:extLst>
                  <a:ext uri="{FF2B5EF4-FFF2-40B4-BE49-F238E27FC236}">
                    <a16:creationId xmlns:a16="http://schemas.microsoft.com/office/drawing/2014/main" id="{F8E8F23F-6FE6-499A-0009-85C408315227}"/>
                  </a:ext>
                </a:extLst>
              </p:cNvPr>
              <p:cNvSpPr>
                <a:spLocks noChangeShapeType="1"/>
              </p:cNvSpPr>
              <p:nvPr/>
            </p:nvSpPr>
            <p:spPr bwMode="auto">
              <a:xfrm flipH="1">
                <a:off x="2319" y="220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8" name="Line 272">
                <a:extLst>
                  <a:ext uri="{FF2B5EF4-FFF2-40B4-BE49-F238E27FC236}">
                    <a16:creationId xmlns:a16="http://schemas.microsoft.com/office/drawing/2014/main" id="{FB949EA2-6FA8-6AF8-A5BE-8239803B8C3D}"/>
                  </a:ext>
                </a:extLst>
              </p:cNvPr>
              <p:cNvSpPr>
                <a:spLocks noChangeShapeType="1"/>
              </p:cNvSpPr>
              <p:nvPr/>
            </p:nvSpPr>
            <p:spPr bwMode="auto">
              <a:xfrm flipH="1">
                <a:off x="2316" y="2175"/>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49" name="Line 273">
                <a:extLst>
                  <a:ext uri="{FF2B5EF4-FFF2-40B4-BE49-F238E27FC236}">
                    <a16:creationId xmlns:a16="http://schemas.microsoft.com/office/drawing/2014/main" id="{5AC551FF-5200-41B0-200B-8B1B4AB2BDCB}"/>
                  </a:ext>
                </a:extLst>
              </p:cNvPr>
              <p:cNvSpPr>
                <a:spLocks noChangeShapeType="1"/>
              </p:cNvSpPr>
              <p:nvPr/>
            </p:nvSpPr>
            <p:spPr bwMode="auto">
              <a:xfrm flipV="1">
                <a:off x="1486" y="2175"/>
                <a:ext cx="0" cy="10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56" name="Rectangle 280">
                <a:extLst>
                  <a:ext uri="{FF2B5EF4-FFF2-40B4-BE49-F238E27FC236}">
                    <a16:creationId xmlns:a16="http://schemas.microsoft.com/office/drawing/2014/main" id="{587A573D-192F-84BD-4D3B-F8845D420224}"/>
                  </a:ext>
                </a:extLst>
              </p:cNvPr>
              <p:cNvSpPr>
                <a:spLocks noChangeArrowheads="1"/>
              </p:cNvSpPr>
              <p:nvPr/>
            </p:nvSpPr>
            <p:spPr bwMode="auto">
              <a:xfrm>
                <a:off x="1249" y="3289"/>
                <a:ext cx="551"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351457" name="Rectangle 281">
                <a:extLst>
                  <a:ext uri="{FF2B5EF4-FFF2-40B4-BE49-F238E27FC236}">
                    <a16:creationId xmlns:a16="http://schemas.microsoft.com/office/drawing/2014/main" id="{8B544BC6-1185-26BE-3C24-F7CEC5A88E92}"/>
                  </a:ext>
                </a:extLst>
              </p:cNvPr>
              <p:cNvSpPr>
                <a:spLocks noChangeArrowheads="1"/>
              </p:cNvSpPr>
              <p:nvPr/>
            </p:nvSpPr>
            <p:spPr bwMode="auto">
              <a:xfrm>
                <a:off x="1241" y="3328"/>
                <a:ext cx="51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Doppler bins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351459" name="Rectangle 283">
                <a:extLst>
                  <a:ext uri="{FF2B5EF4-FFF2-40B4-BE49-F238E27FC236}">
                    <a16:creationId xmlns:a16="http://schemas.microsoft.com/office/drawing/2014/main" id="{DD35A6BE-56FF-E7D1-2A45-6189D18B1F0D}"/>
                  </a:ext>
                </a:extLst>
              </p:cNvPr>
              <p:cNvSpPr>
                <a:spLocks noChangeArrowheads="1"/>
              </p:cNvSpPr>
              <p:nvPr/>
            </p:nvSpPr>
            <p:spPr bwMode="auto">
              <a:xfrm>
                <a:off x="1631" y="2219"/>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351460" name="Rectangle 284">
                <a:extLst>
                  <a:ext uri="{FF2B5EF4-FFF2-40B4-BE49-F238E27FC236}">
                    <a16:creationId xmlns:a16="http://schemas.microsoft.com/office/drawing/2014/main" id="{294C67C9-8FB1-6F34-A1A2-6F2E5FB53D42}"/>
                  </a:ext>
                </a:extLst>
              </p:cNvPr>
              <p:cNvSpPr>
                <a:spLocks noChangeArrowheads="1"/>
              </p:cNvSpPr>
              <p:nvPr/>
            </p:nvSpPr>
            <p:spPr bwMode="auto">
              <a:xfrm>
                <a:off x="1664" y="2234"/>
                <a:ext cx="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Symbol" panose="05050102010706020507" pitchFamily="18" charset="2"/>
                  </a:rPr>
                  <a:t>n</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351461" name="Rectangle 285">
                <a:extLst>
                  <a:ext uri="{FF2B5EF4-FFF2-40B4-BE49-F238E27FC236}">
                    <a16:creationId xmlns:a16="http://schemas.microsoft.com/office/drawing/2014/main" id="{81E59C56-F24D-9CEA-BD60-2F5D611AD37A}"/>
                  </a:ext>
                </a:extLst>
              </p:cNvPr>
              <p:cNvSpPr>
                <a:spLocks noChangeArrowheads="1"/>
              </p:cNvSpPr>
              <p:nvPr/>
            </p:nvSpPr>
            <p:spPr bwMode="auto">
              <a:xfrm>
                <a:off x="1722" y="2242"/>
                <a:ext cx="1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 5</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351462" name="Rectangle 286">
                <a:extLst>
                  <a:ext uri="{FF2B5EF4-FFF2-40B4-BE49-F238E27FC236}">
                    <a16:creationId xmlns:a16="http://schemas.microsoft.com/office/drawing/2014/main" id="{54A1F88F-8EBC-835D-9C60-83D5C2DA1EEA}"/>
                  </a:ext>
                </a:extLst>
              </p:cNvPr>
              <p:cNvSpPr>
                <a:spLocks noChangeArrowheads="1"/>
              </p:cNvSpPr>
              <p:nvPr/>
            </p:nvSpPr>
            <p:spPr bwMode="auto">
              <a:xfrm>
                <a:off x="1614" y="2916"/>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351463" name="Rectangle 287">
                <a:extLst>
                  <a:ext uri="{FF2B5EF4-FFF2-40B4-BE49-F238E27FC236}">
                    <a16:creationId xmlns:a16="http://schemas.microsoft.com/office/drawing/2014/main" id="{8A47C6EF-88A3-6263-94A2-8FF3DB530F8E}"/>
                  </a:ext>
                </a:extLst>
              </p:cNvPr>
              <p:cNvSpPr>
                <a:spLocks noChangeArrowheads="1"/>
              </p:cNvSpPr>
              <p:nvPr/>
            </p:nvSpPr>
            <p:spPr bwMode="auto">
              <a:xfrm>
                <a:off x="1647" y="2931"/>
                <a:ext cx="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Symbol" panose="05050102010706020507" pitchFamily="18" charset="2"/>
                  </a:rPr>
                  <a:t>n</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351464" name="Rectangle 288">
                <a:extLst>
                  <a:ext uri="{FF2B5EF4-FFF2-40B4-BE49-F238E27FC236}">
                    <a16:creationId xmlns:a16="http://schemas.microsoft.com/office/drawing/2014/main" id="{D8DAF835-0EE5-98A0-26B4-D4945D856D4A}"/>
                  </a:ext>
                </a:extLst>
              </p:cNvPr>
              <p:cNvSpPr>
                <a:spLocks noChangeArrowheads="1"/>
              </p:cNvSpPr>
              <p:nvPr/>
            </p:nvSpPr>
            <p:spPr bwMode="auto">
              <a:xfrm>
                <a:off x="1706" y="2939"/>
                <a:ext cx="1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 1</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351465" name="Rectangle 289">
                <a:extLst>
                  <a:ext uri="{FF2B5EF4-FFF2-40B4-BE49-F238E27FC236}">
                    <a16:creationId xmlns:a16="http://schemas.microsoft.com/office/drawing/2014/main" id="{2F6FD5BB-AEEF-F728-D933-642ACDD8D336}"/>
                  </a:ext>
                </a:extLst>
              </p:cNvPr>
              <p:cNvSpPr>
                <a:spLocks noChangeArrowheads="1"/>
              </p:cNvSpPr>
              <p:nvPr/>
            </p:nvSpPr>
            <p:spPr bwMode="auto">
              <a:xfrm>
                <a:off x="821" y="2912"/>
                <a:ext cx="28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sp>
            <p:nvSpPr>
              <p:cNvPr id="351466" name="Rectangle 290">
                <a:extLst>
                  <a:ext uri="{FF2B5EF4-FFF2-40B4-BE49-F238E27FC236}">
                    <a16:creationId xmlns:a16="http://schemas.microsoft.com/office/drawing/2014/main" id="{2DD0D52A-579F-A83F-AA63-BACD5B2E5855}"/>
                  </a:ext>
                </a:extLst>
              </p:cNvPr>
              <p:cNvSpPr>
                <a:spLocks noChangeArrowheads="1"/>
              </p:cNvSpPr>
              <p:nvPr/>
            </p:nvSpPr>
            <p:spPr bwMode="auto">
              <a:xfrm>
                <a:off x="854" y="2927"/>
                <a:ext cx="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Symbol" panose="05050102010706020507" pitchFamily="18" charset="2"/>
                  </a:rPr>
                  <a:t>n</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351467" name="Rectangle 291">
                <a:extLst>
                  <a:ext uri="{FF2B5EF4-FFF2-40B4-BE49-F238E27FC236}">
                    <a16:creationId xmlns:a16="http://schemas.microsoft.com/office/drawing/2014/main" id="{1EEC1F17-8196-CC93-6782-484B355C5859}"/>
                  </a:ext>
                </a:extLst>
              </p:cNvPr>
              <p:cNvSpPr>
                <a:spLocks noChangeArrowheads="1"/>
              </p:cNvSpPr>
              <p:nvPr/>
            </p:nvSpPr>
            <p:spPr bwMode="auto">
              <a:xfrm>
                <a:off x="913" y="2935"/>
                <a:ext cx="1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 0.5</a:t>
                </a:r>
                <a:endParaRPr kumimoji="0" lang="en-US" altLang="en-US" sz="3200" b="0" i="0" u="none" strike="noStrike" cap="none" normalizeH="0" baseline="0">
                  <a:ln>
                    <a:noFill/>
                  </a:ln>
                  <a:solidFill>
                    <a:schemeClr val="tx1"/>
                  </a:solidFill>
                  <a:effectLst/>
                  <a:latin typeface="Arial" panose="020B0604020202020204" pitchFamily="34" charset="0"/>
                </a:endParaRPr>
              </a:p>
            </p:txBody>
          </p:sp>
          <p:grpSp>
            <p:nvGrpSpPr>
              <p:cNvPr id="351468" name="Group 294">
                <a:extLst>
                  <a:ext uri="{FF2B5EF4-FFF2-40B4-BE49-F238E27FC236}">
                    <a16:creationId xmlns:a16="http://schemas.microsoft.com/office/drawing/2014/main" id="{F6F46612-1E97-2FCE-FDED-8E4B904492C4}"/>
                  </a:ext>
                </a:extLst>
              </p:cNvPr>
              <p:cNvGrpSpPr>
                <a:grpSpLocks/>
              </p:cNvGrpSpPr>
              <p:nvPr/>
            </p:nvGrpSpPr>
            <p:grpSpPr bwMode="auto">
              <a:xfrm>
                <a:off x="1082" y="2973"/>
                <a:ext cx="243" cy="107"/>
                <a:chOff x="1082" y="2973"/>
                <a:chExt cx="243" cy="107"/>
              </a:xfrm>
            </p:grpSpPr>
            <p:sp>
              <p:nvSpPr>
                <p:cNvPr id="351475" name="Line 292">
                  <a:extLst>
                    <a:ext uri="{FF2B5EF4-FFF2-40B4-BE49-F238E27FC236}">
                      <a16:creationId xmlns:a16="http://schemas.microsoft.com/office/drawing/2014/main" id="{49AC1B2F-6F6B-2AED-40D2-71DE8F70BAC3}"/>
                    </a:ext>
                  </a:extLst>
                </p:cNvPr>
                <p:cNvSpPr>
                  <a:spLocks noChangeShapeType="1"/>
                </p:cNvSpPr>
                <p:nvPr/>
              </p:nvSpPr>
              <p:spPr bwMode="auto">
                <a:xfrm>
                  <a:off x="1082" y="2973"/>
                  <a:ext cx="212" cy="91"/>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76" name="Freeform 293">
                  <a:extLst>
                    <a:ext uri="{FF2B5EF4-FFF2-40B4-BE49-F238E27FC236}">
                      <a16:creationId xmlns:a16="http://schemas.microsoft.com/office/drawing/2014/main" id="{E2FFFA2B-19D4-B312-093F-05D335724BD5}"/>
                    </a:ext>
                  </a:extLst>
                </p:cNvPr>
                <p:cNvSpPr>
                  <a:spLocks/>
                </p:cNvSpPr>
                <p:nvPr/>
              </p:nvSpPr>
              <p:spPr bwMode="auto">
                <a:xfrm>
                  <a:off x="1286" y="3048"/>
                  <a:ext cx="39" cy="32"/>
                </a:xfrm>
                <a:custGeom>
                  <a:avLst/>
                  <a:gdLst>
                    <a:gd name="T0" fmla="*/ 0 w 78"/>
                    <a:gd name="T1" fmla="*/ 66 h 66"/>
                    <a:gd name="T2" fmla="*/ 78 w 78"/>
                    <a:gd name="T3" fmla="*/ 61 h 66"/>
                    <a:gd name="T4" fmla="*/ 28 w 78"/>
                    <a:gd name="T5" fmla="*/ 0 h 66"/>
                    <a:gd name="T6" fmla="*/ 0 w 78"/>
                    <a:gd name="T7" fmla="*/ 66 h 66"/>
                  </a:gdLst>
                  <a:ahLst/>
                  <a:cxnLst>
                    <a:cxn ang="0">
                      <a:pos x="T0" y="T1"/>
                    </a:cxn>
                    <a:cxn ang="0">
                      <a:pos x="T2" y="T3"/>
                    </a:cxn>
                    <a:cxn ang="0">
                      <a:pos x="T4" y="T5"/>
                    </a:cxn>
                    <a:cxn ang="0">
                      <a:pos x="T6" y="T7"/>
                    </a:cxn>
                  </a:cxnLst>
                  <a:rect l="0" t="0" r="r" b="b"/>
                  <a:pathLst>
                    <a:path w="78" h="66">
                      <a:moveTo>
                        <a:pt x="0" y="66"/>
                      </a:moveTo>
                      <a:lnTo>
                        <a:pt x="78" y="61"/>
                      </a:lnTo>
                      <a:lnTo>
                        <a:pt x="28" y="0"/>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grpSp>
          <p:grpSp>
            <p:nvGrpSpPr>
              <p:cNvPr id="351469" name="Group 297">
                <a:extLst>
                  <a:ext uri="{FF2B5EF4-FFF2-40B4-BE49-F238E27FC236}">
                    <a16:creationId xmlns:a16="http://schemas.microsoft.com/office/drawing/2014/main" id="{DDFD41D3-FA3E-0EBE-E956-6EB9D0B85E61}"/>
                  </a:ext>
                </a:extLst>
              </p:cNvPr>
              <p:cNvGrpSpPr>
                <a:grpSpLocks/>
              </p:cNvGrpSpPr>
              <p:nvPr/>
            </p:nvGrpSpPr>
            <p:grpSpPr bwMode="auto">
              <a:xfrm>
                <a:off x="1559" y="2990"/>
                <a:ext cx="74" cy="34"/>
                <a:chOff x="1559" y="2990"/>
                <a:chExt cx="74" cy="34"/>
              </a:xfrm>
            </p:grpSpPr>
            <p:sp>
              <p:nvSpPr>
                <p:cNvPr id="351473" name="Line 295">
                  <a:extLst>
                    <a:ext uri="{FF2B5EF4-FFF2-40B4-BE49-F238E27FC236}">
                      <a16:creationId xmlns:a16="http://schemas.microsoft.com/office/drawing/2014/main" id="{88931F3F-70D2-DE5A-0D3B-B45DEF925BA0}"/>
                    </a:ext>
                  </a:extLst>
                </p:cNvPr>
                <p:cNvSpPr>
                  <a:spLocks noChangeShapeType="1"/>
                </p:cNvSpPr>
                <p:nvPr/>
              </p:nvSpPr>
              <p:spPr bwMode="auto">
                <a:xfrm flipH="1">
                  <a:off x="1590" y="2990"/>
                  <a:ext cx="43" cy="1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74" name="Freeform 296">
                  <a:extLst>
                    <a:ext uri="{FF2B5EF4-FFF2-40B4-BE49-F238E27FC236}">
                      <a16:creationId xmlns:a16="http://schemas.microsoft.com/office/drawing/2014/main" id="{9263CB92-542C-B560-A31A-7DBB8046570E}"/>
                    </a:ext>
                  </a:extLst>
                </p:cNvPr>
                <p:cNvSpPr>
                  <a:spLocks/>
                </p:cNvSpPr>
                <p:nvPr/>
              </p:nvSpPr>
              <p:spPr bwMode="auto">
                <a:xfrm>
                  <a:off x="1559" y="2991"/>
                  <a:ext cx="40" cy="33"/>
                </a:xfrm>
                <a:custGeom>
                  <a:avLst/>
                  <a:gdLst>
                    <a:gd name="T0" fmla="*/ 53 w 80"/>
                    <a:gd name="T1" fmla="*/ 0 h 66"/>
                    <a:gd name="T2" fmla="*/ 0 w 80"/>
                    <a:gd name="T3" fmla="*/ 59 h 66"/>
                    <a:gd name="T4" fmla="*/ 80 w 80"/>
                    <a:gd name="T5" fmla="*/ 66 h 66"/>
                    <a:gd name="T6" fmla="*/ 53 w 80"/>
                    <a:gd name="T7" fmla="*/ 0 h 66"/>
                  </a:gdLst>
                  <a:ahLst/>
                  <a:cxnLst>
                    <a:cxn ang="0">
                      <a:pos x="T0" y="T1"/>
                    </a:cxn>
                    <a:cxn ang="0">
                      <a:pos x="T2" y="T3"/>
                    </a:cxn>
                    <a:cxn ang="0">
                      <a:pos x="T4" y="T5"/>
                    </a:cxn>
                    <a:cxn ang="0">
                      <a:pos x="T6" y="T7"/>
                    </a:cxn>
                  </a:cxnLst>
                  <a:rect l="0" t="0" r="r" b="b"/>
                  <a:pathLst>
                    <a:path w="80" h="66">
                      <a:moveTo>
                        <a:pt x="53" y="0"/>
                      </a:moveTo>
                      <a:lnTo>
                        <a:pt x="0" y="59"/>
                      </a:lnTo>
                      <a:lnTo>
                        <a:pt x="80" y="66"/>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grpSp>
          <p:grpSp>
            <p:nvGrpSpPr>
              <p:cNvPr id="351470" name="Group 300">
                <a:extLst>
                  <a:ext uri="{FF2B5EF4-FFF2-40B4-BE49-F238E27FC236}">
                    <a16:creationId xmlns:a16="http://schemas.microsoft.com/office/drawing/2014/main" id="{DD5C0A8E-8B19-4331-C273-DC833B01C736}"/>
                  </a:ext>
                </a:extLst>
              </p:cNvPr>
              <p:cNvGrpSpPr>
                <a:grpSpLocks/>
              </p:cNvGrpSpPr>
              <p:nvPr/>
            </p:nvGrpSpPr>
            <p:grpSpPr bwMode="auto">
              <a:xfrm>
                <a:off x="1548" y="2293"/>
                <a:ext cx="102" cy="71"/>
                <a:chOff x="1548" y="2293"/>
                <a:chExt cx="102" cy="71"/>
              </a:xfrm>
            </p:grpSpPr>
            <p:sp>
              <p:nvSpPr>
                <p:cNvPr id="351471" name="Line 298">
                  <a:extLst>
                    <a:ext uri="{FF2B5EF4-FFF2-40B4-BE49-F238E27FC236}">
                      <a16:creationId xmlns:a16="http://schemas.microsoft.com/office/drawing/2014/main" id="{E50B3112-F639-2AB0-913A-7CE9EF951409}"/>
                    </a:ext>
                  </a:extLst>
                </p:cNvPr>
                <p:cNvSpPr>
                  <a:spLocks noChangeShapeType="1"/>
                </p:cNvSpPr>
                <p:nvPr/>
              </p:nvSpPr>
              <p:spPr bwMode="auto">
                <a:xfrm flipH="1">
                  <a:off x="1576" y="2293"/>
                  <a:ext cx="74" cy="5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3200"/>
                </a:p>
              </p:txBody>
            </p:sp>
            <p:sp>
              <p:nvSpPr>
                <p:cNvPr id="351472" name="Freeform 299">
                  <a:extLst>
                    <a:ext uri="{FF2B5EF4-FFF2-40B4-BE49-F238E27FC236}">
                      <a16:creationId xmlns:a16="http://schemas.microsoft.com/office/drawing/2014/main" id="{5EF7F603-231E-2A54-202B-4335611244B6}"/>
                    </a:ext>
                  </a:extLst>
                </p:cNvPr>
                <p:cNvSpPr>
                  <a:spLocks/>
                </p:cNvSpPr>
                <p:nvPr/>
              </p:nvSpPr>
              <p:spPr bwMode="auto">
                <a:xfrm>
                  <a:off x="1548" y="2329"/>
                  <a:ext cx="40" cy="35"/>
                </a:xfrm>
                <a:custGeom>
                  <a:avLst/>
                  <a:gdLst>
                    <a:gd name="T0" fmla="*/ 38 w 79"/>
                    <a:gd name="T1" fmla="*/ 0 h 70"/>
                    <a:gd name="T2" fmla="*/ 0 w 79"/>
                    <a:gd name="T3" fmla="*/ 70 h 70"/>
                    <a:gd name="T4" fmla="*/ 79 w 79"/>
                    <a:gd name="T5" fmla="*/ 59 h 70"/>
                    <a:gd name="T6" fmla="*/ 38 w 79"/>
                    <a:gd name="T7" fmla="*/ 0 h 70"/>
                  </a:gdLst>
                  <a:ahLst/>
                  <a:cxnLst>
                    <a:cxn ang="0">
                      <a:pos x="T0" y="T1"/>
                    </a:cxn>
                    <a:cxn ang="0">
                      <a:pos x="T2" y="T3"/>
                    </a:cxn>
                    <a:cxn ang="0">
                      <a:pos x="T4" y="T5"/>
                    </a:cxn>
                    <a:cxn ang="0">
                      <a:pos x="T6" y="T7"/>
                    </a:cxn>
                  </a:cxnLst>
                  <a:rect l="0" t="0" r="r" b="b"/>
                  <a:pathLst>
                    <a:path w="79" h="70">
                      <a:moveTo>
                        <a:pt x="38" y="0"/>
                      </a:moveTo>
                      <a:lnTo>
                        <a:pt x="0" y="70"/>
                      </a:lnTo>
                      <a:lnTo>
                        <a:pt x="79" y="59"/>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3200"/>
                </a:p>
              </p:txBody>
            </p:sp>
          </p:grpSp>
        </p:grpSp>
      </p:grpSp>
      <p:grpSp>
        <p:nvGrpSpPr>
          <p:cNvPr id="351477" name="Group 304">
            <a:extLst>
              <a:ext uri="{FF2B5EF4-FFF2-40B4-BE49-F238E27FC236}">
                <a16:creationId xmlns:a16="http://schemas.microsoft.com/office/drawing/2014/main" id="{B3EB911E-B87E-48B1-22CB-A00FD9A119C0}"/>
              </a:ext>
            </a:extLst>
          </p:cNvPr>
          <p:cNvGrpSpPr>
            <a:grpSpLocks noChangeAspect="1"/>
          </p:cNvGrpSpPr>
          <p:nvPr/>
        </p:nvGrpSpPr>
        <p:grpSpPr bwMode="auto">
          <a:xfrm>
            <a:off x="4432550" y="3031077"/>
            <a:ext cx="3235710" cy="2504113"/>
            <a:chOff x="2779" y="2008"/>
            <a:chExt cx="1862" cy="1441"/>
          </a:xfrm>
        </p:grpSpPr>
        <p:sp>
          <p:nvSpPr>
            <p:cNvPr id="351479" name="Rectangle 305">
              <a:extLst>
                <a:ext uri="{FF2B5EF4-FFF2-40B4-BE49-F238E27FC236}">
                  <a16:creationId xmlns:a16="http://schemas.microsoft.com/office/drawing/2014/main" id="{EB112E2C-0667-20CD-7C2A-3A5960B752FC}"/>
                </a:ext>
              </a:extLst>
            </p:cNvPr>
            <p:cNvSpPr>
              <a:spLocks noChangeArrowheads="1"/>
            </p:cNvSpPr>
            <p:nvPr/>
          </p:nvSpPr>
          <p:spPr bwMode="auto">
            <a:xfrm>
              <a:off x="2825" y="3200"/>
              <a:ext cx="102"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481" name="Rectangle 307">
              <a:extLst>
                <a:ext uri="{FF2B5EF4-FFF2-40B4-BE49-F238E27FC236}">
                  <a16:creationId xmlns:a16="http://schemas.microsoft.com/office/drawing/2014/main" id="{729763E1-A336-B6FE-3530-8831DF5BC345}"/>
                </a:ext>
              </a:extLst>
            </p:cNvPr>
            <p:cNvSpPr>
              <a:spLocks noChangeArrowheads="1"/>
            </p:cNvSpPr>
            <p:nvPr/>
          </p:nvSpPr>
          <p:spPr bwMode="auto">
            <a:xfrm>
              <a:off x="2822" y="3191"/>
              <a:ext cx="99"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anose="02020603050405020304" pitchFamily="18" charset="0"/>
                </a:rPr>
                <a:t>-40</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51482" name="Rectangle 308">
              <a:extLst>
                <a:ext uri="{FF2B5EF4-FFF2-40B4-BE49-F238E27FC236}">
                  <a16:creationId xmlns:a16="http://schemas.microsoft.com/office/drawing/2014/main" id="{C964DE2A-B6E8-5A87-AFA7-142C126164A3}"/>
                </a:ext>
              </a:extLst>
            </p:cNvPr>
            <p:cNvSpPr>
              <a:spLocks noChangeArrowheads="1"/>
            </p:cNvSpPr>
            <p:nvPr/>
          </p:nvSpPr>
          <p:spPr bwMode="auto">
            <a:xfrm>
              <a:off x="2825" y="3060"/>
              <a:ext cx="10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484" name="Rectangle 310">
              <a:extLst>
                <a:ext uri="{FF2B5EF4-FFF2-40B4-BE49-F238E27FC236}">
                  <a16:creationId xmlns:a16="http://schemas.microsoft.com/office/drawing/2014/main" id="{E415DCE9-3BB6-FDFC-68FA-78B7D131451B}"/>
                </a:ext>
              </a:extLst>
            </p:cNvPr>
            <p:cNvSpPr>
              <a:spLocks noChangeArrowheads="1"/>
            </p:cNvSpPr>
            <p:nvPr/>
          </p:nvSpPr>
          <p:spPr bwMode="auto">
            <a:xfrm>
              <a:off x="2822" y="3051"/>
              <a:ext cx="99"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anose="02020603050405020304" pitchFamily="18" charset="0"/>
                </a:rPr>
                <a:t>-30</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51485" name="Rectangle 311">
              <a:extLst>
                <a:ext uri="{FF2B5EF4-FFF2-40B4-BE49-F238E27FC236}">
                  <a16:creationId xmlns:a16="http://schemas.microsoft.com/office/drawing/2014/main" id="{ADAEE3EE-88FA-3783-3C24-ECEAD15AA584}"/>
                </a:ext>
              </a:extLst>
            </p:cNvPr>
            <p:cNvSpPr>
              <a:spLocks noChangeArrowheads="1"/>
            </p:cNvSpPr>
            <p:nvPr/>
          </p:nvSpPr>
          <p:spPr bwMode="auto">
            <a:xfrm>
              <a:off x="2825" y="2919"/>
              <a:ext cx="102"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487" name="Rectangle 313">
              <a:extLst>
                <a:ext uri="{FF2B5EF4-FFF2-40B4-BE49-F238E27FC236}">
                  <a16:creationId xmlns:a16="http://schemas.microsoft.com/office/drawing/2014/main" id="{3C4F061C-506E-125C-9EA1-B4A8A6D82BBF}"/>
                </a:ext>
              </a:extLst>
            </p:cNvPr>
            <p:cNvSpPr>
              <a:spLocks noChangeArrowheads="1"/>
            </p:cNvSpPr>
            <p:nvPr/>
          </p:nvSpPr>
          <p:spPr bwMode="auto">
            <a:xfrm>
              <a:off x="2822" y="2910"/>
              <a:ext cx="99"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anose="02020603050405020304" pitchFamily="18" charset="0"/>
                </a:rPr>
                <a:t>-20</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51488" name="Rectangle 314">
              <a:extLst>
                <a:ext uri="{FF2B5EF4-FFF2-40B4-BE49-F238E27FC236}">
                  <a16:creationId xmlns:a16="http://schemas.microsoft.com/office/drawing/2014/main" id="{ECA9B3B0-76CF-289A-D564-81FB18FB8E11}"/>
                </a:ext>
              </a:extLst>
            </p:cNvPr>
            <p:cNvSpPr>
              <a:spLocks noChangeArrowheads="1"/>
            </p:cNvSpPr>
            <p:nvPr/>
          </p:nvSpPr>
          <p:spPr bwMode="auto">
            <a:xfrm>
              <a:off x="2825" y="2779"/>
              <a:ext cx="10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490" name="Rectangle 316">
              <a:extLst>
                <a:ext uri="{FF2B5EF4-FFF2-40B4-BE49-F238E27FC236}">
                  <a16:creationId xmlns:a16="http://schemas.microsoft.com/office/drawing/2014/main" id="{584E0ED8-F0EA-C652-9558-18534AD82B98}"/>
                </a:ext>
              </a:extLst>
            </p:cNvPr>
            <p:cNvSpPr>
              <a:spLocks noChangeArrowheads="1"/>
            </p:cNvSpPr>
            <p:nvPr/>
          </p:nvSpPr>
          <p:spPr bwMode="auto">
            <a:xfrm>
              <a:off x="2822" y="2770"/>
              <a:ext cx="99"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anose="02020603050405020304" pitchFamily="18" charset="0"/>
                </a:rPr>
                <a:t>-10</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51491" name="Rectangle 317">
              <a:extLst>
                <a:ext uri="{FF2B5EF4-FFF2-40B4-BE49-F238E27FC236}">
                  <a16:creationId xmlns:a16="http://schemas.microsoft.com/office/drawing/2014/main" id="{6FCD97CC-8CE9-7324-D7FB-A3AD62DB1E67}"/>
                </a:ext>
              </a:extLst>
            </p:cNvPr>
            <p:cNvSpPr>
              <a:spLocks noChangeArrowheads="1"/>
            </p:cNvSpPr>
            <p:nvPr/>
          </p:nvSpPr>
          <p:spPr bwMode="auto">
            <a:xfrm>
              <a:off x="2883" y="2638"/>
              <a:ext cx="26"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492" name="Rectangle 318">
              <a:extLst>
                <a:ext uri="{FF2B5EF4-FFF2-40B4-BE49-F238E27FC236}">
                  <a16:creationId xmlns:a16="http://schemas.microsoft.com/office/drawing/2014/main" id="{9C11EAC7-FB8B-A655-BD37-93EFCA9E6475}"/>
                </a:ext>
              </a:extLst>
            </p:cNvPr>
            <p:cNvSpPr>
              <a:spLocks noChangeArrowheads="1"/>
            </p:cNvSpPr>
            <p:nvPr/>
          </p:nvSpPr>
          <p:spPr bwMode="auto">
            <a:xfrm>
              <a:off x="2868" y="2627"/>
              <a:ext cx="37"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anose="02020603050405020304" pitchFamily="18" charset="0"/>
                </a:rPr>
                <a:t>0</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51493" name="Rectangle 319">
              <a:extLst>
                <a:ext uri="{FF2B5EF4-FFF2-40B4-BE49-F238E27FC236}">
                  <a16:creationId xmlns:a16="http://schemas.microsoft.com/office/drawing/2014/main" id="{6F83BF9D-821A-F255-0BD0-A93435C7EA97}"/>
                </a:ext>
              </a:extLst>
            </p:cNvPr>
            <p:cNvSpPr>
              <a:spLocks noChangeArrowheads="1"/>
            </p:cNvSpPr>
            <p:nvPr/>
          </p:nvSpPr>
          <p:spPr bwMode="auto">
            <a:xfrm>
              <a:off x="2860" y="2498"/>
              <a:ext cx="52"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494" name="Rectangle 320">
              <a:extLst>
                <a:ext uri="{FF2B5EF4-FFF2-40B4-BE49-F238E27FC236}">
                  <a16:creationId xmlns:a16="http://schemas.microsoft.com/office/drawing/2014/main" id="{60625588-4CC5-3251-5F3C-F1195E733784}"/>
                </a:ext>
              </a:extLst>
            </p:cNvPr>
            <p:cNvSpPr>
              <a:spLocks noChangeArrowheads="1"/>
            </p:cNvSpPr>
            <p:nvPr/>
          </p:nvSpPr>
          <p:spPr bwMode="auto">
            <a:xfrm>
              <a:off x="2845" y="2487"/>
              <a:ext cx="74"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Times New Roman" panose="02020603050405020304" pitchFamily="18" charset="0"/>
                </a:rPr>
                <a:t>10</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495" name="Rectangle 321">
              <a:extLst>
                <a:ext uri="{FF2B5EF4-FFF2-40B4-BE49-F238E27FC236}">
                  <a16:creationId xmlns:a16="http://schemas.microsoft.com/office/drawing/2014/main" id="{F47EF821-2A5A-20F6-0DDD-7B8C372A0249}"/>
                </a:ext>
              </a:extLst>
            </p:cNvPr>
            <p:cNvSpPr>
              <a:spLocks noChangeArrowheads="1"/>
            </p:cNvSpPr>
            <p:nvPr/>
          </p:nvSpPr>
          <p:spPr bwMode="auto">
            <a:xfrm>
              <a:off x="2860" y="2357"/>
              <a:ext cx="52"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496" name="Rectangle 322">
              <a:extLst>
                <a:ext uri="{FF2B5EF4-FFF2-40B4-BE49-F238E27FC236}">
                  <a16:creationId xmlns:a16="http://schemas.microsoft.com/office/drawing/2014/main" id="{E7504B7D-4D48-43C5-8D6C-0AF4D645E909}"/>
                </a:ext>
              </a:extLst>
            </p:cNvPr>
            <p:cNvSpPr>
              <a:spLocks noChangeArrowheads="1"/>
            </p:cNvSpPr>
            <p:nvPr/>
          </p:nvSpPr>
          <p:spPr bwMode="auto">
            <a:xfrm>
              <a:off x="2845" y="2346"/>
              <a:ext cx="74"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Times New Roman" panose="02020603050405020304" pitchFamily="18" charset="0"/>
                </a:rPr>
                <a:t>20</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497" name="Rectangle 323">
              <a:extLst>
                <a:ext uri="{FF2B5EF4-FFF2-40B4-BE49-F238E27FC236}">
                  <a16:creationId xmlns:a16="http://schemas.microsoft.com/office/drawing/2014/main" id="{B0B3821A-9BC4-F35C-1587-E33F0A7753BC}"/>
                </a:ext>
              </a:extLst>
            </p:cNvPr>
            <p:cNvSpPr>
              <a:spLocks noChangeArrowheads="1"/>
            </p:cNvSpPr>
            <p:nvPr/>
          </p:nvSpPr>
          <p:spPr bwMode="auto">
            <a:xfrm>
              <a:off x="2860" y="2216"/>
              <a:ext cx="52"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498" name="Rectangle 324">
              <a:extLst>
                <a:ext uri="{FF2B5EF4-FFF2-40B4-BE49-F238E27FC236}">
                  <a16:creationId xmlns:a16="http://schemas.microsoft.com/office/drawing/2014/main" id="{81C6DADD-7E8D-613A-D2B1-A235EF25FDA1}"/>
                </a:ext>
              </a:extLst>
            </p:cNvPr>
            <p:cNvSpPr>
              <a:spLocks noChangeArrowheads="1"/>
            </p:cNvSpPr>
            <p:nvPr/>
          </p:nvSpPr>
          <p:spPr bwMode="auto">
            <a:xfrm>
              <a:off x="2845" y="2206"/>
              <a:ext cx="74"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Times New Roman" panose="02020603050405020304" pitchFamily="18" charset="0"/>
                </a:rPr>
                <a:t>30</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nvGrpSpPr>
            <p:cNvPr id="351499" name="Group 614">
              <a:extLst>
                <a:ext uri="{FF2B5EF4-FFF2-40B4-BE49-F238E27FC236}">
                  <a16:creationId xmlns:a16="http://schemas.microsoft.com/office/drawing/2014/main" id="{F0A56768-BFF4-4E5E-8792-480BC14CE38C}"/>
                </a:ext>
              </a:extLst>
            </p:cNvPr>
            <p:cNvGrpSpPr>
              <a:grpSpLocks/>
            </p:cNvGrpSpPr>
            <p:nvPr/>
          </p:nvGrpSpPr>
          <p:grpSpPr bwMode="auto">
            <a:xfrm>
              <a:off x="2779" y="2008"/>
              <a:ext cx="1862" cy="1441"/>
              <a:chOff x="2779" y="2008"/>
              <a:chExt cx="1862" cy="1441"/>
            </a:xfrm>
          </p:grpSpPr>
          <p:sp>
            <p:nvSpPr>
              <p:cNvPr id="351500" name="Line 325">
                <a:extLst>
                  <a:ext uri="{FF2B5EF4-FFF2-40B4-BE49-F238E27FC236}">
                    <a16:creationId xmlns:a16="http://schemas.microsoft.com/office/drawing/2014/main" id="{C372EDA3-BA5D-B690-7FFC-39D57879C718}"/>
                  </a:ext>
                </a:extLst>
              </p:cNvPr>
              <p:cNvSpPr>
                <a:spLocks noChangeShapeType="1"/>
              </p:cNvSpPr>
              <p:nvPr/>
            </p:nvSpPr>
            <p:spPr bwMode="auto">
              <a:xfrm flipV="1">
                <a:off x="3257" y="2177"/>
                <a:ext cx="0" cy="1055"/>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1" name="Line 326">
                <a:extLst>
                  <a:ext uri="{FF2B5EF4-FFF2-40B4-BE49-F238E27FC236}">
                    <a16:creationId xmlns:a16="http://schemas.microsoft.com/office/drawing/2014/main" id="{4A6CF9EC-9AE5-5F70-2774-DC0F53696845}"/>
                  </a:ext>
                </a:extLst>
              </p:cNvPr>
              <p:cNvSpPr>
                <a:spLocks noChangeShapeType="1"/>
              </p:cNvSpPr>
              <p:nvPr/>
            </p:nvSpPr>
            <p:spPr bwMode="auto">
              <a:xfrm flipV="1">
                <a:off x="3788" y="2177"/>
                <a:ext cx="1" cy="1055"/>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2" name="Line 327">
                <a:extLst>
                  <a:ext uri="{FF2B5EF4-FFF2-40B4-BE49-F238E27FC236}">
                    <a16:creationId xmlns:a16="http://schemas.microsoft.com/office/drawing/2014/main" id="{DA9AD977-0FC7-6D82-8F4D-AE50EE155C50}"/>
                  </a:ext>
                </a:extLst>
              </p:cNvPr>
              <p:cNvSpPr>
                <a:spLocks noChangeShapeType="1"/>
              </p:cNvSpPr>
              <p:nvPr/>
            </p:nvSpPr>
            <p:spPr bwMode="auto">
              <a:xfrm flipV="1">
                <a:off x="4319" y="2177"/>
                <a:ext cx="1" cy="1055"/>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3" name="Line 328">
                <a:extLst>
                  <a:ext uri="{FF2B5EF4-FFF2-40B4-BE49-F238E27FC236}">
                    <a16:creationId xmlns:a16="http://schemas.microsoft.com/office/drawing/2014/main" id="{5AEF299A-3B85-8C17-A6BD-024D0318423E}"/>
                  </a:ext>
                </a:extLst>
              </p:cNvPr>
              <p:cNvSpPr>
                <a:spLocks noChangeShapeType="1"/>
              </p:cNvSpPr>
              <p:nvPr/>
            </p:nvSpPr>
            <p:spPr bwMode="auto">
              <a:xfrm>
                <a:off x="2939" y="3091"/>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4" name="Line 329">
                <a:extLst>
                  <a:ext uri="{FF2B5EF4-FFF2-40B4-BE49-F238E27FC236}">
                    <a16:creationId xmlns:a16="http://schemas.microsoft.com/office/drawing/2014/main" id="{73B9C804-096B-3BFC-197B-164A698F6AD8}"/>
                  </a:ext>
                </a:extLst>
              </p:cNvPr>
              <p:cNvSpPr>
                <a:spLocks noChangeShapeType="1"/>
              </p:cNvSpPr>
              <p:nvPr/>
            </p:nvSpPr>
            <p:spPr bwMode="auto">
              <a:xfrm>
                <a:off x="2939" y="2950"/>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5" name="Line 330">
                <a:extLst>
                  <a:ext uri="{FF2B5EF4-FFF2-40B4-BE49-F238E27FC236}">
                    <a16:creationId xmlns:a16="http://schemas.microsoft.com/office/drawing/2014/main" id="{B423BC60-9843-F960-D596-08E3212EAA82}"/>
                  </a:ext>
                </a:extLst>
              </p:cNvPr>
              <p:cNvSpPr>
                <a:spLocks noChangeShapeType="1"/>
              </p:cNvSpPr>
              <p:nvPr/>
            </p:nvSpPr>
            <p:spPr bwMode="auto">
              <a:xfrm>
                <a:off x="2939" y="2809"/>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6" name="Line 331">
                <a:extLst>
                  <a:ext uri="{FF2B5EF4-FFF2-40B4-BE49-F238E27FC236}">
                    <a16:creationId xmlns:a16="http://schemas.microsoft.com/office/drawing/2014/main" id="{0C2994BF-1962-27B2-FD32-4C0535B84D8F}"/>
                  </a:ext>
                </a:extLst>
              </p:cNvPr>
              <p:cNvSpPr>
                <a:spLocks noChangeShapeType="1"/>
              </p:cNvSpPr>
              <p:nvPr/>
            </p:nvSpPr>
            <p:spPr bwMode="auto">
              <a:xfrm>
                <a:off x="2939" y="2669"/>
                <a:ext cx="1701"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7" name="Line 332">
                <a:extLst>
                  <a:ext uri="{FF2B5EF4-FFF2-40B4-BE49-F238E27FC236}">
                    <a16:creationId xmlns:a16="http://schemas.microsoft.com/office/drawing/2014/main" id="{81CAE424-0EC9-4DFC-64C4-10CA0B881D1C}"/>
                  </a:ext>
                </a:extLst>
              </p:cNvPr>
              <p:cNvSpPr>
                <a:spLocks noChangeShapeType="1"/>
              </p:cNvSpPr>
              <p:nvPr/>
            </p:nvSpPr>
            <p:spPr bwMode="auto">
              <a:xfrm>
                <a:off x="2939" y="2528"/>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8" name="Line 333">
                <a:extLst>
                  <a:ext uri="{FF2B5EF4-FFF2-40B4-BE49-F238E27FC236}">
                    <a16:creationId xmlns:a16="http://schemas.microsoft.com/office/drawing/2014/main" id="{90F01A17-DF68-74FF-210F-D27686D52C07}"/>
                  </a:ext>
                </a:extLst>
              </p:cNvPr>
              <p:cNvSpPr>
                <a:spLocks noChangeShapeType="1"/>
              </p:cNvSpPr>
              <p:nvPr/>
            </p:nvSpPr>
            <p:spPr bwMode="auto">
              <a:xfrm>
                <a:off x="2939" y="2388"/>
                <a:ext cx="1701"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09" name="Line 334">
                <a:extLst>
                  <a:ext uri="{FF2B5EF4-FFF2-40B4-BE49-F238E27FC236}">
                    <a16:creationId xmlns:a16="http://schemas.microsoft.com/office/drawing/2014/main" id="{EA17807C-BCFD-4ED1-F6DE-9A18CCEFB55E}"/>
                  </a:ext>
                </a:extLst>
              </p:cNvPr>
              <p:cNvSpPr>
                <a:spLocks noChangeShapeType="1"/>
              </p:cNvSpPr>
              <p:nvPr/>
            </p:nvSpPr>
            <p:spPr bwMode="auto">
              <a:xfrm>
                <a:off x="2939" y="2247"/>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10" name="Freeform 335">
                <a:extLst>
                  <a:ext uri="{FF2B5EF4-FFF2-40B4-BE49-F238E27FC236}">
                    <a16:creationId xmlns:a16="http://schemas.microsoft.com/office/drawing/2014/main" id="{C64954DD-DE6C-A2A8-132E-E7AC58680B64}"/>
                  </a:ext>
                </a:extLst>
              </p:cNvPr>
              <p:cNvSpPr>
                <a:spLocks/>
              </p:cNvSpPr>
              <p:nvPr/>
            </p:nvSpPr>
            <p:spPr bwMode="auto">
              <a:xfrm>
                <a:off x="3247" y="2230"/>
                <a:ext cx="1339" cy="1003"/>
              </a:xfrm>
              <a:custGeom>
                <a:avLst/>
                <a:gdLst>
                  <a:gd name="T0" fmla="*/ 12 w 2680"/>
                  <a:gd name="T1" fmla="*/ 2006 h 2006"/>
                  <a:gd name="T2" fmla="*/ 240 w 2680"/>
                  <a:gd name="T3" fmla="*/ 1422 h 2006"/>
                  <a:gd name="T4" fmla="*/ 240 w 2680"/>
                  <a:gd name="T5" fmla="*/ 1423 h 2006"/>
                  <a:gd name="T6" fmla="*/ 447 w 2680"/>
                  <a:gd name="T7" fmla="*/ 945 h 2006"/>
                  <a:gd name="T8" fmla="*/ 668 w 2680"/>
                  <a:gd name="T9" fmla="*/ 561 h 2006"/>
                  <a:gd name="T10" fmla="*/ 667 w 2680"/>
                  <a:gd name="T11" fmla="*/ 562 h 2006"/>
                  <a:gd name="T12" fmla="*/ 868 w 2680"/>
                  <a:gd name="T13" fmla="*/ 262 h 2006"/>
                  <a:gd name="T14" fmla="*/ 1088 w 2680"/>
                  <a:gd name="T15" fmla="*/ 80 h 2006"/>
                  <a:gd name="T16" fmla="*/ 1085 w 2680"/>
                  <a:gd name="T17" fmla="*/ 82 h 2006"/>
                  <a:gd name="T18" fmla="*/ 1296 w 2680"/>
                  <a:gd name="T19" fmla="*/ 7 h 2006"/>
                  <a:gd name="T20" fmla="*/ 1295 w 2680"/>
                  <a:gd name="T21" fmla="*/ 14 h 2006"/>
                  <a:gd name="T22" fmla="*/ 1511 w 2680"/>
                  <a:gd name="T23" fmla="*/ 62 h 2006"/>
                  <a:gd name="T24" fmla="*/ 1721 w 2680"/>
                  <a:gd name="T25" fmla="*/ 228 h 2006"/>
                  <a:gd name="T26" fmla="*/ 1720 w 2680"/>
                  <a:gd name="T27" fmla="*/ 228 h 2006"/>
                  <a:gd name="T28" fmla="*/ 1938 w 2680"/>
                  <a:gd name="T29" fmla="*/ 490 h 2006"/>
                  <a:gd name="T30" fmla="*/ 2141 w 2680"/>
                  <a:gd name="T31" fmla="*/ 842 h 2006"/>
                  <a:gd name="T32" fmla="*/ 2141 w 2680"/>
                  <a:gd name="T33" fmla="*/ 841 h 2006"/>
                  <a:gd name="T34" fmla="*/ 2360 w 2680"/>
                  <a:gd name="T35" fmla="*/ 1266 h 2006"/>
                  <a:gd name="T36" fmla="*/ 2568 w 2680"/>
                  <a:gd name="T37" fmla="*/ 1759 h 2006"/>
                  <a:gd name="T38" fmla="*/ 2568 w 2680"/>
                  <a:gd name="T39" fmla="*/ 1758 h 2006"/>
                  <a:gd name="T40" fmla="*/ 2680 w 2680"/>
                  <a:gd name="T41" fmla="*/ 2001 h 2006"/>
                  <a:gd name="T42" fmla="*/ 2580 w 2680"/>
                  <a:gd name="T43" fmla="*/ 1753 h 2006"/>
                  <a:gd name="T44" fmla="*/ 2366 w 2680"/>
                  <a:gd name="T45" fmla="*/ 1263 h 2006"/>
                  <a:gd name="T46" fmla="*/ 2152 w 2680"/>
                  <a:gd name="T47" fmla="*/ 833 h 2006"/>
                  <a:gd name="T48" fmla="*/ 1943 w 2680"/>
                  <a:gd name="T49" fmla="*/ 486 h 2006"/>
                  <a:gd name="T50" fmla="*/ 1729 w 2680"/>
                  <a:gd name="T51" fmla="*/ 216 h 2006"/>
                  <a:gd name="T52" fmla="*/ 1514 w 2680"/>
                  <a:gd name="T53" fmla="*/ 56 h 2006"/>
                  <a:gd name="T54" fmla="*/ 1299 w 2680"/>
                  <a:gd name="T55" fmla="*/ 1 h 2006"/>
                  <a:gd name="T56" fmla="*/ 1294 w 2680"/>
                  <a:gd name="T57" fmla="*/ 1 h 2006"/>
                  <a:gd name="T58" fmla="*/ 1081 w 2680"/>
                  <a:gd name="T59" fmla="*/ 69 h 2006"/>
                  <a:gd name="T60" fmla="*/ 865 w 2680"/>
                  <a:gd name="T61" fmla="*/ 256 h 2006"/>
                  <a:gd name="T62" fmla="*/ 657 w 2680"/>
                  <a:gd name="T63" fmla="*/ 552 h 2006"/>
                  <a:gd name="T64" fmla="*/ 443 w 2680"/>
                  <a:gd name="T65" fmla="*/ 941 h 2006"/>
                  <a:gd name="T66" fmla="*/ 228 w 2680"/>
                  <a:gd name="T67" fmla="*/ 1417 h 2006"/>
                  <a:gd name="T68" fmla="*/ 228 w 2680"/>
                  <a:gd name="T69" fmla="*/ 1417 h 2006"/>
                  <a:gd name="T70" fmla="*/ 0 w 2680"/>
                  <a:gd name="T71" fmla="*/ 2001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80" h="2006">
                    <a:moveTo>
                      <a:pt x="0" y="2001"/>
                    </a:moveTo>
                    <a:lnTo>
                      <a:pt x="12" y="2006"/>
                    </a:lnTo>
                    <a:lnTo>
                      <a:pt x="26" y="1966"/>
                    </a:lnTo>
                    <a:lnTo>
                      <a:pt x="240" y="1422"/>
                    </a:lnTo>
                    <a:lnTo>
                      <a:pt x="234" y="1420"/>
                    </a:lnTo>
                    <a:lnTo>
                      <a:pt x="240" y="1423"/>
                    </a:lnTo>
                    <a:lnTo>
                      <a:pt x="453" y="949"/>
                    </a:lnTo>
                    <a:lnTo>
                      <a:pt x="447" y="945"/>
                    </a:lnTo>
                    <a:lnTo>
                      <a:pt x="453" y="950"/>
                    </a:lnTo>
                    <a:lnTo>
                      <a:pt x="668" y="561"/>
                    </a:lnTo>
                    <a:lnTo>
                      <a:pt x="662" y="556"/>
                    </a:lnTo>
                    <a:lnTo>
                      <a:pt x="667" y="562"/>
                    </a:lnTo>
                    <a:lnTo>
                      <a:pt x="873" y="268"/>
                    </a:lnTo>
                    <a:lnTo>
                      <a:pt x="868" y="262"/>
                    </a:lnTo>
                    <a:lnTo>
                      <a:pt x="873" y="268"/>
                    </a:lnTo>
                    <a:lnTo>
                      <a:pt x="1088" y="80"/>
                    </a:lnTo>
                    <a:lnTo>
                      <a:pt x="1083" y="75"/>
                    </a:lnTo>
                    <a:lnTo>
                      <a:pt x="1085" y="82"/>
                    </a:lnTo>
                    <a:lnTo>
                      <a:pt x="1299" y="14"/>
                    </a:lnTo>
                    <a:lnTo>
                      <a:pt x="1296" y="7"/>
                    </a:lnTo>
                    <a:lnTo>
                      <a:pt x="1296" y="14"/>
                    </a:lnTo>
                    <a:lnTo>
                      <a:pt x="1295" y="14"/>
                    </a:lnTo>
                    <a:lnTo>
                      <a:pt x="1510" y="69"/>
                    </a:lnTo>
                    <a:lnTo>
                      <a:pt x="1511" y="62"/>
                    </a:lnTo>
                    <a:lnTo>
                      <a:pt x="1508" y="67"/>
                    </a:lnTo>
                    <a:lnTo>
                      <a:pt x="1721" y="228"/>
                    </a:lnTo>
                    <a:lnTo>
                      <a:pt x="1725" y="222"/>
                    </a:lnTo>
                    <a:lnTo>
                      <a:pt x="1720" y="228"/>
                    </a:lnTo>
                    <a:lnTo>
                      <a:pt x="1933" y="496"/>
                    </a:lnTo>
                    <a:lnTo>
                      <a:pt x="1938" y="490"/>
                    </a:lnTo>
                    <a:lnTo>
                      <a:pt x="1933" y="495"/>
                    </a:lnTo>
                    <a:lnTo>
                      <a:pt x="2141" y="842"/>
                    </a:lnTo>
                    <a:lnTo>
                      <a:pt x="2146" y="838"/>
                    </a:lnTo>
                    <a:lnTo>
                      <a:pt x="2141" y="841"/>
                    </a:lnTo>
                    <a:lnTo>
                      <a:pt x="2356" y="1270"/>
                    </a:lnTo>
                    <a:lnTo>
                      <a:pt x="2360" y="1266"/>
                    </a:lnTo>
                    <a:lnTo>
                      <a:pt x="2354" y="1270"/>
                    </a:lnTo>
                    <a:lnTo>
                      <a:pt x="2568" y="1759"/>
                    </a:lnTo>
                    <a:lnTo>
                      <a:pt x="2574" y="1755"/>
                    </a:lnTo>
                    <a:lnTo>
                      <a:pt x="2568" y="1758"/>
                    </a:lnTo>
                    <a:lnTo>
                      <a:pt x="2668" y="2006"/>
                    </a:lnTo>
                    <a:lnTo>
                      <a:pt x="2680" y="2001"/>
                    </a:lnTo>
                    <a:lnTo>
                      <a:pt x="2580" y="1753"/>
                    </a:lnTo>
                    <a:lnTo>
                      <a:pt x="2580" y="1753"/>
                    </a:lnTo>
                    <a:lnTo>
                      <a:pt x="2366" y="1264"/>
                    </a:lnTo>
                    <a:lnTo>
                      <a:pt x="2366" y="1263"/>
                    </a:lnTo>
                    <a:lnTo>
                      <a:pt x="2152" y="834"/>
                    </a:lnTo>
                    <a:lnTo>
                      <a:pt x="2152" y="833"/>
                    </a:lnTo>
                    <a:lnTo>
                      <a:pt x="1944" y="486"/>
                    </a:lnTo>
                    <a:lnTo>
                      <a:pt x="1943" y="486"/>
                    </a:lnTo>
                    <a:lnTo>
                      <a:pt x="1729" y="217"/>
                    </a:lnTo>
                    <a:lnTo>
                      <a:pt x="1729" y="216"/>
                    </a:lnTo>
                    <a:lnTo>
                      <a:pt x="1516" y="56"/>
                    </a:lnTo>
                    <a:lnTo>
                      <a:pt x="1514" y="56"/>
                    </a:lnTo>
                    <a:lnTo>
                      <a:pt x="1514" y="56"/>
                    </a:lnTo>
                    <a:lnTo>
                      <a:pt x="1299" y="1"/>
                    </a:lnTo>
                    <a:lnTo>
                      <a:pt x="1296" y="0"/>
                    </a:lnTo>
                    <a:lnTo>
                      <a:pt x="1294" y="1"/>
                    </a:lnTo>
                    <a:lnTo>
                      <a:pt x="1081" y="69"/>
                    </a:lnTo>
                    <a:lnTo>
                      <a:pt x="1081" y="69"/>
                    </a:lnTo>
                    <a:lnTo>
                      <a:pt x="1079" y="69"/>
                    </a:lnTo>
                    <a:lnTo>
                      <a:pt x="865" y="256"/>
                    </a:lnTo>
                    <a:lnTo>
                      <a:pt x="864" y="258"/>
                    </a:lnTo>
                    <a:lnTo>
                      <a:pt x="657" y="552"/>
                    </a:lnTo>
                    <a:lnTo>
                      <a:pt x="657" y="553"/>
                    </a:lnTo>
                    <a:lnTo>
                      <a:pt x="443" y="941"/>
                    </a:lnTo>
                    <a:lnTo>
                      <a:pt x="441" y="943"/>
                    </a:lnTo>
                    <a:lnTo>
                      <a:pt x="228" y="1417"/>
                    </a:lnTo>
                    <a:lnTo>
                      <a:pt x="227" y="1420"/>
                    </a:lnTo>
                    <a:lnTo>
                      <a:pt x="228" y="1417"/>
                    </a:lnTo>
                    <a:lnTo>
                      <a:pt x="14" y="1961"/>
                    </a:lnTo>
                    <a:lnTo>
                      <a:pt x="0" y="2001"/>
                    </a:lnTo>
                    <a:close/>
                  </a:path>
                </a:pathLst>
              </a:custGeom>
              <a:solidFill>
                <a:srgbClr val="3F3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511" name="Freeform 336">
                <a:extLst>
                  <a:ext uri="{FF2B5EF4-FFF2-40B4-BE49-F238E27FC236}">
                    <a16:creationId xmlns:a16="http://schemas.microsoft.com/office/drawing/2014/main" id="{080C67C9-6647-A448-1728-CFD8497A930B}"/>
                  </a:ext>
                </a:extLst>
              </p:cNvPr>
              <p:cNvSpPr>
                <a:spLocks/>
              </p:cNvSpPr>
              <p:nvPr/>
            </p:nvSpPr>
            <p:spPr bwMode="auto">
              <a:xfrm>
                <a:off x="3244" y="2230"/>
                <a:ext cx="1306" cy="1003"/>
              </a:xfrm>
              <a:custGeom>
                <a:avLst/>
                <a:gdLst>
                  <a:gd name="T0" fmla="*/ 13 w 2613"/>
                  <a:gd name="T1" fmla="*/ 2006 h 2006"/>
                  <a:gd name="T2" fmla="*/ 26 w 2613"/>
                  <a:gd name="T3" fmla="*/ 1936 h 2006"/>
                  <a:gd name="T4" fmla="*/ 246 w 2613"/>
                  <a:gd name="T5" fmla="*/ 1396 h 2006"/>
                  <a:gd name="T6" fmla="*/ 246 w 2613"/>
                  <a:gd name="T7" fmla="*/ 1397 h 2006"/>
                  <a:gd name="T8" fmla="*/ 453 w 2613"/>
                  <a:gd name="T9" fmla="*/ 918 h 2006"/>
                  <a:gd name="T10" fmla="*/ 674 w 2613"/>
                  <a:gd name="T11" fmla="*/ 541 h 2006"/>
                  <a:gd name="T12" fmla="*/ 673 w 2613"/>
                  <a:gd name="T13" fmla="*/ 542 h 2006"/>
                  <a:gd name="T14" fmla="*/ 874 w 2613"/>
                  <a:gd name="T15" fmla="*/ 248 h 2006"/>
                  <a:gd name="T16" fmla="*/ 1094 w 2613"/>
                  <a:gd name="T17" fmla="*/ 73 h 2006"/>
                  <a:gd name="T18" fmla="*/ 1091 w 2613"/>
                  <a:gd name="T19" fmla="*/ 75 h 2006"/>
                  <a:gd name="T20" fmla="*/ 1302 w 2613"/>
                  <a:gd name="T21" fmla="*/ 7 h 2006"/>
                  <a:gd name="T22" fmla="*/ 1301 w 2613"/>
                  <a:gd name="T23" fmla="*/ 14 h 2006"/>
                  <a:gd name="T24" fmla="*/ 1517 w 2613"/>
                  <a:gd name="T25" fmla="*/ 67 h 2006"/>
                  <a:gd name="T26" fmla="*/ 1727 w 2613"/>
                  <a:gd name="T27" fmla="*/ 254 h 2006"/>
                  <a:gd name="T28" fmla="*/ 1726 w 2613"/>
                  <a:gd name="T29" fmla="*/ 254 h 2006"/>
                  <a:gd name="T30" fmla="*/ 1944 w 2613"/>
                  <a:gd name="T31" fmla="*/ 536 h 2006"/>
                  <a:gd name="T32" fmla="*/ 2147 w 2613"/>
                  <a:gd name="T33" fmla="*/ 930 h 2006"/>
                  <a:gd name="T34" fmla="*/ 2146 w 2613"/>
                  <a:gd name="T35" fmla="*/ 928 h 2006"/>
                  <a:gd name="T36" fmla="*/ 2366 w 2613"/>
                  <a:gd name="T37" fmla="*/ 1387 h 2006"/>
                  <a:gd name="T38" fmla="*/ 2574 w 2613"/>
                  <a:gd name="T39" fmla="*/ 1931 h 2006"/>
                  <a:gd name="T40" fmla="*/ 2613 w 2613"/>
                  <a:gd name="T41" fmla="*/ 2001 h 2006"/>
                  <a:gd name="T42" fmla="*/ 2372 w 2613"/>
                  <a:gd name="T43" fmla="*/ 1384 h 2006"/>
                  <a:gd name="T44" fmla="*/ 2158 w 2613"/>
                  <a:gd name="T45" fmla="*/ 921 h 2006"/>
                  <a:gd name="T46" fmla="*/ 1950 w 2613"/>
                  <a:gd name="T47" fmla="*/ 533 h 2006"/>
                  <a:gd name="T48" fmla="*/ 1735 w 2613"/>
                  <a:gd name="T49" fmla="*/ 243 h 2006"/>
                  <a:gd name="T50" fmla="*/ 1522 w 2613"/>
                  <a:gd name="T51" fmla="*/ 62 h 2006"/>
                  <a:gd name="T52" fmla="*/ 1520 w 2613"/>
                  <a:gd name="T53" fmla="*/ 62 h 2006"/>
                  <a:gd name="T54" fmla="*/ 1302 w 2613"/>
                  <a:gd name="T55" fmla="*/ 0 h 2006"/>
                  <a:gd name="T56" fmla="*/ 1088 w 2613"/>
                  <a:gd name="T57" fmla="*/ 62 h 2006"/>
                  <a:gd name="T58" fmla="*/ 1085 w 2613"/>
                  <a:gd name="T59" fmla="*/ 62 h 2006"/>
                  <a:gd name="T60" fmla="*/ 870 w 2613"/>
                  <a:gd name="T61" fmla="*/ 243 h 2006"/>
                  <a:gd name="T62" fmla="*/ 663 w 2613"/>
                  <a:gd name="T63" fmla="*/ 533 h 2006"/>
                  <a:gd name="T64" fmla="*/ 447 w 2613"/>
                  <a:gd name="T65" fmla="*/ 916 h 2006"/>
                  <a:gd name="T66" fmla="*/ 233 w 2613"/>
                  <a:gd name="T67" fmla="*/ 1394 h 2006"/>
                  <a:gd name="T68" fmla="*/ 20 w 2613"/>
                  <a:gd name="T69" fmla="*/ 1934 h 2006"/>
                  <a:gd name="T70" fmla="*/ 0 w 2613"/>
                  <a:gd name="T71" fmla="*/ 200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3" h="2006">
                    <a:moveTo>
                      <a:pt x="0" y="2002"/>
                    </a:moveTo>
                    <a:lnTo>
                      <a:pt x="13" y="2006"/>
                    </a:lnTo>
                    <a:lnTo>
                      <a:pt x="33" y="1938"/>
                    </a:lnTo>
                    <a:lnTo>
                      <a:pt x="26" y="1936"/>
                    </a:lnTo>
                    <a:lnTo>
                      <a:pt x="32" y="1938"/>
                    </a:lnTo>
                    <a:lnTo>
                      <a:pt x="246" y="1396"/>
                    </a:lnTo>
                    <a:lnTo>
                      <a:pt x="240" y="1394"/>
                    </a:lnTo>
                    <a:lnTo>
                      <a:pt x="246" y="1397"/>
                    </a:lnTo>
                    <a:lnTo>
                      <a:pt x="459" y="921"/>
                    </a:lnTo>
                    <a:lnTo>
                      <a:pt x="453" y="918"/>
                    </a:lnTo>
                    <a:lnTo>
                      <a:pt x="459" y="923"/>
                    </a:lnTo>
                    <a:lnTo>
                      <a:pt x="674" y="541"/>
                    </a:lnTo>
                    <a:lnTo>
                      <a:pt x="668" y="536"/>
                    </a:lnTo>
                    <a:lnTo>
                      <a:pt x="673" y="542"/>
                    </a:lnTo>
                    <a:lnTo>
                      <a:pt x="879" y="254"/>
                    </a:lnTo>
                    <a:lnTo>
                      <a:pt x="874" y="248"/>
                    </a:lnTo>
                    <a:lnTo>
                      <a:pt x="879" y="254"/>
                    </a:lnTo>
                    <a:lnTo>
                      <a:pt x="1094" y="73"/>
                    </a:lnTo>
                    <a:lnTo>
                      <a:pt x="1089" y="67"/>
                    </a:lnTo>
                    <a:lnTo>
                      <a:pt x="1091" y="75"/>
                    </a:lnTo>
                    <a:lnTo>
                      <a:pt x="1305" y="14"/>
                    </a:lnTo>
                    <a:lnTo>
                      <a:pt x="1302" y="7"/>
                    </a:lnTo>
                    <a:lnTo>
                      <a:pt x="1302" y="14"/>
                    </a:lnTo>
                    <a:lnTo>
                      <a:pt x="1301" y="14"/>
                    </a:lnTo>
                    <a:lnTo>
                      <a:pt x="1516" y="75"/>
                    </a:lnTo>
                    <a:lnTo>
                      <a:pt x="1517" y="67"/>
                    </a:lnTo>
                    <a:lnTo>
                      <a:pt x="1514" y="73"/>
                    </a:lnTo>
                    <a:lnTo>
                      <a:pt x="1727" y="254"/>
                    </a:lnTo>
                    <a:lnTo>
                      <a:pt x="1731" y="248"/>
                    </a:lnTo>
                    <a:lnTo>
                      <a:pt x="1726" y="254"/>
                    </a:lnTo>
                    <a:lnTo>
                      <a:pt x="1939" y="542"/>
                    </a:lnTo>
                    <a:lnTo>
                      <a:pt x="1944" y="536"/>
                    </a:lnTo>
                    <a:lnTo>
                      <a:pt x="1939" y="541"/>
                    </a:lnTo>
                    <a:lnTo>
                      <a:pt x="2147" y="930"/>
                    </a:lnTo>
                    <a:lnTo>
                      <a:pt x="2152" y="925"/>
                    </a:lnTo>
                    <a:lnTo>
                      <a:pt x="2146" y="928"/>
                    </a:lnTo>
                    <a:lnTo>
                      <a:pt x="2360" y="1390"/>
                    </a:lnTo>
                    <a:lnTo>
                      <a:pt x="2366" y="1387"/>
                    </a:lnTo>
                    <a:lnTo>
                      <a:pt x="2360" y="1389"/>
                    </a:lnTo>
                    <a:lnTo>
                      <a:pt x="2574" y="1931"/>
                    </a:lnTo>
                    <a:lnTo>
                      <a:pt x="2601" y="2006"/>
                    </a:lnTo>
                    <a:lnTo>
                      <a:pt x="2613" y="2001"/>
                    </a:lnTo>
                    <a:lnTo>
                      <a:pt x="2586" y="1927"/>
                    </a:lnTo>
                    <a:lnTo>
                      <a:pt x="2372" y="1384"/>
                    </a:lnTo>
                    <a:lnTo>
                      <a:pt x="2372" y="1383"/>
                    </a:lnTo>
                    <a:lnTo>
                      <a:pt x="2158" y="921"/>
                    </a:lnTo>
                    <a:lnTo>
                      <a:pt x="2158" y="921"/>
                    </a:lnTo>
                    <a:lnTo>
                      <a:pt x="1950" y="533"/>
                    </a:lnTo>
                    <a:lnTo>
                      <a:pt x="1949" y="532"/>
                    </a:lnTo>
                    <a:lnTo>
                      <a:pt x="1735" y="243"/>
                    </a:lnTo>
                    <a:lnTo>
                      <a:pt x="1735" y="242"/>
                    </a:lnTo>
                    <a:lnTo>
                      <a:pt x="1522" y="62"/>
                    </a:lnTo>
                    <a:lnTo>
                      <a:pt x="1520" y="62"/>
                    </a:lnTo>
                    <a:lnTo>
                      <a:pt x="1520" y="62"/>
                    </a:lnTo>
                    <a:lnTo>
                      <a:pt x="1305" y="1"/>
                    </a:lnTo>
                    <a:lnTo>
                      <a:pt x="1302" y="0"/>
                    </a:lnTo>
                    <a:lnTo>
                      <a:pt x="1301" y="1"/>
                    </a:lnTo>
                    <a:lnTo>
                      <a:pt x="1088" y="62"/>
                    </a:lnTo>
                    <a:lnTo>
                      <a:pt x="1087" y="62"/>
                    </a:lnTo>
                    <a:lnTo>
                      <a:pt x="1085" y="62"/>
                    </a:lnTo>
                    <a:lnTo>
                      <a:pt x="871" y="242"/>
                    </a:lnTo>
                    <a:lnTo>
                      <a:pt x="870" y="243"/>
                    </a:lnTo>
                    <a:lnTo>
                      <a:pt x="663" y="532"/>
                    </a:lnTo>
                    <a:lnTo>
                      <a:pt x="663" y="533"/>
                    </a:lnTo>
                    <a:lnTo>
                      <a:pt x="449" y="914"/>
                    </a:lnTo>
                    <a:lnTo>
                      <a:pt x="447" y="916"/>
                    </a:lnTo>
                    <a:lnTo>
                      <a:pt x="234" y="1392"/>
                    </a:lnTo>
                    <a:lnTo>
                      <a:pt x="233" y="1394"/>
                    </a:lnTo>
                    <a:lnTo>
                      <a:pt x="234" y="1392"/>
                    </a:lnTo>
                    <a:lnTo>
                      <a:pt x="20" y="1934"/>
                    </a:lnTo>
                    <a:lnTo>
                      <a:pt x="20" y="1935"/>
                    </a:lnTo>
                    <a:lnTo>
                      <a:pt x="0" y="2002"/>
                    </a:lnTo>
                    <a:close/>
                  </a:path>
                </a:pathLst>
              </a:custGeom>
              <a:solidFill>
                <a:srgbClr val="993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512" name="Freeform 337">
                <a:extLst>
                  <a:ext uri="{FF2B5EF4-FFF2-40B4-BE49-F238E27FC236}">
                    <a16:creationId xmlns:a16="http://schemas.microsoft.com/office/drawing/2014/main" id="{9FA76B8A-A460-C61F-0C83-022B0A2E116B}"/>
                  </a:ext>
                </a:extLst>
              </p:cNvPr>
              <p:cNvSpPr>
                <a:spLocks/>
              </p:cNvSpPr>
              <p:nvPr/>
            </p:nvSpPr>
            <p:spPr bwMode="auto">
              <a:xfrm>
                <a:off x="3237" y="2230"/>
                <a:ext cx="1299" cy="1003"/>
              </a:xfrm>
              <a:custGeom>
                <a:avLst/>
                <a:gdLst>
                  <a:gd name="T0" fmla="*/ 12 w 2600"/>
                  <a:gd name="T1" fmla="*/ 2006 h 2006"/>
                  <a:gd name="T2" fmla="*/ 260 w 2600"/>
                  <a:gd name="T3" fmla="*/ 1369 h 2006"/>
                  <a:gd name="T4" fmla="*/ 260 w 2600"/>
                  <a:gd name="T5" fmla="*/ 1370 h 2006"/>
                  <a:gd name="T6" fmla="*/ 467 w 2600"/>
                  <a:gd name="T7" fmla="*/ 898 h 2006"/>
                  <a:gd name="T8" fmla="*/ 688 w 2600"/>
                  <a:gd name="T9" fmla="*/ 521 h 2006"/>
                  <a:gd name="T10" fmla="*/ 687 w 2600"/>
                  <a:gd name="T11" fmla="*/ 522 h 2006"/>
                  <a:gd name="T12" fmla="*/ 888 w 2600"/>
                  <a:gd name="T13" fmla="*/ 228 h 2006"/>
                  <a:gd name="T14" fmla="*/ 1108 w 2600"/>
                  <a:gd name="T15" fmla="*/ 60 h 2006"/>
                  <a:gd name="T16" fmla="*/ 1104 w 2600"/>
                  <a:gd name="T17" fmla="*/ 62 h 2006"/>
                  <a:gd name="T18" fmla="*/ 1316 w 2600"/>
                  <a:gd name="T19" fmla="*/ 7 h 2006"/>
                  <a:gd name="T20" fmla="*/ 1314 w 2600"/>
                  <a:gd name="T21" fmla="*/ 14 h 2006"/>
                  <a:gd name="T22" fmla="*/ 1531 w 2600"/>
                  <a:gd name="T23" fmla="*/ 82 h 2006"/>
                  <a:gd name="T24" fmla="*/ 1741 w 2600"/>
                  <a:gd name="T25" fmla="*/ 274 h 2006"/>
                  <a:gd name="T26" fmla="*/ 1740 w 2600"/>
                  <a:gd name="T27" fmla="*/ 274 h 2006"/>
                  <a:gd name="T28" fmla="*/ 1958 w 2600"/>
                  <a:gd name="T29" fmla="*/ 571 h 2006"/>
                  <a:gd name="T30" fmla="*/ 2161 w 2600"/>
                  <a:gd name="T31" fmla="*/ 977 h 2006"/>
                  <a:gd name="T32" fmla="*/ 2160 w 2600"/>
                  <a:gd name="T33" fmla="*/ 976 h 2006"/>
                  <a:gd name="T34" fmla="*/ 2380 w 2600"/>
                  <a:gd name="T35" fmla="*/ 1454 h 2006"/>
                  <a:gd name="T36" fmla="*/ 2588 w 2600"/>
                  <a:gd name="T37" fmla="*/ 2006 h 2006"/>
                  <a:gd name="T38" fmla="*/ 2386 w 2600"/>
                  <a:gd name="T39" fmla="*/ 1452 h 2006"/>
                  <a:gd name="T40" fmla="*/ 2172 w 2600"/>
                  <a:gd name="T41" fmla="*/ 970 h 2006"/>
                  <a:gd name="T42" fmla="*/ 1964 w 2600"/>
                  <a:gd name="T43" fmla="*/ 567 h 2006"/>
                  <a:gd name="T44" fmla="*/ 1749 w 2600"/>
                  <a:gd name="T45" fmla="*/ 264 h 2006"/>
                  <a:gd name="T46" fmla="*/ 1536 w 2600"/>
                  <a:gd name="T47" fmla="*/ 76 h 2006"/>
                  <a:gd name="T48" fmla="*/ 1534 w 2600"/>
                  <a:gd name="T49" fmla="*/ 76 h 2006"/>
                  <a:gd name="T50" fmla="*/ 1316 w 2600"/>
                  <a:gd name="T51" fmla="*/ 0 h 2006"/>
                  <a:gd name="T52" fmla="*/ 1102 w 2600"/>
                  <a:gd name="T53" fmla="*/ 47 h 2006"/>
                  <a:gd name="T54" fmla="*/ 1099 w 2600"/>
                  <a:gd name="T55" fmla="*/ 49 h 2006"/>
                  <a:gd name="T56" fmla="*/ 884 w 2600"/>
                  <a:gd name="T57" fmla="*/ 223 h 2006"/>
                  <a:gd name="T58" fmla="*/ 677 w 2600"/>
                  <a:gd name="T59" fmla="*/ 513 h 2006"/>
                  <a:gd name="T60" fmla="*/ 461 w 2600"/>
                  <a:gd name="T61" fmla="*/ 895 h 2006"/>
                  <a:gd name="T62" fmla="*/ 247 w 2600"/>
                  <a:gd name="T63" fmla="*/ 1367 h 2006"/>
                  <a:gd name="T64" fmla="*/ 34 w 2600"/>
                  <a:gd name="T65" fmla="*/ 1906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0" h="2006">
                    <a:moveTo>
                      <a:pt x="0" y="2001"/>
                    </a:moveTo>
                    <a:lnTo>
                      <a:pt x="12" y="2006"/>
                    </a:lnTo>
                    <a:lnTo>
                      <a:pt x="46" y="1911"/>
                    </a:lnTo>
                    <a:lnTo>
                      <a:pt x="260" y="1369"/>
                    </a:lnTo>
                    <a:lnTo>
                      <a:pt x="254" y="1367"/>
                    </a:lnTo>
                    <a:lnTo>
                      <a:pt x="260" y="1370"/>
                    </a:lnTo>
                    <a:lnTo>
                      <a:pt x="473" y="901"/>
                    </a:lnTo>
                    <a:lnTo>
                      <a:pt x="467" y="898"/>
                    </a:lnTo>
                    <a:lnTo>
                      <a:pt x="473" y="903"/>
                    </a:lnTo>
                    <a:lnTo>
                      <a:pt x="688" y="521"/>
                    </a:lnTo>
                    <a:lnTo>
                      <a:pt x="682" y="516"/>
                    </a:lnTo>
                    <a:lnTo>
                      <a:pt x="687" y="522"/>
                    </a:lnTo>
                    <a:lnTo>
                      <a:pt x="893" y="234"/>
                    </a:lnTo>
                    <a:lnTo>
                      <a:pt x="888" y="228"/>
                    </a:lnTo>
                    <a:lnTo>
                      <a:pt x="893" y="234"/>
                    </a:lnTo>
                    <a:lnTo>
                      <a:pt x="1108" y="60"/>
                    </a:lnTo>
                    <a:lnTo>
                      <a:pt x="1103" y="54"/>
                    </a:lnTo>
                    <a:lnTo>
                      <a:pt x="1104" y="62"/>
                    </a:lnTo>
                    <a:lnTo>
                      <a:pt x="1318" y="14"/>
                    </a:lnTo>
                    <a:lnTo>
                      <a:pt x="1316" y="7"/>
                    </a:lnTo>
                    <a:lnTo>
                      <a:pt x="1316" y="14"/>
                    </a:lnTo>
                    <a:lnTo>
                      <a:pt x="1314" y="14"/>
                    </a:lnTo>
                    <a:lnTo>
                      <a:pt x="1529" y="89"/>
                    </a:lnTo>
                    <a:lnTo>
                      <a:pt x="1531" y="82"/>
                    </a:lnTo>
                    <a:lnTo>
                      <a:pt x="1528" y="88"/>
                    </a:lnTo>
                    <a:lnTo>
                      <a:pt x="1741" y="274"/>
                    </a:lnTo>
                    <a:lnTo>
                      <a:pt x="1745" y="268"/>
                    </a:lnTo>
                    <a:lnTo>
                      <a:pt x="1740" y="274"/>
                    </a:lnTo>
                    <a:lnTo>
                      <a:pt x="1953" y="577"/>
                    </a:lnTo>
                    <a:lnTo>
                      <a:pt x="1958" y="571"/>
                    </a:lnTo>
                    <a:lnTo>
                      <a:pt x="1953" y="575"/>
                    </a:lnTo>
                    <a:lnTo>
                      <a:pt x="2161" y="977"/>
                    </a:lnTo>
                    <a:lnTo>
                      <a:pt x="2166" y="972"/>
                    </a:lnTo>
                    <a:lnTo>
                      <a:pt x="2160" y="976"/>
                    </a:lnTo>
                    <a:lnTo>
                      <a:pt x="2374" y="1458"/>
                    </a:lnTo>
                    <a:lnTo>
                      <a:pt x="2380" y="1454"/>
                    </a:lnTo>
                    <a:lnTo>
                      <a:pt x="2374" y="1456"/>
                    </a:lnTo>
                    <a:lnTo>
                      <a:pt x="2588" y="2006"/>
                    </a:lnTo>
                    <a:lnTo>
                      <a:pt x="2600" y="2001"/>
                    </a:lnTo>
                    <a:lnTo>
                      <a:pt x="2386" y="1452"/>
                    </a:lnTo>
                    <a:lnTo>
                      <a:pt x="2386" y="1452"/>
                    </a:lnTo>
                    <a:lnTo>
                      <a:pt x="2172" y="970"/>
                    </a:lnTo>
                    <a:lnTo>
                      <a:pt x="2172" y="969"/>
                    </a:lnTo>
                    <a:lnTo>
                      <a:pt x="1964" y="567"/>
                    </a:lnTo>
                    <a:lnTo>
                      <a:pt x="1963" y="566"/>
                    </a:lnTo>
                    <a:lnTo>
                      <a:pt x="1749" y="264"/>
                    </a:lnTo>
                    <a:lnTo>
                      <a:pt x="1749" y="262"/>
                    </a:lnTo>
                    <a:lnTo>
                      <a:pt x="1536" y="76"/>
                    </a:lnTo>
                    <a:lnTo>
                      <a:pt x="1534" y="76"/>
                    </a:lnTo>
                    <a:lnTo>
                      <a:pt x="1534" y="76"/>
                    </a:lnTo>
                    <a:lnTo>
                      <a:pt x="1319" y="1"/>
                    </a:lnTo>
                    <a:lnTo>
                      <a:pt x="1316" y="0"/>
                    </a:lnTo>
                    <a:lnTo>
                      <a:pt x="1315" y="0"/>
                    </a:lnTo>
                    <a:lnTo>
                      <a:pt x="1102" y="47"/>
                    </a:lnTo>
                    <a:lnTo>
                      <a:pt x="1101" y="49"/>
                    </a:lnTo>
                    <a:lnTo>
                      <a:pt x="1099" y="49"/>
                    </a:lnTo>
                    <a:lnTo>
                      <a:pt x="885" y="222"/>
                    </a:lnTo>
                    <a:lnTo>
                      <a:pt x="884" y="223"/>
                    </a:lnTo>
                    <a:lnTo>
                      <a:pt x="677" y="512"/>
                    </a:lnTo>
                    <a:lnTo>
                      <a:pt x="677" y="513"/>
                    </a:lnTo>
                    <a:lnTo>
                      <a:pt x="463" y="894"/>
                    </a:lnTo>
                    <a:lnTo>
                      <a:pt x="461" y="895"/>
                    </a:lnTo>
                    <a:lnTo>
                      <a:pt x="248" y="1364"/>
                    </a:lnTo>
                    <a:lnTo>
                      <a:pt x="247" y="1367"/>
                    </a:lnTo>
                    <a:lnTo>
                      <a:pt x="248" y="1364"/>
                    </a:lnTo>
                    <a:lnTo>
                      <a:pt x="34" y="1906"/>
                    </a:lnTo>
                    <a:lnTo>
                      <a:pt x="0" y="2001"/>
                    </a:lnTo>
                    <a:close/>
                  </a:path>
                </a:pathLst>
              </a:custGeom>
              <a:solidFill>
                <a:srgbClr val="998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513" name="Line 338">
                <a:extLst>
                  <a:ext uri="{FF2B5EF4-FFF2-40B4-BE49-F238E27FC236}">
                    <a16:creationId xmlns:a16="http://schemas.microsoft.com/office/drawing/2014/main" id="{2227D649-34EF-D9C0-5FA5-706E901EEAEB}"/>
                  </a:ext>
                </a:extLst>
              </p:cNvPr>
              <p:cNvSpPr>
                <a:spLocks noChangeShapeType="1"/>
              </p:cNvSpPr>
              <p:nvPr/>
            </p:nvSpPr>
            <p:spPr bwMode="auto">
              <a:xfrm flipH="1">
                <a:off x="2939" y="3232"/>
                <a:ext cx="1701"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14" name="Line 339">
                <a:extLst>
                  <a:ext uri="{FF2B5EF4-FFF2-40B4-BE49-F238E27FC236}">
                    <a16:creationId xmlns:a16="http://schemas.microsoft.com/office/drawing/2014/main" id="{DE741A2E-29AC-FA09-8037-164D2733228C}"/>
                  </a:ext>
                </a:extLst>
              </p:cNvPr>
              <p:cNvSpPr>
                <a:spLocks noChangeShapeType="1"/>
              </p:cNvSpPr>
              <p:nvPr/>
            </p:nvSpPr>
            <p:spPr bwMode="auto">
              <a:xfrm flipV="1">
                <a:off x="2939" y="2177"/>
                <a:ext cx="0" cy="105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15" name="Line 340">
                <a:extLst>
                  <a:ext uri="{FF2B5EF4-FFF2-40B4-BE49-F238E27FC236}">
                    <a16:creationId xmlns:a16="http://schemas.microsoft.com/office/drawing/2014/main" id="{49AAE9C3-BC65-EA39-30CF-2ECE9D97F706}"/>
                  </a:ext>
                </a:extLst>
              </p:cNvPr>
              <p:cNvSpPr>
                <a:spLocks noChangeShapeType="1"/>
              </p:cNvSpPr>
              <p:nvPr/>
            </p:nvSpPr>
            <p:spPr bwMode="auto">
              <a:xfrm>
                <a:off x="2939" y="2177"/>
                <a:ext cx="1701"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16" name="Line 341">
                <a:extLst>
                  <a:ext uri="{FF2B5EF4-FFF2-40B4-BE49-F238E27FC236}">
                    <a16:creationId xmlns:a16="http://schemas.microsoft.com/office/drawing/2014/main" id="{DB245679-07FC-7ECD-93BE-08562EB835C8}"/>
                  </a:ext>
                </a:extLst>
              </p:cNvPr>
              <p:cNvSpPr>
                <a:spLocks noChangeShapeType="1"/>
              </p:cNvSpPr>
              <p:nvPr/>
            </p:nvSpPr>
            <p:spPr bwMode="auto">
              <a:xfrm>
                <a:off x="4640" y="2177"/>
                <a:ext cx="1" cy="105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17" name="Line 342">
                <a:extLst>
                  <a:ext uri="{FF2B5EF4-FFF2-40B4-BE49-F238E27FC236}">
                    <a16:creationId xmlns:a16="http://schemas.microsoft.com/office/drawing/2014/main" id="{EAA80EDF-61CF-AF6E-9226-B7A25B1B42A5}"/>
                  </a:ext>
                </a:extLst>
              </p:cNvPr>
              <p:cNvSpPr>
                <a:spLocks noChangeShapeType="1"/>
              </p:cNvSpPr>
              <p:nvPr/>
            </p:nvSpPr>
            <p:spPr bwMode="auto">
              <a:xfrm flipV="1">
                <a:off x="2939"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18" name="Line 343">
                <a:extLst>
                  <a:ext uri="{FF2B5EF4-FFF2-40B4-BE49-F238E27FC236}">
                    <a16:creationId xmlns:a16="http://schemas.microsoft.com/office/drawing/2014/main" id="{0BB2A694-5A6A-51BB-1926-52AFEEBB007C}"/>
                  </a:ext>
                </a:extLst>
              </p:cNvPr>
              <p:cNvSpPr>
                <a:spLocks noChangeShapeType="1"/>
              </p:cNvSpPr>
              <p:nvPr/>
            </p:nvSpPr>
            <p:spPr bwMode="auto">
              <a:xfrm flipV="1">
                <a:off x="3043"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19" name="Line 344">
                <a:extLst>
                  <a:ext uri="{FF2B5EF4-FFF2-40B4-BE49-F238E27FC236}">
                    <a16:creationId xmlns:a16="http://schemas.microsoft.com/office/drawing/2014/main" id="{C3EE282B-91FF-86C1-6C59-7C15EA067D08}"/>
                  </a:ext>
                </a:extLst>
              </p:cNvPr>
              <p:cNvSpPr>
                <a:spLocks noChangeShapeType="1"/>
              </p:cNvSpPr>
              <p:nvPr/>
            </p:nvSpPr>
            <p:spPr bwMode="auto">
              <a:xfrm flipV="1">
                <a:off x="3149"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0" name="Line 345">
                <a:extLst>
                  <a:ext uri="{FF2B5EF4-FFF2-40B4-BE49-F238E27FC236}">
                    <a16:creationId xmlns:a16="http://schemas.microsoft.com/office/drawing/2014/main" id="{CF10FE7C-16E9-E606-7D6D-23135A54A517}"/>
                  </a:ext>
                </a:extLst>
              </p:cNvPr>
              <p:cNvSpPr>
                <a:spLocks noChangeShapeType="1"/>
              </p:cNvSpPr>
              <p:nvPr/>
            </p:nvSpPr>
            <p:spPr bwMode="auto">
              <a:xfrm flipV="1">
                <a:off x="3257" y="3218"/>
                <a:ext cx="0"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1" name="Line 346">
                <a:extLst>
                  <a:ext uri="{FF2B5EF4-FFF2-40B4-BE49-F238E27FC236}">
                    <a16:creationId xmlns:a16="http://schemas.microsoft.com/office/drawing/2014/main" id="{DBD49007-AF00-960A-62CA-6E31ECC9158A}"/>
                  </a:ext>
                </a:extLst>
              </p:cNvPr>
              <p:cNvSpPr>
                <a:spLocks noChangeShapeType="1"/>
              </p:cNvSpPr>
              <p:nvPr/>
            </p:nvSpPr>
            <p:spPr bwMode="auto">
              <a:xfrm flipV="1">
                <a:off x="3363"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2" name="Line 347">
                <a:extLst>
                  <a:ext uri="{FF2B5EF4-FFF2-40B4-BE49-F238E27FC236}">
                    <a16:creationId xmlns:a16="http://schemas.microsoft.com/office/drawing/2014/main" id="{6A02DB5A-DA9F-7ABA-D028-1DC821872993}"/>
                  </a:ext>
                </a:extLst>
              </p:cNvPr>
              <p:cNvSpPr>
                <a:spLocks noChangeShapeType="1"/>
              </p:cNvSpPr>
              <p:nvPr/>
            </p:nvSpPr>
            <p:spPr bwMode="auto">
              <a:xfrm flipV="1">
                <a:off x="3470"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3" name="Line 348">
                <a:extLst>
                  <a:ext uri="{FF2B5EF4-FFF2-40B4-BE49-F238E27FC236}">
                    <a16:creationId xmlns:a16="http://schemas.microsoft.com/office/drawing/2014/main" id="{0CD5C804-B08A-EF52-42B6-9360C80CD2C8}"/>
                  </a:ext>
                </a:extLst>
              </p:cNvPr>
              <p:cNvSpPr>
                <a:spLocks noChangeShapeType="1"/>
              </p:cNvSpPr>
              <p:nvPr/>
            </p:nvSpPr>
            <p:spPr bwMode="auto">
              <a:xfrm flipV="1">
                <a:off x="3577"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4" name="Line 349">
                <a:extLst>
                  <a:ext uri="{FF2B5EF4-FFF2-40B4-BE49-F238E27FC236}">
                    <a16:creationId xmlns:a16="http://schemas.microsoft.com/office/drawing/2014/main" id="{EAD2E54A-B5B4-CE78-18B8-2BD57CB57E16}"/>
                  </a:ext>
                </a:extLst>
              </p:cNvPr>
              <p:cNvSpPr>
                <a:spLocks noChangeShapeType="1"/>
              </p:cNvSpPr>
              <p:nvPr/>
            </p:nvSpPr>
            <p:spPr bwMode="auto">
              <a:xfrm flipV="1">
                <a:off x="3681"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5" name="Line 350">
                <a:extLst>
                  <a:ext uri="{FF2B5EF4-FFF2-40B4-BE49-F238E27FC236}">
                    <a16:creationId xmlns:a16="http://schemas.microsoft.com/office/drawing/2014/main" id="{797EE03A-947D-FA0B-1726-6A4D12423A34}"/>
                  </a:ext>
                </a:extLst>
              </p:cNvPr>
              <p:cNvSpPr>
                <a:spLocks noChangeShapeType="1"/>
              </p:cNvSpPr>
              <p:nvPr/>
            </p:nvSpPr>
            <p:spPr bwMode="auto">
              <a:xfrm flipV="1">
                <a:off x="3788" y="3218"/>
                <a:ext cx="1"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6" name="Line 351">
                <a:extLst>
                  <a:ext uri="{FF2B5EF4-FFF2-40B4-BE49-F238E27FC236}">
                    <a16:creationId xmlns:a16="http://schemas.microsoft.com/office/drawing/2014/main" id="{99C233C4-8A1E-A88A-9473-43517ED8690F}"/>
                  </a:ext>
                </a:extLst>
              </p:cNvPr>
              <p:cNvSpPr>
                <a:spLocks noChangeShapeType="1"/>
              </p:cNvSpPr>
              <p:nvPr/>
            </p:nvSpPr>
            <p:spPr bwMode="auto">
              <a:xfrm flipV="1">
                <a:off x="3895"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7" name="Line 352">
                <a:extLst>
                  <a:ext uri="{FF2B5EF4-FFF2-40B4-BE49-F238E27FC236}">
                    <a16:creationId xmlns:a16="http://schemas.microsoft.com/office/drawing/2014/main" id="{2CC9E458-0F65-F7F3-539A-DDB6D6903082}"/>
                  </a:ext>
                </a:extLst>
              </p:cNvPr>
              <p:cNvSpPr>
                <a:spLocks noChangeShapeType="1"/>
              </p:cNvSpPr>
              <p:nvPr/>
            </p:nvSpPr>
            <p:spPr bwMode="auto">
              <a:xfrm flipV="1">
                <a:off x="4002"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8" name="Line 353">
                <a:extLst>
                  <a:ext uri="{FF2B5EF4-FFF2-40B4-BE49-F238E27FC236}">
                    <a16:creationId xmlns:a16="http://schemas.microsoft.com/office/drawing/2014/main" id="{C83E24ED-F235-BEC0-4A44-1FFEA2A8F513}"/>
                  </a:ext>
                </a:extLst>
              </p:cNvPr>
              <p:cNvSpPr>
                <a:spLocks noChangeShapeType="1"/>
              </p:cNvSpPr>
              <p:nvPr/>
            </p:nvSpPr>
            <p:spPr bwMode="auto">
              <a:xfrm flipV="1">
                <a:off x="4109"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29" name="Line 354">
                <a:extLst>
                  <a:ext uri="{FF2B5EF4-FFF2-40B4-BE49-F238E27FC236}">
                    <a16:creationId xmlns:a16="http://schemas.microsoft.com/office/drawing/2014/main" id="{440A5EEA-E825-0AE2-E6CF-653974639BE5}"/>
                  </a:ext>
                </a:extLst>
              </p:cNvPr>
              <p:cNvSpPr>
                <a:spLocks noChangeShapeType="1"/>
              </p:cNvSpPr>
              <p:nvPr/>
            </p:nvSpPr>
            <p:spPr bwMode="auto">
              <a:xfrm flipV="1">
                <a:off x="4216"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0" name="Line 355">
                <a:extLst>
                  <a:ext uri="{FF2B5EF4-FFF2-40B4-BE49-F238E27FC236}">
                    <a16:creationId xmlns:a16="http://schemas.microsoft.com/office/drawing/2014/main" id="{B60CDA37-5AFE-84F2-647C-4121C721E8FA}"/>
                  </a:ext>
                </a:extLst>
              </p:cNvPr>
              <p:cNvSpPr>
                <a:spLocks noChangeShapeType="1"/>
              </p:cNvSpPr>
              <p:nvPr/>
            </p:nvSpPr>
            <p:spPr bwMode="auto">
              <a:xfrm flipV="1">
                <a:off x="4319" y="3218"/>
                <a:ext cx="1"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1" name="Line 356">
                <a:extLst>
                  <a:ext uri="{FF2B5EF4-FFF2-40B4-BE49-F238E27FC236}">
                    <a16:creationId xmlns:a16="http://schemas.microsoft.com/office/drawing/2014/main" id="{8D03E016-6DE5-0D85-DA27-27063638A272}"/>
                  </a:ext>
                </a:extLst>
              </p:cNvPr>
              <p:cNvSpPr>
                <a:spLocks noChangeShapeType="1"/>
              </p:cNvSpPr>
              <p:nvPr/>
            </p:nvSpPr>
            <p:spPr bwMode="auto">
              <a:xfrm flipV="1">
                <a:off x="4427"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2" name="Line 357">
                <a:extLst>
                  <a:ext uri="{FF2B5EF4-FFF2-40B4-BE49-F238E27FC236}">
                    <a16:creationId xmlns:a16="http://schemas.microsoft.com/office/drawing/2014/main" id="{6B7688CA-04FA-F45F-D02E-50A88BF7B23D}"/>
                  </a:ext>
                </a:extLst>
              </p:cNvPr>
              <p:cNvSpPr>
                <a:spLocks noChangeShapeType="1"/>
              </p:cNvSpPr>
              <p:nvPr/>
            </p:nvSpPr>
            <p:spPr bwMode="auto">
              <a:xfrm flipV="1">
                <a:off x="4533"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3" name="Line 358">
                <a:extLst>
                  <a:ext uri="{FF2B5EF4-FFF2-40B4-BE49-F238E27FC236}">
                    <a16:creationId xmlns:a16="http://schemas.microsoft.com/office/drawing/2014/main" id="{00348C01-7FBF-17DA-95C3-B720C19A8C21}"/>
                  </a:ext>
                </a:extLst>
              </p:cNvPr>
              <p:cNvSpPr>
                <a:spLocks noChangeShapeType="1"/>
              </p:cNvSpPr>
              <p:nvPr/>
            </p:nvSpPr>
            <p:spPr bwMode="auto">
              <a:xfrm flipV="1">
                <a:off x="4640"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4" name="Line 359">
                <a:extLst>
                  <a:ext uri="{FF2B5EF4-FFF2-40B4-BE49-F238E27FC236}">
                    <a16:creationId xmlns:a16="http://schemas.microsoft.com/office/drawing/2014/main" id="{D31C5862-6B11-F071-9541-C08B64A54A67}"/>
                  </a:ext>
                </a:extLst>
              </p:cNvPr>
              <p:cNvSpPr>
                <a:spLocks noChangeShapeType="1"/>
              </p:cNvSpPr>
              <p:nvPr/>
            </p:nvSpPr>
            <p:spPr bwMode="auto">
              <a:xfrm>
                <a:off x="2939" y="323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5" name="Line 360">
                <a:extLst>
                  <a:ext uri="{FF2B5EF4-FFF2-40B4-BE49-F238E27FC236}">
                    <a16:creationId xmlns:a16="http://schemas.microsoft.com/office/drawing/2014/main" id="{929E8232-9C43-C188-6CA8-2099127AB44D}"/>
                  </a:ext>
                </a:extLst>
              </p:cNvPr>
              <p:cNvSpPr>
                <a:spLocks noChangeShapeType="1"/>
              </p:cNvSpPr>
              <p:nvPr/>
            </p:nvSpPr>
            <p:spPr bwMode="auto">
              <a:xfrm>
                <a:off x="2939" y="3205"/>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6" name="Line 361">
                <a:extLst>
                  <a:ext uri="{FF2B5EF4-FFF2-40B4-BE49-F238E27FC236}">
                    <a16:creationId xmlns:a16="http://schemas.microsoft.com/office/drawing/2014/main" id="{3D1A60F5-1766-F205-32DB-89D99B45498D}"/>
                  </a:ext>
                </a:extLst>
              </p:cNvPr>
              <p:cNvSpPr>
                <a:spLocks noChangeShapeType="1"/>
              </p:cNvSpPr>
              <p:nvPr/>
            </p:nvSpPr>
            <p:spPr bwMode="auto">
              <a:xfrm>
                <a:off x="2939" y="3174"/>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7" name="Line 362">
                <a:extLst>
                  <a:ext uri="{FF2B5EF4-FFF2-40B4-BE49-F238E27FC236}">
                    <a16:creationId xmlns:a16="http://schemas.microsoft.com/office/drawing/2014/main" id="{A8E0EC48-71D3-1332-AA4E-5478E1562F96}"/>
                  </a:ext>
                </a:extLst>
              </p:cNvPr>
              <p:cNvSpPr>
                <a:spLocks noChangeShapeType="1"/>
              </p:cNvSpPr>
              <p:nvPr/>
            </p:nvSpPr>
            <p:spPr bwMode="auto">
              <a:xfrm>
                <a:off x="2939" y="3148"/>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8" name="Line 363">
                <a:extLst>
                  <a:ext uri="{FF2B5EF4-FFF2-40B4-BE49-F238E27FC236}">
                    <a16:creationId xmlns:a16="http://schemas.microsoft.com/office/drawing/2014/main" id="{AFB25366-660C-B9F6-1C60-DF7F7FDA837C}"/>
                  </a:ext>
                </a:extLst>
              </p:cNvPr>
              <p:cNvSpPr>
                <a:spLocks noChangeShapeType="1"/>
              </p:cNvSpPr>
              <p:nvPr/>
            </p:nvSpPr>
            <p:spPr bwMode="auto">
              <a:xfrm>
                <a:off x="2939" y="3118"/>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39" name="Line 364">
                <a:extLst>
                  <a:ext uri="{FF2B5EF4-FFF2-40B4-BE49-F238E27FC236}">
                    <a16:creationId xmlns:a16="http://schemas.microsoft.com/office/drawing/2014/main" id="{D0EFFFB4-3946-1AA5-894F-067DAB5E416C}"/>
                  </a:ext>
                </a:extLst>
              </p:cNvPr>
              <p:cNvSpPr>
                <a:spLocks noChangeShapeType="1"/>
              </p:cNvSpPr>
              <p:nvPr/>
            </p:nvSpPr>
            <p:spPr bwMode="auto">
              <a:xfrm>
                <a:off x="2939" y="3091"/>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0" name="Line 365">
                <a:extLst>
                  <a:ext uri="{FF2B5EF4-FFF2-40B4-BE49-F238E27FC236}">
                    <a16:creationId xmlns:a16="http://schemas.microsoft.com/office/drawing/2014/main" id="{5D6C8DD1-440F-C238-AA1F-3875C0E9889D}"/>
                  </a:ext>
                </a:extLst>
              </p:cNvPr>
              <p:cNvSpPr>
                <a:spLocks noChangeShapeType="1"/>
              </p:cNvSpPr>
              <p:nvPr/>
            </p:nvSpPr>
            <p:spPr bwMode="auto">
              <a:xfrm>
                <a:off x="2939" y="3064"/>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1" name="Line 366">
                <a:extLst>
                  <a:ext uri="{FF2B5EF4-FFF2-40B4-BE49-F238E27FC236}">
                    <a16:creationId xmlns:a16="http://schemas.microsoft.com/office/drawing/2014/main" id="{0C922DC7-E803-B191-75DA-9EB846B0DA5F}"/>
                  </a:ext>
                </a:extLst>
              </p:cNvPr>
              <p:cNvSpPr>
                <a:spLocks noChangeShapeType="1"/>
              </p:cNvSpPr>
              <p:nvPr/>
            </p:nvSpPr>
            <p:spPr bwMode="auto">
              <a:xfrm>
                <a:off x="2939" y="3034"/>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2" name="Line 367">
                <a:extLst>
                  <a:ext uri="{FF2B5EF4-FFF2-40B4-BE49-F238E27FC236}">
                    <a16:creationId xmlns:a16="http://schemas.microsoft.com/office/drawing/2014/main" id="{C0C0CD5F-BBE3-7285-DC2B-8C79F43D0E21}"/>
                  </a:ext>
                </a:extLst>
              </p:cNvPr>
              <p:cNvSpPr>
                <a:spLocks noChangeShapeType="1"/>
              </p:cNvSpPr>
              <p:nvPr/>
            </p:nvSpPr>
            <p:spPr bwMode="auto">
              <a:xfrm>
                <a:off x="2939" y="300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3" name="Line 368">
                <a:extLst>
                  <a:ext uri="{FF2B5EF4-FFF2-40B4-BE49-F238E27FC236}">
                    <a16:creationId xmlns:a16="http://schemas.microsoft.com/office/drawing/2014/main" id="{96A7577F-2A24-AB80-8403-09B58D751153}"/>
                  </a:ext>
                </a:extLst>
              </p:cNvPr>
              <p:cNvSpPr>
                <a:spLocks noChangeShapeType="1"/>
              </p:cNvSpPr>
              <p:nvPr/>
            </p:nvSpPr>
            <p:spPr bwMode="auto">
              <a:xfrm>
                <a:off x="2939" y="297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4" name="Line 369">
                <a:extLst>
                  <a:ext uri="{FF2B5EF4-FFF2-40B4-BE49-F238E27FC236}">
                    <a16:creationId xmlns:a16="http://schemas.microsoft.com/office/drawing/2014/main" id="{AD640EE0-96CA-3D84-054A-5D0A103E9F69}"/>
                  </a:ext>
                </a:extLst>
              </p:cNvPr>
              <p:cNvSpPr>
                <a:spLocks noChangeShapeType="1"/>
              </p:cNvSpPr>
              <p:nvPr/>
            </p:nvSpPr>
            <p:spPr bwMode="auto">
              <a:xfrm>
                <a:off x="2939" y="2950"/>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5" name="Line 370">
                <a:extLst>
                  <a:ext uri="{FF2B5EF4-FFF2-40B4-BE49-F238E27FC236}">
                    <a16:creationId xmlns:a16="http://schemas.microsoft.com/office/drawing/2014/main" id="{88B734EA-B713-DA4B-982E-BA27A9B60E15}"/>
                  </a:ext>
                </a:extLst>
              </p:cNvPr>
              <p:cNvSpPr>
                <a:spLocks noChangeShapeType="1"/>
              </p:cNvSpPr>
              <p:nvPr/>
            </p:nvSpPr>
            <p:spPr bwMode="auto">
              <a:xfrm>
                <a:off x="2939" y="2923"/>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6" name="Line 371">
                <a:extLst>
                  <a:ext uri="{FF2B5EF4-FFF2-40B4-BE49-F238E27FC236}">
                    <a16:creationId xmlns:a16="http://schemas.microsoft.com/office/drawing/2014/main" id="{6E124056-5113-DB12-8F33-15BFEE5BA75D}"/>
                  </a:ext>
                </a:extLst>
              </p:cNvPr>
              <p:cNvSpPr>
                <a:spLocks noChangeShapeType="1"/>
              </p:cNvSpPr>
              <p:nvPr/>
            </p:nvSpPr>
            <p:spPr bwMode="auto">
              <a:xfrm>
                <a:off x="2939" y="2893"/>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7" name="Line 372">
                <a:extLst>
                  <a:ext uri="{FF2B5EF4-FFF2-40B4-BE49-F238E27FC236}">
                    <a16:creationId xmlns:a16="http://schemas.microsoft.com/office/drawing/2014/main" id="{83C77B7D-0C22-E0FF-A22E-8D88F506E69D}"/>
                  </a:ext>
                </a:extLst>
              </p:cNvPr>
              <p:cNvSpPr>
                <a:spLocks noChangeShapeType="1"/>
              </p:cNvSpPr>
              <p:nvPr/>
            </p:nvSpPr>
            <p:spPr bwMode="auto">
              <a:xfrm>
                <a:off x="2939" y="2867"/>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8" name="Line 373">
                <a:extLst>
                  <a:ext uri="{FF2B5EF4-FFF2-40B4-BE49-F238E27FC236}">
                    <a16:creationId xmlns:a16="http://schemas.microsoft.com/office/drawing/2014/main" id="{1B661C0F-925B-3ED4-DA39-78987D5AF56D}"/>
                  </a:ext>
                </a:extLst>
              </p:cNvPr>
              <p:cNvSpPr>
                <a:spLocks noChangeShapeType="1"/>
              </p:cNvSpPr>
              <p:nvPr/>
            </p:nvSpPr>
            <p:spPr bwMode="auto">
              <a:xfrm>
                <a:off x="2939" y="2837"/>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49" name="Line 374">
                <a:extLst>
                  <a:ext uri="{FF2B5EF4-FFF2-40B4-BE49-F238E27FC236}">
                    <a16:creationId xmlns:a16="http://schemas.microsoft.com/office/drawing/2014/main" id="{22D06C09-865C-4094-0396-E46D21095233}"/>
                  </a:ext>
                </a:extLst>
              </p:cNvPr>
              <p:cNvSpPr>
                <a:spLocks noChangeShapeType="1"/>
              </p:cNvSpPr>
              <p:nvPr/>
            </p:nvSpPr>
            <p:spPr bwMode="auto">
              <a:xfrm>
                <a:off x="2939" y="280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0" name="Line 375">
                <a:extLst>
                  <a:ext uri="{FF2B5EF4-FFF2-40B4-BE49-F238E27FC236}">
                    <a16:creationId xmlns:a16="http://schemas.microsoft.com/office/drawing/2014/main" id="{7031F167-4972-4549-EE7D-097EC70ABDF4}"/>
                  </a:ext>
                </a:extLst>
              </p:cNvPr>
              <p:cNvSpPr>
                <a:spLocks noChangeShapeType="1"/>
              </p:cNvSpPr>
              <p:nvPr/>
            </p:nvSpPr>
            <p:spPr bwMode="auto">
              <a:xfrm>
                <a:off x="2939" y="2783"/>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1" name="Line 376">
                <a:extLst>
                  <a:ext uri="{FF2B5EF4-FFF2-40B4-BE49-F238E27FC236}">
                    <a16:creationId xmlns:a16="http://schemas.microsoft.com/office/drawing/2014/main" id="{D239A974-FF3D-BA63-6C2A-3DFEE150F2C6}"/>
                  </a:ext>
                </a:extLst>
              </p:cNvPr>
              <p:cNvSpPr>
                <a:spLocks noChangeShapeType="1"/>
              </p:cNvSpPr>
              <p:nvPr/>
            </p:nvSpPr>
            <p:spPr bwMode="auto">
              <a:xfrm>
                <a:off x="2939" y="2753"/>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2" name="Line 377">
                <a:extLst>
                  <a:ext uri="{FF2B5EF4-FFF2-40B4-BE49-F238E27FC236}">
                    <a16:creationId xmlns:a16="http://schemas.microsoft.com/office/drawing/2014/main" id="{BA59DC6B-0B29-4E0F-A76C-F73393366F6A}"/>
                  </a:ext>
                </a:extLst>
              </p:cNvPr>
              <p:cNvSpPr>
                <a:spLocks noChangeShapeType="1"/>
              </p:cNvSpPr>
              <p:nvPr/>
            </p:nvSpPr>
            <p:spPr bwMode="auto">
              <a:xfrm>
                <a:off x="2939" y="2726"/>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3" name="Line 378">
                <a:extLst>
                  <a:ext uri="{FF2B5EF4-FFF2-40B4-BE49-F238E27FC236}">
                    <a16:creationId xmlns:a16="http://schemas.microsoft.com/office/drawing/2014/main" id="{12BDECBC-BFA5-AEC4-46F1-A9D8181FDA08}"/>
                  </a:ext>
                </a:extLst>
              </p:cNvPr>
              <p:cNvSpPr>
                <a:spLocks noChangeShapeType="1"/>
              </p:cNvSpPr>
              <p:nvPr/>
            </p:nvSpPr>
            <p:spPr bwMode="auto">
              <a:xfrm>
                <a:off x="2939" y="2696"/>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4" name="Line 379">
                <a:extLst>
                  <a:ext uri="{FF2B5EF4-FFF2-40B4-BE49-F238E27FC236}">
                    <a16:creationId xmlns:a16="http://schemas.microsoft.com/office/drawing/2014/main" id="{8F34063C-BD81-164D-2C7D-0FAD987FFACD}"/>
                  </a:ext>
                </a:extLst>
              </p:cNvPr>
              <p:cNvSpPr>
                <a:spLocks noChangeShapeType="1"/>
              </p:cNvSpPr>
              <p:nvPr/>
            </p:nvSpPr>
            <p:spPr bwMode="auto">
              <a:xfrm>
                <a:off x="2939" y="2669"/>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5" name="Line 380">
                <a:extLst>
                  <a:ext uri="{FF2B5EF4-FFF2-40B4-BE49-F238E27FC236}">
                    <a16:creationId xmlns:a16="http://schemas.microsoft.com/office/drawing/2014/main" id="{F2612004-1AEC-49E8-CD9A-7AFB36AA14C3}"/>
                  </a:ext>
                </a:extLst>
              </p:cNvPr>
              <p:cNvSpPr>
                <a:spLocks noChangeShapeType="1"/>
              </p:cNvSpPr>
              <p:nvPr/>
            </p:nvSpPr>
            <p:spPr bwMode="auto">
              <a:xfrm>
                <a:off x="2939" y="2642"/>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6" name="Line 381">
                <a:extLst>
                  <a:ext uri="{FF2B5EF4-FFF2-40B4-BE49-F238E27FC236}">
                    <a16:creationId xmlns:a16="http://schemas.microsoft.com/office/drawing/2014/main" id="{56210FCB-ED5B-A93B-D382-63A8B64816A1}"/>
                  </a:ext>
                </a:extLst>
              </p:cNvPr>
              <p:cNvSpPr>
                <a:spLocks noChangeShapeType="1"/>
              </p:cNvSpPr>
              <p:nvPr/>
            </p:nvSpPr>
            <p:spPr bwMode="auto">
              <a:xfrm>
                <a:off x="2939" y="2612"/>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7" name="Line 382">
                <a:extLst>
                  <a:ext uri="{FF2B5EF4-FFF2-40B4-BE49-F238E27FC236}">
                    <a16:creationId xmlns:a16="http://schemas.microsoft.com/office/drawing/2014/main" id="{615EE56C-F069-FC4E-08D5-93AFBEE0A066}"/>
                  </a:ext>
                </a:extLst>
              </p:cNvPr>
              <p:cNvSpPr>
                <a:spLocks noChangeShapeType="1"/>
              </p:cNvSpPr>
              <p:nvPr/>
            </p:nvSpPr>
            <p:spPr bwMode="auto">
              <a:xfrm>
                <a:off x="2939" y="2586"/>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8" name="Line 383">
                <a:extLst>
                  <a:ext uri="{FF2B5EF4-FFF2-40B4-BE49-F238E27FC236}">
                    <a16:creationId xmlns:a16="http://schemas.microsoft.com/office/drawing/2014/main" id="{83AF0239-59F1-21B8-C6B1-DDAE111A4827}"/>
                  </a:ext>
                </a:extLst>
              </p:cNvPr>
              <p:cNvSpPr>
                <a:spLocks noChangeShapeType="1"/>
              </p:cNvSpPr>
              <p:nvPr/>
            </p:nvSpPr>
            <p:spPr bwMode="auto">
              <a:xfrm>
                <a:off x="2939" y="255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59" name="Line 384">
                <a:extLst>
                  <a:ext uri="{FF2B5EF4-FFF2-40B4-BE49-F238E27FC236}">
                    <a16:creationId xmlns:a16="http://schemas.microsoft.com/office/drawing/2014/main" id="{5F93D56C-14E0-595E-94E9-EA5BFD7A4900}"/>
                  </a:ext>
                </a:extLst>
              </p:cNvPr>
              <p:cNvSpPr>
                <a:spLocks noChangeShapeType="1"/>
              </p:cNvSpPr>
              <p:nvPr/>
            </p:nvSpPr>
            <p:spPr bwMode="auto">
              <a:xfrm>
                <a:off x="2939" y="2528"/>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0" name="Line 385">
                <a:extLst>
                  <a:ext uri="{FF2B5EF4-FFF2-40B4-BE49-F238E27FC236}">
                    <a16:creationId xmlns:a16="http://schemas.microsoft.com/office/drawing/2014/main" id="{B27D5E6C-5AA3-84F5-45A5-A7C920E60732}"/>
                  </a:ext>
                </a:extLst>
              </p:cNvPr>
              <p:cNvSpPr>
                <a:spLocks noChangeShapeType="1"/>
              </p:cNvSpPr>
              <p:nvPr/>
            </p:nvSpPr>
            <p:spPr bwMode="auto">
              <a:xfrm>
                <a:off x="2939" y="2502"/>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1" name="Line 386">
                <a:extLst>
                  <a:ext uri="{FF2B5EF4-FFF2-40B4-BE49-F238E27FC236}">
                    <a16:creationId xmlns:a16="http://schemas.microsoft.com/office/drawing/2014/main" id="{824A1FFA-41D6-9311-D51A-0ECE720FF8EB}"/>
                  </a:ext>
                </a:extLst>
              </p:cNvPr>
              <p:cNvSpPr>
                <a:spLocks noChangeShapeType="1"/>
              </p:cNvSpPr>
              <p:nvPr/>
            </p:nvSpPr>
            <p:spPr bwMode="auto">
              <a:xfrm>
                <a:off x="2939" y="2472"/>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2" name="Line 387">
                <a:extLst>
                  <a:ext uri="{FF2B5EF4-FFF2-40B4-BE49-F238E27FC236}">
                    <a16:creationId xmlns:a16="http://schemas.microsoft.com/office/drawing/2014/main" id="{DBED1BCD-6321-527E-F347-6285747E131D}"/>
                  </a:ext>
                </a:extLst>
              </p:cNvPr>
              <p:cNvSpPr>
                <a:spLocks noChangeShapeType="1"/>
              </p:cNvSpPr>
              <p:nvPr/>
            </p:nvSpPr>
            <p:spPr bwMode="auto">
              <a:xfrm>
                <a:off x="2939" y="2444"/>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3" name="Line 388">
                <a:extLst>
                  <a:ext uri="{FF2B5EF4-FFF2-40B4-BE49-F238E27FC236}">
                    <a16:creationId xmlns:a16="http://schemas.microsoft.com/office/drawing/2014/main" id="{F3C6B7D0-F0AC-D76C-D24E-2A2CAD27757D}"/>
                  </a:ext>
                </a:extLst>
              </p:cNvPr>
              <p:cNvSpPr>
                <a:spLocks noChangeShapeType="1"/>
              </p:cNvSpPr>
              <p:nvPr/>
            </p:nvSpPr>
            <p:spPr bwMode="auto">
              <a:xfrm>
                <a:off x="2939" y="2418"/>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4" name="Line 389">
                <a:extLst>
                  <a:ext uri="{FF2B5EF4-FFF2-40B4-BE49-F238E27FC236}">
                    <a16:creationId xmlns:a16="http://schemas.microsoft.com/office/drawing/2014/main" id="{4ECB69EA-FB9D-57E4-BA13-1D8DD8C918D2}"/>
                  </a:ext>
                </a:extLst>
              </p:cNvPr>
              <p:cNvSpPr>
                <a:spLocks noChangeShapeType="1"/>
              </p:cNvSpPr>
              <p:nvPr/>
            </p:nvSpPr>
            <p:spPr bwMode="auto">
              <a:xfrm>
                <a:off x="2939" y="2388"/>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5" name="Line 390">
                <a:extLst>
                  <a:ext uri="{FF2B5EF4-FFF2-40B4-BE49-F238E27FC236}">
                    <a16:creationId xmlns:a16="http://schemas.microsoft.com/office/drawing/2014/main" id="{BE74732B-D91C-B815-5B76-A4356915BD3D}"/>
                  </a:ext>
                </a:extLst>
              </p:cNvPr>
              <p:cNvSpPr>
                <a:spLocks noChangeShapeType="1"/>
              </p:cNvSpPr>
              <p:nvPr/>
            </p:nvSpPr>
            <p:spPr bwMode="auto">
              <a:xfrm>
                <a:off x="2939" y="2361"/>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6" name="Line 391">
                <a:extLst>
                  <a:ext uri="{FF2B5EF4-FFF2-40B4-BE49-F238E27FC236}">
                    <a16:creationId xmlns:a16="http://schemas.microsoft.com/office/drawing/2014/main" id="{26847F2D-F618-C97A-1453-EDA035B6A480}"/>
                  </a:ext>
                </a:extLst>
              </p:cNvPr>
              <p:cNvSpPr>
                <a:spLocks noChangeShapeType="1"/>
              </p:cNvSpPr>
              <p:nvPr/>
            </p:nvSpPr>
            <p:spPr bwMode="auto">
              <a:xfrm>
                <a:off x="2939" y="2331"/>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7" name="Line 392">
                <a:extLst>
                  <a:ext uri="{FF2B5EF4-FFF2-40B4-BE49-F238E27FC236}">
                    <a16:creationId xmlns:a16="http://schemas.microsoft.com/office/drawing/2014/main" id="{43F83F48-20B9-43D2-C3F0-1EF9F3ABBFD9}"/>
                  </a:ext>
                </a:extLst>
              </p:cNvPr>
              <p:cNvSpPr>
                <a:spLocks noChangeShapeType="1"/>
              </p:cNvSpPr>
              <p:nvPr/>
            </p:nvSpPr>
            <p:spPr bwMode="auto">
              <a:xfrm>
                <a:off x="2939" y="2304"/>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8" name="Line 393">
                <a:extLst>
                  <a:ext uri="{FF2B5EF4-FFF2-40B4-BE49-F238E27FC236}">
                    <a16:creationId xmlns:a16="http://schemas.microsoft.com/office/drawing/2014/main" id="{E55A51DC-99C4-27EB-2074-D46114C764F3}"/>
                  </a:ext>
                </a:extLst>
              </p:cNvPr>
              <p:cNvSpPr>
                <a:spLocks noChangeShapeType="1"/>
              </p:cNvSpPr>
              <p:nvPr/>
            </p:nvSpPr>
            <p:spPr bwMode="auto">
              <a:xfrm>
                <a:off x="2939" y="227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69" name="Line 394">
                <a:extLst>
                  <a:ext uri="{FF2B5EF4-FFF2-40B4-BE49-F238E27FC236}">
                    <a16:creationId xmlns:a16="http://schemas.microsoft.com/office/drawing/2014/main" id="{64C34A57-0175-1BD9-0FF4-A553A1F54445}"/>
                  </a:ext>
                </a:extLst>
              </p:cNvPr>
              <p:cNvSpPr>
                <a:spLocks noChangeShapeType="1"/>
              </p:cNvSpPr>
              <p:nvPr/>
            </p:nvSpPr>
            <p:spPr bwMode="auto">
              <a:xfrm>
                <a:off x="2939" y="2247"/>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0" name="Line 395">
                <a:extLst>
                  <a:ext uri="{FF2B5EF4-FFF2-40B4-BE49-F238E27FC236}">
                    <a16:creationId xmlns:a16="http://schemas.microsoft.com/office/drawing/2014/main" id="{ACC134D9-BE78-CC10-C319-448B274812E9}"/>
                  </a:ext>
                </a:extLst>
              </p:cNvPr>
              <p:cNvSpPr>
                <a:spLocks noChangeShapeType="1"/>
              </p:cNvSpPr>
              <p:nvPr/>
            </p:nvSpPr>
            <p:spPr bwMode="auto">
              <a:xfrm>
                <a:off x="2939" y="2221"/>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1" name="Line 396">
                <a:extLst>
                  <a:ext uri="{FF2B5EF4-FFF2-40B4-BE49-F238E27FC236}">
                    <a16:creationId xmlns:a16="http://schemas.microsoft.com/office/drawing/2014/main" id="{68C2567E-6CDD-0C1A-8128-3ECE884288E4}"/>
                  </a:ext>
                </a:extLst>
              </p:cNvPr>
              <p:cNvSpPr>
                <a:spLocks noChangeShapeType="1"/>
              </p:cNvSpPr>
              <p:nvPr/>
            </p:nvSpPr>
            <p:spPr bwMode="auto">
              <a:xfrm>
                <a:off x="2939" y="2190"/>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2" name="Line 397">
                <a:extLst>
                  <a:ext uri="{FF2B5EF4-FFF2-40B4-BE49-F238E27FC236}">
                    <a16:creationId xmlns:a16="http://schemas.microsoft.com/office/drawing/2014/main" id="{46BC07F4-9B51-BD91-196F-CFA46BBFD678}"/>
                  </a:ext>
                </a:extLst>
              </p:cNvPr>
              <p:cNvSpPr>
                <a:spLocks noChangeShapeType="1"/>
              </p:cNvSpPr>
              <p:nvPr/>
            </p:nvSpPr>
            <p:spPr bwMode="auto">
              <a:xfrm>
                <a:off x="2939"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3" name="Line 398">
                <a:extLst>
                  <a:ext uri="{FF2B5EF4-FFF2-40B4-BE49-F238E27FC236}">
                    <a16:creationId xmlns:a16="http://schemas.microsoft.com/office/drawing/2014/main" id="{E0A374CB-C45F-AF4D-9C60-F1E189EEB4B2}"/>
                  </a:ext>
                </a:extLst>
              </p:cNvPr>
              <p:cNvSpPr>
                <a:spLocks noChangeShapeType="1"/>
              </p:cNvSpPr>
              <p:nvPr/>
            </p:nvSpPr>
            <p:spPr bwMode="auto">
              <a:xfrm>
                <a:off x="3043"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4" name="Line 399">
                <a:extLst>
                  <a:ext uri="{FF2B5EF4-FFF2-40B4-BE49-F238E27FC236}">
                    <a16:creationId xmlns:a16="http://schemas.microsoft.com/office/drawing/2014/main" id="{8C52F3F7-718E-A3A9-6F4A-D75C652E1524}"/>
                  </a:ext>
                </a:extLst>
              </p:cNvPr>
              <p:cNvSpPr>
                <a:spLocks noChangeShapeType="1"/>
              </p:cNvSpPr>
              <p:nvPr/>
            </p:nvSpPr>
            <p:spPr bwMode="auto">
              <a:xfrm>
                <a:off x="3149"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5" name="Line 400">
                <a:extLst>
                  <a:ext uri="{FF2B5EF4-FFF2-40B4-BE49-F238E27FC236}">
                    <a16:creationId xmlns:a16="http://schemas.microsoft.com/office/drawing/2014/main" id="{BE957847-421F-94F3-14CF-D38E321731C4}"/>
                  </a:ext>
                </a:extLst>
              </p:cNvPr>
              <p:cNvSpPr>
                <a:spLocks noChangeShapeType="1"/>
              </p:cNvSpPr>
              <p:nvPr/>
            </p:nvSpPr>
            <p:spPr bwMode="auto">
              <a:xfrm>
                <a:off x="3257" y="2177"/>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6" name="Line 401">
                <a:extLst>
                  <a:ext uri="{FF2B5EF4-FFF2-40B4-BE49-F238E27FC236}">
                    <a16:creationId xmlns:a16="http://schemas.microsoft.com/office/drawing/2014/main" id="{074E3822-57D3-9201-E392-8FE7A527188C}"/>
                  </a:ext>
                </a:extLst>
              </p:cNvPr>
              <p:cNvSpPr>
                <a:spLocks noChangeShapeType="1"/>
              </p:cNvSpPr>
              <p:nvPr/>
            </p:nvSpPr>
            <p:spPr bwMode="auto">
              <a:xfrm>
                <a:off x="3363"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7" name="Line 402">
                <a:extLst>
                  <a:ext uri="{FF2B5EF4-FFF2-40B4-BE49-F238E27FC236}">
                    <a16:creationId xmlns:a16="http://schemas.microsoft.com/office/drawing/2014/main" id="{DFA34EED-8ABB-8A5A-4E0C-D71D1AE2DDDF}"/>
                  </a:ext>
                </a:extLst>
              </p:cNvPr>
              <p:cNvSpPr>
                <a:spLocks noChangeShapeType="1"/>
              </p:cNvSpPr>
              <p:nvPr/>
            </p:nvSpPr>
            <p:spPr bwMode="auto">
              <a:xfrm>
                <a:off x="3470"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8" name="Line 403">
                <a:extLst>
                  <a:ext uri="{FF2B5EF4-FFF2-40B4-BE49-F238E27FC236}">
                    <a16:creationId xmlns:a16="http://schemas.microsoft.com/office/drawing/2014/main" id="{66E12A88-1563-EEF6-031F-62AC434EE3D8}"/>
                  </a:ext>
                </a:extLst>
              </p:cNvPr>
              <p:cNvSpPr>
                <a:spLocks noChangeShapeType="1"/>
              </p:cNvSpPr>
              <p:nvPr/>
            </p:nvSpPr>
            <p:spPr bwMode="auto">
              <a:xfrm>
                <a:off x="3577"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79" name="Line 404">
                <a:extLst>
                  <a:ext uri="{FF2B5EF4-FFF2-40B4-BE49-F238E27FC236}">
                    <a16:creationId xmlns:a16="http://schemas.microsoft.com/office/drawing/2014/main" id="{D404FF0F-3D40-E128-2270-BDDCB768E77E}"/>
                  </a:ext>
                </a:extLst>
              </p:cNvPr>
              <p:cNvSpPr>
                <a:spLocks noChangeShapeType="1"/>
              </p:cNvSpPr>
              <p:nvPr/>
            </p:nvSpPr>
            <p:spPr bwMode="auto">
              <a:xfrm>
                <a:off x="3681"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0" name="Line 405">
                <a:extLst>
                  <a:ext uri="{FF2B5EF4-FFF2-40B4-BE49-F238E27FC236}">
                    <a16:creationId xmlns:a16="http://schemas.microsoft.com/office/drawing/2014/main" id="{6E935B82-A2DD-CA4C-0DD6-7B1262993308}"/>
                  </a:ext>
                </a:extLst>
              </p:cNvPr>
              <p:cNvSpPr>
                <a:spLocks noChangeShapeType="1"/>
              </p:cNvSpPr>
              <p:nvPr/>
            </p:nvSpPr>
            <p:spPr bwMode="auto">
              <a:xfrm>
                <a:off x="3788" y="2177"/>
                <a:ext cx="1"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1" name="Line 406">
                <a:extLst>
                  <a:ext uri="{FF2B5EF4-FFF2-40B4-BE49-F238E27FC236}">
                    <a16:creationId xmlns:a16="http://schemas.microsoft.com/office/drawing/2014/main" id="{1D9E2C4C-7EC9-6F98-B740-3B438D74FF48}"/>
                  </a:ext>
                </a:extLst>
              </p:cNvPr>
              <p:cNvSpPr>
                <a:spLocks noChangeShapeType="1"/>
              </p:cNvSpPr>
              <p:nvPr/>
            </p:nvSpPr>
            <p:spPr bwMode="auto">
              <a:xfrm>
                <a:off x="3895"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2" name="Line 407">
                <a:extLst>
                  <a:ext uri="{FF2B5EF4-FFF2-40B4-BE49-F238E27FC236}">
                    <a16:creationId xmlns:a16="http://schemas.microsoft.com/office/drawing/2014/main" id="{A02BDBD7-FAAD-3005-0CDE-9223903249D5}"/>
                  </a:ext>
                </a:extLst>
              </p:cNvPr>
              <p:cNvSpPr>
                <a:spLocks noChangeShapeType="1"/>
              </p:cNvSpPr>
              <p:nvPr/>
            </p:nvSpPr>
            <p:spPr bwMode="auto">
              <a:xfrm>
                <a:off x="4002"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3" name="Line 408">
                <a:extLst>
                  <a:ext uri="{FF2B5EF4-FFF2-40B4-BE49-F238E27FC236}">
                    <a16:creationId xmlns:a16="http://schemas.microsoft.com/office/drawing/2014/main" id="{FAADA711-078F-334A-238E-83F3F24ACFF5}"/>
                  </a:ext>
                </a:extLst>
              </p:cNvPr>
              <p:cNvSpPr>
                <a:spLocks noChangeShapeType="1"/>
              </p:cNvSpPr>
              <p:nvPr/>
            </p:nvSpPr>
            <p:spPr bwMode="auto">
              <a:xfrm>
                <a:off x="4109"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4" name="Line 409">
                <a:extLst>
                  <a:ext uri="{FF2B5EF4-FFF2-40B4-BE49-F238E27FC236}">
                    <a16:creationId xmlns:a16="http://schemas.microsoft.com/office/drawing/2014/main" id="{78F6ACE5-0CB8-B98A-0702-BCACEB05EFFB}"/>
                  </a:ext>
                </a:extLst>
              </p:cNvPr>
              <p:cNvSpPr>
                <a:spLocks noChangeShapeType="1"/>
              </p:cNvSpPr>
              <p:nvPr/>
            </p:nvSpPr>
            <p:spPr bwMode="auto">
              <a:xfrm>
                <a:off x="4216"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5" name="Line 410">
                <a:extLst>
                  <a:ext uri="{FF2B5EF4-FFF2-40B4-BE49-F238E27FC236}">
                    <a16:creationId xmlns:a16="http://schemas.microsoft.com/office/drawing/2014/main" id="{71907C8E-E295-7F08-357E-C56DC42BC01D}"/>
                  </a:ext>
                </a:extLst>
              </p:cNvPr>
              <p:cNvSpPr>
                <a:spLocks noChangeShapeType="1"/>
              </p:cNvSpPr>
              <p:nvPr/>
            </p:nvSpPr>
            <p:spPr bwMode="auto">
              <a:xfrm>
                <a:off x="4319" y="2177"/>
                <a:ext cx="1"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6" name="Line 411">
                <a:extLst>
                  <a:ext uri="{FF2B5EF4-FFF2-40B4-BE49-F238E27FC236}">
                    <a16:creationId xmlns:a16="http://schemas.microsoft.com/office/drawing/2014/main" id="{DB03F03B-E37E-C19F-F60E-BDB8FA16DCC0}"/>
                  </a:ext>
                </a:extLst>
              </p:cNvPr>
              <p:cNvSpPr>
                <a:spLocks noChangeShapeType="1"/>
              </p:cNvSpPr>
              <p:nvPr/>
            </p:nvSpPr>
            <p:spPr bwMode="auto">
              <a:xfrm>
                <a:off x="4427"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7" name="Line 412">
                <a:extLst>
                  <a:ext uri="{FF2B5EF4-FFF2-40B4-BE49-F238E27FC236}">
                    <a16:creationId xmlns:a16="http://schemas.microsoft.com/office/drawing/2014/main" id="{885134D8-AF6A-1EAA-8492-FF1490510144}"/>
                  </a:ext>
                </a:extLst>
              </p:cNvPr>
              <p:cNvSpPr>
                <a:spLocks noChangeShapeType="1"/>
              </p:cNvSpPr>
              <p:nvPr/>
            </p:nvSpPr>
            <p:spPr bwMode="auto">
              <a:xfrm>
                <a:off x="4533"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8" name="Line 413">
                <a:extLst>
                  <a:ext uri="{FF2B5EF4-FFF2-40B4-BE49-F238E27FC236}">
                    <a16:creationId xmlns:a16="http://schemas.microsoft.com/office/drawing/2014/main" id="{72310A9D-1417-8291-1ACE-460DB09B0BFD}"/>
                  </a:ext>
                </a:extLst>
              </p:cNvPr>
              <p:cNvSpPr>
                <a:spLocks noChangeShapeType="1"/>
              </p:cNvSpPr>
              <p:nvPr/>
            </p:nvSpPr>
            <p:spPr bwMode="auto">
              <a:xfrm>
                <a:off x="4640"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89" name="Line 414">
                <a:extLst>
                  <a:ext uri="{FF2B5EF4-FFF2-40B4-BE49-F238E27FC236}">
                    <a16:creationId xmlns:a16="http://schemas.microsoft.com/office/drawing/2014/main" id="{D9AE3896-04F3-BD79-C01F-7D41CA4F8FE7}"/>
                  </a:ext>
                </a:extLst>
              </p:cNvPr>
              <p:cNvSpPr>
                <a:spLocks noChangeShapeType="1"/>
              </p:cNvSpPr>
              <p:nvPr/>
            </p:nvSpPr>
            <p:spPr bwMode="auto">
              <a:xfrm flipH="1">
                <a:off x="4627" y="323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0" name="Line 415">
                <a:extLst>
                  <a:ext uri="{FF2B5EF4-FFF2-40B4-BE49-F238E27FC236}">
                    <a16:creationId xmlns:a16="http://schemas.microsoft.com/office/drawing/2014/main" id="{E65843F1-C7FE-0023-3F79-8EF52F46285A}"/>
                  </a:ext>
                </a:extLst>
              </p:cNvPr>
              <p:cNvSpPr>
                <a:spLocks noChangeShapeType="1"/>
              </p:cNvSpPr>
              <p:nvPr/>
            </p:nvSpPr>
            <p:spPr bwMode="auto">
              <a:xfrm flipH="1">
                <a:off x="4630" y="3205"/>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1" name="Line 416">
                <a:extLst>
                  <a:ext uri="{FF2B5EF4-FFF2-40B4-BE49-F238E27FC236}">
                    <a16:creationId xmlns:a16="http://schemas.microsoft.com/office/drawing/2014/main" id="{14C62875-CB95-FACB-EB55-D5B488809858}"/>
                  </a:ext>
                </a:extLst>
              </p:cNvPr>
              <p:cNvSpPr>
                <a:spLocks noChangeShapeType="1"/>
              </p:cNvSpPr>
              <p:nvPr/>
            </p:nvSpPr>
            <p:spPr bwMode="auto">
              <a:xfrm flipH="1">
                <a:off x="4630" y="3174"/>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2" name="Line 417">
                <a:extLst>
                  <a:ext uri="{FF2B5EF4-FFF2-40B4-BE49-F238E27FC236}">
                    <a16:creationId xmlns:a16="http://schemas.microsoft.com/office/drawing/2014/main" id="{1BFD0A19-4F74-3438-5A9F-43985C0F717E}"/>
                  </a:ext>
                </a:extLst>
              </p:cNvPr>
              <p:cNvSpPr>
                <a:spLocks noChangeShapeType="1"/>
              </p:cNvSpPr>
              <p:nvPr/>
            </p:nvSpPr>
            <p:spPr bwMode="auto">
              <a:xfrm flipH="1">
                <a:off x="4630" y="3148"/>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3" name="Line 418">
                <a:extLst>
                  <a:ext uri="{FF2B5EF4-FFF2-40B4-BE49-F238E27FC236}">
                    <a16:creationId xmlns:a16="http://schemas.microsoft.com/office/drawing/2014/main" id="{06577D95-145D-7462-ABD3-67FCA740B37B}"/>
                  </a:ext>
                </a:extLst>
              </p:cNvPr>
              <p:cNvSpPr>
                <a:spLocks noChangeShapeType="1"/>
              </p:cNvSpPr>
              <p:nvPr/>
            </p:nvSpPr>
            <p:spPr bwMode="auto">
              <a:xfrm flipH="1">
                <a:off x="4630" y="3118"/>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4" name="Line 419">
                <a:extLst>
                  <a:ext uri="{FF2B5EF4-FFF2-40B4-BE49-F238E27FC236}">
                    <a16:creationId xmlns:a16="http://schemas.microsoft.com/office/drawing/2014/main" id="{56E979A6-B2B1-72E3-2AE2-1359ADDECFAC}"/>
                  </a:ext>
                </a:extLst>
              </p:cNvPr>
              <p:cNvSpPr>
                <a:spLocks noChangeShapeType="1"/>
              </p:cNvSpPr>
              <p:nvPr/>
            </p:nvSpPr>
            <p:spPr bwMode="auto">
              <a:xfrm flipH="1">
                <a:off x="4627" y="3091"/>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5" name="Line 420">
                <a:extLst>
                  <a:ext uri="{FF2B5EF4-FFF2-40B4-BE49-F238E27FC236}">
                    <a16:creationId xmlns:a16="http://schemas.microsoft.com/office/drawing/2014/main" id="{83F12AB5-3731-9FCB-F3D7-05B58E605E38}"/>
                  </a:ext>
                </a:extLst>
              </p:cNvPr>
              <p:cNvSpPr>
                <a:spLocks noChangeShapeType="1"/>
              </p:cNvSpPr>
              <p:nvPr/>
            </p:nvSpPr>
            <p:spPr bwMode="auto">
              <a:xfrm flipH="1">
                <a:off x="4630" y="3064"/>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6" name="Line 421">
                <a:extLst>
                  <a:ext uri="{FF2B5EF4-FFF2-40B4-BE49-F238E27FC236}">
                    <a16:creationId xmlns:a16="http://schemas.microsoft.com/office/drawing/2014/main" id="{90E68735-9A39-054C-440B-016843294ECE}"/>
                  </a:ext>
                </a:extLst>
              </p:cNvPr>
              <p:cNvSpPr>
                <a:spLocks noChangeShapeType="1"/>
              </p:cNvSpPr>
              <p:nvPr/>
            </p:nvSpPr>
            <p:spPr bwMode="auto">
              <a:xfrm flipH="1">
                <a:off x="4630" y="3034"/>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7" name="Line 422">
                <a:extLst>
                  <a:ext uri="{FF2B5EF4-FFF2-40B4-BE49-F238E27FC236}">
                    <a16:creationId xmlns:a16="http://schemas.microsoft.com/office/drawing/2014/main" id="{B03824BF-FE7F-435B-8461-468D79745649}"/>
                  </a:ext>
                </a:extLst>
              </p:cNvPr>
              <p:cNvSpPr>
                <a:spLocks noChangeShapeType="1"/>
              </p:cNvSpPr>
              <p:nvPr/>
            </p:nvSpPr>
            <p:spPr bwMode="auto">
              <a:xfrm flipH="1">
                <a:off x="4630" y="300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8" name="Line 423">
                <a:extLst>
                  <a:ext uri="{FF2B5EF4-FFF2-40B4-BE49-F238E27FC236}">
                    <a16:creationId xmlns:a16="http://schemas.microsoft.com/office/drawing/2014/main" id="{F483F4A2-B3C4-4135-BDFB-0A6D71FCF9D3}"/>
                  </a:ext>
                </a:extLst>
              </p:cNvPr>
              <p:cNvSpPr>
                <a:spLocks noChangeShapeType="1"/>
              </p:cNvSpPr>
              <p:nvPr/>
            </p:nvSpPr>
            <p:spPr bwMode="auto">
              <a:xfrm flipH="1">
                <a:off x="4630" y="297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599" name="Line 424">
                <a:extLst>
                  <a:ext uri="{FF2B5EF4-FFF2-40B4-BE49-F238E27FC236}">
                    <a16:creationId xmlns:a16="http://schemas.microsoft.com/office/drawing/2014/main" id="{626989B4-C827-BE2D-367D-023357BC25F8}"/>
                  </a:ext>
                </a:extLst>
              </p:cNvPr>
              <p:cNvSpPr>
                <a:spLocks noChangeShapeType="1"/>
              </p:cNvSpPr>
              <p:nvPr/>
            </p:nvSpPr>
            <p:spPr bwMode="auto">
              <a:xfrm flipH="1">
                <a:off x="4627" y="2950"/>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0" name="Line 425">
                <a:extLst>
                  <a:ext uri="{FF2B5EF4-FFF2-40B4-BE49-F238E27FC236}">
                    <a16:creationId xmlns:a16="http://schemas.microsoft.com/office/drawing/2014/main" id="{AE824661-E560-E8CB-86C2-DCEB404D39C5}"/>
                  </a:ext>
                </a:extLst>
              </p:cNvPr>
              <p:cNvSpPr>
                <a:spLocks noChangeShapeType="1"/>
              </p:cNvSpPr>
              <p:nvPr/>
            </p:nvSpPr>
            <p:spPr bwMode="auto">
              <a:xfrm flipH="1">
                <a:off x="4630" y="292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1" name="Line 426">
                <a:extLst>
                  <a:ext uri="{FF2B5EF4-FFF2-40B4-BE49-F238E27FC236}">
                    <a16:creationId xmlns:a16="http://schemas.microsoft.com/office/drawing/2014/main" id="{113A8AB6-76C1-5EF2-63B8-0C88104332CD}"/>
                  </a:ext>
                </a:extLst>
              </p:cNvPr>
              <p:cNvSpPr>
                <a:spLocks noChangeShapeType="1"/>
              </p:cNvSpPr>
              <p:nvPr/>
            </p:nvSpPr>
            <p:spPr bwMode="auto">
              <a:xfrm flipH="1">
                <a:off x="4630" y="289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2" name="Line 427">
                <a:extLst>
                  <a:ext uri="{FF2B5EF4-FFF2-40B4-BE49-F238E27FC236}">
                    <a16:creationId xmlns:a16="http://schemas.microsoft.com/office/drawing/2014/main" id="{EAC5CA49-76DE-6843-42EF-26BAA308AAE6}"/>
                  </a:ext>
                </a:extLst>
              </p:cNvPr>
              <p:cNvSpPr>
                <a:spLocks noChangeShapeType="1"/>
              </p:cNvSpPr>
              <p:nvPr/>
            </p:nvSpPr>
            <p:spPr bwMode="auto">
              <a:xfrm flipH="1">
                <a:off x="4630" y="2867"/>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3" name="Line 428">
                <a:extLst>
                  <a:ext uri="{FF2B5EF4-FFF2-40B4-BE49-F238E27FC236}">
                    <a16:creationId xmlns:a16="http://schemas.microsoft.com/office/drawing/2014/main" id="{FE82ADCB-E86B-8DE5-71EB-25BC791CAD35}"/>
                  </a:ext>
                </a:extLst>
              </p:cNvPr>
              <p:cNvSpPr>
                <a:spLocks noChangeShapeType="1"/>
              </p:cNvSpPr>
              <p:nvPr/>
            </p:nvSpPr>
            <p:spPr bwMode="auto">
              <a:xfrm flipH="1">
                <a:off x="4630" y="2837"/>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4" name="Line 429">
                <a:extLst>
                  <a:ext uri="{FF2B5EF4-FFF2-40B4-BE49-F238E27FC236}">
                    <a16:creationId xmlns:a16="http://schemas.microsoft.com/office/drawing/2014/main" id="{4CC001CC-EB52-4A99-06F4-8577EB5973C6}"/>
                  </a:ext>
                </a:extLst>
              </p:cNvPr>
              <p:cNvSpPr>
                <a:spLocks noChangeShapeType="1"/>
              </p:cNvSpPr>
              <p:nvPr/>
            </p:nvSpPr>
            <p:spPr bwMode="auto">
              <a:xfrm flipH="1">
                <a:off x="4627" y="280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5" name="Line 430">
                <a:extLst>
                  <a:ext uri="{FF2B5EF4-FFF2-40B4-BE49-F238E27FC236}">
                    <a16:creationId xmlns:a16="http://schemas.microsoft.com/office/drawing/2014/main" id="{CCF6D983-A6AB-0919-D718-6D74B37FD709}"/>
                  </a:ext>
                </a:extLst>
              </p:cNvPr>
              <p:cNvSpPr>
                <a:spLocks noChangeShapeType="1"/>
              </p:cNvSpPr>
              <p:nvPr/>
            </p:nvSpPr>
            <p:spPr bwMode="auto">
              <a:xfrm flipH="1">
                <a:off x="4630" y="2783"/>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6" name="Line 431">
                <a:extLst>
                  <a:ext uri="{FF2B5EF4-FFF2-40B4-BE49-F238E27FC236}">
                    <a16:creationId xmlns:a16="http://schemas.microsoft.com/office/drawing/2014/main" id="{5513F854-8473-990D-D778-1547FF70B832}"/>
                  </a:ext>
                </a:extLst>
              </p:cNvPr>
              <p:cNvSpPr>
                <a:spLocks noChangeShapeType="1"/>
              </p:cNvSpPr>
              <p:nvPr/>
            </p:nvSpPr>
            <p:spPr bwMode="auto">
              <a:xfrm flipH="1">
                <a:off x="4630" y="2753"/>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7" name="Line 432">
                <a:extLst>
                  <a:ext uri="{FF2B5EF4-FFF2-40B4-BE49-F238E27FC236}">
                    <a16:creationId xmlns:a16="http://schemas.microsoft.com/office/drawing/2014/main" id="{596D690D-4350-ECC6-0544-8A4F13C3D430}"/>
                  </a:ext>
                </a:extLst>
              </p:cNvPr>
              <p:cNvSpPr>
                <a:spLocks noChangeShapeType="1"/>
              </p:cNvSpPr>
              <p:nvPr/>
            </p:nvSpPr>
            <p:spPr bwMode="auto">
              <a:xfrm flipH="1">
                <a:off x="4630" y="2726"/>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8" name="Line 433">
                <a:extLst>
                  <a:ext uri="{FF2B5EF4-FFF2-40B4-BE49-F238E27FC236}">
                    <a16:creationId xmlns:a16="http://schemas.microsoft.com/office/drawing/2014/main" id="{16DE52B2-3D43-9690-3F18-BDF48B12D77C}"/>
                  </a:ext>
                </a:extLst>
              </p:cNvPr>
              <p:cNvSpPr>
                <a:spLocks noChangeShapeType="1"/>
              </p:cNvSpPr>
              <p:nvPr/>
            </p:nvSpPr>
            <p:spPr bwMode="auto">
              <a:xfrm flipH="1">
                <a:off x="4630" y="2696"/>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09" name="Line 434">
                <a:extLst>
                  <a:ext uri="{FF2B5EF4-FFF2-40B4-BE49-F238E27FC236}">
                    <a16:creationId xmlns:a16="http://schemas.microsoft.com/office/drawing/2014/main" id="{DEA2CB04-9619-A916-4F7B-9BE45CC74BDD}"/>
                  </a:ext>
                </a:extLst>
              </p:cNvPr>
              <p:cNvSpPr>
                <a:spLocks noChangeShapeType="1"/>
              </p:cNvSpPr>
              <p:nvPr/>
            </p:nvSpPr>
            <p:spPr bwMode="auto">
              <a:xfrm flipH="1">
                <a:off x="4627" y="2669"/>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0" name="Line 435">
                <a:extLst>
                  <a:ext uri="{FF2B5EF4-FFF2-40B4-BE49-F238E27FC236}">
                    <a16:creationId xmlns:a16="http://schemas.microsoft.com/office/drawing/2014/main" id="{6672047B-2551-FD8D-E61A-D2CEF8AAD7C6}"/>
                  </a:ext>
                </a:extLst>
              </p:cNvPr>
              <p:cNvSpPr>
                <a:spLocks noChangeShapeType="1"/>
              </p:cNvSpPr>
              <p:nvPr/>
            </p:nvSpPr>
            <p:spPr bwMode="auto">
              <a:xfrm flipH="1">
                <a:off x="4630" y="2642"/>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1" name="Line 436">
                <a:extLst>
                  <a:ext uri="{FF2B5EF4-FFF2-40B4-BE49-F238E27FC236}">
                    <a16:creationId xmlns:a16="http://schemas.microsoft.com/office/drawing/2014/main" id="{B333668B-828E-99F6-597F-03458D2BCD42}"/>
                  </a:ext>
                </a:extLst>
              </p:cNvPr>
              <p:cNvSpPr>
                <a:spLocks noChangeShapeType="1"/>
              </p:cNvSpPr>
              <p:nvPr/>
            </p:nvSpPr>
            <p:spPr bwMode="auto">
              <a:xfrm flipH="1">
                <a:off x="4630" y="2612"/>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2" name="Line 437">
                <a:extLst>
                  <a:ext uri="{FF2B5EF4-FFF2-40B4-BE49-F238E27FC236}">
                    <a16:creationId xmlns:a16="http://schemas.microsoft.com/office/drawing/2014/main" id="{7F480217-33E1-7D78-E7B1-119B467D1E56}"/>
                  </a:ext>
                </a:extLst>
              </p:cNvPr>
              <p:cNvSpPr>
                <a:spLocks noChangeShapeType="1"/>
              </p:cNvSpPr>
              <p:nvPr/>
            </p:nvSpPr>
            <p:spPr bwMode="auto">
              <a:xfrm flipH="1">
                <a:off x="4630" y="2586"/>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3" name="Line 438">
                <a:extLst>
                  <a:ext uri="{FF2B5EF4-FFF2-40B4-BE49-F238E27FC236}">
                    <a16:creationId xmlns:a16="http://schemas.microsoft.com/office/drawing/2014/main" id="{4E6AC67C-A293-168C-B600-AAF631686D18}"/>
                  </a:ext>
                </a:extLst>
              </p:cNvPr>
              <p:cNvSpPr>
                <a:spLocks noChangeShapeType="1"/>
              </p:cNvSpPr>
              <p:nvPr/>
            </p:nvSpPr>
            <p:spPr bwMode="auto">
              <a:xfrm flipH="1">
                <a:off x="4630" y="255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4" name="Line 439">
                <a:extLst>
                  <a:ext uri="{FF2B5EF4-FFF2-40B4-BE49-F238E27FC236}">
                    <a16:creationId xmlns:a16="http://schemas.microsoft.com/office/drawing/2014/main" id="{3B6C1B5D-B885-3F2E-8380-F0DD16CE890D}"/>
                  </a:ext>
                </a:extLst>
              </p:cNvPr>
              <p:cNvSpPr>
                <a:spLocks noChangeShapeType="1"/>
              </p:cNvSpPr>
              <p:nvPr/>
            </p:nvSpPr>
            <p:spPr bwMode="auto">
              <a:xfrm flipH="1">
                <a:off x="4627" y="2528"/>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5" name="Line 440">
                <a:extLst>
                  <a:ext uri="{FF2B5EF4-FFF2-40B4-BE49-F238E27FC236}">
                    <a16:creationId xmlns:a16="http://schemas.microsoft.com/office/drawing/2014/main" id="{3496D31E-C993-4809-496E-89278EEECCA9}"/>
                  </a:ext>
                </a:extLst>
              </p:cNvPr>
              <p:cNvSpPr>
                <a:spLocks noChangeShapeType="1"/>
              </p:cNvSpPr>
              <p:nvPr/>
            </p:nvSpPr>
            <p:spPr bwMode="auto">
              <a:xfrm flipH="1">
                <a:off x="4630" y="250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6" name="Line 441">
                <a:extLst>
                  <a:ext uri="{FF2B5EF4-FFF2-40B4-BE49-F238E27FC236}">
                    <a16:creationId xmlns:a16="http://schemas.microsoft.com/office/drawing/2014/main" id="{1E8529C5-3111-2328-8050-8779BE0780DF}"/>
                  </a:ext>
                </a:extLst>
              </p:cNvPr>
              <p:cNvSpPr>
                <a:spLocks noChangeShapeType="1"/>
              </p:cNvSpPr>
              <p:nvPr/>
            </p:nvSpPr>
            <p:spPr bwMode="auto">
              <a:xfrm flipH="1">
                <a:off x="4630" y="247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7" name="Line 442">
                <a:extLst>
                  <a:ext uri="{FF2B5EF4-FFF2-40B4-BE49-F238E27FC236}">
                    <a16:creationId xmlns:a16="http://schemas.microsoft.com/office/drawing/2014/main" id="{036D715C-1E8C-DB7D-B55D-201FA78431D3}"/>
                  </a:ext>
                </a:extLst>
              </p:cNvPr>
              <p:cNvSpPr>
                <a:spLocks noChangeShapeType="1"/>
              </p:cNvSpPr>
              <p:nvPr/>
            </p:nvSpPr>
            <p:spPr bwMode="auto">
              <a:xfrm flipH="1">
                <a:off x="4630" y="2444"/>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8" name="Line 443">
                <a:extLst>
                  <a:ext uri="{FF2B5EF4-FFF2-40B4-BE49-F238E27FC236}">
                    <a16:creationId xmlns:a16="http://schemas.microsoft.com/office/drawing/2014/main" id="{D05DE88F-8FA6-DF3F-0547-73FB3B14EA87}"/>
                  </a:ext>
                </a:extLst>
              </p:cNvPr>
              <p:cNvSpPr>
                <a:spLocks noChangeShapeType="1"/>
              </p:cNvSpPr>
              <p:nvPr/>
            </p:nvSpPr>
            <p:spPr bwMode="auto">
              <a:xfrm flipH="1">
                <a:off x="4630" y="2418"/>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19" name="Line 444">
                <a:extLst>
                  <a:ext uri="{FF2B5EF4-FFF2-40B4-BE49-F238E27FC236}">
                    <a16:creationId xmlns:a16="http://schemas.microsoft.com/office/drawing/2014/main" id="{173AED19-30A3-B404-A640-382E06CC0F78}"/>
                  </a:ext>
                </a:extLst>
              </p:cNvPr>
              <p:cNvSpPr>
                <a:spLocks noChangeShapeType="1"/>
              </p:cNvSpPr>
              <p:nvPr/>
            </p:nvSpPr>
            <p:spPr bwMode="auto">
              <a:xfrm flipH="1">
                <a:off x="4627" y="2388"/>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0" name="Line 445">
                <a:extLst>
                  <a:ext uri="{FF2B5EF4-FFF2-40B4-BE49-F238E27FC236}">
                    <a16:creationId xmlns:a16="http://schemas.microsoft.com/office/drawing/2014/main" id="{A37B77E7-7242-E755-DB04-E1E2157133EC}"/>
                  </a:ext>
                </a:extLst>
              </p:cNvPr>
              <p:cNvSpPr>
                <a:spLocks noChangeShapeType="1"/>
              </p:cNvSpPr>
              <p:nvPr/>
            </p:nvSpPr>
            <p:spPr bwMode="auto">
              <a:xfrm flipH="1">
                <a:off x="4630" y="236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1" name="Line 446">
                <a:extLst>
                  <a:ext uri="{FF2B5EF4-FFF2-40B4-BE49-F238E27FC236}">
                    <a16:creationId xmlns:a16="http://schemas.microsoft.com/office/drawing/2014/main" id="{E48513AF-720D-5D79-6CCB-B62720EF7ECB}"/>
                  </a:ext>
                </a:extLst>
              </p:cNvPr>
              <p:cNvSpPr>
                <a:spLocks noChangeShapeType="1"/>
              </p:cNvSpPr>
              <p:nvPr/>
            </p:nvSpPr>
            <p:spPr bwMode="auto">
              <a:xfrm flipH="1">
                <a:off x="4630" y="233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2" name="Line 447">
                <a:extLst>
                  <a:ext uri="{FF2B5EF4-FFF2-40B4-BE49-F238E27FC236}">
                    <a16:creationId xmlns:a16="http://schemas.microsoft.com/office/drawing/2014/main" id="{2F5099D4-59DB-AA4D-7FA5-7339D44D58DF}"/>
                  </a:ext>
                </a:extLst>
              </p:cNvPr>
              <p:cNvSpPr>
                <a:spLocks noChangeShapeType="1"/>
              </p:cNvSpPr>
              <p:nvPr/>
            </p:nvSpPr>
            <p:spPr bwMode="auto">
              <a:xfrm flipH="1">
                <a:off x="4630" y="2304"/>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3" name="Line 448">
                <a:extLst>
                  <a:ext uri="{FF2B5EF4-FFF2-40B4-BE49-F238E27FC236}">
                    <a16:creationId xmlns:a16="http://schemas.microsoft.com/office/drawing/2014/main" id="{5CAF062F-98CC-33F0-B0BB-AB7F5A3C33AF}"/>
                  </a:ext>
                </a:extLst>
              </p:cNvPr>
              <p:cNvSpPr>
                <a:spLocks noChangeShapeType="1"/>
              </p:cNvSpPr>
              <p:nvPr/>
            </p:nvSpPr>
            <p:spPr bwMode="auto">
              <a:xfrm flipH="1">
                <a:off x="4630" y="227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4" name="Line 449">
                <a:extLst>
                  <a:ext uri="{FF2B5EF4-FFF2-40B4-BE49-F238E27FC236}">
                    <a16:creationId xmlns:a16="http://schemas.microsoft.com/office/drawing/2014/main" id="{C57C6A8E-4EB1-C913-4429-D33D274227E8}"/>
                  </a:ext>
                </a:extLst>
              </p:cNvPr>
              <p:cNvSpPr>
                <a:spLocks noChangeShapeType="1"/>
              </p:cNvSpPr>
              <p:nvPr/>
            </p:nvSpPr>
            <p:spPr bwMode="auto">
              <a:xfrm flipH="1">
                <a:off x="4627" y="2247"/>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5" name="Line 450">
                <a:extLst>
                  <a:ext uri="{FF2B5EF4-FFF2-40B4-BE49-F238E27FC236}">
                    <a16:creationId xmlns:a16="http://schemas.microsoft.com/office/drawing/2014/main" id="{4BAD9EF2-C365-5841-D271-A33443B11DDA}"/>
                  </a:ext>
                </a:extLst>
              </p:cNvPr>
              <p:cNvSpPr>
                <a:spLocks noChangeShapeType="1"/>
              </p:cNvSpPr>
              <p:nvPr/>
            </p:nvSpPr>
            <p:spPr bwMode="auto">
              <a:xfrm flipH="1">
                <a:off x="4630" y="2221"/>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6" name="Line 451">
                <a:extLst>
                  <a:ext uri="{FF2B5EF4-FFF2-40B4-BE49-F238E27FC236}">
                    <a16:creationId xmlns:a16="http://schemas.microsoft.com/office/drawing/2014/main" id="{E252A6AC-E761-B67A-A417-4B907B4D2409}"/>
                  </a:ext>
                </a:extLst>
              </p:cNvPr>
              <p:cNvSpPr>
                <a:spLocks noChangeShapeType="1"/>
              </p:cNvSpPr>
              <p:nvPr/>
            </p:nvSpPr>
            <p:spPr bwMode="auto">
              <a:xfrm flipH="1">
                <a:off x="4630" y="219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7" name="Line 452">
                <a:extLst>
                  <a:ext uri="{FF2B5EF4-FFF2-40B4-BE49-F238E27FC236}">
                    <a16:creationId xmlns:a16="http://schemas.microsoft.com/office/drawing/2014/main" id="{EFB18D7E-E9F0-C637-36B2-CAB2C957D88C}"/>
                  </a:ext>
                </a:extLst>
              </p:cNvPr>
              <p:cNvSpPr>
                <a:spLocks noChangeShapeType="1"/>
              </p:cNvSpPr>
              <p:nvPr/>
            </p:nvSpPr>
            <p:spPr bwMode="auto">
              <a:xfrm>
                <a:off x="2939" y="2669"/>
                <a:ext cx="1701"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8" name="Line 453">
                <a:extLst>
                  <a:ext uri="{FF2B5EF4-FFF2-40B4-BE49-F238E27FC236}">
                    <a16:creationId xmlns:a16="http://schemas.microsoft.com/office/drawing/2014/main" id="{65DDA922-69F9-6003-EBE5-2103E8CA609B}"/>
                  </a:ext>
                </a:extLst>
              </p:cNvPr>
              <p:cNvSpPr>
                <a:spLocks noChangeShapeType="1"/>
              </p:cNvSpPr>
              <p:nvPr/>
            </p:nvSpPr>
            <p:spPr bwMode="auto">
              <a:xfrm flipV="1">
                <a:off x="3788" y="2177"/>
                <a:ext cx="1" cy="105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29" name="Line 454">
                <a:extLst>
                  <a:ext uri="{FF2B5EF4-FFF2-40B4-BE49-F238E27FC236}">
                    <a16:creationId xmlns:a16="http://schemas.microsoft.com/office/drawing/2014/main" id="{9220D575-6EC9-0595-E441-F8150DCADE16}"/>
                  </a:ext>
                </a:extLst>
              </p:cNvPr>
              <p:cNvSpPr>
                <a:spLocks noChangeShapeType="1"/>
              </p:cNvSpPr>
              <p:nvPr/>
            </p:nvSpPr>
            <p:spPr bwMode="auto">
              <a:xfrm flipV="1">
                <a:off x="3257" y="2177"/>
                <a:ext cx="0" cy="1055"/>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0" name="Line 455">
                <a:extLst>
                  <a:ext uri="{FF2B5EF4-FFF2-40B4-BE49-F238E27FC236}">
                    <a16:creationId xmlns:a16="http://schemas.microsoft.com/office/drawing/2014/main" id="{1353CF73-F0ED-1A1E-0A36-727B44D78F0E}"/>
                  </a:ext>
                </a:extLst>
              </p:cNvPr>
              <p:cNvSpPr>
                <a:spLocks noChangeShapeType="1"/>
              </p:cNvSpPr>
              <p:nvPr/>
            </p:nvSpPr>
            <p:spPr bwMode="auto">
              <a:xfrm flipV="1">
                <a:off x="3788" y="2177"/>
                <a:ext cx="1" cy="1055"/>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1" name="Line 456">
                <a:extLst>
                  <a:ext uri="{FF2B5EF4-FFF2-40B4-BE49-F238E27FC236}">
                    <a16:creationId xmlns:a16="http://schemas.microsoft.com/office/drawing/2014/main" id="{F49D74FA-E52B-7571-DCBB-B1EE816D767F}"/>
                  </a:ext>
                </a:extLst>
              </p:cNvPr>
              <p:cNvSpPr>
                <a:spLocks noChangeShapeType="1"/>
              </p:cNvSpPr>
              <p:nvPr/>
            </p:nvSpPr>
            <p:spPr bwMode="auto">
              <a:xfrm flipV="1">
                <a:off x="4319" y="2177"/>
                <a:ext cx="1" cy="1055"/>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2" name="Line 457">
                <a:extLst>
                  <a:ext uri="{FF2B5EF4-FFF2-40B4-BE49-F238E27FC236}">
                    <a16:creationId xmlns:a16="http://schemas.microsoft.com/office/drawing/2014/main" id="{E8BF0206-D0FA-C706-C570-321DC7F25087}"/>
                  </a:ext>
                </a:extLst>
              </p:cNvPr>
              <p:cNvSpPr>
                <a:spLocks noChangeShapeType="1"/>
              </p:cNvSpPr>
              <p:nvPr/>
            </p:nvSpPr>
            <p:spPr bwMode="auto">
              <a:xfrm>
                <a:off x="2939" y="3091"/>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3" name="Line 458">
                <a:extLst>
                  <a:ext uri="{FF2B5EF4-FFF2-40B4-BE49-F238E27FC236}">
                    <a16:creationId xmlns:a16="http://schemas.microsoft.com/office/drawing/2014/main" id="{4612ABC4-BF98-D4CC-194F-4C78D960EE0E}"/>
                  </a:ext>
                </a:extLst>
              </p:cNvPr>
              <p:cNvSpPr>
                <a:spLocks noChangeShapeType="1"/>
              </p:cNvSpPr>
              <p:nvPr/>
            </p:nvSpPr>
            <p:spPr bwMode="auto">
              <a:xfrm>
                <a:off x="2939" y="2950"/>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4" name="Line 459">
                <a:extLst>
                  <a:ext uri="{FF2B5EF4-FFF2-40B4-BE49-F238E27FC236}">
                    <a16:creationId xmlns:a16="http://schemas.microsoft.com/office/drawing/2014/main" id="{E3032BE1-652C-03BA-7125-ECE965FDA02F}"/>
                  </a:ext>
                </a:extLst>
              </p:cNvPr>
              <p:cNvSpPr>
                <a:spLocks noChangeShapeType="1"/>
              </p:cNvSpPr>
              <p:nvPr/>
            </p:nvSpPr>
            <p:spPr bwMode="auto">
              <a:xfrm>
                <a:off x="2939" y="2809"/>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5" name="Line 460">
                <a:extLst>
                  <a:ext uri="{FF2B5EF4-FFF2-40B4-BE49-F238E27FC236}">
                    <a16:creationId xmlns:a16="http://schemas.microsoft.com/office/drawing/2014/main" id="{3E484F0A-090D-1B30-89DD-574CA09BE89F}"/>
                  </a:ext>
                </a:extLst>
              </p:cNvPr>
              <p:cNvSpPr>
                <a:spLocks noChangeShapeType="1"/>
              </p:cNvSpPr>
              <p:nvPr/>
            </p:nvSpPr>
            <p:spPr bwMode="auto">
              <a:xfrm>
                <a:off x="2939" y="2669"/>
                <a:ext cx="1701"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6" name="Line 461">
                <a:extLst>
                  <a:ext uri="{FF2B5EF4-FFF2-40B4-BE49-F238E27FC236}">
                    <a16:creationId xmlns:a16="http://schemas.microsoft.com/office/drawing/2014/main" id="{5730C678-AB21-8D08-09E2-9389F7598258}"/>
                  </a:ext>
                </a:extLst>
              </p:cNvPr>
              <p:cNvSpPr>
                <a:spLocks noChangeShapeType="1"/>
              </p:cNvSpPr>
              <p:nvPr/>
            </p:nvSpPr>
            <p:spPr bwMode="auto">
              <a:xfrm>
                <a:off x="2939" y="2528"/>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7" name="Line 462">
                <a:extLst>
                  <a:ext uri="{FF2B5EF4-FFF2-40B4-BE49-F238E27FC236}">
                    <a16:creationId xmlns:a16="http://schemas.microsoft.com/office/drawing/2014/main" id="{0F012524-82BD-D476-12AD-14A200AF69F0}"/>
                  </a:ext>
                </a:extLst>
              </p:cNvPr>
              <p:cNvSpPr>
                <a:spLocks noChangeShapeType="1"/>
              </p:cNvSpPr>
              <p:nvPr/>
            </p:nvSpPr>
            <p:spPr bwMode="auto">
              <a:xfrm>
                <a:off x="2939" y="2388"/>
                <a:ext cx="1701"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8" name="Line 463">
                <a:extLst>
                  <a:ext uri="{FF2B5EF4-FFF2-40B4-BE49-F238E27FC236}">
                    <a16:creationId xmlns:a16="http://schemas.microsoft.com/office/drawing/2014/main" id="{B158F882-5156-D15B-65B6-09AFAAA90C5F}"/>
                  </a:ext>
                </a:extLst>
              </p:cNvPr>
              <p:cNvSpPr>
                <a:spLocks noChangeShapeType="1"/>
              </p:cNvSpPr>
              <p:nvPr/>
            </p:nvSpPr>
            <p:spPr bwMode="auto">
              <a:xfrm>
                <a:off x="2939" y="2247"/>
                <a:ext cx="1701"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39" name="Freeform 464">
                <a:extLst>
                  <a:ext uri="{FF2B5EF4-FFF2-40B4-BE49-F238E27FC236}">
                    <a16:creationId xmlns:a16="http://schemas.microsoft.com/office/drawing/2014/main" id="{349159E6-3830-8A12-DD4D-FD5FC254B364}"/>
                  </a:ext>
                </a:extLst>
              </p:cNvPr>
              <p:cNvSpPr>
                <a:spLocks/>
              </p:cNvSpPr>
              <p:nvPr/>
            </p:nvSpPr>
            <p:spPr bwMode="auto">
              <a:xfrm>
                <a:off x="3247" y="2230"/>
                <a:ext cx="1339" cy="1003"/>
              </a:xfrm>
              <a:custGeom>
                <a:avLst/>
                <a:gdLst>
                  <a:gd name="T0" fmla="*/ 12 w 2680"/>
                  <a:gd name="T1" fmla="*/ 2006 h 2006"/>
                  <a:gd name="T2" fmla="*/ 240 w 2680"/>
                  <a:gd name="T3" fmla="*/ 1422 h 2006"/>
                  <a:gd name="T4" fmla="*/ 240 w 2680"/>
                  <a:gd name="T5" fmla="*/ 1423 h 2006"/>
                  <a:gd name="T6" fmla="*/ 447 w 2680"/>
                  <a:gd name="T7" fmla="*/ 945 h 2006"/>
                  <a:gd name="T8" fmla="*/ 668 w 2680"/>
                  <a:gd name="T9" fmla="*/ 561 h 2006"/>
                  <a:gd name="T10" fmla="*/ 667 w 2680"/>
                  <a:gd name="T11" fmla="*/ 562 h 2006"/>
                  <a:gd name="T12" fmla="*/ 868 w 2680"/>
                  <a:gd name="T13" fmla="*/ 262 h 2006"/>
                  <a:gd name="T14" fmla="*/ 1088 w 2680"/>
                  <a:gd name="T15" fmla="*/ 80 h 2006"/>
                  <a:gd name="T16" fmla="*/ 1085 w 2680"/>
                  <a:gd name="T17" fmla="*/ 82 h 2006"/>
                  <a:gd name="T18" fmla="*/ 1296 w 2680"/>
                  <a:gd name="T19" fmla="*/ 7 h 2006"/>
                  <a:gd name="T20" fmla="*/ 1295 w 2680"/>
                  <a:gd name="T21" fmla="*/ 14 h 2006"/>
                  <a:gd name="T22" fmla="*/ 1511 w 2680"/>
                  <a:gd name="T23" fmla="*/ 62 h 2006"/>
                  <a:gd name="T24" fmla="*/ 1721 w 2680"/>
                  <a:gd name="T25" fmla="*/ 228 h 2006"/>
                  <a:gd name="T26" fmla="*/ 1720 w 2680"/>
                  <a:gd name="T27" fmla="*/ 228 h 2006"/>
                  <a:gd name="T28" fmla="*/ 1938 w 2680"/>
                  <a:gd name="T29" fmla="*/ 490 h 2006"/>
                  <a:gd name="T30" fmla="*/ 2141 w 2680"/>
                  <a:gd name="T31" fmla="*/ 842 h 2006"/>
                  <a:gd name="T32" fmla="*/ 2141 w 2680"/>
                  <a:gd name="T33" fmla="*/ 841 h 2006"/>
                  <a:gd name="T34" fmla="*/ 2360 w 2680"/>
                  <a:gd name="T35" fmla="*/ 1266 h 2006"/>
                  <a:gd name="T36" fmla="*/ 2568 w 2680"/>
                  <a:gd name="T37" fmla="*/ 1759 h 2006"/>
                  <a:gd name="T38" fmla="*/ 2568 w 2680"/>
                  <a:gd name="T39" fmla="*/ 1758 h 2006"/>
                  <a:gd name="T40" fmla="*/ 2680 w 2680"/>
                  <a:gd name="T41" fmla="*/ 2001 h 2006"/>
                  <a:gd name="T42" fmla="*/ 2580 w 2680"/>
                  <a:gd name="T43" fmla="*/ 1753 h 2006"/>
                  <a:gd name="T44" fmla="*/ 2366 w 2680"/>
                  <a:gd name="T45" fmla="*/ 1263 h 2006"/>
                  <a:gd name="T46" fmla="*/ 2152 w 2680"/>
                  <a:gd name="T47" fmla="*/ 833 h 2006"/>
                  <a:gd name="T48" fmla="*/ 1943 w 2680"/>
                  <a:gd name="T49" fmla="*/ 486 h 2006"/>
                  <a:gd name="T50" fmla="*/ 1729 w 2680"/>
                  <a:gd name="T51" fmla="*/ 216 h 2006"/>
                  <a:gd name="T52" fmla="*/ 1514 w 2680"/>
                  <a:gd name="T53" fmla="*/ 56 h 2006"/>
                  <a:gd name="T54" fmla="*/ 1299 w 2680"/>
                  <a:gd name="T55" fmla="*/ 1 h 2006"/>
                  <a:gd name="T56" fmla="*/ 1294 w 2680"/>
                  <a:gd name="T57" fmla="*/ 1 h 2006"/>
                  <a:gd name="T58" fmla="*/ 1081 w 2680"/>
                  <a:gd name="T59" fmla="*/ 69 h 2006"/>
                  <a:gd name="T60" fmla="*/ 865 w 2680"/>
                  <a:gd name="T61" fmla="*/ 256 h 2006"/>
                  <a:gd name="T62" fmla="*/ 657 w 2680"/>
                  <a:gd name="T63" fmla="*/ 552 h 2006"/>
                  <a:gd name="T64" fmla="*/ 443 w 2680"/>
                  <a:gd name="T65" fmla="*/ 941 h 2006"/>
                  <a:gd name="T66" fmla="*/ 228 w 2680"/>
                  <a:gd name="T67" fmla="*/ 1417 h 2006"/>
                  <a:gd name="T68" fmla="*/ 228 w 2680"/>
                  <a:gd name="T69" fmla="*/ 1417 h 2006"/>
                  <a:gd name="T70" fmla="*/ 0 w 2680"/>
                  <a:gd name="T71" fmla="*/ 2001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80" h="2006">
                    <a:moveTo>
                      <a:pt x="0" y="2001"/>
                    </a:moveTo>
                    <a:lnTo>
                      <a:pt x="12" y="2006"/>
                    </a:lnTo>
                    <a:lnTo>
                      <a:pt x="26" y="1966"/>
                    </a:lnTo>
                    <a:lnTo>
                      <a:pt x="240" y="1422"/>
                    </a:lnTo>
                    <a:lnTo>
                      <a:pt x="234" y="1420"/>
                    </a:lnTo>
                    <a:lnTo>
                      <a:pt x="240" y="1423"/>
                    </a:lnTo>
                    <a:lnTo>
                      <a:pt x="453" y="949"/>
                    </a:lnTo>
                    <a:lnTo>
                      <a:pt x="447" y="945"/>
                    </a:lnTo>
                    <a:lnTo>
                      <a:pt x="453" y="950"/>
                    </a:lnTo>
                    <a:lnTo>
                      <a:pt x="668" y="561"/>
                    </a:lnTo>
                    <a:lnTo>
                      <a:pt x="662" y="556"/>
                    </a:lnTo>
                    <a:lnTo>
                      <a:pt x="667" y="562"/>
                    </a:lnTo>
                    <a:lnTo>
                      <a:pt x="873" y="268"/>
                    </a:lnTo>
                    <a:lnTo>
                      <a:pt x="868" y="262"/>
                    </a:lnTo>
                    <a:lnTo>
                      <a:pt x="873" y="268"/>
                    </a:lnTo>
                    <a:lnTo>
                      <a:pt x="1088" y="80"/>
                    </a:lnTo>
                    <a:lnTo>
                      <a:pt x="1083" y="75"/>
                    </a:lnTo>
                    <a:lnTo>
                      <a:pt x="1085" y="82"/>
                    </a:lnTo>
                    <a:lnTo>
                      <a:pt x="1299" y="14"/>
                    </a:lnTo>
                    <a:lnTo>
                      <a:pt x="1296" y="7"/>
                    </a:lnTo>
                    <a:lnTo>
                      <a:pt x="1296" y="14"/>
                    </a:lnTo>
                    <a:lnTo>
                      <a:pt x="1295" y="14"/>
                    </a:lnTo>
                    <a:lnTo>
                      <a:pt x="1510" y="69"/>
                    </a:lnTo>
                    <a:lnTo>
                      <a:pt x="1511" y="62"/>
                    </a:lnTo>
                    <a:lnTo>
                      <a:pt x="1508" y="67"/>
                    </a:lnTo>
                    <a:lnTo>
                      <a:pt x="1721" y="228"/>
                    </a:lnTo>
                    <a:lnTo>
                      <a:pt x="1725" y="222"/>
                    </a:lnTo>
                    <a:lnTo>
                      <a:pt x="1720" y="228"/>
                    </a:lnTo>
                    <a:lnTo>
                      <a:pt x="1933" y="496"/>
                    </a:lnTo>
                    <a:lnTo>
                      <a:pt x="1938" y="490"/>
                    </a:lnTo>
                    <a:lnTo>
                      <a:pt x="1933" y="495"/>
                    </a:lnTo>
                    <a:lnTo>
                      <a:pt x="2141" y="842"/>
                    </a:lnTo>
                    <a:lnTo>
                      <a:pt x="2146" y="838"/>
                    </a:lnTo>
                    <a:lnTo>
                      <a:pt x="2141" y="841"/>
                    </a:lnTo>
                    <a:lnTo>
                      <a:pt x="2356" y="1270"/>
                    </a:lnTo>
                    <a:lnTo>
                      <a:pt x="2360" y="1266"/>
                    </a:lnTo>
                    <a:lnTo>
                      <a:pt x="2354" y="1270"/>
                    </a:lnTo>
                    <a:lnTo>
                      <a:pt x="2568" y="1759"/>
                    </a:lnTo>
                    <a:lnTo>
                      <a:pt x="2574" y="1755"/>
                    </a:lnTo>
                    <a:lnTo>
                      <a:pt x="2568" y="1758"/>
                    </a:lnTo>
                    <a:lnTo>
                      <a:pt x="2668" y="2006"/>
                    </a:lnTo>
                    <a:lnTo>
                      <a:pt x="2680" y="2001"/>
                    </a:lnTo>
                    <a:lnTo>
                      <a:pt x="2580" y="1753"/>
                    </a:lnTo>
                    <a:lnTo>
                      <a:pt x="2580" y="1753"/>
                    </a:lnTo>
                    <a:lnTo>
                      <a:pt x="2366" y="1264"/>
                    </a:lnTo>
                    <a:lnTo>
                      <a:pt x="2366" y="1263"/>
                    </a:lnTo>
                    <a:lnTo>
                      <a:pt x="2152" y="834"/>
                    </a:lnTo>
                    <a:lnTo>
                      <a:pt x="2152" y="833"/>
                    </a:lnTo>
                    <a:lnTo>
                      <a:pt x="1944" y="486"/>
                    </a:lnTo>
                    <a:lnTo>
                      <a:pt x="1943" y="486"/>
                    </a:lnTo>
                    <a:lnTo>
                      <a:pt x="1729" y="217"/>
                    </a:lnTo>
                    <a:lnTo>
                      <a:pt x="1729" y="216"/>
                    </a:lnTo>
                    <a:lnTo>
                      <a:pt x="1516" y="56"/>
                    </a:lnTo>
                    <a:lnTo>
                      <a:pt x="1514" y="56"/>
                    </a:lnTo>
                    <a:lnTo>
                      <a:pt x="1514" y="56"/>
                    </a:lnTo>
                    <a:lnTo>
                      <a:pt x="1299" y="1"/>
                    </a:lnTo>
                    <a:lnTo>
                      <a:pt x="1296" y="0"/>
                    </a:lnTo>
                    <a:lnTo>
                      <a:pt x="1294" y="1"/>
                    </a:lnTo>
                    <a:lnTo>
                      <a:pt x="1081" y="69"/>
                    </a:lnTo>
                    <a:lnTo>
                      <a:pt x="1081" y="69"/>
                    </a:lnTo>
                    <a:lnTo>
                      <a:pt x="1079" y="69"/>
                    </a:lnTo>
                    <a:lnTo>
                      <a:pt x="865" y="256"/>
                    </a:lnTo>
                    <a:lnTo>
                      <a:pt x="864" y="258"/>
                    </a:lnTo>
                    <a:lnTo>
                      <a:pt x="657" y="552"/>
                    </a:lnTo>
                    <a:lnTo>
                      <a:pt x="657" y="553"/>
                    </a:lnTo>
                    <a:lnTo>
                      <a:pt x="443" y="941"/>
                    </a:lnTo>
                    <a:lnTo>
                      <a:pt x="441" y="943"/>
                    </a:lnTo>
                    <a:lnTo>
                      <a:pt x="228" y="1417"/>
                    </a:lnTo>
                    <a:lnTo>
                      <a:pt x="227" y="1420"/>
                    </a:lnTo>
                    <a:lnTo>
                      <a:pt x="228" y="1417"/>
                    </a:lnTo>
                    <a:lnTo>
                      <a:pt x="14" y="1961"/>
                    </a:lnTo>
                    <a:lnTo>
                      <a:pt x="0" y="2001"/>
                    </a:lnTo>
                    <a:close/>
                  </a:path>
                </a:pathLst>
              </a:custGeom>
              <a:solidFill>
                <a:srgbClr val="3F3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640" name="Freeform 465">
                <a:extLst>
                  <a:ext uri="{FF2B5EF4-FFF2-40B4-BE49-F238E27FC236}">
                    <a16:creationId xmlns:a16="http://schemas.microsoft.com/office/drawing/2014/main" id="{7802BD50-C0EC-565A-2B91-08981C6980FF}"/>
                  </a:ext>
                </a:extLst>
              </p:cNvPr>
              <p:cNvSpPr>
                <a:spLocks/>
              </p:cNvSpPr>
              <p:nvPr/>
            </p:nvSpPr>
            <p:spPr bwMode="auto">
              <a:xfrm>
                <a:off x="3244" y="2230"/>
                <a:ext cx="1306" cy="1003"/>
              </a:xfrm>
              <a:custGeom>
                <a:avLst/>
                <a:gdLst>
                  <a:gd name="T0" fmla="*/ 13 w 2613"/>
                  <a:gd name="T1" fmla="*/ 2006 h 2006"/>
                  <a:gd name="T2" fmla="*/ 26 w 2613"/>
                  <a:gd name="T3" fmla="*/ 1936 h 2006"/>
                  <a:gd name="T4" fmla="*/ 246 w 2613"/>
                  <a:gd name="T5" fmla="*/ 1396 h 2006"/>
                  <a:gd name="T6" fmla="*/ 246 w 2613"/>
                  <a:gd name="T7" fmla="*/ 1397 h 2006"/>
                  <a:gd name="T8" fmla="*/ 453 w 2613"/>
                  <a:gd name="T9" fmla="*/ 918 h 2006"/>
                  <a:gd name="T10" fmla="*/ 674 w 2613"/>
                  <a:gd name="T11" fmla="*/ 541 h 2006"/>
                  <a:gd name="T12" fmla="*/ 673 w 2613"/>
                  <a:gd name="T13" fmla="*/ 542 h 2006"/>
                  <a:gd name="T14" fmla="*/ 874 w 2613"/>
                  <a:gd name="T15" fmla="*/ 248 h 2006"/>
                  <a:gd name="T16" fmla="*/ 1094 w 2613"/>
                  <a:gd name="T17" fmla="*/ 73 h 2006"/>
                  <a:gd name="T18" fmla="*/ 1091 w 2613"/>
                  <a:gd name="T19" fmla="*/ 75 h 2006"/>
                  <a:gd name="T20" fmla="*/ 1302 w 2613"/>
                  <a:gd name="T21" fmla="*/ 7 h 2006"/>
                  <a:gd name="T22" fmla="*/ 1301 w 2613"/>
                  <a:gd name="T23" fmla="*/ 14 h 2006"/>
                  <a:gd name="T24" fmla="*/ 1517 w 2613"/>
                  <a:gd name="T25" fmla="*/ 67 h 2006"/>
                  <a:gd name="T26" fmla="*/ 1727 w 2613"/>
                  <a:gd name="T27" fmla="*/ 254 h 2006"/>
                  <a:gd name="T28" fmla="*/ 1726 w 2613"/>
                  <a:gd name="T29" fmla="*/ 254 h 2006"/>
                  <a:gd name="T30" fmla="*/ 1944 w 2613"/>
                  <a:gd name="T31" fmla="*/ 536 h 2006"/>
                  <a:gd name="T32" fmla="*/ 2147 w 2613"/>
                  <a:gd name="T33" fmla="*/ 930 h 2006"/>
                  <a:gd name="T34" fmla="*/ 2146 w 2613"/>
                  <a:gd name="T35" fmla="*/ 928 h 2006"/>
                  <a:gd name="T36" fmla="*/ 2366 w 2613"/>
                  <a:gd name="T37" fmla="*/ 1387 h 2006"/>
                  <a:gd name="T38" fmla="*/ 2574 w 2613"/>
                  <a:gd name="T39" fmla="*/ 1931 h 2006"/>
                  <a:gd name="T40" fmla="*/ 2613 w 2613"/>
                  <a:gd name="T41" fmla="*/ 2001 h 2006"/>
                  <a:gd name="T42" fmla="*/ 2372 w 2613"/>
                  <a:gd name="T43" fmla="*/ 1384 h 2006"/>
                  <a:gd name="T44" fmla="*/ 2158 w 2613"/>
                  <a:gd name="T45" fmla="*/ 921 h 2006"/>
                  <a:gd name="T46" fmla="*/ 1950 w 2613"/>
                  <a:gd name="T47" fmla="*/ 533 h 2006"/>
                  <a:gd name="T48" fmla="*/ 1735 w 2613"/>
                  <a:gd name="T49" fmla="*/ 243 h 2006"/>
                  <a:gd name="T50" fmla="*/ 1522 w 2613"/>
                  <a:gd name="T51" fmla="*/ 62 h 2006"/>
                  <a:gd name="T52" fmla="*/ 1520 w 2613"/>
                  <a:gd name="T53" fmla="*/ 62 h 2006"/>
                  <a:gd name="T54" fmla="*/ 1302 w 2613"/>
                  <a:gd name="T55" fmla="*/ 0 h 2006"/>
                  <a:gd name="T56" fmla="*/ 1088 w 2613"/>
                  <a:gd name="T57" fmla="*/ 62 h 2006"/>
                  <a:gd name="T58" fmla="*/ 1085 w 2613"/>
                  <a:gd name="T59" fmla="*/ 62 h 2006"/>
                  <a:gd name="T60" fmla="*/ 870 w 2613"/>
                  <a:gd name="T61" fmla="*/ 243 h 2006"/>
                  <a:gd name="T62" fmla="*/ 663 w 2613"/>
                  <a:gd name="T63" fmla="*/ 533 h 2006"/>
                  <a:gd name="T64" fmla="*/ 447 w 2613"/>
                  <a:gd name="T65" fmla="*/ 916 h 2006"/>
                  <a:gd name="T66" fmla="*/ 233 w 2613"/>
                  <a:gd name="T67" fmla="*/ 1394 h 2006"/>
                  <a:gd name="T68" fmla="*/ 20 w 2613"/>
                  <a:gd name="T69" fmla="*/ 1934 h 2006"/>
                  <a:gd name="T70" fmla="*/ 0 w 2613"/>
                  <a:gd name="T71" fmla="*/ 200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3" h="2006">
                    <a:moveTo>
                      <a:pt x="0" y="2002"/>
                    </a:moveTo>
                    <a:lnTo>
                      <a:pt x="13" y="2006"/>
                    </a:lnTo>
                    <a:lnTo>
                      <a:pt x="33" y="1938"/>
                    </a:lnTo>
                    <a:lnTo>
                      <a:pt x="26" y="1936"/>
                    </a:lnTo>
                    <a:lnTo>
                      <a:pt x="32" y="1938"/>
                    </a:lnTo>
                    <a:lnTo>
                      <a:pt x="246" y="1396"/>
                    </a:lnTo>
                    <a:lnTo>
                      <a:pt x="240" y="1394"/>
                    </a:lnTo>
                    <a:lnTo>
                      <a:pt x="246" y="1397"/>
                    </a:lnTo>
                    <a:lnTo>
                      <a:pt x="459" y="921"/>
                    </a:lnTo>
                    <a:lnTo>
                      <a:pt x="453" y="918"/>
                    </a:lnTo>
                    <a:lnTo>
                      <a:pt x="459" y="923"/>
                    </a:lnTo>
                    <a:lnTo>
                      <a:pt x="674" y="541"/>
                    </a:lnTo>
                    <a:lnTo>
                      <a:pt x="668" y="536"/>
                    </a:lnTo>
                    <a:lnTo>
                      <a:pt x="673" y="542"/>
                    </a:lnTo>
                    <a:lnTo>
                      <a:pt x="879" y="254"/>
                    </a:lnTo>
                    <a:lnTo>
                      <a:pt x="874" y="248"/>
                    </a:lnTo>
                    <a:lnTo>
                      <a:pt x="879" y="254"/>
                    </a:lnTo>
                    <a:lnTo>
                      <a:pt x="1094" y="73"/>
                    </a:lnTo>
                    <a:lnTo>
                      <a:pt x="1089" y="67"/>
                    </a:lnTo>
                    <a:lnTo>
                      <a:pt x="1091" y="75"/>
                    </a:lnTo>
                    <a:lnTo>
                      <a:pt x="1305" y="14"/>
                    </a:lnTo>
                    <a:lnTo>
                      <a:pt x="1302" y="7"/>
                    </a:lnTo>
                    <a:lnTo>
                      <a:pt x="1302" y="14"/>
                    </a:lnTo>
                    <a:lnTo>
                      <a:pt x="1301" y="14"/>
                    </a:lnTo>
                    <a:lnTo>
                      <a:pt x="1516" y="75"/>
                    </a:lnTo>
                    <a:lnTo>
                      <a:pt x="1517" y="67"/>
                    </a:lnTo>
                    <a:lnTo>
                      <a:pt x="1514" y="73"/>
                    </a:lnTo>
                    <a:lnTo>
                      <a:pt x="1727" y="254"/>
                    </a:lnTo>
                    <a:lnTo>
                      <a:pt x="1731" y="248"/>
                    </a:lnTo>
                    <a:lnTo>
                      <a:pt x="1726" y="254"/>
                    </a:lnTo>
                    <a:lnTo>
                      <a:pt x="1939" y="542"/>
                    </a:lnTo>
                    <a:lnTo>
                      <a:pt x="1944" y="536"/>
                    </a:lnTo>
                    <a:lnTo>
                      <a:pt x="1939" y="541"/>
                    </a:lnTo>
                    <a:lnTo>
                      <a:pt x="2147" y="930"/>
                    </a:lnTo>
                    <a:lnTo>
                      <a:pt x="2152" y="925"/>
                    </a:lnTo>
                    <a:lnTo>
                      <a:pt x="2146" y="928"/>
                    </a:lnTo>
                    <a:lnTo>
                      <a:pt x="2360" y="1390"/>
                    </a:lnTo>
                    <a:lnTo>
                      <a:pt x="2366" y="1387"/>
                    </a:lnTo>
                    <a:lnTo>
                      <a:pt x="2360" y="1389"/>
                    </a:lnTo>
                    <a:lnTo>
                      <a:pt x="2574" y="1931"/>
                    </a:lnTo>
                    <a:lnTo>
                      <a:pt x="2601" y="2006"/>
                    </a:lnTo>
                    <a:lnTo>
                      <a:pt x="2613" y="2001"/>
                    </a:lnTo>
                    <a:lnTo>
                      <a:pt x="2586" y="1927"/>
                    </a:lnTo>
                    <a:lnTo>
                      <a:pt x="2372" y="1384"/>
                    </a:lnTo>
                    <a:lnTo>
                      <a:pt x="2372" y="1383"/>
                    </a:lnTo>
                    <a:lnTo>
                      <a:pt x="2158" y="921"/>
                    </a:lnTo>
                    <a:lnTo>
                      <a:pt x="2158" y="921"/>
                    </a:lnTo>
                    <a:lnTo>
                      <a:pt x="1950" y="533"/>
                    </a:lnTo>
                    <a:lnTo>
                      <a:pt x="1949" y="532"/>
                    </a:lnTo>
                    <a:lnTo>
                      <a:pt x="1735" y="243"/>
                    </a:lnTo>
                    <a:lnTo>
                      <a:pt x="1735" y="242"/>
                    </a:lnTo>
                    <a:lnTo>
                      <a:pt x="1522" y="62"/>
                    </a:lnTo>
                    <a:lnTo>
                      <a:pt x="1520" y="62"/>
                    </a:lnTo>
                    <a:lnTo>
                      <a:pt x="1520" y="62"/>
                    </a:lnTo>
                    <a:lnTo>
                      <a:pt x="1305" y="1"/>
                    </a:lnTo>
                    <a:lnTo>
                      <a:pt x="1302" y="0"/>
                    </a:lnTo>
                    <a:lnTo>
                      <a:pt x="1301" y="1"/>
                    </a:lnTo>
                    <a:lnTo>
                      <a:pt x="1088" y="62"/>
                    </a:lnTo>
                    <a:lnTo>
                      <a:pt x="1087" y="62"/>
                    </a:lnTo>
                    <a:lnTo>
                      <a:pt x="1085" y="62"/>
                    </a:lnTo>
                    <a:lnTo>
                      <a:pt x="871" y="242"/>
                    </a:lnTo>
                    <a:lnTo>
                      <a:pt x="870" y="243"/>
                    </a:lnTo>
                    <a:lnTo>
                      <a:pt x="663" y="532"/>
                    </a:lnTo>
                    <a:lnTo>
                      <a:pt x="663" y="533"/>
                    </a:lnTo>
                    <a:lnTo>
                      <a:pt x="449" y="914"/>
                    </a:lnTo>
                    <a:lnTo>
                      <a:pt x="447" y="916"/>
                    </a:lnTo>
                    <a:lnTo>
                      <a:pt x="234" y="1392"/>
                    </a:lnTo>
                    <a:lnTo>
                      <a:pt x="233" y="1394"/>
                    </a:lnTo>
                    <a:lnTo>
                      <a:pt x="234" y="1392"/>
                    </a:lnTo>
                    <a:lnTo>
                      <a:pt x="20" y="1934"/>
                    </a:lnTo>
                    <a:lnTo>
                      <a:pt x="20" y="1935"/>
                    </a:lnTo>
                    <a:lnTo>
                      <a:pt x="0" y="2002"/>
                    </a:lnTo>
                    <a:close/>
                  </a:path>
                </a:pathLst>
              </a:custGeom>
              <a:solidFill>
                <a:srgbClr val="993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641" name="Freeform 466">
                <a:extLst>
                  <a:ext uri="{FF2B5EF4-FFF2-40B4-BE49-F238E27FC236}">
                    <a16:creationId xmlns:a16="http://schemas.microsoft.com/office/drawing/2014/main" id="{CB4405E0-004B-07A9-3E09-FC9AA6D28736}"/>
                  </a:ext>
                </a:extLst>
              </p:cNvPr>
              <p:cNvSpPr>
                <a:spLocks/>
              </p:cNvSpPr>
              <p:nvPr/>
            </p:nvSpPr>
            <p:spPr bwMode="auto">
              <a:xfrm>
                <a:off x="3237" y="2230"/>
                <a:ext cx="1299" cy="1003"/>
              </a:xfrm>
              <a:custGeom>
                <a:avLst/>
                <a:gdLst>
                  <a:gd name="T0" fmla="*/ 12 w 2600"/>
                  <a:gd name="T1" fmla="*/ 2006 h 2006"/>
                  <a:gd name="T2" fmla="*/ 260 w 2600"/>
                  <a:gd name="T3" fmla="*/ 1369 h 2006"/>
                  <a:gd name="T4" fmla="*/ 260 w 2600"/>
                  <a:gd name="T5" fmla="*/ 1370 h 2006"/>
                  <a:gd name="T6" fmla="*/ 467 w 2600"/>
                  <a:gd name="T7" fmla="*/ 898 h 2006"/>
                  <a:gd name="T8" fmla="*/ 688 w 2600"/>
                  <a:gd name="T9" fmla="*/ 521 h 2006"/>
                  <a:gd name="T10" fmla="*/ 687 w 2600"/>
                  <a:gd name="T11" fmla="*/ 522 h 2006"/>
                  <a:gd name="T12" fmla="*/ 888 w 2600"/>
                  <a:gd name="T13" fmla="*/ 228 h 2006"/>
                  <a:gd name="T14" fmla="*/ 1108 w 2600"/>
                  <a:gd name="T15" fmla="*/ 60 h 2006"/>
                  <a:gd name="T16" fmla="*/ 1104 w 2600"/>
                  <a:gd name="T17" fmla="*/ 62 h 2006"/>
                  <a:gd name="T18" fmla="*/ 1316 w 2600"/>
                  <a:gd name="T19" fmla="*/ 7 h 2006"/>
                  <a:gd name="T20" fmla="*/ 1314 w 2600"/>
                  <a:gd name="T21" fmla="*/ 14 h 2006"/>
                  <a:gd name="T22" fmla="*/ 1531 w 2600"/>
                  <a:gd name="T23" fmla="*/ 82 h 2006"/>
                  <a:gd name="T24" fmla="*/ 1741 w 2600"/>
                  <a:gd name="T25" fmla="*/ 274 h 2006"/>
                  <a:gd name="T26" fmla="*/ 1740 w 2600"/>
                  <a:gd name="T27" fmla="*/ 274 h 2006"/>
                  <a:gd name="T28" fmla="*/ 1958 w 2600"/>
                  <a:gd name="T29" fmla="*/ 571 h 2006"/>
                  <a:gd name="T30" fmla="*/ 2161 w 2600"/>
                  <a:gd name="T31" fmla="*/ 977 h 2006"/>
                  <a:gd name="T32" fmla="*/ 2160 w 2600"/>
                  <a:gd name="T33" fmla="*/ 976 h 2006"/>
                  <a:gd name="T34" fmla="*/ 2380 w 2600"/>
                  <a:gd name="T35" fmla="*/ 1454 h 2006"/>
                  <a:gd name="T36" fmla="*/ 2588 w 2600"/>
                  <a:gd name="T37" fmla="*/ 2006 h 2006"/>
                  <a:gd name="T38" fmla="*/ 2386 w 2600"/>
                  <a:gd name="T39" fmla="*/ 1452 h 2006"/>
                  <a:gd name="T40" fmla="*/ 2172 w 2600"/>
                  <a:gd name="T41" fmla="*/ 970 h 2006"/>
                  <a:gd name="T42" fmla="*/ 1964 w 2600"/>
                  <a:gd name="T43" fmla="*/ 567 h 2006"/>
                  <a:gd name="T44" fmla="*/ 1749 w 2600"/>
                  <a:gd name="T45" fmla="*/ 264 h 2006"/>
                  <a:gd name="T46" fmla="*/ 1536 w 2600"/>
                  <a:gd name="T47" fmla="*/ 76 h 2006"/>
                  <a:gd name="T48" fmla="*/ 1534 w 2600"/>
                  <a:gd name="T49" fmla="*/ 76 h 2006"/>
                  <a:gd name="T50" fmla="*/ 1316 w 2600"/>
                  <a:gd name="T51" fmla="*/ 0 h 2006"/>
                  <a:gd name="T52" fmla="*/ 1102 w 2600"/>
                  <a:gd name="T53" fmla="*/ 47 h 2006"/>
                  <a:gd name="T54" fmla="*/ 1099 w 2600"/>
                  <a:gd name="T55" fmla="*/ 49 h 2006"/>
                  <a:gd name="T56" fmla="*/ 884 w 2600"/>
                  <a:gd name="T57" fmla="*/ 223 h 2006"/>
                  <a:gd name="T58" fmla="*/ 677 w 2600"/>
                  <a:gd name="T59" fmla="*/ 513 h 2006"/>
                  <a:gd name="T60" fmla="*/ 461 w 2600"/>
                  <a:gd name="T61" fmla="*/ 895 h 2006"/>
                  <a:gd name="T62" fmla="*/ 247 w 2600"/>
                  <a:gd name="T63" fmla="*/ 1367 h 2006"/>
                  <a:gd name="T64" fmla="*/ 34 w 2600"/>
                  <a:gd name="T65" fmla="*/ 1906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0" h="2006">
                    <a:moveTo>
                      <a:pt x="0" y="2001"/>
                    </a:moveTo>
                    <a:lnTo>
                      <a:pt x="12" y="2006"/>
                    </a:lnTo>
                    <a:lnTo>
                      <a:pt x="46" y="1911"/>
                    </a:lnTo>
                    <a:lnTo>
                      <a:pt x="260" y="1369"/>
                    </a:lnTo>
                    <a:lnTo>
                      <a:pt x="254" y="1367"/>
                    </a:lnTo>
                    <a:lnTo>
                      <a:pt x="260" y="1370"/>
                    </a:lnTo>
                    <a:lnTo>
                      <a:pt x="473" y="901"/>
                    </a:lnTo>
                    <a:lnTo>
                      <a:pt x="467" y="898"/>
                    </a:lnTo>
                    <a:lnTo>
                      <a:pt x="473" y="903"/>
                    </a:lnTo>
                    <a:lnTo>
                      <a:pt x="688" y="521"/>
                    </a:lnTo>
                    <a:lnTo>
                      <a:pt x="682" y="516"/>
                    </a:lnTo>
                    <a:lnTo>
                      <a:pt x="687" y="522"/>
                    </a:lnTo>
                    <a:lnTo>
                      <a:pt x="893" y="234"/>
                    </a:lnTo>
                    <a:lnTo>
                      <a:pt x="888" y="228"/>
                    </a:lnTo>
                    <a:lnTo>
                      <a:pt x="893" y="234"/>
                    </a:lnTo>
                    <a:lnTo>
                      <a:pt x="1108" y="60"/>
                    </a:lnTo>
                    <a:lnTo>
                      <a:pt x="1103" y="54"/>
                    </a:lnTo>
                    <a:lnTo>
                      <a:pt x="1104" y="62"/>
                    </a:lnTo>
                    <a:lnTo>
                      <a:pt x="1318" y="14"/>
                    </a:lnTo>
                    <a:lnTo>
                      <a:pt x="1316" y="7"/>
                    </a:lnTo>
                    <a:lnTo>
                      <a:pt x="1316" y="14"/>
                    </a:lnTo>
                    <a:lnTo>
                      <a:pt x="1314" y="14"/>
                    </a:lnTo>
                    <a:lnTo>
                      <a:pt x="1529" y="89"/>
                    </a:lnTo>
                    <a:lnTo>
                      <a:pt x="1531" y="82"/>
                    </a:lnTo>
                    <a:lnTo>
                      <a:pt x="1528" y="88"/>
                    </a:lnTo>
                    <a:lnTo>
                      <a:pt x="1741" y="274"/>
                    </a:lnTo>
                    <a:lnTo>
                      <a:pt x="1745" y="268"/>
                    </a:lnTo>
                    <a:lnTo>
                      <a:pt x="1740" y="274"/>
                    </a:lnTo>
                    <a:lnTo>
                      <a:pt x="1953" y="577"/>
                    </a:lnTo>
                    <a:lnTo>
                      <a:pt x="1958" y="571"/>
                    </a:lnTo>
                    <a:lnTo>
                      <a:pt x="1953" y="575"/>
                    </a:lnTo>
                    <a:lnTo>
                      <a:pt x="2161" y="977"/>
                    </a:lnTo>
                    <a:lnTo>
                      <a:pt x="2166" y="972"/>
                    </a:lnTo>
                    <a:lnTo>
                      <a:pt x="2160" y="976"/>
                    </a:lnTo>
                    <a:lnTo>
                      <a:pt x="2374" y="1458"/>
                    </a:lnTo>
                    <a:lnTo>
                      <a:pt x="2380" y="1454"/>
                    </a:lnTo>
                    <a:lnTo>
                      <a:pt x="2374" y="1456"/>
                    </a:lnTo>
                    <a:lnTo>
                      <a:pt x="2588" y="2006"/>
                    </a:lnTo>
                    <a:lnTo>
                      <a:pt x="2600" y="2001"/>
                    </a:lnTo>
                    <a:lnTo>
                      <a:pt x="2386" y="1452"/>
                    </a:lnTo>
                    <a:lnTo>
                      <a:pt x="2386" y="1452"/>
                    </a:lnTo>
                    <a:lnTo>
                      <a:pt x="2172" y="970"/>
                    </a:lnTo>
                    <a:lnTo>
                      <a:pt x="2172" y="969"/>
                    </a:lnTo>
                    <a:lnTo>
                      <a:pt x="1964" y="567"/>
                    </a:lnTo>
                    <a:lnTo>
                      <a:pt x="1963" y="566"/>
                    </a:lnTo>
                    <a:lnTo>
                      <a:pt x="1749" y="264"/>
                    </a:lnTo>
                    <a:lnTo>
                      <a:pt x="1749" y="262"/>
                    </a:lnTo>
                    <a:lnTo>
                      <a:pt x="1536" y="76"/>
                    </a:lnTo>
                    <a:lnTo>
                      <a:pt x="1534" y="76"/>
                    </a:lnTo>
                    <a:lnTo>
                      <a:pt x="1534" y="76"/>
                    </a:lnTo>
                    <a:lnTo>
                      <a:pt x="1319" y="1"/>
                    </a:lnTo>
                    <a:lnTo>
                      <a:pt x="1316" y="0"/>
                    </a:lnTo>
                    <a:lnTo>
                      <a:pt x="1315" y="0"/>
                    </a:lnTo>
                    <a:lnTo>
                      <a:pt x="1102" y="47"/>
                    </a:lnTo>
                    <a:lnTo>
                      <a:pt x="1101" y="49"/>
                    </a:lnTo>
                    <a:lnTo>
                      <a:pt x="1099" y="49"/>
                    </a:lnTo>
                    <a:lnTo>
                      <a:pt x="885" y="222"/>
                    </a:lnTo>
                    <a:lnTo>
                      <a:pt x="884" y="223"/>
                    </a:lnTo>
                    <a:lnTo>
                      <a:pt x="677" y="512"/>
                    </a:lnTo>
                    <a:lnTo>
                      <a:pt x="677" y="513"/>
                    </a:lnTo>
                    <a:lnTo>
                      <a:pt x="463" y="894"/>
                    </a:lnTo>
                    <a:lnTo>
                      <a:pt x="461" y="895"/>
                    </a:lnTo>
                    <a:lnTo>
                      <a:pt x="248" y="1364"/>
                    </a:lnTo>
                    <a:lnTo>
                      <a:pt x="247" y="1367"/>
                    </a:lnTo>
                    <a:lnTo>
                      <a:pt x="248" y="1364"/>
                    </a:lnTo>
                    <a:lnTo>
                      <a:pt x="34" y="1906"/>
                    </a:lnTo>
                    <a:lnTo>
                      <a:pt x="0" y="2001"/>
                    </a:lnTo>
                    <a:close/>
                  </a:path>
                </a:pathLst>
              </a:custGeom>
              <a:solidFill>
                <a:srgbClr val="998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642" name="Line 467">
                <a:extLst>
                  <a:ext uri="{FF2B5EF4-FFF2-40B4-BE49-F238E27FC236}">
                    <a16:creationId xmlns:a16="http://schemas.microsoft.com/office/drawing/2014/main" id="{3F568116-9488-7E02-7E2A-7040AF39242D}"/>
                  </a:ext>
                </a:extLst>
              </p:cNvPr>
              <p:cNvSpPr>
                <a:spLocks noChangeShapeType="1"/>
              </p:cNvSpPr>
              <p:nvPr/>
            </p:nvSpPr>
            <p:spPr bwMode="auto">
              <a:xfrm flipH="1">
                <a:off x="2939" y="3232"/>
                <a:ext cx="1701"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43" name="Line 468">
                <a:extLst>
                  <a:ext uri="{FF2B5EF4-FFF2-40B4-BE49-F238E27FC236}">
                    <a16:creationId xmlns:a16="http://schemas.microsoft.com/office/drawing/2014/main" id="{FEAB109E-53FC-7FC0-2DB7-85DF076A6F2B}"/>
                  </a:ext>
                </a:extLst>
              </p:cNvPr>
              <p:cNvSpPr>
                <a:spLocks noChangeShapeType="1"/>
              </p:cNvSpPr>
              <p:nvPr/>
            </p:nvSpPr>
            <p:spPr bwMode="auto">
              <a:xfrm flipV="1">
                <a:off x="2939" y="2177"/>
                <a:ext cx="0" cy="105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44" name="Line 469">
                <a:extLst>
                  <a:ext uri="{FF2B5EF4-FFF2-40B4-BE49-F238E27FC236}">
                    <a16:creationId xmlns:a16="http://schemas.microsoft.com/office/drawing/2014/main" id="{4495C33C-0A84-802A-1A2F-DC16FAA7BDCB}"/>
                  </a:ext>
                </a:extLst>
              </p:cNvPr>
              <p:cNvSpPr>
                <a:spLocks noChangeShapeType="1"/>
              </p:cNvSpPr>
              <p:nvPr/>
            </p:nvSpPr>
            <p:spPr bwMode="auto">
              <a:xfrm>
                <a:off x="2939" y="2177"/>
                <a:ext cx="1701"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45" name="Line 470">
                <a:extLst>
                  <a:ext uri="{FF2B5EF4-FFF2-40B4-BE49-F238E27FC236}">
                    <a16:creationId xmlns:a16="http://schemas.microsoft.com/office/drawing/2014/main" id="{CACA7E14-4388-31B0-72AB-11E935CDAFE0}"/>
                  </a:ext>
                </a:extLst>
              </p:cNvPr>
              <p:cNvSpPr>
                <a:spLocks noChangeShapeType="1"/>
              </p:cNvSpPr>
              <p:nvPr/>
            </p:nvSpPr>
            <p:spPr bwMode="auto">
              <a:xfrm>
                <a:off x="4640" y="2177"/>
                <a:ext cx="1" cy="105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46" name="Line 471">
                <a:extLst>
                  <a:ext uri="{FF2B5EF4-FFF2-40B4-BE49-F238E27FC236}">
                    <a16:creationId xmlns:a16="http://schemas.microsoft.com/office/drawing/2014/main" id="{F9A704DB-75FE-7CB1-22BF-7BD44BC68BA7}"/>
                  </a:ext>
                </a:extLst>
              </p:cNvPr>
              <p:cNvSpPr>
                <a:spLocks noChangeShapeType="1"/>
              </p:cNvSpPr>
              <p:nvPr/>
            </p:nvSpPr>
            <p:spPr bwMode="auto">
              <a:xfrm flipV="1">
                <a:off x="2939"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47" name="Line 472">
                <a:extLst>
                  <a:ext uri="{FF2B5EF4-FFF2-40B4-BE49-F238E27FC236}">
                    <a16:creationId xmlns:a16="http://schemas.microsoft.com/office/drawing/2014/main" id="{9E666E02-D4FF-5739-BDDB-166BCC6178AC}"/>
                  </a:ext>
                </a:extLst>
              </p:cNvPr>
              <p:cNvSpPr>
                <a:spLocks noChangeShapeType="1"/>
              </p:cNvSpPr>
              <p:nvPr/>
            </p:nvSpPr>
            <p:spPr bwMode="auto">
              <a:xfrm flipV="1">
                <a:off x="3043"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48" name="Line 473">
                <a:extLst>
                  <a:ext uri="{FF2B5EF4-FFF2-40B4-BE49-F238E27FC236}">
                    <a16:creationId xmlns:a16="http://schemas.microsoft.com/office/drawing/2014/main" id="{4E8D5D95-80FF-7FFF-9135-32793D55C71F}"/>
                  </a:ext>
                </a:extLst>
              </p:cNvPr>
              <p:cNvSpPr>
                <a:spLocks noChangeShapeType="1"/>
              </p:cNvSpPr>
              <p:nvPr/>
            </p:nvSpPr>
            <p:spPr bwMode="auto">
              <a:xfrm flipV="1">
                <a:off x="3149"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49" name="Line 474">
                <a:extLst>
                  <a:ext uri="{FF2B5EF4-FFF2-40B4-BE49-F238E27FC236}">
                    <a16:creationId xmlns:a16="http://schemas.microsoft.com/office/drawing/2014/main" id="{93AC4163-93D8-2E57-FD72-2C3753DAEE2C}"/>
                  </a:ext>
                </a:extLst>
              </p:cNvPr>
              <p:cNvSpPr>
                <a:spLocks noChangeShapeType="1"/>
              </p:cNvSpPr>
              <p:nvPr/>
            </p:nvSpPr>
            <p:spPr bwMode="auto">
              <a:xfrm flipV="1">
                <a:off x="3257" y="3218"/>
                <a:ext cx="0"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0" name="Line 475">
                <a:extLst>
                  <a:ext uri="{FF2B5EF4-FFF2-40B4-BE49-F238E27FC236}">
                    <a16:creationId xmlns:a16="http://schemas.microsoft.com/office/drawing/2014/main" id="{419D3E13-5C95-CE46-FF01-B4BBCDAB6E79}"/>
                  </a:ext>
                </a:extLst>
              </p:cNvPr>
              <p:cNvSpPr>
                <a:spLocks noChangeShapeType="1"/>
              </p:cNvSpPr>
              <p:nvPr/>
            </p:nvSpPr>
            <p:spPr bwMode="auto">
              <a:xfrm flipV="1">
                <a:off x="3363"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1" name="Line 476">
                <a:extLst>
                  <a:ext uri="{FF2B5EF4-FFF2-40B4-BE49-F238E27FC236}">
                    <a16:creationId xmlns:a16="http://schemas.microsoft.com/office/drawing/2014/main" id="{9FAD1F59-E9E8-F3FD-D46C-C6179B57E220}"/>
                  </a:ext>
                </a:extLst>
              </p:cNvPr>
              <p:cNvSpPr>
                <a:spLocks noChangeShapeType="1"/>
              </p:cNvSpPr>
              <p:nvPr/>
            </p:nvSpPr>
            <p:spPr bwMode="auto">
              <a:xfrm flipV="1">
                <a:off x="3470"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2" name="Line 477">
                <a:extLst>
                  <a:ext uri="{FF2B5EF4-FFF2-40B4-BE49-F238E27FC236}">
                    <a16:creationId xmlns:a16="http://schemas.microsoft.com/office/drawing/2014/main" id="{1C77D778-0605-0770-84C0-93D0E972437F}"/>
                  </a:ext>
                </a:extLst>
              </p:cNvPr>
              <p:cNvSpPr>
                <a:spLocks noChangeShapeType="1"/>
              </p:cNvSpPr>
              <p:nvPr/>
            </p:nvSpPr>
            <p:spPr bwMode="auto">
              <a:xfrm flipV="1">
                <a:off x="3577"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3" name="Line 478">
                <a:extLst>
                  <a:ext uri="{FF2B5EF4-FFF2-40B4-BE49-F238E27FC236}">
                    <a16:creationId xmlns:a16="http://schemas.microsoft.com/office/drawing/2014/main" id="{50319558-8F8B-8AAE-3E55-16495CC12C2B}"/>
                  </a:ext>
                </a:extLst>
              </p:cNvPr>
              <p:cNvSpPr>
                <a:spLocks noChangeShapeType="1"/>
              </p:cNvSpPr>
              <p:nvPr/>
            </p:nvSpPr>
            <p:spPr bwMode="auto">
              <a:xfrm flipV="1">
                <a:off x="3681"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4" name="Line 479">
                <a:extLst>
                  <a:ext uri="{FF2B5EF4-FFF2-40B4-BE49-F238E27FC236}">
                    <a16:creationId xmlns:a16="http://schemas.microsoft.com/office/drawing/2014/main" id="{4B3326C8-CDB8-481F-449F-A810B8BA5E96}"/>
                  </a:ext>
                </a:extLst>
              </p:cNvPr>
              <p:cNvSpPr>
                <a:spLocks noChangeShapeType="1"/>
              </p:cNvSpPr>
              <p:nvPr/>
            </p:nvSpPr>
            <p:spPr bwMode="auto">
              <a:xfrm flipV="1">
                <a:off x="3788" y="3218"/>
                <a:ext cx="1"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5" name="Line 480">
                <a:extLst>
                  <a:ext uri="{FF2B5EF4-FFF2-40B4-BE49-F238E27FC236}">
                    <a16:creationId xmlns:a16="http://schemas.microsoft.com/office/drawing/2014/main" id="{487BF797-E80F-13C2-276A-4DA8A9FE1BB1}"/>
                  </a:ext>
                </a:extLst>
              </p:cNvPr>
              <p:cNvSpPr>
                <a:spLocks noChangeShapeType="1"/>
              </p:cNvSpPr>
              <p:nvPr/>
            </p:nvSpPr>
            <p:spPr bwMode="auto">
              <a:xfrm flipV="1">
                <a:off x="3895"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6" name="Line 481">
                <a:extLst>
                  <a:ext uri="{FF2B5EF4-FFF2-40B4-BE49-F238E27FC236}">
                    <a16:creationId xmlns:a16="http://schemas.microsoft.com/office/drawing/2014/main" id="{280DE618-8C10-AF6F-9D05-6DA8CAC593C4}"/>
                  </a:ext>
                </a:extLst>
              </p:cNvPr>
              <p:cNvSpPr>
                <a:spLocks noChangeShapeType="1"/>
              </p:cNvSpPr>
              <p:nvPr/>
            </p:nvSpPr>
            <p:spPr bwMode="auto">
              <a:xfrm flipV="1">
                <a:off x="4002"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7" name="Line 482">
                <a:extLst>
                  <a:ext uri="{FF2B5EF4-FFF2-40B4-BE49-F238E27FC236}">
                    <a16:creationId xmlns:a16="http://schemas.microsoft.com/office/drawing/2014/main" id="{950348DA-6E63-8072-0FE5-9FE3D6611729}"/>
                  </a:ext>
                </a:extLst>
              </p:cNvPr>
              <p:cNvSpPr>
                <a:spLocks noChangeShapeType="1"/>
              </p:cNvSpPr>
              <p:nvPr/>
            </p:nvSpPr>
            <p:spPr bwMode="auto">
              <a:xfrm flipV="1">
                <a:off x="4109"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8" name="Line 483">
                <a:extLst>
                  <a:ext uri="{FF2B5EF4-FFF2-40B4-BE49-F238E27FC236}">
                    <a16:creationId xmlns:a16="http://schemas.microsoft.com/office/drawing/2014/main" id="{1A863FB3-A4D7-10F4-6218-979DD0BA5729}"/>
                  </a:ext>
                </a:extLst>
              </p:cNvPr>
              <p:cNvSpPr>
                <a:spLocks noChangeShapeType="1"/>
              </p:cNvSpPr>
              <p:nvPr/>
            </p:nvSpPr>
            <p:spPr bwMode="auto">
              <a:xfrm flipV="1">
                <a:off x="4216"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59" name="Line 484">
                <a:extLst>
                  <a:ext uri="{FF2B5EF4-FFF2-40B4-BE49-F238E27FC236}">
                    <a16:creationId xmlns:a16="http://schemas.microsoft.com/office/drawing/2014/main" id="{CE9DD4F9-8FAF-6216-E214-5078C13265D3}"/>
                  </a:ext>
                </a:extLst>
              </p:cNvPr>
              <p:cNvSpPr>
                <a:spLocks noChangeShapeType="1"/>
              </p:cNvSpPr>
              <p:nvPr/>
            </p:nvSpPr>
            <p:spPr bwMode="auto">
              <a:xfrm flipV="1">
                <a:off x="4319" y="3218"/>
                <a:ext cx="1"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0" name="Line 485">
                <a:extLst>
                  <a:ext uri="{FF2B5EF4-FFF2-40B4-BE49-F238E27FC236}">
                    <a16:creationId xmlns:a16="http://schemas.microsoft.com/office/drawing/2014/main" id="{5F64E055-1C5E-B168-4053-79224742CB3F}"/>
                  </a:ext>
                </a:extLst>
              </p:cNvPr>
              <p:cNvSpPr>
                <a:spLocks noChangeShapeType="1"/>
              </p:cNvSpPr>
              <p:nvPr/>
            </p:nvSpPr>
            <p:spPr bwMode="auto">
              <a:xfrm flipV="1">
                <a:off x="4427" y="3225"/>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1" name="Line 486">
                <a:extLst>
                  <a:ext uri="{FF2B5EF4-FFF2-40B4-BE49-F238E27FC236}">
                    <a16:creationId xmlns:a16="http://schemas.microsoft.com/office/drawing/2014/main" id="{A6CDD53E-2AFF-8A44-C872-D49401F79F50}"/>
                  </a:ext>
                </a:extLst>
              </p:cNvPr>
              <p:cNvSpPr>
                <a:spLocks noChangeShapeType="1"/>
              </p:cNvSpPr>
              <p:nvPr/>
            </p:nvSpPr>
            <p:spPr bwMode="auto">
              <a:xfrm flipV="1">
                <a:off x="4533"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2" name="Line 487">
                <a:extLst>
                  <a:ext uri="{FF2B5EF4-FFF2-40B4-BE49-F238E27FC236}">
                    <a16:creationId xmlns:a16="http://schemas.microsoft.com/office/drawing/2014/main" id="{2927B234-9F29-6D1F-155E-0DDED308BB18}"/>
                  </a:ext>
                </a:extLst>
              </p:cNvPr>
              <p:cNvSpPr>
                <a:spLocks noChangeShapeType="1"/>
              </p:cNvSpPr>
              <p:nvPr/>
            </p:nvSpPr>
            <p:spPr bwMode="auto">
              <a:xfrm flipV="1">
                <a:off x="4640" y="3225"/>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3" name="Line 488">
                <a:extLst>
                  <a:ext uri="{FF2B5EF4-FFF2-40B4-BE49-F238E27FC236}">
                    <a16:creationId xmlns:a16="http://schemas.microsoft.com/office/drawing/2014/main" id="{5EF1592D-E93A-86FE-28C8-814C242CFA7D}"/>
                  </a:ext>
                </a:extLst>
              </p:cNvPr>
              <p:cNvSpPr>
                <a:spLocks noChangeShapeType="1"/>
              </p:cNvSpPr>
              <p:nvPr/>
            </p:nvSpPr>
            <p:spPr bwMode="auto">
              <a:xfrm>
                <a:off x="2939" y="323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4" name="Line 489">
                <a:extLst>
                  <a:ext uri="{FF2B5EF4-FFF2-40B4-BE49-F238E27FC236}">
                    <a16:creationId xmlns:a16="http://schemas.microsoft.com/office/drawing/2014/main" id="{1027061A-0219-3FCE-C087-4B28B3026A52}"/>
                  </a:ext>
                </a:extLst>
              </p:cNvPr>
              <p:cNvSpPr>
                <a:spLocks noChangeShapeType="1"/>
              </p:cNvSpPr>
              <p:nvPr/>
            </p:nvSpPr>
            <p:spPr bwMode="auto">
              <a:xfrm>
                <a:off x="2939" y="3205"/>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5" name="Line 490">
                <a:extLst>
                  <a:ext uri="{FF2B5EF4-FFF2-40B4-BE49-F238E27FC236}">
                    <a16:creationId xmlns:a16="http://schemas.microsoft.com/office/drawing/2014/main" id="{72F2C4D4-C0C7-2B71-E9C7-612FC4DB89A2}"/>
                  </a:ext>
                </a:extLst>
              </p:cNvPr>
              <p:cNvSpPr>
                <a:spLocks noChangeShapeType="1"/>
              </p:cNvSpPr>
              <p:nvPr/>
            </p:nvSpPr>
            <p:spPr bwMode="auto">
              <a:xfrm>
                <a:off x="2939" y="3174"/>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6" name="Line 491">
                <a:extLst>
                  <a:ext uri="{FF2B5EF4-FFF2-40B4-BE49-F238E27FC236}">
                    <a16:creationId xmlns:a16="http://schemas.microsoft.com/office/drawing/2014/main" id="{4B232BF6-1078-9566-5377-ABF2B09EED69}"/>
                  </a:ext>
                </a:extLst>
              </p:cNvPr>
              <p:cNvSpPr>
                <a:spLocks noChangeShapeType="1"/>
              </p:cNvSpPr>
              <p:nvPr/>
            </p:nvSpPr>
            <p:spPr bwMode="auto">
              <a:xfrm>
                <a:off x="2939" y="3148"/>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7" name="Line 492">
                <a:extLst>
                  <a:ext uri="{FF2B5EF4-FFF2-40B4-BE49-F238E27FC236}">
                    <a16:creationId xmlns:a16="http://schemas.microsoft.com/office/drawing/2014/main" id="{94F44673-D938-C8A1-ED86-44A4C47E2C78}"/>
                  </a:ext>
                </a:extLst>
              </p:cNvPr>
              <p:cNvSpPr>
                <a:spLocks noChangeShapeType="1"/>
              </p:cNvSpPr>
              <p:nvPr/>
            </p:nvSpPr>
            <p:spPr bwMode="auto">
              <a:xfrm>
                <a:off x="2939" y="3118"/>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8" name="Line 493">
                <a:extLst>
                  <a:ext uri="{FF2B5EF4-FFF2-40B4-BE49-F238E27FC236}">
                    <a16:creationId xmlns:a16="http://schemas.microsoft.com/office/drawing/2014/main" id="{8E1B75B7-CF70-3A4E-2609-A6D54B279CF6}"/>
                  </a:ext>
                </a:extLst>
              </p:cNvPr>
              <p:cNvSpPr>
                <a:spLocks noChangeShapeType="1"/>
              </p:cNvSpPr>
              <p:nvPr/>
            </p:nvSpPr>
            <p:spPr bwMode="auto">
              <a:xfrm>
                <a:off x="2939" y="3091"/>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69" name="Line 494">
                <a:extLst>
                  <a:ext uri="{FF2B5EF4-FFF2-40B4-BE49-F238E27FC236}">
                    <a16:creationId xmlns:a16="http://schemas.microsoft.com/office/drawing/2014/main" id="{EFD6571B-C2DF-224C-4937-15CB70D9456D}"/>
                  </a:ext>
                </a:extLst>
              </p:cNvPr>
              <p:cNvSpPr>
                <a:spLocks noChangeShapeType="1"/>
              </p:cNvSpPr>
              <p:nvPr/>
            </p:nvSpPr>
            <p:spPr bwMode="auto">
              <a:xfrm>
                <a:off x="2939" y="3064"/>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0" name="Line 495">
                <a:extLst>
                  <a:ext uri="{FF2B5EF4-FFF2-40B4-BE49-F238E27FC236}">
                    <a16:creationId xmlns:a16="http://schemas.microsoft.com/office/drawing/2014/main" id="{0E5842A5-A001-513B-64A5-72125112DA15}"/>
                  </a:ext>
                </a:extLst>
              </p:cNvPr>
              <p:cNvSpPr>
                <a:spLocks noChangeShapeType="1"/>
              </p:cNvSpPr>
              <p:nvPr/>
            </p:nvSpPr>
            <p:spPr bwMode="auto">
              <a:xfrm>
                <a:off x="2939" y="3034"/>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1" name="Line 496">
                <a:extLst>
                  <a:ext uri="{FF2B5EF4-FFF2-40B4-BE49-F238E27FC236}">
                    <a16:creationId xmlns:a16="http://schemas.microsoft.com/office/drawing/2014/main" id="{91D95406-D9F1-C1F8-DCE6-F5D6D4AAC0AC}"/>
                  </a:ext>
                </a:extLst>
              </p:cNvPr>
              <p:cNvSpPr>
                <a:spLocks noChangeShapeType="1"/>
              </p:cNvSpPr>
              <p:nvPr/>
            </p:nvSpPr>
            <p:spPr bwMode="auto">
              <a:xfrm>
                <a:off x="2939" y="300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2" name="Line 497">
                <a:extLst>
                  <a:ext uri="{FF2B5EF4-FFF2-40B4-BE49-F238E27FC236}">
                    <a16:creationId xmlns:a16="http://schemas.microsoft.com/office/drawing/2014/main" id="{26059EF9-013A-D015-265E-54634912EAFB}"/>
                  </a:ext>
                </a:extLst>
              </p:cNvPr>
              <p:cNvSpPr>
                <a:spLocks noChangeShapeType="1"/>
              </p:cNvSpPr>
              <p:nvPr/>
            </p:nvSpPr>
            <p:spPr bwMode="auto">
              <a:xfrm>
                <a:off x="2939" y="297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3" name="Line 498">
                <a:extLst>
                  <a:ext uri="{FF2B5EF4-FFF2-40B4-BE49-F238E27FC236}">
                    <a16:creationId xmlns:a16="http://schemas.microsoft.com/office/drawing/2014/main" id="{404492E8-8835-D399-B5FC-B5588BC0A765}"/>
                  </a:ext>
                </a:extLst>
              </p:cNvPr>
              <p:cNvSpPr>
                <a:spLocks noChangeShapeType="1"/>
              </p:cNvSpPr>
              <p:nvPr/>
            </p:nvSpPr>
            <p:spPr bwMode="auto">
              <a:xfrm>
                <a:off x="2939" y="2950"/>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4" name="Line 499">
                <a:extLst>
                  <a:ext uri="{FF2B5EF4-FFF2-40B4-BE49-F238E27FC236}">
                    <a16:creationId xmlns:a16="http://schemas.microsoft.com/office/drawing/2014/main" id="{CBB70857-AAA5-0D99-7612-94660306DCDB}"/>
                  </a:ext>
                </a:extLst>
              </p:cNvPr>
              <p:cNvSpPr>
                <a:spLocks noChangeShapeType="1"/>
              </p:cNvSpPr>
              <p:nvPr/>
            </p:nvSpPr>
            <p:spPr bwMode="auto">
              <a:xfrm>
                <a:off x="2939" y="2923"/>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5" name="Line 500">
                <a:extLst>
                  <a:ext uri="{FF2B5EF4-FFF2-40B4-BE49-F238E27FC236}">
                    <a16:creationId xmlns:a16="http://schemas.microsoft.com/office/drawing/2014/main" id="{275DA0AF-3655-4029-84A1-FF3B37310F43}"/>
                  </a:ext>
                </a:extLst>
              </p:cNvPr>
              <p:cNvSpPr>
                <a:spLocks noChangeShapeType="1"/>
              </p:cNvSpPr>
              <p:nvPr/>
            </p:nvSpPr>
            <p:spPr bwMode="auto">
              <a:xfrm>
                <a:off x="2939" y="2893"/>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6" name="Line 501">
                <a:extLst>
                  <a:ext uri="{FF2B5EF4-FFF2-40B4-BE49-F238E27FC236}">
                    <a16:creationId xmlns:a16="http://schemas.microsoft.com/office/drawing/2014/main" id="{A1ECD633-2862-F281-D212-C49E1F5B7BC8}"/>
                  </a:ext>
                </a:extLst>
              </p:cNvPr>
              <p:cNvSpPr>
                <a:spLocks noChangeShapeType="1"/>
              </p:cNvSpPr>
              <p:nvPr/>
            </p:nvSpPr>
            <p:spPr bwMode="auto">
              <a:xfrm>
                <a:off x="2939" y="2867"/>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7" name="Line 502">
                <a:extLst>
                  <a:ext uri="{FF2B5EF4-FFF2-40B4-BE49-F238E27FC236}">
                    <a16:creationId xmlns:a16="http://schemas.microsoft.com/office/drawing/2014/main" id="{D6AD5E58-5395-F558-0FC1-C06FEF701534}"/>
                  </a:ext>
                </a:extLst>
              </p:cNvPr>
              <p:cNvSpPr>
                <a:spLocks noChangeShapeType="1"/>
              </p:cNvSpPr>
              <p:nvPr/>
            </p:nvSpPr>
            <p:spPr bwMode="auto">
              <a:xfrm>
                <a:off x="2939" y="2837"/>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8" name="Line 503">
                <a:extLst>
                  <a:ext uri="{FF2B5EF4-FFF2-40B4-BE49-F238E27FC236}">
                    <a16:creationId xmlns:a16="http://schemas.microsoft.com/office/drawing/2014/main" id="{932DD0F0-E90B-A077-9C05-FE782D2AA5FC}"/>
                  </a:ext>
                </a:extLst>
              </p:cNvPr>
              <p:cNvSpPr>
                <a:spLocks noChangeShapeType="1"/>
              </p:cNvSpPr>
              <p:nvPr/>
            </p:nvSpPr>
            <p:spPr bwMode="auto">
              <a:xfrm>
                <a:off x="2939" y="280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79" name="Line 504">
                <a:extLst>
                  <a:ext uri="{FF2B5EF4-FFF2-40B4-BE49-F238E27FC236}">
                    <a16:creationId xmlns:a16="http://schemas.microsoft.com/office/drawing/2014/main" id="{8EE30780-E307-9806-6A4C-1E41673F40B0}"/>
                  </a:ext>
                </a:extLst>
              </p:cNvPr>
              <p:cNvSpPr>
                <a:spLocks noChangeShapeType="1"/>
              </p:cNvSpPr>
              <p:nvPr/>
            </p:nvSpPr>
            <p:spPr bwMode="auto">
              <a:xfrm>
                <a:off x="2939" y="2783"/>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0" name="Line 505">
                <a:extLst>
                  <a:ext uri="{FF2B5EF4-FFF2-40B4-BE49-F238E27FC236}">
                    <a16:creationId xmlns:a16="http://schemas.microsoft.com/office/drawing/2014/main" id="{3ED3A7D1-0C9F-C7CE-2EFF-DBABD385950E}"/>
                  </a:ext>
                </a:extLst>
              </p:cNvPr>
              <p:cNvSpPr>
                <a:spLocks noChangeShapeType="1"/>
              </p:cNvSpPr>
              <p:nvPr/>
            </p:nvSpPr>
            <p:spPr bwMode="auto">
              <a:xfrm>
                <a:off x="2939" y="2753"/>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1" name="Line 506">
                <a:extLst>
                  <a:ext uri="{FF2B5EF4-FFF2-40B4-BE49-F238E27FC236}">
                    <a16:creationId xmlns:a16="http://schemas.microsoft.com/office/drawing/2014/main" id="{1CF16B08-2B05-3134-56A3-C61675BC79F6}"/>
                  </a:ext>
                </a:extLst>
              </p:cNvPr>
              <p:cNvSpPr>
                <a:spLocks noChangeShapeType="1"/>
              </p:cNvSpPr>
              <p:nvPr/>
            </p:nvSpPr>
            <p:spPr bwMode="auto">
              <a:xfrm>
                <a:off x="2939" y="2726"/>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2" name="Line 507">
                <a:extLst>
                  <a:ext uri="{FF2B5EF4-FFF2-40B4-BE49-F238E27FC236}">
                    <a16:creationId xmlns:a16="http://schemas.microsoft.com/office/drawing/2014/main" id="{BCDE775E-95A2-5087-D4F3-531C87105494}"/>
                  </a:ext>
                </a:extLst>
              </p:cNvPr>
              <p:cNvSpPr>
                <a:spLocks noChangeShapeType="1"/>
              </p:cNvSpPr>
              <p:nvPr/>
            </p:nvSpPr>
            <p:spPr bwMode="auto">
              <a:xfrm>
                <a:off x="2939" y="2696"/>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3" name="Line 508">
                <a:extLst>
                  <a:ext uri="{FF2B5EF4-FFF2-40B4-BE49-F238E27FC236}">
                    <a16:creationId xmlns:a16="http://schemas.microsoft.com/office/drawing/2014/main" id="{C3EF9A3C-21BB-AA08-4E6E-C54E4FF9827F}"/>
                  </a:ext>
                </a:extLst>
              </p:cNvPr>
              <p:cNvSpPr>
                <a:spLocks noChangeShapeType="1"/>
              </p:cNvSpPr>
              <p:nvPr/>
            </p:nvSpPr>
            <p:spPr bwMode="auto">
              <a:xfrm>
                <a:off x="2939" y="2669"/>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4" name="Line 509">
                <a:extLst>
                  <a:ext uri="{FF2B5EF4-FFF2-40B4-BE49-F238E27FC236}">
                    <a16:creationId xmlns:a16="http://schemas.microsoft.com/office/drawing/2014/main" id="{24F47162-6E9C-F638-AE0B-698E0E2E04AD}"/>
                  </a:ext>
                </a:extLst>
              </p:cNvPr>
              <p:cNvSpPr>
                <a:spLocks noChangeShapeType="1"/>
              </p:cNvSpPr>
              <p:nvPr/>
            </p:nvSpPr>
            <p:spPr bwMode="auto">
              <a:xfrm>
                <a:off x="2939" y="2642"/>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5" name="Line 510">
                <a:extLst>
                  <a:ext uri="{FF2B5EF4-FFF2-40B4-BE49-F238E27FC236}">
                    <a16:creationId xmlns:a16="http://schemas.microsoft.com/office/drawing/2014/main" id="{C089FF4F-334A-5A31-24AF-A10EB686D930}"/>
                  </a:ext>
                </a:extLst>
              </p:cNvPr>
              <p:cNvSpPr>
                <a:spLocks noChangeShapeType="1"/>
              </p:cNvSpPr>
              <p:nvPr/>
            </p:nvSpPr>
            <p:spPr bwMode="auto">
              <a:xfrm>
                <a:off x="2939" y="2612"/>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6" name="Line 511">
                <a:extLst>
                  <a:ext uri="{FF2B5EF4-FFF2-40B4-BE49-F238E27FC236}">
                    <a16:creationId xmlns:a16="http://schemas.microsoft.com/office/drawing/2014/main" id="{1EEB0863-5E56-C53B-E8F2-5387D98B9598}"/>
                  </a:ext>
                </a:extLst>
              </p:cNvPr>
              <p:cNvSpPr>
                <a:spLocks noChangeShapeType="1"/>
              </p:cNvSpPr>
              <p:nvPr/>
            </p:nvSpPr>
            <p:spPr bwMode="auto">
              <a:xfrm>
                <a:off x="2939" y="2586"/>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7" name="Line 512">
                <a:extLst>
                  <a:ext uri="{FF2B5EF4-FFF2-40B4-BE49-F238E27FC236}">
                    <a16:creationId xmlns:a16="http://schemas.microsoft.com/office/drawing/2014/main" id="{4E2C835B-D2E6-1BDD-CA25-38206D891682}"/>
                  </a:ext>
                </a:extLst>
              </p:cNvPr>
              <p:cNvSpPr>
                <a:spLocks noChangeShapeType="1"/>
              </p:cNvSpPr>
              <p:nvPr/>
            </p:nvSpPr>
            <p:spPr bwMode="auto">
              <a:xfrm>
                <a:off x="2939" y="2558"/>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8" name="Line 513">
                <a:extLst>
                  <a:ext uri="{FF2B5EF4-FFF2-40B4-BE49-F238E27FC236}">
                    <a16:creationId xmlns:a16="http://schemas.microsoft.com/office/drawing/2014/main" id="{2ACA2DC3-E2FF-FA81-068B-9ED7B162A8B4}"/>
                  </a:ext>
                </a:extLst>
              </p:cNvPr>
              <p:cNvSpPr>
                <a:spLocks noChangeShapeType="1"/>
              </p:cNvSpPr>
              <p:nvPr/>
            </p:nvSpPr>
            <p:spPr bwMode="auto">
              <a:xfrm>
                <a:off x="2939" y="2528"/>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89" name="Line 514">
                <a:extLst>
                  <a:ext uri="{FF2B5EF4-FFF2-40B4-BE49-F238E27FC236}">
                    <a16:creationId xmlns:a16="http://schemas.microsoft.com/office/drawing/2014/main" id="{3A40289C-99C8-EB6B-0691-D62C67C58532}"/>
                  </a:ext>
                </a:extLst>
              </p:cNvPr>
              <p:cNvSpPr>
                <a:spLocks noChangeShapeType="1"/>
              </p:cNvSpPr>
              <p:nvPr/>
            </p:nvSpPr>
            <p:spPr bwMode="auto">
              <a:xfrm>
                <a:off x="2939" y="2502"/>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0" name="Line 515">
                <a:extLst>
                  <a:ext uri="{FF2B5EF4-FFF2-40B4-BE49-F238E27FC236}">
                    <a16:creationId xmlns:a16="http://schemas.microsoft.com/office/drawing/2014/main" id="{46B987E7-A774-A967-D096-FFCE6DAC95C3}"/>
                  </a:ext>
                </a:extLst>
              </p:cNvPr>
              <p:cNvSpPr>
                <a:spLocks noChangeShapeType="1"/>
              </p:cNvSpPr>
              <p:nvPr/>
            </p:nvSpPr>
            <p:spPr bwMode="auto">
              <a:xfrm>
                <a:off x="2939" y="2472"/>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1" name="Line 516">
                <a:extLst>
                  <a:ext uri="{FF2B5EF4-FFF2-40B4-BE49-F238E27FC236}">
                    <a16:creationId xmlns:a16="http://schemas.microsoft.com/office/drawing/2014/main" id="{0BD91739-205B-2949-EB62-91A4D2910DCE}"/>
                  </a:ext>
                </a:extLst>
              </p:cNvPr>
              <p:cNvSpPr>
                <a:spLocks noChangeShapeType="1"/>
              </p:cNvSpPr>
              <p:nvPr/>
            </p:nvSpPr>
            <p:spPr bwMode="auto">
              <a:xfrm>
                <a:off x="2939" y="2444"/>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2" name="Line 517">
                <a:extLst>
                  <a:ext uri="{FF2B5EF4-FFF2-40B4-BE49-F238E27FC236}">
                    <a16:creationId xmlns:a16="http://schemas.microsoft.com/office/drawing/2014/main" id="{84076469-6544-ACF5-DA38-DDAB30004840}"/>
                  </a:ext>
                </a:extLst>
              </p:cNvPr>
              <p:cNvSpPr>
                <a:spLocks noChangeShapeType="1"/>
              </p:cNvSpPr>
              <p:nvPr/>
            </p:nvSpPr>
            <p:spPr bwMode="auto">
              <a:xfrm>
                <a:off x="2939" y="2418"/>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3" name="Line 518">
                <a:extLst>
                  <a:ext uri="{FF2B5EF4-FFF2-40B4-BE49-F238E27FC236}">
                    <a16:creationId xmlns:a16="http://schemas.microsoft.com/office/drawing/2014/main" id="{8055B86D-107A-6063-BF81-202FEB9B6779}"/>
                  </a:ext>
                </a:extLst>
              </p:cNvPr>
              <p:cNvSpPr>
                <a:spLocks noChangeShapeType="1"/>
              </p:cNvSpPr>
              <p:nvPr/>
            </p:nvSpPr>
            <p:spPr bwMode="auto">
              <a:xfrm>
                <a:off x="2939" y="2388"/>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4" name="Line 519">
                <a:extLst>
                  <a:ext uri="{FF2B5EF4-FFF2-40B4-BE49-F238E27FC236}">
                    <a16:creationId xmlns:a16="http://schemas.microsoft.com/office/drawing/2014/main" id="{7918DD94-A921-2A40-275A-A6F0766F4D1F}"/>
                  </a:ext>
                </a:extLst>
              </p:cNvPr>
              <p:cNvSpPr>
                <a:spLocks noChangeShapeType="1"/>
              </p:cNvSpPr>
              <p:nvPr/>
            </p:nvSpPr>
            <p:spPr bwMode="auto">
              <a:xfrm>
                <a:off x="2939" y="2361"/>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5" name="Line 520">
                <a:extLst>
                  <a:ext uri="{FF2B5EF4-FFF2-40B4-BE49-F238E27FC236}">
                    <a16:creationId xmlns:a16="http://schemas.microsoft.com/office/drawing/2014/main" id="{EA7EAE3D-FC6F-ADB2-7498-B6922261102E}"/>
                  </a:ext>
                </a:extLst>
              </p:cNvPr>
              <p:cNvSpPr>
                <a:spLocks noChangeShapeType="1"/>
              </p:cNvSpPr>
              <p:nvPr/>
            </p:nvSpPr>
            <p:spPr bwMode="auto">
              <a:xfrm>
                <a:off x="2939" y="2331"/>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6" name="Line 521">
                <a:extLst>
                  <a:ext uri="{FF2B5EF4-FFF2-40B4-BE49-F238E27FC236}">
                    <a16:creationId xmlns:a16="http://schemas.microsoft.com/office/drawing/2014/main" id="{CA63CFBB-0080-A725-A35B-1A4EA0D87BCE}"/>
                  </a:ext>
                </a:extLst>
              </p:cNvPr>
              <p:cNvSpPr>
                <a:spLocks noChangeShapeType="1"/>
              </p:cNvSpPr>
              <p:nvPr/>
            </p:nvSpPr>
            <p:spPr bwMode="auto">
              <a:xfrm>
                <a:off x="2939" y="2304"/>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7" name="Line 522">
                <a:extLst>
                  <a:ext uri="{FF2B5EF4-FFF2-40B4-BE49-F238E27FC236}">
                    <a16:creationId xmlns:a16="http://schemas.microsoft.com/office/drawing/2014/main" id="{EAD8B21D-1F1D-0953-A983-C5C485A4D308}"/>
                  </a:ext>
                </a:extLst>
              </p:cNvPr>
              <p:cNvSpPr>
                <a:spLocks noChangeShapeType="1"/>
              </p:cNvSpPr>
              <p:nvPr/>
            </p:nvSpPr>
            <p:spPr bwMode="auto">
              <a:xfrm>
                <a:off x="2939" y="2277"/>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8" name="Line 523">
                <a:extLst>
                  <a:ext uri="{FF2B5EF4-FFF2-40B4-BE49-F238E27FC236}">
                    <a16:creationId xmlns:a16="http://schemas.microsoft.com/office/drawing/2014/main" id="{3CDEDE65-53FF-79A3-0711-79F1F05E47C3}"/>
                  </a:ext>
                </a:extLst>
              </p:cNvPr>
              <p:cNvSpPr>
                <a:spLocks noChangeShapeType="1"/>
              </p:cNvSpPr>
              <p:nvPr/>
            </p:nvSpPr>
            <p:spPr bwMode="auto">
              <a:xfrm>
                <a:off x="2939" y="2247"/>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699" name="Line 524">
                <a:extLst>
                  <a:ext uri="{FF2B5EF4-FFF2-40B4-BE49-F238E27FC236}">
                    <a16:creationId xmlns:a16="http://schemas.microsoft.com/office/drawing/2014/main" id="{08A787D3-66A9-9E49-E1C1-9CE87848B9C6}"/>
                  </a:ext>
                </a:extLst>
              </p:cNvPr>
              <p:cNvSpPr>
                <a:spLocks noChangeShapeType="1"/>
              </p:cNvSpPr>
              <p:nvPr/>
            </p:nvSpPr>
            <p:spPr bwMode="auto">
              <a:xfrm>
                <a:off x="2939" y="2221"/>
                <a:ext cx="6"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0" name="Line 525">
                <a:extLst>
                  <a:ext uri="{FF2B5EF4-FFF2-40B4-BE49-F238E27FC236}">
                    <a16:creationId xmlns:a16="http://schemas.microsoft.com/office/drawing/2014/main" id="{58247C03-9669-7FDA-0594-5A5E09EED5E4}"/>
                  </a:ext>
                </a:extLst>
              </p:cNvPr>
              <p:cNvSpPr>
                <a:spLocks noChangeShapeType="1"/>
              </p:cNvSpPr>
              <p:nvPr/>
            </p:nvSpPr>
            <p:spPr bwMode="auto">
              <a:xfrm>
                <a:off x="2939" y="2190"/>
                <a:ext cx="6"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1" name="Line 526">
                <a:extLst>
                  <a:ext uri="{FF2B5EF4-FFF2-40B4-BE49-F238E27FC236}">
                    <a16:creationId xmlns:a16="http://schemas.microsoft.com/office/drawing/2014/main" id="{7F164B63-6033-2327-72A9-A90EF832D049}"/>
                  </a:ext>
                </a:extLst>
              </p:cNvPr>
              <p:cNvSpPr>
                <a:spLocks noChangeShapeType="1"/>
              </p:cNvSpPr>
              <p:nvPr/>
            </p:nvSpPr>
            <p:spPr bwMode="auto">
              <a:xfrm>
                <a:off x="2939"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2" name="Line 527">
                <a:extLst>
                  <a:ext uri="{FF2B5EF4-FFF2-40B4-BE49-F238E27FC236}">
                    <a16:creationId xmlns:a16="http://schemas.microsoft.com/office/drawing/2014/main" id="{2204325A-92FF-79C7-1839-77DBC244F672}"/>
                  </a:ext>
                </a:extLst>
              </p:cNvPr>
              <p:cNvSpPr>
                <a:spLocks noChangeShapeType="1"/>
              </p:cNvSpPr>
              <p:nvPr/>
            </p:nvSpPr>
            <p:spPr bwMode="auto">
              <a:xfrm>
                <a:off x="3043"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3" name="Line 528">
                <a:extLst>
                  <a:ext uri="{FF2B5EF4-FFF2-40B4-BE49-F238E27FC236}">
                    <a16:creationId xmlns:a16="http://schemas.microsoft.com/office/drawing/2014/main" id="{0165D2D9-02DD-0142-CBEB-CB889A7869BB}"/>
                  </a:ext>
                </a:extLst>
              </p:cNvPr>
              <p:cNvSpPr>
                <a:spLocks noChangeShapeType="1"/>
              </p:cNvSpPr>
              <p:nvPr/>
            </p:nvSpPr>
            <p:spPr bwMode="auto">
              <a:xfrm>
                <a:off x="3149"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4" name="Line 529">
                <a:extLst>
                  <a:ext uri="{FF2B5EF4-FFF2-40B4-BE49-F238E27FC236}">
                    <a16:creationId xmlns:a16="http://schemas.microsoft.com/office/drawing/2014/main" id="{2E21B394-C275-A434-8499-FFC8CDC7FA95}"/>
                  </a:ext>
                </a:extLst>
              </p:cNvPr>
              <p:cNvSpPr>
                <a:spLocks noChangeShapeType="1"/>
              </p:cNvSpPr>
              <p:nvPr/>
            </p:nvSpPr>
            <p:spPr bwMode="auto">
              <a:xfrm>
                <a:off x="3257" y="2177"/>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5" name="Line 530">
                <a:extLst>
                  <a:ext uri="{FF2B5EF4-FFF2-40B4-BE49-F238E27FC236}">
                    <a16:creationId xmlns:a16="http://schemas.microsoft.com/office/drawing/2014/main" id="{BD6D20FE-5004-FFE6-E24F-FAB395743685}"/>
                  </a:ext>
                </a:extLst>
              </p:cNvPr>
              <p:cNvSpPr>
                <a:spLocks noChangeShapeType="1"/>
              </p:cNvSpPr>
              <p:nvPr/>
            </p:nvSpPr>
            <p:spPr bwMode="auto">
              <a:xfrm>
                <a:off x="3363"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6" name="Line 531">
                <a:extLst>
                  <a:ext uri="{FF2B5EF4-FFF2-40B4-BE49-F238E27FC236}">
                    <a16:creationId xmlns:a16="http://schemas.microsoft.com/office/drawing/2014/main" id="{160701AA-8809-F412-BB98-39202FFF1D94}"/>
                  </a:ext>
                </a:extLst>
              </p:cNvPr>
              <p:cNvSpPr>
                <a:spLocks noChangeShapeType="1"/>
              </p:cNvSpPr>
              <p:nvPr/>
            </p:nvSpPr>
            <p:spPr bwMode="auto">
              <a:xfrm>
                <a:off x="3470"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7" name="Line 532">
                <a:extLst>
                  <a:ext uri="{FF2B5EF4-FFF2-40B4-BE49-F238E27FC236}">
                    <a16:creationId xmlns:a16="http://schemas.microsoft.com/office/drawing/2014/main" id="{99725353-F265-BB12-9ED6-F6393DBA0440}"/>
                  </a:ext>
                </a:extLst>
              </p:cNvPr>
              <p:cNvSpPr>
                <a:spLocks noChangeShapeType="1"/>
              </p:cNvSpPr>
              <p:nvPr/>
            </p:nvSpPr>
            <p:spPr bwMode="auto">
              <a:xfrm>
                <a:off x="3577"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8" name="Line 533">
                <a:extLst>
                  <a:ext uri="{FF2B5EF4-FFF2-40B4-BE49-F238E27FC236}">
                    <a16:creationId xmlns:a16="http://schemas.microsoft.com/office/drawing/2014/main" id="{D6E17926-23D2-14D9-6F3E-0CEA713EBE53}"/>
                  </a:ext>
                </a:extLst>
              </p:cNvPr>
              <p:cNvSpPr>
                <a:spLocks noChangeShapeType="1"/>
              </p:cNvSpPr>
              <p:nvPr/>
            </p:nvSpPr>
            <p:spPr bwMode="auto">
              <a:xfrm>
                <a:off x="3681"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09" name="Line 534">
                <a:extLst>
                  <a:ext uri="{FF2B5EF4-FFF2-40B4-BE49-F238E27FC236}">
                    <a16:creationId xmlns:a16="http://schemas.microsoft.com/office/drawing/2014/main" id="{4DD3AA3A-D31B-0ABD-04B5-3019F528A43C}"/>
                  </a:ext>
                </a:extLst>
              </p:cNvPr>
              <p:cNvSpPr>
                <a:spLocks noChangeShapeType="1"/>
              </p:cNvSpPr>
              <p:nvPr/>
            </p:nvSpPr>
            <p:spPr bwMode="auto">
              <a:xfrm>
                <a:off x="3788" y="2177"/>
                <a:ext cx="1"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0" name="Line 535">
                <a:extLst>
                  <a:ext uri="{FF2B5EF4-FFF2-40B4-BE49-F238E27FC236}">
                    <a16:creationId xmlns:a16="http://schemas.microsoft.com/office/drawing/2014/main" id="{6C4C5192-9E15-E860-C7EE-54FEC1783275}"/>
                  </a:ext>
                </a:extLst>
              </p:cNvPr>
              <p:cNvSpPr>
                <a:spLocks noChangeShapeType="1"/>
              </p:cNvSpPr>
              <p:nvPr/>
            </p:nvSpPr>
            <p:spPr bwMode="auto">
              <a:xfrm>
                <a:off x="3895"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1" name="Line 536">
                <a:extLst>
                  <a:ext uri="{FF2B5EF4-FFF2-40B4-BE49-F238E27FC236}">
                    <a16:creationId xmlns:a16="http://schemas.microsoft.com/office/drawing/2014/main" id="{92178DA1-9576-B1E0-9D8C-7E6A1505252B}"/>
                  </a:ext>
                </a:extLst>
              </p:cNvPr>
              <p:cNvSpPr>
                <a:spLocks noChangeShapeType="1"/>
              </p:cNvSpPr>
              <p:nvPr/>
            </p:nvSpPr>
            <p:spPr bwMode="auto">
              <a:xfrm>
                <a:off x="4002"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2" name="Line 537">
                <a:extLst>
                  <a:ext uri="{FF2B5EF4-FFF2-40B4-BE49-F238E27FC236}">
                    <a16:creationId xmlns:a16="http://schemas.microsoft.com/office/drawing/2014/main" id="{B9354FAE-F053-BEE6-A98F-7C6C02DE5281}"/>
                  </a:ext>
                </a:extLst>
              </p:cNvPr>
              <p:cNvSpPr>
                <a:spLocks noChangeShapeType="1"/>
              </p:cNvSpPr>
              <p:nvPr/>
            </p:nvSpPr>
            <p:spPr bwMode="auto">
              <a:xfrm>
                <a:off x="4109"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3" name="Line 538">
                <a:extLst>
                  <a:ext uri="{FF2B5EF4-FFF2-40B4-BE49-F238E27FC236}">
                    <a16:creationId xmlns:a16="http://schemas.microsoft.com/office/drawing/2014/main" id="{F5A7F5FB-140E-34A3-CB07-93482B6172F2}"/>
                  </a:ext>
                </a:extLst>
              </p:cNvPr>
              <p:cNvSpPr>
                <a:spLocks noChangeShapeType="1"/>
              </p:cNvSpPr>
              <p:nvPr/>
            </p:nvSpPr>
            <p:spPr bwMode="auto">
              <a:xfrm>
                <a:off x="4216"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4" name="Line 539">
                <a:extLst>
                  <a:ext uri="{FF2B5EF4-FFF2-40B4-BE49-F238E27FC236}">
                    <a16:creationId xmlns:a16="http://schemas.microsoft.com/office/drawing/2014/main" id="{AD87E6D7-23B5-D840-88B7-2EFE88769968}"/>
                  </a:ext>
                </a:extLst>
              </p:cNvPr>
              <p:cNvSpPr>
                <a:spLocks noChangeShapeType="1"/>
              </p:cNvSpPr>
              <p:nvPr/>
            </p:nvSpPr>
            <p:spPr bwMode="auto">
              <a:xfrm>
                <a:off x="4319" y="2177"/>
                <a:ext cx="1"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5" name="Line 540">
                <a:extLst>
                  <a:ext uri="{FF2B5EF4-FFF2-40B4-BE49-F238E27FC236}">
                    <a16:creationId xmlns:a16="http://schemas.microsoft.com/office/drawing/2014/main" id="{ED7B967A-AB8C-81E7-D449-4CA5391D12D9}"/>
                  </a:ext>
                </a:extLst>
              </p:cNvPr>
              <p:cNvSpPr>
                <a:spLocks noChangeShapeType="1"/>
              </p:cNvSpPr>
              <p:nvPr/>
            </p:nvSpPr>
            <p:spPr bwMode="auto">
              <a:xfrm>
                <a:off x="4427" y="2177"/>
                <a:ext cx="0"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6" name="Line 541">
                <a:extLst>
                  <a:ext uri="{FF2B5EF4-FFF2-40B4-BE49-F238E27FC236}">
                    <a16:creationId xmlns:a16="http://schemas.microsoft.com/office/drawing/2014/main" id="{25E2C4DA-B6EF-2EAF-9AC5-64992F37FFF3}"/>
                  </a:ext>
                </a:extLst>
              </p:cNvPr>
              <p:cNvSpPr>
                <a:spLocks noChangeShapeType="1"/>
              </p:cNvSpPr>
              <p:nvPr/>
            </p:nvSpPr>
            <p:spPr bwMode="auto">
              <a:xfrm>
                <a:off x="4533"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7" name="Line 542">
                <a:extLst>
                  <a:ext uri="{FF2B5EF4-FFF2-40B4-BE49-F238E27FC236}">
                    <a16:creationId xmlns:a16="http://schemas.microsoft.com/office/drawing/2014/main" id="{3113EA24-F47A-AF9B-759A-D7387FE450E3}"/>
                  </a:ext>
                </a:extLst>
              </p:cNvPr>
              <p:cNvSpPr>
                <a:spLocks noChangeShapeType="1"/>
              </p:cNvSpPr>
              <p:nvPr/>
            </p:nvSpPr>
            <p:spPr bwMode="auto">
              <a:xfrm>
                <a:off x="4640" y="2177"/>
                <a:ext cx="1" cy="1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8" name="Line 543">
                <a:extLst>
                  <a:ext uri="{FF2B5EF4-FFF2-40B4-BE49-F238E27FC236}">
                    <a16:creationId xmlns:a16="http://schemas.microsoft.com/office/drawing/2014/main" id="{96FCA212-C69E-AF59-D06F-A22CEBE5A678}"/>
                  </a:ext>
                </a:extLst>
              </p:cNvPr>
              <p:cNvSpPr>
                <a:spLocks noChangeShapeType="1"/>
              </p:cNvSpPr>
              <p:nvPr/>
            </p:nvSpPr>
            <p:spPr bwMode="auto">
              <a:xfrm flipH="1">
                <a:off x="4627" y="3232"/>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19" name="Line 544">
                <a:extLst>
                  <a:ext uri="{FF2B5EF4-FFF2-40B4-BE49-F238E27FC236}">
                    <a16:creationId xmlns:a16="http://schemas.microsoft.com/office/drawing/2014/main" id="{61F76EFE-09F1-EE1F-DB29-E9DBFC3A9ABF}"/>
                  </a:ext>
                </a:extLst>
              </p:cNvPr>
              <p:cNvSpPr>
                <a:spLocks noChangeShapeType="1"/>
              </p:cNvSpPr>
              <p:nvPr/>
            </p:nvSpPr>
            <p:spPr bwMode="auto">
              <a:xfrm flipH="1">
                <a:off x="4630" y="3205"/>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0" name="Line 545">
                <a:extLst>
                  <a:ext uri="{FF2B5EF4-FFF2-40B4-BE49-F238E27FC236}">
                    <a16:creationId xmlns:a16="http://schemas.microsoft.com/office/drawing/2014/main" id="{11B34A3F-1424-0556-8446-B01409312252}"/>
                  </a:ext>
                </a:extLst>
              </p:cNvPr>
              <p:cNvSpPr>
                <a:spLocks noChangeShapeType="1"/>
              </p:cNvSpPr>
              <p:nvPr/>
            </p:nvSpPr>
            <p:spPr bwMode="auto">
              <a:xfrm flipH="1">
                <a:off x="4630" y="3174"/>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1" name="Line 546">
                <a:extLst>
                  <a:ext uri="{FF2B5EF4-FFF2-40B4-BE49-F238E27FC236}">
                    <a16:creationId xmlns:a16="http://schemas.microsoft.com/office/drawing/2014/main" id="{675D1C37-385A-5DD7-14BA-AFCBBDE06818}"/>
                  </a:ext>
                </a:extLst>
              </p:cNvPr>
              <p:cNvSpPr>
                <a:spLocks noChangeShapeType="1"/>
              </p:cNvSpPr>
              <p:nvPr/>
            </p:nvSpPr>
            <p:spPr bwMode="auto">
              <a:xfrm flipH="1">
                <a:off x="4630" y="3148"/>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2" name="Line 547">
                <a:extLst>
                  <a:ext uri="{FF2B5EF4-FFF2-40B4-BE49-F238E27FC236}">
                    <a16:creationId xmlns:a16="http://schemas.microsoft.com/office/drawing/2014/main" id="{0E913150-3AFE-9FC6-2F7D-EB50D0F76A6A}"/>
                  </a:ext>
                </a:extLst>
              </p:cNvPr>
              <p:cNvSpPr>
                <a:spLocks noChangeShapeType="1"/>
              </p:cNvSpPr>
              <p:nvPr/>
            </p:nvSpPr>
            <p:spPr bwMode="auto">
              <a:xfrm flipH="1">
                <a:off x="4630" y="3118"/>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3" name="Line 548">
                <a:extLst>
                  <a:ext uri="{FF2B5EF4-FFF2-40B4-BE49-F238E27FC236}">
                    <a16:creationId xmlns:a16="http://schemas.microsoft.com/office/drawing/2014/main" id="{0AB1886E-A7FD-A111-96A5-51C4C638CCF5}"/>
                  </a:ext>
                </a:extLst>
              </p:cNvPr>
              <p:cNvSpPr>
                <a:spLocks noChangeShapeType="1"/>
              </p:cNvSpPr>
              <p:nvPr/>
            </p:nvSpPr>
            <p:spPr bwMode="auto">
              <a:xfrm flipH="1">
                <a:off x="4627" y="3091"/>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4" name="Line 549">
                <a:extLst>
                  <a:ext uri="{FF2B5EF4-FFF2-40B4-BE49-F238E27FC236}">
                    <a16:creationId xmlns:a16="http://schemas.microsoft.com/office/drawing/2014/main" id="{E5F49A6A-F31C-FC8E-6F11-A88C6BEC6D34}"/>
                  </a:ext>
                </a:extLst>
              </p:cNvPr>
              <p:cNvSpPr>
                <a:spLocks noChangeShapeType="1"/>
              </p:cNvSpPr>
              <p:nvPr/>
            </p:nvSpPr>
            <p:spPr bwMode="auto">
              <a:xfrm flipH="1">
                <a:off x="4630" y="3064"/>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5" name="Line 550">
                <a:extLst>
                  <a:ext uri="{FF2B5EF4-FFF2-40B4-BE49-F238E27FC236}">
                    <a16:creationId xmlns:a16="http://schemas.microsoft.com/office/drawing/2014/main" id="{EE4B6EBE-9E3D-B896-4D84-5F89859810A8}"/>
                  </a:ext>
                </a:extLst>
              </p:cNvPr>
              <p:cNvSpPr>
                <a:spLocks noChangeShapeType="1"/>
              </p:cNvSpPr>
              <p:nvPr/>
            </p:nvSpPr>
            <p:spPr bwMode="auto">
              <a:xfrm flipH="1">
                <a:off x="4630" y="3034"/>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6" name="Line 551">
                <a:extLst>
                  <a:ext uri="{FF2B5EF4-FFF2-40B4-BE49-F238E27FC236}">
                    <a16:creationId xmlns:a16="http://schemas.microsoft.com/office/drawing/2014/main" id="{D7B9DC1C-9A7E-8484-5F85-C0C49B2FC836}"/>
                  </a:ext>
                </a:extLst>
              </p:cNvPr>
              <p:cNvSpPr>
                <a:spLocks noChangeShapeType="1"/>
              </p:cNvSpPr>
              <p:nvPr/>
            </p:nvSpPr>
            <p:spPr bwMode="auto">
              <a:xfrm flipH="1">
                <a:off x="4630" y="300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7" name="Line 552">
                <a:extLst>
                  <a:ext uri="{FF2B5EF4-FFF2-40B4-BE49-F238E27FC236}">
                    <a16:creationId xmlns:a16="http://schemas.microsoft.com/office/drawing/2014/main" id="{773F7AE5-3D00-6E45-DDBC-D2D2FF8BA46A}"/>
                  </a:ext>
                </a:extLst>
              </p:cNvPr>
              <p:cNvSpPr>
                <a:spLocks noChangeShapeType="1"/>
              </p:cNvSpPr>
              <p:nvPr/>
            </p:nvSpPr>
            <p:spPr bwMode="auto">
              <a:xfrm flipH="1">
                <a:off x="4630" y="297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8" name="Line 553">
                <a:extLst>
                  <a:ext uri="{FF2B5EF4-FFF2-40B4-BE49-F238E27FC236}">
                    <a16:creationId xmlns:a16="http://schemas.microsoft.com/office/drawing/2014/main" id="{F113F625-8067-2CC1-B409-B186E49CD3ED}"/>
                  </a:ext>
                </a:extLst>
              </p:cNvPr>
              <p:cNvSpPr>
                <a:spLocks noChangeShapeType="1"/>
              </p:cNvSpPr>
              <p:nvPr/>
            </p:nvSpPr>
            <p:spPr bwMode="auto">
              <a:xfrm flipH="1">
                <a:off x="4627" y="2950"/>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29" name="Line 554">
                <a:extLst>
                  <a:ext uri="{FF2B5EF4-FFF2-40B4-BE49-F238E27FC236}">
                    <a16:creationId xmlns:a16="http://schemas.microsoft.com/office/drawing/2014/main" id="{A4800D44-930F-7B31-07EA-BE4A38028031}"/>
                  </a:ext>
                </a:extLst>
              </p:cNvPr>
              <p:cNvSpPr>
                <a:spLocks noChangeShapeType="1"/>
              </p:cNvSpPr>
              <p:nvPr/>
            </p:nvSpPr>
            <p:spPr bwMode="auto">
              <a:xfrm flipH="1">
                <a:off x="4630" y="292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0" name="Line 555">
                <a:extLst>
                  <a:ext uri="{FF2B5EF4-FFF2-40B4-BE49-F238E27FC236}">
                    <a16:creationId xmlns:a16="http://schemas.microsoft.com/office/drawing/2014/main" id="{5DCFDCD4-D729-5608-E48F-FA9CD7BBD315}"/>
                  </a:ext>
                </a:extLst>
              </p:cNvPr>
              <p:cNvSpPr>
                <a:spLocks noChangeShapeType="1"/>
              </p:cNvSpPr>
              <p:nvPr/>
            </p:nvSpPr>
            <p:spPr bwMode="auto">
              <a:xfrm flipH="1">
                <a:off x="4630" y="289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1" name="Line 556">
                <a:extLst>
                  <a:ext uri="{FF2B5EF4-FFF2-40B4-BE49-F238E27FC236}">
                    <a16:creationId xmlns:a16="http://schemas.microsoft.com/office/drawing/2014/main" id="{1F915AED-C98A-0C99-C93B-D1AAA3CC4442}"/>
                  </a:ext>
                </a:extLst>
              </p:cNvPr>
              <p:cNvSpPr>
                <a:spLocks noChangeShapeType="1"/>
              </p:cNvSpPr>
              <p:nvPr/>
            </p:nvSpPr>
            <p:spPr bwMode="auto">
              <a:xfrm flipH="1">
                <a:off x="4630" y="2867"/>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2" name="Line 557">
                <a:extLst>
                  <a:ext uri="{FF2B5EF4-FFF2-40B4-BE49-F238E27FC236}">
                    <a16:creationId xmlns:a16="http://schemas.microsoft.com/office/drawing/2014/main" id="{D14BBE3D-1090-A3FD-B5F3-4B1C1664991E}"/>
                  </a:ext>
                </a:extLst>
              </p:cNvPr>
              <p:cNvSpPr>
                <a:spLocks noChangeShapeType="1"/>
              </p:cNvSpPr>
              <p:nvPr/>
            </p:nvSpPr>
            <p:spPr bwMode="auto">
              <a:xfrm flipH="1">
                <a:off x="4630" y="2837"/>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3" name="Line 558">
                <a:extLst>
                  <a:ext uri="{FF2B5EF4-FFF2-40B4-BE49-F238E27FC236}">
                    <a16:creationId xmlns:a16="http://schemas.microsoft.com/office/drawing/2014/main" id="{BB31AB87-78F9-C4E6-393B-8B9E2A5C650D}"/>
                  </a:ext>
                </a:extLst>
              </p:cNvPr>
              <p:cNvSpPr>
                <a:spLocks noChangeShapeType="1"/>
              </p:cNvSpPr>
              <p:nvPr/>
            </p:nvSpPr>
            <p:spPr bwMode="auto">
              <a:xfrm flipH="1">
                <a:off x="4627" y="280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4" name="Line 559">
                <a:extLst>
                  <a:ext uri="{FF2B5EF4-FFF2-40B4-BE49-F238E27FC236}">
                    <a16:creationId xmlns:a16="http://schemas.microsoft.com/office/drawing/2014/main" id="{00C5118E-CA81-B14E-3C77-4158DCFECC6F}"/>
                  </a:ext>
                </a:extLst>
              </p:cNvPr>
              <p:cNvSpPr>
                <a:spLocks noChangeShapeType="1"/>
              </p:cNvSpPr>
              <p:nvPr/>
            </p:nvSpPr>
            <p:spPr bwMode="auto">
              <a:xfrm flipH="1">
                <a:off x="4630" y="2783"/>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5" name="Line 560">
                <a:extLst>
                  <a:ext uri="{FF2B5EF4-FFF2-40B4-BE49-F238E27FC236}">
                    <a16:creationId xmlns:a16="http://schemas.microsoft.com/office/drawing/2014/main" id="{B9E5A157-3EDB-BFA5-BFF4-84175B165058}"/>
                  </a:ext>
                </a:extLst>
              </p:cNvPr>
              <p:cNvSpPr>
                <a:spLocks noChangeShapeType="1"/>
              </p:cNvSpPr>
              <p:nvPr/>
            </p:nvSpPr>
            <p:spPr bwMode="auto">
              <a:xfrm flipH="1">
                <a:off x="4630" y="2753"/>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6" name="Line 561">
                <a:extLst>
                  <a:ext uri="{FF2B5EF4-FFF2-40B4-BE49-F238E27FC236}">
                    <a16:creationId xmlns:a16="http://schemas.microsoft.com/office/drawing/2014/main" id="{1B0F974E-272A-C4A1-41D9-F6C7AD56AE9E}"/>
                  </a:ext>
                </a:extLst>
              </p:cNvPr>
              <p:cNvSpPr>
                <a:spLocks noChangeShapeType="1"/>
              </p:cNvSpPr>
              <p:nvPr/>
            </p:nvSpPr>
            <p:spPr bwMode="auto">
              <a:xfrm flipH="1">
                <a:off x="4630" y="2726"/>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7" name="Line 562">
                <a:extLst>
                  <a:ext uri="{FF2B5EF4-FFF2-40B4-BE49-F238E27FC236}">
                    <a16:creationId xmlns:a16="http://schemas.microsoft.com/office/drawing/2014/main" id="{A3BEEB2B-585D-B7F2-25BF-46AE51F801FA}"/>
                  </a:ext>
                </a:extLst>
              </p:cNvPr>
              <p:cNvSpPr>
                <a:spLocks noChangeShapeType="1"/>
              </p:cNvSpPr>
              <p:nvPr/>
            </p:nvSpPr>
            <p:spPr bwMode="auto">
              <a:xfrm flipH="1">
                <a:off x="4630" y="2696"/>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8" name="Line 563">
                <a:extLst>
                  <a:ext uri="{FF2B5EF4-FFF2-40B4-BE49-F238E27FC236}">
                    <a16:creationId xmlns:a16="http://schemas.microsoft.com/office/drawing/2014/main" id="{DFEBD8D7-B7EB-62BD-214D-0775B66F2A07}"/>
                  </a:ext>
                </a:extLst>
              </p:cNvPr>
              <p:cNvSpPr>
                <a:spLocks noChangeShapeType="1"/>
              </p:cNvSpPr>
              <p:nvPr/>
            </p:nvSpPr>
            <p:spPr bwMode="auto">
              <a:xfrm flipH="1">
                <a:off x="4627" y="2669"/>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39" name="Line 564">
                <a:extLst>
                  <a:ext uri="{FF2B5EF4-FFF2-40B4-BE49-F238E27FC236}">
                    <a16:creationId xmlns:a16="http://schemas.microsoft.com/office/drawing/2014/main" id="{1CBA188C-E7A4-049D-0C4C-49D1135559AA}"/>
                  </a:ext>
                </a:extLst>
              </p:cNvPr>
              <p:cNvSpPr>
                <a:spLocks noChangeShapeType="1"/>
              </p:cNvSpPr>
              <p:nvPr/>
            </p:nvSpPr>
            <p:spPr bwMode="auto">
              <a:xfrm flipH="1">
                <a:off x="4630" y="2642"/>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0" name="Line 565">
                <a:extLst>
                  <a:ext uri="{FF2B5EF4-FFF2-40B4-BE49-F238E27FC236}">
                    <a16:creationId xmlns:a16="http://schemas.microsoft.com/office/drawing/2014/main" id="{8FC95FA1-ED8F-B030-09D9-2F8F68A7A0E8}"/>
                  </a:ext>
                </a:extLst>
              </p:cNvPr>
              <p:cNvSpPr>
                <a:spLocks noChangeShapeType="1"/>
              </p:cNvSpPr>
              <p:nvPr/>
            </p:nvSpPr>
            <p:spPr bwMode="auto">
              <a:xfrm flipH="1">
                <a:off x="4630" y="2612"/>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1" name="Line 566">
                <a:extLst>
                  <a:ext uri="{FF2B5EF4-FFF2-40B4-BE49-F238E27FC236}">
                    <a16:creationId xmlns:a16="http://schemas.microsoft.com/office/drawing/2014/main" id="{59555611-91BB-C4E1-AB87-15ED9065ED44}"/>
                  </a:ext>
                </a:extLst>
              </p:cNvPr>
              <p:cNvSpPr>
                <a:spLocks noChangeShapeType="1"/>
              </p:cNvSpPr>
              <p:nvPr/>
            </p:nvSpPr>
            <p:spPr bwMode="auto">
              <a:xfrm flipH="1">
                <a:off x="4630" y="2586"/>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2" name="Line 567">
                <a:extLst>
                  <a:ext uri="{FF2B5EF4-FFF2-40B4-BE49-F238E27FC236}">
                    <a16:creationId xmlns:a16="http://schemas.microsoft.com/office/drawing/2014/main" id="{065C74E2-42B3-B939-9D03-75766A82CDE8}"/>
                  </a:ext>
                </a:extLst>
              </p:cNvPr>
              <p:cNvSpPr>
                <a:spLocks noChangeShapeType="1"/>
              </p:cNvSpPr>
              <p:nvPr/>
            </p:nvSpPr>
            <p:spPr bwMode="auto">
              <a:xfrm flipH="1">
                <a:off x="4630" y="255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3" name="Line 568">
                <a:extLst>
                  <a:ext uri="{FF2B5EF4-FFF2-40B4-BE49-F238E27FC236}">
                    <a16:creationId xmlns:a16="http://schemas.microsoft.com/office/drawing/2014/main" id="{8AC457FD-298B-0075-1ECE-AF28023BCF52}"/>
                  </a:ext>
                </a:extLst>
              </p:cNvPr>
              <p:cNvSpPr>
                <a:spLocks noChangeShapeType="1"/>
              </p:cNvSpPr>
              <p:nvPr/>
            </p:nvSpPr>
            <p:spPr bwMode="auto">
              <a:xfrm flipH="1">
                <a:off x="4627" y="2528"/>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4" name="Line 569">
                <a:extLst>
                  <a:ext uri="{FF2B5EF4-FFF2-40B4-BE49-F238E27FC236}">
                    <a16:creationId xmlns:a16="http://schemas.microsoft.com/office/drawing/2014/main" id="{ECACC56F-5440-23FB-2839-DF63817ACDB6}"/>
                  </a:ext>
                </a:extLst>
              </p:cNvPr>
              <p:cNvSpPr>
                <a:spLocks noChangeShapeType="1"/>
              </p:cNvSpPr>
              <p:nvPr/>
            </p:nvSpPr>
            <p:spPr bwMode="auto">
              <a:xfrm flipH="1">
                <a:off x="4630" y="250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5" name="Line 570">
                <a:extLst>
                  <a:ext uri="{FF2B5EF4-FFF2-40B4-BE49-F238E27FC236}">
                    <a16:creationId xmlns:a16="http://schemas.microsoft.com/office/drawing/2014/main" id="{2E79565D-9C6B-B630-EFC0-86803C194745}"/>
                  </a:ext>
                </a:extLst>
              </p:cNvPr>
              <p:cNvSpPr>
                <a:spLocks noChangeShapeType="1"/>
              </p:cNvSpPr>
              <p:nvPr/>
            </p:nvSpPr>
            <p:spPr bwMode="auto">
              <a:xfrm flipH="1">
                <a:off x="4630" y="247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6" name="Line 571">
                <a:extLst>
                  <a:ext uri="{FF2B5EF4-FFF2-40B4-BE49-F238E27FC236}">
                    <a16:creationId xmlns:a16="http://schemas.microsoft.com/office/drawing/2014/main" id="{55C891F6-FCA6-5D3F-246F-C9FE8CBFEB05}"/>
                  </a:ext>
                </a:extLst>
              </p:cNvPr>
              <p:cNvSpPr>
                <a:spLocks noChangeShapeType="1"/>
              </p:cNvSpPr>
              <p:nvPr/>
            </p:nvSpPr>
            <p:spPr bwMode="auto">
              <a:xfrm flipH="1">
                <a:off x="4630" y="2444"/>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7" name="Line 572">
                <a:extLst>
                  <a:ext uri="{FF2B5EF4-FFF2-40B4-BE49-F238E27FC236}">
                    <a16:creationId xmlns:a16="http://schemas.microsoft.com/office/drawing/2014/main" id="{1091EFB5-5E89-31C1-FAAA-405EC6C41E5B}"/>
                  </a:ext>
                </a:extLst>
              </p:cNvPr>
              <p:cNvSpPr>
                <a:spLocks noChangeShapeType="1"/>
              </p:cNvSpPr>
              <p:nvPr/>
            </p:nvSpPr>
            <p:spPr bwMode="auto">
              <a:xfrm flipH="1">
                <a:off x="4630" y="2418"/>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8" name="Line 573">
                <a:extLst>
                  <a:ext uri="{FF2B5EF4-FFF2-40B4-BE49-F238E27FC236}">
                    <a16:creationId xmlns:a16="http://schemas.microsoft.com/office/drawing/2014/main" id="{14D5EDF4-64D0-63DC-E373-057BA1A0680D}"/>
                  </a:ext>
                </a:extLst>
              </p:cNvPr>
              <p:cNvSpPr>
                <a:spLocks noChangeShapeType="1"/>
              </p:cNvSpPr>
              <p:nvPr/>
            </p:nvSpPr>
            <p:spPr bwMode="auto">
              <a:xfrm flipH="1">
                <a:off x="4627" y="2388"/>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49" name="Line 574">
                <a:extLst>
                  <a:ext uri="{FF2B5EF4-FFF2-40B4-BE49-F238E27FC236}">
                    <a16:creationId xmlns:a16="http://schemas.microsoft.com/office/drawing/2014/main" id="{E34E2AD2-0200-7D02-0A65-215350F82D4A}"/>
                  </a:ext>
                </a:extLst>
              </p:cNvPr>
              <p:cNvSpPr>
                <a:spLocks noChangeShapeType="1"/>
              </p:cNvSpPr>
              <p:nvPr/>
            </p:nvSpPr>
            <p:spPr bwMode="auto">
              <a:xfrm flipH="1">
                <a:off x="4630" y="236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0" name="Line 575">
                <a:extLst>
                  <a:ext uri="{FF2B5EF4-FFF2-40B4-BE49-F238E27FC236}">
                    <a16:creationId xmlns:a16="http://schemas.microsoft.com/office/drawing/2014/main" id="{C89600A4-BDBE-2DBE-8F21-B18D8B1356AB}"/>
                  </a:ext>
                </a:extLst>
              </p:cNvPr>
              <p:cNvSpPr>
                <a:spLocks noChangeShapeType="1"/>
              </p:cNvSpPr>
              <p:nvPr/>
            </p:nvSpPr>
            <p:spPr bwMode="auto">
              <a:xfrm flipH="1">
                <a:off x="4630" y="233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1" name="Line 576">
                <a:extLst>
                  <a:ext uri="{FF2B5EF4-FFF2-40B4-BE49-F238E27FC236}">
                    <a16:creationId xmlns:a16="http://schemas.microsoft.com/office/drawing/2014/main" id="{AA3934D4-AAA3-439E-3C80-8C083CD9B3E9}"/>
                  </a:ext>
                </a:extLst>
              </p:cNvPr>
              <p:cNvSpPr>
                <a:spLocks noChangeShapeType="1"/>
              </p:cNvSpPr>
              <p:nvPr/>
            </p:nvSpPr>
            <p:spPr bwMode="auto">
              <a:xfrm flipH="1">
                <a:off x="4630" y="2304"/>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2" name="Line 577">
                <a:extLst>
                  <a:ext uri="{FF2B5EF4-FFF2-40B4-BE49-F238E27FC236}">
                    <a16:creationId xmlns:a16="http://schemas.microsoft.com/office/drawing/2014/main" id="{8109F63A-CF14-C559-CF51-D595CEB659CE}"/>
                  </a:ext>
                </a:extLst>
              </p:cNvPr>
              <p:cNvSpPr>
                <a:spLocks noChangeShapeType="1"/>
              </p:cNvSpPr>
              <p:nvPr/>
            </p:nvSpPr>
            <p:spPr bwMode="auto">
              <a:xfrm flipH="1">
                <a:off x="4630" y="2277"/>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3" name="Line 578">
                <a:extLst>
                  <a:ext uri="{FF2B5EF4-FFF2-40B4-BE49-F238E27FC236}">
                    <a16:creationId xmlns:a16="http://schemas.microsoft.com/office/drawing/2014/main" id="{0306A0CA-2DEC-1321-6B00-AC44616B06F7}"/>
                  </a:ext>
                </a:extLst>
              </p:cNvPr>
              <p:cNvSpPr>
                <a:spLocks noChangeShapeType="1"/>
              </p:cNvSpPr>
              <p:nvPr/>
            </p:nvSpPr>
            <p:spPr bwMode="auto">
              <a:xfrm flipH="1">
                <a:off x="4627" y="2247"/>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4" name="Line 579">
                <a:extLst>
                  <a:ext uri="{FF2B5EF4-FFF2-40B4-BE49-F238E27FC236}">
                    <a16:creationId xmlns:a16="http://schemas.microsoft.com/office/drawing/2014/main" id="{67E30665-F285-B3AF-4A75-757DD608A956}"/>
                  </a:ext>
                </a:extLst>
              </p:cNvPr>
              <p:cNvSpPr>
                <a:spLocks noChangeShapeType="1"/>
              </p:cNvSpPr>
              <p:nvPr/>
            </p:nvSpPr>
            <p:spPr bwMode="auto">
              <a:xfrm flipH="1">
                <a:off x="4630" y="2221"/>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5" name="Line 580">
                <a:extLst>
                  <a:ext uri="{FF2B5EF4-FFF2-40B4-BE49-F238E27FC236}">
                    <a16:creationId xmlns:a16="http://schemas.microsoft.com/office/drawing/2014/main" id="{DAD17411-1CD7-83AE-5FFE-470BF8B51CA8}"/>
                  </a:ext>
                </a:extLst>
              </p:cNvPr>
              <p:cNvSpPr>
                <a:spLocks noChangeShapeType="1"/>
              </p:cNvSpPr>
              <p:nvPr/>
            </p:nvSpPr>
            <p:spPr bwMode="auto">
              <a:xfrm flipH="1">
                <a:off x="4630" y="219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6" name="Line 581">
                <a:extLst>
                  <a:ext uri="{FF2B5EF4-FFF2-40B4-BE49-F238E27FC236}">
                    <a16:creationId xmlns:a16="http://schemas.microsoft.com/office/drawing/2014/main" id="{9737AF3F-C841-9138-08E5-D69D3A050336}"/>
                  </a:ext>
                </a:extLst>
              </p:cNvPr>
              <p:cNvSpPr>
                <a:spLocks noChangeShapeType="1"/>
              </p:cNvSpPr>
              <p:nvPr/>
            </p:nvSpPr>
            <p:spPr bwMode="auto">
              <a:xfrm>
                <a:off x="2939" y="2669"/>
                <a:ext cx="1701"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7" name="Line 582">
                <a:extLst>
                  <a:ext uri="{FF2B5EF4-FFF2-40B4-BE49-F238E27FC236}">
                    <a16:creationId xmlns:a16="http://schemas.microsoft.com/office/drawing/2014/main" id="{E2EA9A5C-FD79-670B-F9AC-FA4280206D54}"/>
                  </a:ext>
                </a:extLst>
              </p:cNvPr>
              <p:cNvSpPr>
                <a:spLocks noChangeShapeType="1"/>
              </p:cNvSpPr>
              <p:nvPr/>
            </p:nvSpPr>
            <p:spPr bwMode="auto">
              <a:xfrm flipV="1">
                <a:off x="3788" y="2177"/>
                <a:ext cx="1" cy="105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58" name="Rectangle 583">
                <a:extLst>
                  <a:ext uri="{FF2B5EF4-FFF2-40B4-BE49-F238E27FC236}">
                    <a16:creationId xmlns:a16="http://schemas.microsoft.com/office/drawing/2014/main" id="{5B229965-D411-D498-92C3-4974B7285F33}"/>
                  </a:ext>
                </a:extLst>
              </p:cNvPr>
              <p:cNvSpPr>
                <a:spLocks noChangeArrowheads="1"/>
              </p:cNvSpPr>
              <p:nvPr/>
            </p:nvSpPr>
            <p:spPr bwMode="auto">
              <a:xfrm>
                <a:off x="3210" y="3254"/>
                <a:ext cx="6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59" name="Rectangle 584">
                <a:extLst>
                  <a:ext uri="{FF2B5EF4-FFF2-40B4-BE49-F238E27FC236}">
                    <a16:creationId xmlns:a16="http://schemas.microsoft.com/office/drawing/2014/main" id="{B6C3B18C-A180-21C7-ABD9-AE5EE68DB8F8}"/>
                  </a:ext>
                </a:extLst>
              </p:cNvPr>
              <p:cNvSpPr>
                <a:spLocks noChangeArrowheads="1"/>
              </p:cNvSpPr>
              <p:nvPr/>
            </p:nvSpPr>
            <p:spPr bwMode="auto">
              <a:xfrm>
                <a:off x="3210" y="3259"/>
                <a:ext cx="25"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60" name="Rectangle 585">
                <a:extLst>
                  <a:ext uri="{FF2B5EF4-FFF2-40B4-BE49-F238E27FC236}">
                    <a16:creationId xmlns:a16="http://schemas.microsoft.com/office/drawing/2014/main" id="{5326684B-38A9-47C9-8F32-F7D250ED5C5F}"/>
                  </a:ext>
                </a:extLst>
              </p:cNvPr>
              <p:cNvSpPr>
                <a:spLocks noChangeArrowheads="1"/>
              </p:cNvSpPr>
              <p:nvPr/>
            </p:nvSpPr>
            <p:spPr bwMode="auto">
              <a:xfrm>
                <a:off x="3243" y="3263"/>
                <a:ext cx="4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61" name="Rectangle 586">
                <a:extLst>
                  <a:ext uri="{FF2B5EF4-FFF2-40B4-BE49-F238E27FC236}">
                    <a16:creationId xmlns:a16="http://schemas.microsoft.com/office/drawing/2014/main" id="{2934C785-AB64-8CDC-BBF6-558E770346CD}"/>
                  </a:ext>
                </a:extLst>
              </p:cNvPr>
              <p:cNvSpPr>
                <a:spLocks noChangeArrowheads="1"/>
              </p:cNvSpPr>
              <p:nvPr/>
            </p:nvSpPr>
            <p:spPr bwMode="auto">
              <a:xfrm>
                <a:off x="3775" y="325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62" name="Rectangle 587">
                <a:extLst>
                  <a:ext uri="{FF2B5EF4-FFF2-40B4-BE49-F238E27FC236}">
                    <a16:creationId xmlns:a16="http://schemas.microsoft.com/office/drawing/2014/main" id="{E454C705-6846-DDEB-4902-FB4C5875A116}"/>
                  </a:ext>
                </a:extLst>
              </p:cNvPr>
              <p:cNvSpPr>
                <a:spLocks noChangeArrowheads="1"/>
              </p:cNvSpPr>
              <p:nvPr/>
            </p:nvSpPr>
            <p:spPr bwMode="auto">
              <a:xfrm>
                <a:off x="3775" y="3258"/>
                <a:ext cx="4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0</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63" name="Rectangle 588">
                <a:extLst>
                  <a:ext uri="{FF2B5EF4-FFF2-40B4-BE49-F238E27FC236}">
                    <a16:creationId xmlns:a16="http://schemas.microsoft.com/office/drawing/2014/main" id="{F0FC246C-A403-9B06-EC91-5B0281DD3D90}"/>
                  </a:ext>
                </a:extLst>
              </p:cNvPr>
              <p:cNvSpPr>
                <a:spLocks noChangeArrowheads="1"/>
              </p:cNvSpPr>
              <p:nvPr/>
            </p:nvSpPr>
            <p:spPr bwMode="auto">
              <a:xfrm>
                <a:off x="4327" y="3254"/>
                <a:ext cx="29"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64" name="Rectangle 589">
                <a:extLst>
                  <a:ext uri="{FF2B5EF4-FFF2-40B4-BE49-F238E27FC236}">
                    <a16:creationId xmlns:a16="http://schemas.microsoft.com/office/drawing/2014/main" id="{33B0EEDC-F00C-3952-190E-19652E4E84EB}"/>
                  </a:ext>
                </a:extLst>
              </p:cNvPr>
              <p:cNvSpPr>
                <a:spLocks noChangeArrowheads="1"/>
              </p:cNvSpPr>
              <p:nvPr/>
            </p:nvSpPr>
            <p:spPr bwMode="auto">
              <a:xfrm>
                <a:off x="4327" y="3258"/>
                <a:ext cx="4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65" name="Rectangle 590">
                <a:extLst>
                  <a:ext uri="{FF2B5EF4-FFF2-40B4-BE49-F238E27FC236}">
                    <a16:creationId xmlns:a16="http://schemas.microsoft.com/office/drawing/2014/main" id="{53D04543-1F1D-A2A8-9E6E-5DAACDD12C0F}"/>
                  </a:ext>
                </a:extLst>
              </p:cNvPr>
              <p:cNvSpPr>
                <a:spLocks noChangeArrowheads="1"/>
              </p:cNvSpPr>
              <p:nvPr/>
            </p:nvSpPr>
            <p:spPr bwMode="auto">
              <a:xfrm>
                <a:off x="2779" y="2008"/>
                <a:ext cx="36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68" name="Rectangle 593">
                <a:extLst>
                  <a:ext uri="{FF2B5EF4-FFF2-40B4-BE49-F238E27FC236}">
                    <a16:creationId xmlns:a16="http://schemas.microsoft.com/office/drawing/2014/main" id="{118A93E2-6B27-F4B0-4193-2DA18F9B8C74}"/>
                  </a:ext>
                </a:extLst>
              </p:cNvPr>
              <p:cNvSpPr>
                <a:spLocks noChangeArrowheads="1"/>
              </p:cNvSpPr>
              <p:nvPr/>
            </p:nvSpPr>
            <p:spPr bwMode="auto">
              <a:xfrm>
                <a:off x="3544" y="3319"/>
                <a:ext cx="55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69" name="Rectangle 594">
                <a:extLst>
                  <a:ext uri="{FF2B5EF4-FFF2-40B4-BE49-F238E27FC236}">
                    <a16:creationId xmlns:a16="http://schemas.microsoft.com/office/drawing/2014/main" id="{138BA77E-18EC-E545-3D2D-B5ECE1631119}"/>
                  </a:ext>
                </a:extLst>
              </p:cNvPr>
              <p:cNvSpPr>
                <a:spLocks noChangeArrowheads="1"/>
              </p:cNvSpPr>
              <p:nvPr/>
            </p:nvSpPr>
            <p:spPr bwMode="auto">
              <a:xfrm>
                <a:off x="3506" y="3343"/>
                <a:ext cx="51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Doppler bins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51771" name="Rectangle 596">
                <a:extLst>
                  <a:ext uri="{FF2B5EF4-FFF2-40B4-BE49-F238E27FC236}">
                    <a16:creationId xmlns:a16="http://schemas.microsoft.com/office/drawing/2014/main" id="{D8A0E31E-E2FA-B385-CA6D-511D3315EDE9}"/>
                  </a:ext>
                </a:extLst>
              </p:cNvPr>
              <p:cNvSpPr>
                <a:spLocks noChangeArrowheads="1"/>
              </p:cNvSpPr>
              <p:nvPr/>
            </p:nvSpPr>
            <p:spPr bwMode="auto">
              <a:xfrm>
                <a:off x="3776" y="2544"/>
                <a:ext cx="23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72" name="Rectangle 597">
                <a:extLst>
                  <a:ext uri="{FF2B5EF4-FFF2-40B4-BE49-F238E27FC236}">
                    <a16:creationId xmlns:a16="http://schemas.microsoft.com/office/drawing/2014/main" id="{8AB02273-215B-ED1F-E318-28EEF9D86BCF}"/>
                  </a:ext>
                </a:extLst>
              </p:cNvPr>
              <p:cNvSpPr>
                <a:spLocks noChangeArrowheads="1"/>
              </p:cNvSpPr>
              <p:nvPr/>
            </p:nvSpPr>
            <p:spPr bwMode="auto">
              <a:xfrm>
                <a:off x="3810" y="2560"/>
                <a:ext cx="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Symbol" panose="05050102010706020507" pitchFamily="18" charset="2"/>
                  </a:rPr>
                  <a:t>n</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73" name="Rectangle 598">
                <a:extLst>
                  <a:ext uri="{FF2B5EF4-FFF2-40B4-BE49-F238E27FC236}">
                    <a16:creationId xmlns:a16="http://schemas.microsoft.com/office/drawing/2014/main" id="{85F36B35-B489-9676-5E3C-511C24BF44EB}"/>
                  </a:ext>
                </a:extLst>
              </p:cNvPr>
              <p:cNvSpPr>
                <a:spLocks noChangeArrowheads="1"/>
              </p:cNvSpPr>
              <p:nvPr/>
            </p:nvSpPr>
            <p:spPr bwMode="auto">
              <a:xfrm>
                <a:off x="3871" y="2568"/>
                <a:ext cx="1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 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74" name="Rectangle 599">
                <a:extLst>
                  <a:ext uri="{FF2B5EF4-FFF2-40B4-BE49-F238E27FC236}">
                    <a16:creationId xmlns:a16="http://schemas.microsoft.com/office/drawing/2014/main" id="{067FBA91-D9DE-C3EE-521E-38A95E56EE03}"/>
                  </a:ext>
                </a:extLst>
              </p:cNvPr>
              <p:cNvSpPr>
                <a:spLocks noChangeArrowheads="1"/>
              </p:cNvSpPr>
              <p:nvPr/>
            </p:nvSpPr>
            <p:spPr bwMode="auto">
              <a:xfrm>
                <a:off x="3779" y="2691"/>
                <a:ext cx="23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75" name="Rectangle 600">
                <a:extLst>
                  <a:ext uri="{FF2B5EF4-FFF2-40B4-BE49-F238E27FC236}">
                    <a16:creationId xmlns:a16="http://schemas.microsoft.com/office/drawing/2014/main" id="{729491EE-7EAB-A91F-AB0B-4BA8475E79BF}"/>
                  </a:ext>
                </a:extLst>
              </p:cNvPr>
              <p:cNvSpPr>
                <a:spLocks noChangeArrowheads="1"/>
              </p:cNvSpPr>
              <p:nvPr/>
            </p:nvSpPr>
            <p:spPr bwMode="auto">
              <a:xfrm>
                <a:off x="3813" y="2707"/>
                <a:ext cx="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Symbol" panose="05050102010706020507" pitchFamily="18" charset="2"/>
                  </a:rPr>
                  <a:t>n</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76" name="Rectangle 601">
                <a:extLst>
                  <a:ext uri="{FF2B5EF4-FFF2-40B4-BE49-F238E27FC236}">
                    <a16:creationId xmlns:a16="http://schemas.microsoft.com/office/drawing/2014/main" id="{F7928BFB-EA08-482F-8752-A5A9014AC7FC}"/>
                  </a:ext>
                </a:extLst>
              </p:cNvPr>
              <p:cNvSpPr>
                <a:spLocks noChangeArrowheads="1"/>
              </p:cNvSpPr>
              <p:nvPr/>
            </p:nvSpPr>
            <p:spPr bwMode="auto">
              <a:xfrm>
                <a:off x="3875" y="2715"/>
                <a:ext cx="1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 1</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51777" name="Rectangle 602">
                <a:extLst>
                  <a:ext uri="{FF2B5EF4-FFF2-40B4-BE49-F238E27FC236}">
                    <a16:creationId xmlns:a16="http://schemas.microsoft.com/office/drawing/2014/main" id="{04B6B513-5B4C-0F66-FFD6-976F746F9911}"/>
                  </a:ext>
                </a:extLst>
              </p:cNvPr>
              <p:cNvSpPr>
                <a:spLocks noChangeArrowheads="1"/>
              </p:cNvSpPr>
              <p:nvPr/>
            </p:nvSpPr>
            <p:spPr bwMode="auto">
              <a:xfrm>
                <a:off x="3776" y="2857"/>
                <a:ext cx="30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78" name="Rectangle 603">
                <a:extLst>
                  <a:ext uri="{FF2B5EF4-FFF2-40B4-BE49-F238E27FC236}">
                    <a16:creationId xmlns:a16="http://schemas.microsoft.com/office/drawing/2014/main" id="{1F907F5C-6293-8CEA-8D2F-9B336224C9C8}"/>
                  </a:ext>
                </a:extLst>
              </p:cNvPr>
              <p:cNvSpPr>
                <a:spLocks noChangeArrowheads="1"/>
              </p:cNvSpPr>
              <p:nvPr/>
            </p:nvSpPr>
            <p:spPr bwMode="auto">
              <a:xfrm>
                <a:off x="3813" y="2849"/>
                <a:ext cx="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Symbol" panose="05050102010706020507" pitchFamily="18" charset="2"/>
                  </a:rPr>
                  <a:t>n</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79" name="Rectangle 604">
                <a:extLst>
                  <a:ext uri="{FF2B5EF4-FFF2-40B4-BE49-F238E27FC236}">
                    <a16:creationId xmlns:a16="http://schemas.microsoft.com/office/drawing/2014/main" id="{06AA494E-FA33-6DE2-9569-50177FD03757}"/>
                  </a:ext>
                </a:extLst>
              </p:cNvPr>
              <p:cNvSpPr>
                <a:spLocks noChangeArrowheads="1"/>
              </p:cNvSpPr>
              <p:nvPr/>
            </p:nvSpPr>
            <p:spPr bwMode="auto">
              <a:xfrm>
                <a:off x="3874" y="2857"/>
                <a:ext cx="1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 0.5</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pSp>
            <p:nvGrpSpPr>
              <p:cNvPr id="351780" name="Group 607">
                <a:extLst>
                  <a:ext uri="{FF2B5EF4-FFF2-40B4-BE49-F238E27FC236}">
                    <a16:creationId xmlns:a16="http://schemas.microsoft.com/office/drawing/2014/main" id="{4919BC86-2703-C672-07D3-0885FF166098}"/>
                  </a:ext>
                </a:extLst>
              </p:cNvPr>
              <p:cNvGrpSpPr>
                <a:grpSpLocks/>
              </p:cNvGrpSpPr>
              <p:nvPr/>
            </p:nvGrpSpPr>
            <p:grpSpPr bwMode="auto">
              <a:xfrm>
                <a:off x="3991" y="2537"/>
                <a:ext cx="245" cy="69"/>
                <a:chOff x="3991" y="2537"/>
                <a:chExt cx="245" cy="69"/>
              </a:xfrm>
            </p:grpSpPr>
            <p:sp>
              <p:nvSpPr>
                <p:cNvPr id="351787" name="Line 605">
                  <a:extLst>
                    <a:ext uri="{FF2B5EF4-FFF2-40B4-BE49-F238E27FC236}">
                      <a16:creationId xmlns:a16="http://schemas.microsoft.com/office/drawing/2014/main" id="{A4F08C2E-6B16-BA79-990C-C6C02931347F}"/>
                    </a:ext>
                  </a:extLst>
                </p:cNvPr>
                <p:cNvSpPr>
                  <a:spLocks noChangeShapeType="1"/>
                </p:cNvSpPr>
                <p:nvPr/>
              </p:nvSpPr>
              <p:spPr bwMode="auto">
                <a:xfrm flipV="1">
                  <a:off x="3991" y="2554"/>
                  <a:ext cx="210" cy="5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88" name="Freeform 606">
                  <a:extLst>
                    <a:ext uri="{FF2B5EF4-FFF2-40B4-BE49-F238E27FC236}">
                      <a16:creationId xmlns:a16="http://schemas.microsoft.com/office/drawing/2014/main" id="{3749CE57-88E3-A603-1EDB-B459E3A498C5}"/>
                    </a:ext>
                  </a:extLst>
                </p:cNvPr>
                <p:cNvSpPr>
                  <a:spLocks/>
                </p:cNvSpPr>
                <p:nvPr/>
              </p:nvSpPr>
              <p:spPr bwMode="auto">
                <a:xfrm>
                  <a:off x="4196" y="2537"/>
                  <a:ext cx="40" cy="36"/>
                </a:xfrm>
                <a:custGeom>
                  <a:avLst/>
                  <a:gdLst>
                    <a:gd name="T0" fmla="*/ 18 w 80"/>
                    <a:gd name="T1" fmla="*/ 72 h 72"/>
                    <a:gd name="T2" fmla="*/ 80 w 80"/>
                    <a:gd name="T3" fmla="*/ 18 h 72"/>
                    <a:gd name="T4" fmla="*/ 0 w 80"/>
                    <a:gd name="T5" fmla="*/ 0 h 72"/>
                    <a:gd name="T6" fmla="*/ 18 w 80"/>
                    <a:gd name="T7" fmla="*/ 72 h 72"/>
                  </a:gdLst>
                  <a:ahLst/>
                  <a:cxnLst>
                    <a:cxn ang="0">
                      <a:pos x="T0" y="T1"/>
                    </a:cxn>
                    <a:cxn ang="0">
                      <a:pos x="T2" y="T3"/>
                    </a:cxn>
                    <a:cxn ang="0">
                      <a:pos x="T4" y="T5"/>
                    </a:cxn>
                    <a:cxn ang="0">
                      <a:pos x="T6" y="T7"/>
                    </a:cxn>
                  </a:cxnLst>
                  <a:rect l="0" t="0" r="r" b="b"/>
                  <a:pathLst>
                    <a:path w="80" h="72">
                      <a:moveTo>
                        <a:pt x="18" y="72"/>
                      </a:moveTo>
                      <a:lnTo>
                        <a:pt x="80" y="18"/>
                      </a:lnTo>
                      <a:lnTo>
                        <a:pt x="0" y="0"/>
                      </a:lnTo>
                      <a:lnTo>
                        <a:pt x="18"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grpSp>
          <p:grpSp>
            <p:nvGrpSpPr>
              <p:cNvPr id="351781" name="Group 610">
                <a:extLst>
                  <a:ext uri="{FF2B5EF4-FFF2-40B4-BE49-F238E27FC236}">
                    <a16:creationId xmlns:a16="http://schemas.microsoft.com/office/drawing/2014/main" id="{FE88BB11-E9B4-82DD-C437-B202BB0767DC}"/>
                  </a:ext>
                </a:extLst>
              </p:cNvPr>
              <p:cNvGrpSpPr>
                <a:grpSpLocks/>
              </p:cNvGrpSpPr>
              <p:nvPr/>
            </p:nvGrpSpPr>
            <p:grpSpPr bwMode="auto">
              <a:xfrm>
                <a:off x="3995" y="2718"/>
                <a:ext cx="343" cy="38"/>
                <a:chOff x="3995" y="2718"/>
                <a:chExt cx="343" cy="38"/>
              </a:xfrm>
            </p:grpSpPr>
            <p:sp>
              <p:nvSpPr>
                <p:cNvPr id="351785" name="Line 608">
                  <a:extLst>
                    <a:ext uri="{FF2B5EF4-FFF2-40B4-BE49-F238E27FC236}">
                      <a16:creationId xmlns:a16="http://schemas.microsoft.com/office/drawing/2014/main" id="{E9C1F1F8-ECE7-5512-EF4E-B187279D5B1F}"/>
                    </a:ext>
                  </a:extLst>
                </p:cNvPr>
                <p:cNvSpPr>
                  <a:spLocks noChangeShapeType="1"/>
                </p:cNvSpPr>
                <p:nvPr/>
              </p:nvSpPr>
              <p:spPr bwMode="auto">
                <a:xfrm flipV="1">
                  <a:off x="3995" y="2737"/>
                  <a:ext cx="308" cy="1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86" name="Freeform 609">
                  <a:extLst>
                    <a:ext uri="{FF2B5EF4-FFF2-40B4-BE49-F238E27FC236}">
                      <a16:creationId xmlns:a16="http://schemas.microsoft.com/office/drawing/2014/main" id="{0C8B3248-A5B9-8A50-F911-8613363CB349}"/>
                    </a:ext>
                  </a:extLst>
                </p:cNvPr>
                <p:cNvSpPr>
                  <a:spLocks/>
                </p:cNvSpPr>
                <p:nvPr/>
              </p:nvSpPr>
              <p:spPr bwMode="auto">
                <a:xfrm>
                  <a:off x="4300" y="2718"/>
                  <a:ext cx="38" cy="38"/>
                </a:xfrm>
                <a:custGeom>
                  <a:avLst/>
                  <a:gdLst>
                    <a:gd name="T0" fmla="*/ 3 w 75"/>
                    <a:gd name="T1" fmla="*/ 74 h 74"/>
                    <a:gd name="T2" fmla="*/ 75 w 75"/>
                    <a:gd name="T3" fmla="*/ 34 h 74"/>
                    <a:gd name="T4" fmla="*/ 0 w 75"/>
                    <a:gd name="T5" fmla="*/ 0 h 74"/>
                    <a:gd name="T6" fmla="*/ 3 w 75"/>
                    <a:gd name="T7" fmla="*/ 74 h 74"/>
                  </a:gdLst>
                  <a:ahLst/>
                  <a:cxnLst>
                    <a:cxn ang="0">
                      <a:pos x="T0" y="T1"/>
                    </a:cxn>
                    <a:cxn ang="0">
                      <a:pos x="T2" y="T3"/>
                    </a:cxn>
                    <a:cxn ang="0">
                      <a:pos x="T4" y="T5"/>
                    </a:cxn>
                    <a:cxn ang="0">
                      <a:pos x="T6" y="T7"/>
                    </a:cxn>
                  </a:cxnLst>
                  <a:rect l="0" t="0" r="r" b="b"/>
                  <a:pathLst>
                    <a:path w="75" h="74">
                      <a:moveTo>
                        <a:pt x="3" y="74"/>
                      </a:moveTo>
                      <a:lnTo>
                        <a:pt x="75" y="34"/>
                      </a:lnTo>
                      <a:lnTo>
                        <a:pt x="0" y="0"/>
                      </a:lnTo>
                      <a:lnTo>
                        <a:pt x="3"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grpSp>
          <p:grpSp>
            <p:nvGrpSpPr>
              <p:cNvPr id="351782" name="Group 613">
                <a:extLst>
                  <a:ext uri="{FF2B5EF4-FFF2-40B4-BE49-F238E27FC236}">
                    <a16:creationId xmlns:a16="http://schemas.microsoft.com/office/drawing/2014/main" id="{04CC6D14-95C1-6CB1-FB42-A8CAB447C7F8}"/>
                  </a:ext>
                </a:extLst>
              </p:cNvPr>
              <p:cNvGrpSpPr>
                <a:grpSpLocks/>
              </p:cNvGrpSpPr>
              <p:nvPr/>
            </p:nvGrpSpPr>
            <p:grpSpPr bwMode="auto">
              <a:xfrm>
                <a:off x="4062" y="2880"/>
                <a:ext cx="372" cy="41"/>
                <a:chOff x="4062" y="2880"/>
                <a:chExt cx="372" cy="41"/>
              </a:xfrm>
            </p:grpSpPr>
            <p:sp>
              <p:nvSpPr>
                <p:cNvPr id="351783" name="Line 611">
                  <a:extLst>
                    <a:ext uri="{FF2B5EF4-FFF2-40B4-BE49-F238E27FC236}">
                      <a16:creationId xmlns:a16="http://schemas.microsoft.com/office/drawing/2014/main" id="{3573F575-7530-6486-6A36-2C147D56DC31}"/>
                    </a:ext>
                  </a:extLst>
                </p:cNvPr>
                <p:cNvSpPr>
                  <a:spLocks noChangeShapeType="1"/>
                </p:cNvSpPr>
                <p:nvPr/>
              </p:nvSpPr>
              <p:spPr bwMode="auto">
                <a:xfrm flipV="1">
                  <a:off x="4062" y="2899"/>
                  <a:ext cx="336" cy="2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784" name="Freeform 612">
                  <a:extLst>
                    <a:ext uri="{FF2B5EF4-FFF2-40B4-BE49-F238E27FC236}">
                      <a16:creationId xmlns:a16="http://schemas.microsoft.com/office/drawing/2014/main" id="{C63B989E-225D-3068-CC7E-F14FD82419B5}"/>
                    </a:ext>
                  </a:extLst>
                </p:cNvPr>
                <p:cNvSpPr>
                  <a:spLocks/>
                </p:cNvSpPr>
                <p:nvPr/>
              </p:nvSpPr>
              <p:spPr bwMode="auto">
                <a:xfrm>
                  <a:off x="4396" y="2880"/>
                  <a:ext cx="38" cy="37"/>
                </a:xfrm>
                <a:custGeom>
                  <a:avLst/>
                  <a:gdLst>
                    <a:gd name="T0" fmla="*/ 5 w 76"/>
                    <a:gd name="T1" fmla="*/ 74 h 74"/>
                    <a:gd name="T2" fmla="*/ 76 w 76"/>
                    <a:gd name="T3" fmla="*/ 31 h 74"/>
                    <a:gd name="T4" fmla="*/ 0 w 76"/>
                    <a:gd name="T5" fmla="*/ 0 h 74"/>
                    <a:gd name="T6" fmla="*/ 5 w 76"/>
                    <a:gd name="T7" fmla="*/ 74 h 74"/>
                  </a:gdLst>
                  <a:ahLst/>
                  <a:cxnLst>
                    <a:cxn ang="0">
                      <a:pos x="T0" y="T1"/>
                    </a:cxn>
                    <a:cxn ang="0">
                      <a:pos x="T2" y="T3"/>
                    </a:cxn>
                    <a:cxn ang="0">
                      <a:pos x="T4" y="T5"/>
                    </a:cxn>
                    <a:cxn ang="0">
                      <a:pos x="T6" y="T7"/>
                    </a:cxn>
                  </a:cxnLst>
                  <a:rect l="0" t="0" r="r" b="b"/>
                  <a:pathLst>
                    <a:path w="76" h="74">
                      <a:moveTo>
                        <a:pt x="5" y="74"/>
                      </a:moveTo>
                      <a:lnTo>
                        <a:pt x="76" y="31"/>
                      </a:lnTo>
                      <a:lnTo>
                        <a:pt x="0" y="0"/>
                      </a:lnTo>
                      <a:lnTo>
                        <a:pt x="5"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grpSp>
        </p:grpSp>
      </p:grpSp>
      <p:grpSp>
        <p:nvGrpSpPr>
          <p:cNvPr id="351789" name="Group 617">
            <a:extLst>
              <a:ext uri="{FF2B5EF4-FFF2-40B4-BE49-F238E27FC236}">
                <a16:creationId xmlns:a16="http://schemas.microsoft.com/office/drawing/2014/main" id="{E6A4BF93-AA25-5675-2B65-92B60F30A418}"/>
              </a:ext>
            </a:extLst>
          </p:cNvPr>
          <p:cNvGrpSpPr>
            <a:grpSpLocks noChangeAspect="1"/>
          </p:cNvGrpSpPr>
          <p:nvPr/>
        </p:nvGrpSpPr>
        <p:grpSpPr bwMode="auto">
          <a:xfrm>
            <a:off x="8260154" y="3081424"/>
            <a:ext cx="3095776" cy="2494610"/>
            <a:chOff x="5191" y="1983"/>
            <a:chExt cx="1845" cy="1425"/>
          </a:xfrm>
        </p:grpSpPr>
        <p:sp>
          <p:nvSpPr>
            <p:cNvPr id="351790" name="AutoShape 616">
              <a:extLst>
                <a:ext uri="{FF2B5EF4-FFF2-40B4-BE49-F238E27FC236}">
                  <a16:creationId xmlns:a16="http://schemas.microsoft.com/office/drawing/2014/main" id="{B186009E-0443-708B-2519-1B04786D9E0F}"/>
                </a:ext>
              </a:extLst>
            </p:cNvPr>
            <p:cNvSpPr>
              <a:spLocks noChangeAspect="1" noChangeArrowheads="1" noTextEdit="1"/>
            </p:cNvSpPr>
            <p:nvPr/>
          </p:nvSpPr>
          <p:spPr bwMode="auto">
            <a:xfrm>
              <a:off x="5191" y="1983"/>
              <a:ext cx="1839"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1791" name="Rectangle 618">
              <a:extLst>
                <a:ext uri="{FF2B5EF4-FFF2-40B4-BE49-F238E27FC236}">
                  <a16:creationId xmlns:a16="http://schemas.microsoft.com/office/drawing/2014/main" id="{69A8E3FC-DDCC-E097-5974-B2DE5C0A84D3}"/>
                </a:ext>
              </a:extLst>
            </p:cNvPr>
            <p:cNvSpPr>
              <a:spLocks noChangeArrowheads="1"/>
            </p:cNvSpPr>
            <p:nvPr/>
          </p:nvSpPr>
          <p:spPr bwMode="auto">
            <a:xfrm>
              <a:off x="5272" y="3145"/>
              <a:ext cx="51"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92" name="Rectangle 619">
              <a:extLst>
                <a:ext uri="{FF2B5EF4-FFF2-40B4-BE49-F238E27FC236}">
                  <a16:creationId xmlns:a16="http://schemas.microsoft.com/office/drawing/2014/main" id="{9F8C8C8E-6DB2-6612-A25D-423C644AA8A9}"/>
                </a:ext>
              </a:extLst>
            </p:cNvPr>
            <p:cNvSpPr>
              <a:spLocks noChangeArrowheads="1"/>
            </p:cNvSpPr>
            <p:nvPr/>
          </p:nvSpPr>
          <p:spPr bwMode="auto">
            <a:xfrm>
              <a:off x="5272" y="3148"/>
              <a:ext cx="6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10</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93" name="Rectangle 620">
              <a:extLst>
                <a:ext uri="{FF2B5EF4-FFF2-40B4-BE49-F238E27FC236}">
                  <a16:creationId xmlns:a16="http://schemas.microsoft.com/office/drawing/2014/main" id="{8E70B956-3105-F845-10A3-BBB79D5BBF7B}"/>
                </a:ext>
              </a:extLst>
            </p:cNvPr>
            <p:cNvSpPr>
              <a:spLocks noChangeArrowheads="1"/>
            </p:cNvSpPr>
            <p:nvPr/>
          </p:nvSpPr>
          <p:spPr bwMode="auto">
            <a:xfrm>
              <a:off x="5272" y="2938"/>
              <a:ext cx="51"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94" name="Rectangle 621">
              <a:extLst>
                <a:ext uri="{FF2B5EF4-FFF2-40B4-BE49-F238E27FC236}">
                  <a16:creationId xmlns:a16="http://schemas.microsoft.com/office/drawing/2014/main" id="{F32BA20F-BB30-467E-BCD1-0C47858B0900}"/>
                </a:ext>
              </a:extLst>
            </p:cNvPr>
            <p:cNvSpPr>
              <a:spLocks noChangeArrowheads="1"/>
            </p:cNvSpPr>
            <p:nvPr/>
          </p:nvSpPr>
          <p:spPr bwMode="auto">
            <a:xfrm>
              <a:off x="5272" y="2942"/>
              <a:ext cx="6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15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95" name="Rectangle 622">
              <a:extLst>
                <a:ext uri="{FF2B5EF4-FFF2-40B4-BE49-F238E27FC236}">
                  <a16:creationId xmlns:a16="http://schemas.microsoft.com/office/drawing/2014/main" id="{1581E942-7267-0F31-E094-EE5185FF403B}"/>
                </a:ext>
              </a:extLst>
            </p:cNvPr>
            <p:cNvSpPr>
              <a:spLocks noChangeArrowheads="1"/>
            </p:cNvSpPr>
            <p:nvPr/>
          </p:nvSpPr>
          <p:spPr bwMode="auto">
            <a:xfrm>
              <a:off x="5272" y="2725"/>
              <a:ext cx="51"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96" name="Rectangle 623">
              <a:extLst>
                <a:ext uri="{FF2B5EF4-FFF2-40B4-BE49-F238E27FC236}">
                  <a16:creationId xmlns:a16="http://schemas.microsoft.com/office/drawing/2014/main" id="{B77767AB-A0F9-F149-FC4D-6D554E6D8807}"/>
                </a:ext>
              </a:extLst>
            </p:cNvPr>
            <p:cNvSpPr>
              <a:spLocks noChangeArrowheads="1"/>
            </p:cNvSpPr>
            <p:nvPr/>
          </p:nvSpPr>
          <p:spPr bwMode="auto">
            <a:xfrm>
              <a:off x="5272" y="2729"/>
              <a:ext cx="6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20</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97" name="Rectangle 624">
              <a:extLst>
                <a:ext uri="{FF2B5EF4-FFF2-40B4-BE49-F238E27FC236}">
                  <a16:creationId xmlns:a16="http://schemas.microsoft.com/office/drawing/2014/main" id="{5AFDC5E5-CB72-2340-2653-064F38D84AFF}"/>
                </a:ext>
              </a:extLst>
            </p:cNvPr>
            <p:cNvSpPr>
              <a:spLocks noChangeArrowheads="1"/>
            </p:cNvSpPr>
            <p:nvPr/>
          </p:nvSpPr>
          <p:spPr bwMode="auto">
            <a:xfrm>
              <a:off x="5272" y="2519"/>
              <a:ext cx="51"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798" name="Rectangle 625">
              <a:extLst>
                <a:ext uri="{FF2B5EF4-FFF2-40B4-BE49-F238E27FC236}">
                  <a16:creationId xmlns:a16="http://schemas.microsoft.com/office/drawing/2014/main" id="{A16BAD90-19D0-F624-C43D-4602C5CA0601}"/>
                </a:ext>
              </a:extLst>
            </p:cNvPr>
            <p:cNvSpPr>
              <a:spLocks noChangeArrowheads="1"/>
            </p:cNvSpPr>
            <p:nvPr/>
          </p:nvSpPr>
          <p:spPr bwMode="auto">
            <a:xfrm>
              <a:off x="5272" y="2523"/>
              <a:ext cx="6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25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799" name="Rectangle 626">
              <a:extLst>
                <a:ext uri="{FF2B5EF4-FFF2-40B4-BE49-F238E27FC236}">
                  <a16:creationId xmlns:a16="http://schemas.microsoft.com/office/drawing/2014/main" id="{D233FC7C-C3D0-5FD9-A935-1F6AFE5A69A1}"/>
                </a:ext>
              </a:extLst>
            </p:cNvPr>
            <p:cNvSpPr>
              <a:spLocks noChangeArrowheads="1"/>
            </p:cNvSpPr>
            <p:nvPr/>
          </p:nvSpPr>
          <p:spPr bwMode="auto">
            <a:xfrm>
              <a:off x="5272" y="2310"/>
              <a:ext cx="51"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800" name="Rectangle 627">
              <a:extLst>
                <a:ext uri="{FF2B5EF4-FFF2-40B4-BE49-F238E27FC236}">
                  <a16:creationId xmlns:a16="http://schemas.microsoft.com/office/drawing/2014/main" id="{38CC13A7-7D40-3F5E-33CE-2733E30D143A}"/>
                </a:ext>
              </a:extLst>
            </p:cNvPr>
            <p:cNvSpPr>
              <a:spLocks noChangeArrowheads="1"/>
            </p:cNvSpPr>
            <p:nvPr/>
          </p:nvSpPr>
          <p:spPr bwMode="auto">
            <a:xfrm>
              <a:off x="5272" y="2313"/>
              <a:ext cx="6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30</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1801" name="Rectangle 628">
              <a:extLst>
                <a:ext uri="{FF2B5EF4-FFF2-40B4-BE49-F238E27FC236}">
                  <a16:creationId xmlns:a16="http://schemas.microsoft.com/office/drawing/2014/main" id="{595529D0-24C4-0CF7-B135-4AC14CCE8C26}"/>
                </a:ext>
              </a:extLst>
            </p:cNvPr>
            <p:cNvSpPr>
              <a:spLocks noChangeArrowheads="1"/>
            </p:cNvSpPr>
            <p:nvPr/>
          </p:nvSpPr>
          <p:spPr bwMode="auto">
            <a:xfrm>
              <a:off x="5272" y="2104"/>
              <a:ext cx="51"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802" name="Rectangle 629">
              <a:extLst>
                <a:ext uri="{FF2B5EF4-FFF2-40B4-BE49-F238E27FC236}">
                  <a16:creationId xmlns:a16="http://schemas.microsoft.com/office/drawing/2014/main" id="{A80CBE41-7203-350F-E36E-4818830153ED}"/>
                </a:ext>
              </a:extLst>
            </p:cNvPr>
            <p:cNvSpPr>
              <a:spLocks noChangeArrowheads="1"/>
            </p:cNvSpPr>
            <p:nvPr/>
          </p:nvSpPr>
          <p:spPr bwMode="auto">
            <a:xfrm>
              <a:off x="5272" y="2107"/>
              <a:ext cx="6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35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nvGrpSpPr>
            <p:cNvPr id="351803" name="Group 858">
              <a:extLst>
                <a:ext uri="{FF2B5EF4-FFF2-40B4-BE49-F238E27FC236}">
                  <a16:creationId xmlns:a16="http://schemas.microsoft.com/office/drawing/2014/main" id="{421BC975-D0CE-EEC2-E905-33444464EAAE}"/>
                </a:ext>
              </a:extLst>
            </p:cNvPr>
            <p:cNvGrpSpPr>
              <a:grpSpLocks/>
            </p:cNvGrpSpPr>
            <p:nvPr/>
          </p:nvGrpSpPr>
          <p:grpSpPr bwMode="auto">
            <a:xfrm>
              <a:off x="5207" y="1984"/>
              <a:ext cx="1829" cy="1424"/>
              <a:chOff x="5207" y="1984"/>
              <a:chExt cx="1829" cy="1424"/>
            </a:xfrm>
          </p:grpSpPr>
          <p:sp>
            <p:nvSpPr>
              <p:cNvPr id="351804" name="Line 630">
                <a:extLst>
                  <a:ext uri="{FF2B5EF4-FFF2-40B4-BE49-F238E27FC236}">
                    <a16:creationId xmlns:a16="http://schemas.microsoft.com/office/drawing/2014/main" id="{6CB49870-DA1D-910E-0622-A7A7162A5E3C}"/>
                  </a:ext>
                </a:extLst>
              </p:cNvPr>
              <p:cNvSpPr>
                <a:spLocks noChangeShapeType="1"/>
              </p:cNvSpPr>
              <p:nvPr/>
            </p:nvSpPr>
            <p:spPr bwMode="auto">
              <a:xfrm flipV="1">
                <a:off x="5662" y="2133"/>
                <a:ext cx="0" cy="1042"/>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05" name="Line 631">
                <a:extLst>
                  <a:ext uri="{FF2B5EF4-FFF2-40B4-BE49-F238E27FC236}">
                    <a16:creationId xmlns:a16="http://schemas.microsoft.com/office/drawing/2014/main" id="{F5DAA21B-73DE-7129-340D-D759C5F36340}"/>
                  </a:ext>
                </a:extLst>
              </p:cNvPr>
              <p:cNvSpPr>
                <a:spLocks noChangeShapeType="1"/>
              </p:cNvSpPr>
              <p:nvPr/>
            </p:nvSpPr>
            <p:spPr bwMode="auto">
              <a:xfrm flipV="1">
                <a:off x="6191" y="2133"/>
                <a:ext cx="1" cy="1042"/>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06" name="Line 632">
                <a:extLst>
                  <a:ext uri="{FF2B5EF4-FFF2-40B4-BE49-F238E27FC236}">
                    <a16:creationId xmlns:a16="http://schemas.microsoft.com/office/drawing/2014/main" id="{0E771357-358F-4851-DC39-15207522AC88}"/>
                  </a:ext>
                </a:extLst>
              </p:cNvPr>
              <p:cNvSpPr>
                <a:spLocks noChangeShapeType="1"/>
              </p:cNvSpPr>
              <p:nvPr/>
            </p:nvSpPr>
            <p:spPr bwMode="auto">
              <a:xfrm flipV="1">
                <a:off x="6718" y="2133"/>
                <a:ext cx="0" cy="1042"/>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07" name="Line 633">
                <a:extLst>
                  <a:ext uri="{FF2B5EF4-FFF2-40B4-BE49-F238E27FC236}">
                    <a16:creationId xmlns:a16="http://schemas.microsoft.com/office/drawing/2014/main" id="{1A92F577-7316-2DA6-0919-8C672AF49D44}"/>
                  </a:ext>
                </a:extLst>
              </p:cNvPr>
              <p:cNvSpPr>
                <a:spLocks noChangeShapeType="1"/>
              </p:cNvSpPr>
              <p:nvPr/>
            </p:nvSpPr>
            <p:spPr bwMode="auto">
              <a:xfrm>
                <a:off x="5346" y="2968"/>
                <a:ext cx="1690"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08" name="Line 634">
                <a:extLst>
                  <a:ext uri="{FF2B5EF4-FFF2-40B4-BE49-F238E27FC236}">
                    <a16:creationId xmlns:a16="http://schemas.microsoft.com/office/drawing/2014/main" id="{DBE0E90A-12E1-2F42-995C-11583D9B6DC3}"/>
                  </a:ext>
                </a:extLst>
              </p:cNvPr>
              <p:cNvSpPr>
                <a:spLocks noChangeShapeType="1"/>
              </p:cNvSpPr>
              <p:nvPr/>
            </p:nvSpPr>
            <p:spPr bwMode="auto">
              <a:xfrm>
                <a:off x="5346" y="2757"/>
                <a:ext cx="1690"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09" name="Line 635">
                <a:extLst>
                  <a:ext uri="{FF2B5EF4-FFF2-40B4-BE49-F238E27FC236}">
                    <a16:creationId xmlns:a16="http://schemas.microsoft.com/office/drawing/2014/main" id="{85087699-64DF-3BC8-8D30-B7C177806304}"/>
                  </a:ext>
                </a:extLst>
              </p:cNvPr>
              <p:cNvSpPr>
                <a:spLocks noChangeShapeType="1"/>
              </p:cNvSpPr>
              <p:nvPr/>
            </p:nvSpPr>
            <p:spPr bwMode="auto">
              <a:xfrm>
                <a:off x="5346" y="2549"/>
                <a:ext cx="1690"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10" name="Line 636">
                <a:extLst>
                  <a:ext uri="{FF2B5EF4-FFF2-40B4-BE49-F238E27FC236}">
                    <a16:creationId xmlns:a16="http://schemas.microsoft.com/office/drawing/2014/main" id="{BDA3A11B-5751-41FA-27CC-D169E5FEADB6}"/>
                  </a:ext>
                </a:extLst>
              </p:cNvPr>
              <p:cNvSpPr>
                <a:spLocks noChangeShapeType="1"/>
              </p:cNvSpPr>
              <p:nvPr/>
            </p:nvSpPr>
            <p:spPr bwMode="auto">
              <a:xfrm>
                <a:off x="5346" y="2341"/>
                <a:ext cx="1690"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11" name="Freeform 637">
                <a:extLst>
                  <a:ext uri="{FF2B5EF4-FFF2-40B4-BE49-F238E27FC236}">
                    <a16:creationId xmlns:a16="http://schemas.microsoft.com/office/drawing/2014/main" id="{DC75F4E1-C39E-41BB-1767-05433D14900E}"/>
                  </a:ext>
                </a:extLst>
              </p:cNvPr>
              <p:cNvSpPr>
                <a:spLocks/>
              </p:cNvSpPr>
              <p:nvPr/>
            </p:nvSpPr>
            <p:spPr bwMode="auto">
              <a:xfrm>
                <a:off x="5346" y="2239"/>
                <a:ext cx="1690" cy="824"/>
              </a:xfrm>
              <a:custGeom>
                <a:avLst/>
                <a:gdLst>
                  <a:gd name="T0" fmla="*/ 0 w 3378"/>
                  <a:gd name="T1" fmla="*/ 1647 h 1647"/>
                  <a:gd name="T2" fmla="*/ 422 w 3378"/>
                  <a:gd name="T3" fmla="*/ 1647 h 1647"/>
                  <a:gd name="T4" fmla="*/ 845 w 3378"/>
                  <a:gd name="T5" fmla="*/ 1647 h 1647"/>
                  <a:gd name="T6" fmla="*/ 848 w 3378"/>
                  <a:gd name="T7" fmla="*/ 1646 h 1647"/>
                  <a:gd name="T8" fmla="*/ 853 w 3378"/>
                  <a:gd name="T9" fmla="*/ 1643 h 1647"/>
                  <a:gd name="T10" fmla="*/ 1052 w 3378"/>
                  <a:gd name="T11" fmla="*/ 1196 h 1647"/>
                  <a:gd name="T12" fmla="*/ 1057 w 3378"/>
                  <a:gd name="T13" fmla="*/ 1204 h 1647"/>
                  <a:gd name="T14" fmla="*/ 1266 w 3378"/>
                  <a:gd name="T15" fmla="*/ 1060 h 1647"/>
                  <a:gd name="T16" fmla="*/ 1473 w 3378"/>
                  <a:gd name="T17" fmla="*/ 1102 h 1647"/>
                  <a:gd name="T18" fmla="*/ 1692 w 3378"/>
                  <a:gd name="T19" fmla="*/ 1063 h 1647"/>
                  <a:gd name="T20" fmla="*/ 1694 w 3378"/>
                  <a:gd name="T21" fmla="*/ 1062 h 1647"/>
                  <a:gd name="T22" fmla="*/ 1903 w 3378"/>
                  <a:gd name="T23" fmla="*/ 965 h 1647"/>
                  <a:gd name="T24" fmla="*/ 2118 w 3378"/>
                  <a:gd name="T25" fmla="*/ 814 h 1647"/>
                  <a:gd name="T26" fmla="*/ 2327 w 3378"/>
                  <a:gd name="T27" fmla="*/ 585 h 1647"/>
                  <a:gd name="T28" fmla="*/ 2533 w 3378"/>
                  <a:gd name="T29" fmla="*/ 230 h 1647"/>
                  <a:gd name="T30" fmla="*/ 2749 w 3378"/>
                  <a:gd name="T31" fmla="*/ 16 h 1647"/>
                  <a:gd name="T32" fmla="*/ 2734 w 3378"/>
                  <a:gd name="T33" fmla="*/ 12 h 1647"/>
                  <a:gd name="T34" fmla="*/ 2739 w 3378"/>
                  <a:gd name="T35" fmla="*/ 17 h 1647"/>
                  <a:gd name="T36" fmla="*/ 2745 w 3378"/>
                  <a:gd name="T37" fmla="*/ 17 h 1647"/>
                  <a:gd name="T38" fmla="*/ 2734 w 3378"/>
                  <a:gd name="T39" fmla="*/ 11 h 1647"/>
                  <a:gd name="T40" fmla="*/ 2948 w 3378"/>
                  <a:gd name="T41" fmla="*/ 966 h 1647"/>
                  <a:gd name="T42" fmla="*/ 3156 w 3378"/>
                  <a:gd name="T43" fmla="*/ 1642 h 1647"/>
                  <a:gd name="T44" fmla="*/ 3161 w 3378"/>
                  <a:gd name="T45" fmla="*/ 1646 h 1647"/>
                  <a:gd name="T46" fmla="*/ 3378 w 3378"/>
                  <a:gd name="T47" fmla="*/ 1647 h 1647"/>
                  <a:gd name="T48" fmla="*/ 3164 w 3378"/>
                  <a:gd name="T49" fmla="*/ 1629 h 1647"/>
                  <a:gd name="T50" fmla="*/ 3171 w 3378"/>
                  <a:gd name="T51" fmla="*/ 1631 h 1647"/>
                  <a:gd name="T52" fmla="*/ 3164 w 3378"/>
                  <a:gd name="T53" fmla="*/ 1638 h 1647"/>
                  <a:gd name="T54" fmla="*/ 2966 w 3378"/>
                  <a:gd name="T55" fmla="*/ 960 h 1647"/>
                  <a:gd name="T56" fmla="*/ 2966 w 3378"/>
                  <a:gd name="T57" fmla="*/ 960 h 1647"/>
                  <a:gd name="T58" fmla="*/ 2750 w 3378"/>
                  <a:gd name="T59" fmla="*/ 5 h 1647"/>
                  <a:gd name="T60" fmla="*/ 2745 w 3378"/>
                  <a:gd name="T61" fmla="*/ 1 h 1647"/>
                  <a:gd name="T62" fmla="*/ 2739 w 3378"/>
                  <a:gd name="T63" fmla="*/ 1 h 1647"/>
                  <a:gd name="T64" fmla="*/ 2735 w 3378"/>
                  <a:gd name="T65" fmla="*/ 3 h 1647"/>
                  <a:gd name="T66" fmla="*/ 2527 w 3378"/>
                  <a:gd name="T67" fmla="*/ 225 h 1647"/>
                  <a:gd name="T68" fmla="*/ 2319 w 3378"/>
                  <a:gd name="T69" fmla="*/ 580 h 1647"/>
                  <a:gd name="T70" fmla="*/ 2105 w 3378"/>
                  <a:gd name="T71" fmla="*/ 801 h 1647"/>
                  <a:gd name="T72" fmla="*/ 2107 w 3378"/>
                  <a:gd name="T73" fmla="*/ 800 h 1647"/>
                  <a:gd name="T74" fmla="*/ 1897 w 3378"/>
                  <a:gd name="T75" fmla="*/ 957 h 1647"/>
                  <a:gd name="T76" fmla="*/ 1686 w 3378"/>
                  <a:gd name="T77" fmla="*/ 1046 h 1647"/>
                  <a:gd name="T78" fmla="*/ 1688 w 3378"/>
                  <a:gd name="T79" fmla="*/ 1046 h 1647"/>
                  <a:gd name="T80" fmla="*/ 1474 w 3378"/>
                  <a:gd name="T81" fmla="*/ 1093 h 1647"/>
                  <a:gd name="T82" fmla="*/ 1268 w 3378"/>
                  <a:gd name="T83" fmla="*/ 1051 h 1647"/>
                  <a:gd name="T84" fmla="*/ 1263 w 3378"/>
                  <a:gd name="T85" fmla="*/ 1052 h 1647"/>
                  <a:gd name="T86" fmla="*/ 1048 w 3378"/>
                  <a:gd name="T87" fmla="*/ 1189 h 1647"/>
                  <a:gd name="T88" fmla="*/ 1044 w 3378"/>
                  <a:gd name="T89" fmla="*/ 1193 h 1647"/>
                  <a:gd name="T90" fmla="*/ 845 w 3378"/>
                  <a:gd name="T91" fmla="*/ 1629 h 1647"/>
                  <a:gd name="T92" fmla="*/ 838 w 3378"/>
                  <a:gd name="T93" fmla="*/ 1631 h 1647"/>
                  <a:gd name="T94" fmla="*/ 845 w 3378"/>
                  <a:gd name="T95" fmla="*/ 1629 h 1647"/>
                  <a:gd name="T96" fmla="*/ 422 w 3378"/>
                  <a:gd name="T97" fmla="*/ 1629 h 1647"/>
                  <a:gd name="T98" fmla="*/ 0 w 3378"/>
                  <a:gd name="T99" fmla="*/ 1629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78" h="1647">
                    <a:moveTo>
                      <a:pt x="0" y="1629"/>
                    </a:moveTo>
                    <a:lnTo>
                      <a:pt x="0" y="1647"/>
                    </a:lnTo>
                    <a:lnTo>
                      <a:pt x="207" y="1647"/>
                    </a:lnTo>
                    <a:lnTo>
                      <a:pt x="422" y="1647"/>
                    </a:lnTo>
                    <a:lnTo>
                      <a:pt x="630" y="1647"/>
                    </a:lnTo>
                    <a:lnTo>
                      <a:pt x="845" y="1647"/>
                    </a:lnTo>
                    <a:lnTo>
                      <a:pt x="845" y="1647"/>
                    </a:lnTo>
                    <a:lnTo>
                      <a:pt x="848" y="1646"/>
                    </a:lnTo>
                    <a:lnTo>
                      <a:pt x="851" y="1645"/>
                    </a:lnTo>
                    <a:lnTo>
                      <a:pt x="853" y="1643"/>
                    </a:lnTo>
                    <a:lnTo>
                      <a:pt x="1060" y="1201"/>
                    </a:lnTo>
                    <a:lnTo>
                      <a:pt x="1052" y="1196"/>
                    </a:lnTo>
                    <a:lnTo>
                      <a:pt x="1059" y="1203"/>
                    </a:lnTo>
                    <a:lnTo>
                      <a:pt x="1057" y="1204"/>
                    </a:lnTo>
                    <a:lnTo>
                      <a:pt x="1271" y="1068"/>
                    </a:lnTo>
                    <a:lnTo>
                      <a:pt x="1266" y="1060"/>
                    </a:lnTo>
                    <a:lnTo>
                      <a:pt x="1265" y="1069"/>
                    </a:lnTo>
                    <a:lnTo>
                      <a:pt x="1473" y="1102"/>
                    </a:lnTo>
                    <a:lnTo>
                      <a:pt x="1476" y="1102"/>
                    </a:lnTo>
                    <a:lnTo>
                      <a:pt x="1692" y="1063"/>
                    </a:lnTo>
                    <a:lnTo>
                      <a:pt x="1693" y="1062"/>
                    </a:lnTo>
                    <a:lnTo>
                      <a:pt x="1694" y="1062"/>
                    </a:lnTo>
                    <a:lnTo>
                      <a:pt x="1902" y="965"/>
                    </a:lnTo>
                    <a:lnTo>
                      <a:pt x="1903" y="965"/>
                    </a:lnTo>
                    <a:lnTo>
                      <a:pt x="2117" y="815"/>
                    </a:lnTo>
                    <a:lnTo>
                      <a:pt x="2118" y="814"/>
                    </a:lnTo>
                    <a:lnTo>
                      <a:pt x="2326" y="587"/>
                    </a:lnTo>
                    <a:lnTo>
                      <a:pt x="2327" y="585"/>
                    </a:lnTo>
                    <a:lnTo>
                      <a:pt x="2541" y="234"/>
                    </a:lnTo>
                    <a:lnTo>
                      <a:pt x="2533" y="230"/>
                    </a:lnTo>
                    <a:lnTo>
                      <a:pt x="2540" y="237"/>
                    </a:lnTo>
                    <a:lnTo>
                      <a:pt x="2749" y="16"/>
                    </a:lnTo>
                    <a:lnTo>
                      <a:pt x="2742" y="9"/>
                    </a:lnTo>
                    <a:lnTo>
                      <a:pt x="2734" y="12"/>
                    </a:lnTo>
                    <a:lnTo>
                      <a:pt x="2735" y="16"/>
                    </a:lnTo>
                    <a:lnTo>
                      <a:pt x="2739" y="17"/>
                    </a:lnTo>
                    <a:lnTo>
                      <a:pt x="2742" y="18"/>
                    </a:lnTo>
                    <a:lnTo>
                      <a:pt x="2745" y="17"/>
                    </a:lnTo>
                    <a:lnTo>
                      <a:pt x="2749" y="16"/>
                    </a:lnTo>
                    <a:lnTo>
                      <a:pt x="2734" y="11"/>
                    </a:lnTo>
                    <a:lnTo>
                      <a:pt x="2948" y="965"/>
                    </a:lnTo>
                    <a:lnTo>
                      <a:pt x="2948" y="966"/>
                    </a:lnTo>
                    <a:lnTo>
                      <a:pt x="3156" y="1642"/>
                    </a:lnTo>
                    <a:lnTo>
                      <a:pt x="3156" y="1642"/>
                    </a:lnTo>
                    <a:lnTo>
                      <a:pt x="3157" y="1645"/>
                    </a:lnTo>
                    <a:lnTo>
                      <a:pt x="3161" y="1646"/>
                    </a:lnTo>
                    <a:lnTo>
                      <a:pt x="3164" y="1647"/>
                    </a:lnTo>
                    <a:lnTo>
                      <a:pt x="3378" y="1647"/>
                    </a:lnTo>
                    <a:lnTo>
                      <a:pt x="3378" y="1629"/>
                    </a:lnTo>
                    <a:lnTo>
                      <a:pt x="3164" y="1629"/>
                    </a:lnTo>
                    <a:lnTo>
                      <a:pt x="3172" y="1635"/>
                    </a:lnTo>
                    <a:lnTo>
                      <a:pt x="3171" y="1631"/>
                    </a:lnTo>
                    <a:lnTo>
                      <a:pt x="3167" y="1630"/>
                    </a:lnTo>
                    <a:lnTo>
                      <a:pt x="3164" y="1638"/>
                    </a:lnTo>
                    <a:lnTo>
                      <a:pt x="3173" y="1636"/>
                    </a:lnTo>
                    <a:lnTo>
                      <a:pt x="2966" y="960"/>
                    </a:lnTo>
                    <a:lnTo>
                      <a:pt x="2956" y="963"/>
                    </a:lnTo>
                    <a:lnTo>
                      <a:pt x="2966" y="960"/>
                    </a:lnTo>
                    <a:lnTo>
                      <a:pt x="2751" y="7"/>
                    </a:lnTo>
                    <a:lnTo>
                      <a:pt x="2750" y="5"/>
                    </a:lnTo>
                    <a:lnTo>
                      <a:pt x="2749" y="2"/>
                    </a:lnTo>
                    <a:lnTo>
                      <a:pt x="2745" y="1"/>
                    </a:lnTo>
                    <a:lnTo>
                      <a:pt x="2742" y="0"/>
                    </a:lnTo>
                    <a:lnTo>
                      <a:pt x="2739" y="1"/>
                    </a:lnTo>
                    <a:lnTo>
                      <a:pt x="2735" y="2"/>
                    </a:lnTo>
                    <a:lnTo>
                      <a:pt x="2735" y="3"/>
                    </a:lnTo>
                    <a:lnTo>
                      <a:pt x="2527" y="224"/>
                    </a:lnTo>
                    <a:lnTo>
                      <a:pt x="2527" y="225"/>
                    </a:lnTo>
                    <a:lnTo>
                      <a:pt x="2312" y="576"/>
                    </a:lnTo>
                    <a:lnTo>
                      <a:pt x="2319" y="580"/>
                    </a:lnTo>
                    <a:lnTo>
                      <a:pt x="2312" y="575"/>
                    </a:lnTo>
                    <a:lnTo>
                      <a:pt x="2105" y="801"/>
                    </a:lnTo>
                    <a:lnTo>
                      <a:pt x="2111" y="807"/>
                    </a:lnTo>
                    <a:lnTo>
                      <a:pt x="2107" y="800"/>
                    </a:lnTo>
                    <a:lnTo>
                      <a:pt x="1892" y="950"/>
                    </a:lnTo>
                    <a:lnTo>
                      <a:pt x="1897" y="957"/>
                    </a:lnTo>
                    <a:lnTo>
                      <a:pt x="1894" y="949"/>
                    </a:lnTo>
                    <a:lnTo>
                      <a:pt x="1686" y="1046"/>
                    </a:lnTo>
                    <a:lnTo>
                      <a:pt x="1690" y="1054"/>
                    </a:lnTo>
                    <a:lnTo>
                      <a:pt x="1688" y="1046"/>
                    </a:lnTo>
                    <a:lnTo>
                      <a:pt x="1473" y="1085"/>
                    </a:lnTo>
                    <a:lnTo>
                      <a:pt x="1474" y="1093"/>
                    </a:lnTo>
                    <a:lnTo>
                      <a:pt x="1475" y="1084"/>
                    </a:lnTo>
                    <a:lnTo>
                      <a:pt x="1268" y="1051"/>
                    </a:lnTo>
                    <a:lnTo>
                      <a:pt x="1266" y="1051"/>
                    </a:lnTo>
                    <a:lnTo>
                      <a:pt x="1263" y="1052"/>
                    </a:lnTo>
                    <a:lnTo>
                      <a:pt x="1262" y="1053"/>
                    </a:lnTo>
                    <a:lnTo>
                      <a:pt x="1048" y="1189"/>
                    </a:lnTo>
                    <a:lnTo>
                      <a:pt x="1045" y="1189"/>
                    </a:lnTo>
                    <a:lnTo>
                      <a:pt x="1044" y="1193"/>
                    </a:lnTo>
                    <a:lnTo>
                      <a:pt x="837" y="1635"/>
                    </a:lnTo>
                    <a:lnTo>
                      <a:pt x="845" y="1629"/>
                    </a:lnTo>
                    <a:lnTo>
                      <a:pt x="841" y="1630"/>
                    </a:lnTo>
                    <a:lnTo>
                      <a:pt x="838" y="1631"/>
                    </a:lnTo>
                    <a:lnTo>
                      <a:pt x="845" y="1638"/>
                    </a:lnTo>
                    <a:lnTo>
                      <a:pt x="845" y="1629"/>
                    </a:lnTo>
                    <a:lnTo>
                      <a:pt x="630" y="1629"/>
                    </a:lnTo>
                    <a:lnTo>
                      <a:pt x="422" y="1629"/>
                    </a:lnTo>
                    <a:lnTo>
                      <a:pt x="207" y="1629"/>
                    </a:lnTo>
                    <a:lnTo>
                      <a:pt x="0" y="1629"/>
                    </a:lnTo>
                    <a:close/>
                  </a:path>
                </a:pathLst>
              </a:custGeom>
              <a:solidFill>
                <a:srgbClr val="3F3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812" name="Freeform 638">
                <a:extLst>
                  <a:ext uri="{FF2B5EF4-FFF2-40B4-BE49-F238E27FC236}">
                    <a16:creationId xmlns:a16="http://schemas.microsoft.com/office/drawing/2014/main" id="{FB746542-0216-36F3-F9B9-CADE0A294A6E}"/>
                  </a:ext>
                </a:extLst>
              </p:cNvPr>
              <p:cNvSpPr>
                <a:spLocks/>
              </p:cNvSpPr>
              <p:nvPr/>
            </p:nvSpPr>
            <p:spPr bwMode="auto">
              <a:xfrm>
                <a:off x="5346" y="2586"/>
                <a:ext cx="1690" cy="477"/>
              </a:xfrm>
              <a:custGeom>
                <a:avLst/>
                <a:gdLst>
                  <a:gd name="T0" fmla="*/ 0 w 3378"/>
                  <a:gd name="T1" fmla="*/ 953 h 953"/>
                  <a:gd name="T2" fmla="*/ 422 w 3378"/>
                  <a:gd name="T3" fmla="*/ 953 h 953"/>
                  <a:gd name="T4" fmla="*/ 845 w 3378"/>
                  <a:gd name="T5" fmla="*/ 953 h 953"/>
                  <a:gd name="T6" fmla="*/ 848 w 3378"/>
                  <a:gd name="T7" fmla="*/ 952 h 953"/>
                  <a:gd name="T8" fmla="*/ 853 w 3378"/>
                  <a:gd name="T9" fmla="*/ 949 h 953"/>
                  <a:gd name="T10" fmla="*/ 1052 w 3378"/>
                  <a:gd name="T11" fmla="*/ 541 h 953"/>
                  <a:gd name="T12" fmla="*/ 1059 w 3378"/>
                  <a:gd name="T13" fmla="*/ 548 h 953"/>
                  <a:gd name="T14" fmla="*/ 1270 w 3378"/>
                  <a:gd name="T15" fmla="*/ 473 h 953"/>
                  <a:gd name="T16" fmla="*/ 1266 w 3378"/>
                  <a:gd name="T17" fmla="*/ 473 h 953"/>
                  <a:gd name="T18" fmla="*/ 1472 w 3378"/>
                  <a:gd name="T19" fmla="*/ 525 h 953"/>
                  <a:gd name="T20" fmla="*/ 1475 w 3378"/>
                  <a:gd name="T21" fmla="*/ 525 h 953"/>
                  <a:gd name="T22" fmla="*/ 1693 w 3378"/>
                  <a:gd name="T23" fmla="*/ 492 h 953"/>
                  <a:gd name="T24" fmla="*/ 2115 w 3378"/>
                  <a:gd name="T25" fmla="*/ 324 h 953"/>
                  <a:gd name="T26" fmla="*/ 2324 w 3378"/>
                  <a:gd name="T27" fmla="*/ 193 h 953"/>
                  <a:gd name="T28" fmla="*/ 2539 w 3378"/>
                  <a:gd name="T29" fmla="*/ 16 h 953"/>
                  <a:gd name="T30" fmla="*/ 2533 w 3378"/>
                  <a:gd name="T31" fmla="*/ 18 h 953"/>
                  <a:gd name="T32" fmla="*/ 2533 w 3378"/>
                  <a:gd name="T33" fmla="*/ 18 h 953"/>
                  <a:gd name="T34" fmla="*/ 2742 w 3378"/>
                  <a:gd name="T35" fmla="*/ 28 h 953"/>
                  <a:gd name="T36" fmla="*/ 2735 w 3378"/>
                  <a:gd name="T37" fmla="*/ 35 h 953"/>
                  <a:gd name="T38" fmla="*/ 2734 w 3378"/>
                  <a:gd name="T39" fmla="*/ 32 h 953"/>
                  <a:gd name="T40" fmla="*/ 2948 w 3378"/>
                  <a:gd name="T41" fmla="*/ 773 h 953"/>
                  <a:gd name="T42" fmla="*/ 2951 w 3378"/>
                  <a:gd name="T43" fmla="*/ 776 h 953"/>
                  <a:gd name="T44" fmla="*/ 3161 w 3378"/>
                  <a:gd name="T45" fmla="*/ 952 h 953"/>
                  <a:gd name="T46" fmla="*/ 3378 w 3378"/>
                  <a:gd name="T47" fmla="*/ 953 h 953"/>
                  <a:gd name="T48" fmla="*/ 3164 w 3378"/>
                  <a:gd name="T49" fmla="*/ 935 h 953"/>
                  <a:gd name="T50" fmla="*/ 3164 w 3378"/>
                  <a:gd name="T51" fmla="*/ 944 h 953"/>
                  <a:gd name="T52" fmla="*/ 2962 w 3378"/>
                  <a:gd name="T53" fmla="*/ 762 h 953"/>
                  <a:gd name="T54" fmla="*/ 2966 w 3378"/>
                  <a:gd name="T55" fmla="*/ 767 h 953"/>
                  <a:gd name="T56" fmla="*/ 2750 w 3378"/>
                  <a:gd name="T57" fmla="*/ 25 h 953"/>
                  <a:gd name="T58" fmla="*/ 2745 w 3378"/>
                  <a:gd name="T59" fmla="*/ 20 h 953"/>
                  <a:gd name="T60" fmla="*/ 2535 w 3378"/>
                  <a:gd name="T61" fmla="*/ 0 h 953"/>
                  <a:gd name="T62" fmla="*/ 2530 w 3378"/>
                  <a:gd name="T63" fmla="*/ 1 h 953"/>
                  <a:gd name="T64" fmla="*/ 2313 w 3378"/>
                  <a:gd name="T65" fmla="*/ 178 h 953"/>
                  <a:gd name="T66" fmla="*/ 2314 w 3378"/>
                  <a:gd name="T67" fmla="*/ 178 h 953"/>
                  <a:gd name="T68" fmla="*/ 2111 w 3378"/>
                  <a:gd name="T69" fmla="*/ 315 h 953"/>
                  <a:gd name="T70" fmla="*/ 1894 w 3378"/>
                  <a:gd name="T71" fmla="*/ 397 h 953"/>
                  <a:gd name="T72" fmla="*/ 1690 w 3378"/>
                  <a:gd name="T73" fmla="*/ 483 h 953"/>
                  <a:gd name="T74" fmla="*/ 1473 w 3378"/>
                  <a:gd name="T75" fmla="*/ 507 h 953"/>
                  <a:gd name="T76" fmla="*/ 1476 w 3378"/>
                  <a:gd name="T77" fmla="*/ 508 h 953"/>
                  <a:gd name="T78" fmla="*/ 1266 w 3378"/>
                  <a:gd name="T79" fmla="*/ 454 h 953"/>
                  <a:gd name="T80" fmla="*/ 1050 w 3378"/>
                  <a:gd name="T81" fmla="*/ 533 h 953"/>
                  <a:gd name="T82" fmla="*/ 1045 w 3378"/>
                  <a:gd name="T83" fmla="*/ 534 h 953"/>
                  <a:gd name="T84" fmla="*/ 837 w 3378"/>
                  <a:gd name="T85" fmla="*/ 941 h 953"/>
                  <a:gd name="T86" fmla="*/ 841 w 3378"/>
                  <a:gd name="T87" fmla="*/ 936 h 953"/>
                  <a:gd name="T88" fmla="*/ 845 w 3378"/>
                  <a:gd name="T89" fmla="*/ 944 h 953"/>
                  <a:gd name="T90" fmla="*/ 630 w 3378"/>
                  <a:gd name="T91" fmla="*/ 935 h 953"/>
                  <a:gd name="T92" fmla="*/ 207 w 3378"/>
                  <a:gd name="T93" fmla="*/ 935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78" h="953">
                    <a:moveTo>
                      <a:pt x="0" y="935"/>
                    </a:moveTo>
                    <a:lnTo>
                      <a:pt x="0" y="953"/>
                    </a:lnTo>
                    <a:lnTo>
                      <a:pt x="207" y="953"/>
                    </a:lnTo>
                    <a:lnTo>
                      <a:pt x="422" y="953"/>
                    </a:lnTo>
                    <a:lnTo>
                      <a:pt x="630" y="953"/>
                    </a:lnTo>
                    <a:lnTo>
                      <a:pt x="845" y="953"/>
                    </a:lnTo>
                    <a:lnTo>
                      <a:pt x="845" y="953"/>
                    </a:lnTo>
                    <a:lnTo>
                      <a:pt x="848" y="952"/>
                    </a:lnTo>
                    <a:lnTo>
                      <a:pt x="851" y="951"/>
                    </a:lnTo>
                    <a:lnTo>
                      <a:pt x="853" y="949"/>
                    </a:lnTo>
                    <a:lnTo>
                      <a:pt x="1060" y="546"/>
                    </a:lnTo>
                    <a:lnTo>
                      <a:pt x="1052" y="541"/>
                    </a:lnTo>
                    <a:lnTo>
                      <a:pt x="1056" y="549"/>
                    </a:lnTo>
                    <a:lnTo>
                      <a:pt x="1059" y="548"/>
                    </a:lnTo>
                    <a:lnTo>
                      <a:pt x="1056" y="550"/>
                    </a:lnTo>
                    <a:lnTo>
                      <a:pt x="1270" y="473"/>
                    </a:lnTo>
                    <a:lnTo>
                      <a:pt x="1266" y="463"/>
                    </a:lnTo>
                    <a:lnTo>
                      <a:pt x="1266" y="473"/>
                    </a:lnTo>
                    <a:lnTo>
                      <a:pt x="1264" y="473"/>
                    </a:lnTo>
                    <a:lnTo>
                      <a:pt x="1472" y="525"/>
                    </a:lnTo>
                    <a:lnTo>
                      <a:pt x="1474" y="525"/>
                    </a:lnTo>
                    <a:lnTo>
                      <a:pt x="1475" y="525"/>
                    </a:lnTo>
                    <a:lnTo>
                      <a:pt x="1691" y="492"/>
                    </a:lnTo>
                    <a:lnTo>
                      <a:pt x="1693" y="492"/>
                    </a:lnTo>
                    <a:lnTo>
                      <a:pt x="1901" y="414"/>
                    </a:lnTo>
                    <a:lnTo>
                      <a:pt x="2115" y="324"/>
                    </a:lnTo>
                    <a:lnTo>
                      <a:pt x="2116" y="323"/>
                    </a:lnTo>
                    <a:lnTo>
                      <a:pt x="2324" y="193"/>
                    </a:lnTo>
                    <a:lnTo>
                      <a:pt x="2325" y="192"/>
                    </a:lnTo>
                    <a:lnTo>
                      <a:pt x="2539" y="16"/>
                    </a:lnTo>
                    <a:lnTo>
                      <a:pt x="2533" y="9"/>
                    </a:lnTo>
                    <a:lnTo>
                      <a:pt x="2533" y="18"/>
                    </a:lnTo>
                    <a:lnTo>
                      <a:pt x="2537" y="17"/>
                    </a:lnTo>
                    <a:lnTo>
                      <a:pt x="2533" y="18"/>
                    </a:lnTo>
                    <a:lnTo>
                      <a:pt x="2742" y="37"/>
                    </a:lnTo>
                    <a:lnTo>
                      <a:pt x="2742" y="28"/>
                    </a:lnTo>
                    <a:lnTo>
                      <a:pt x="2734" y="32"/>
                    </a:lnTo>
                    <a:lnTo>
                      <a:pt x="2735" y="35"/>
                    </a:lnTo>
                    <a:lnTo>
                      <a:pt x="2739" y="36"/>
                    </a:lnTo>
                    <a:lnTo>
                      <a:pt x="2734" y="32"/>
                    </a:lnTo>
                    <a:lnTo>
                      <a:pt x="2948" y="773"/>
                    </a:lnTo>
                    <a:lnTo>
                      <a:pt x="2948" y="773"/>
                    </a:lnTo>
                    <a:lnTo>
                      <a:pt x="2950" y="776"/>
                    </a:lnTo>
                    <a:lnTo>
                      <a:pt x="2951" y="776"/>
                    </a:lnTo>
                    <a:lnTo>
                      <a:pt x="3158" y="951"/>
                    </a:lnTo>
                    <a:lnTo>
                      <a:pt x="3161" y="952"/>
                    </a:lnTo>
                    <a:lnTo>
                      <a:pt x="3164" y="953"/>
                    </a:lnTo>
                    <a:lnTo>
                      <a:pt x="3378" y="953"/>
                    </a:lnTo>
                    <a:lnTo>
                      <a:pt x="3378" y="935"/>
                    </a:lnTo>
                    <a:lnTo>
                      <a:pt x="3164" y="935"/>
                    </a:lnTo>
                    <a:lnTo>
                      <a:pt x="3167" y="936"/>
                    </a:lnTo>
                    <a:lnTo>
                      <a:pt x="3164" y="944"/>
                    </a:lnTo>
                    <a:lnTo>
                      <a:pt x="3170" y="937"/>
                    </a:lnTo>
                    <a:lnTo>
                      <a:pt x="2962" y="762"/>
                    </a:lnTo>
                    <a:lnTo>
                      <a:pt x="2956" y="769"/>
                    </a:lnTo>
                    <a:lnTo>
                      <a:pt x="2966" y="767"/>
                    </a:lnTo>
                    <a:lnTo>
                      <a:pt x="2751" y="26"/>
                    </a:lnTo>
                    <a:lnTo>
                      <a:pt x="2750" y="25"/>
                    </a:lnTo>
                    <a:lnTo>
                      <a:pt x="2749" y="21"/>
                    </a:lnTo>
                    <a:lnTo>
                      <a:pt x="2745" y="20"/>
                    </a:lnTo>
                    <a:lnTo>
                      <a:pt x="2743" y="19"/>
                    </a:lnTo>
                    <a:lnTo>
                      <a:pt x="2535" y="0"/>
                    </a:lnTo>
                    <a:lnTo>
                      <a:pt x="2533" y="0"/>
                    </a:lnTo>
                    <a:lnTo>
                      <a:pt x="2530" y="1"/>
                    </a:lnTo>
                    <a:lnTo>
                      <a:pt x="2528" y="2"/>
                    </a:lnTo>
                    <a:lnTo>
                      <a:pt x="2313" y="178"/>
                    </a:lnTo>
                    <a:lnTo>
                      <a:pt x="2319" y="185"/>
                    </a:lnTo>
                    <a:lnTo>
                      <a:pt x="2314" y="178"/>
                    </a:lnTo>
                    <a:lnTo>
                      <a:pt x="2107" y="308"/>
                    </a:lnTo>
                    <a:lnTo>
                      <a:pt x="2111" y="315"/>
                    </a:lnTo>
                    <a:lnTo>
                      <a:pt x="2108" y="307"/>
                    </a:lnTo>
                    <a:lnTo>
                      <a:pt x="1894" y="397"/>
                    </a:lnTo>
                    <a:lnTo>
                      <a:pt x="1686" y="475"/>
                    </a:lnTo>
                    <a:lnTo>
                      <a:pt x="1690" y="483"/>
                    </a:lnTo>
                    <a:lnTo>
                      <a:pt x="1688" y="474"/>
                    </a:lnTo>
                    <a:lnTo>
                      <a:pt x="1473" y="507"/>
                    </a:lnTo>
                    <a:lnTo>
                      <a:pt x="1474" y="516"/>
                    </a:lnTo>
                    <a:lnTo>
                      <a:pt x="1476" y="508"/>
                    </a:lnTo>
                    <a:lnTo>
                      <a:pt x="1269" y="455"/>
                    </a:lnTo>
                    <a:lnTo>
                      <a:pt x="1266" y="454"/>
                    </a:lnTo>
                    <a:lnTo>
                      <a:pt x="1264" y="455"/>
                    </a:lnTo>
                    <a:lnTo>
                      <a:pt x="1050" y="533"/>
                    </a:lnTo>
                    <a:lnTo>
                      <a:pt x="1049" y="533"/>
                    </a:lnTo>
                    <a:lnTo>
                      <a:pt x="1045" y="534"/>
                    </a:lnTo>
                    <a:lnTo>
                      <a:pt x="1044" y="538"/>
                    </a:lnTo>
                    <a:lnTo>
                      <a:pt x="837" y="941"/>
                    </a:lnTo>
                    <a:lnTo>
                      <a:pt x="845" y="935"/>
                    </a:lnTo>
                    <a:lnTo>
                      <a:pt x="841" y="936"/>
                    </a:lnTo>
                    <a:lnTo>
                      <a:pt x="838" y="937"/>
                    </a:lnTo>
                    <a:lnTo>
                      <a:pt x="845" y="944"/>
                    </a:lnTo>
                    <a:lnTo>
                      <a:pt x="845" y="935"/>
                    </a:lnTo>
                    <a:lnTo>
                      <a:pt x="630" y="935"/>
                    </a:lnTo>
                    <a:lnTo>
                      <a:pt x="422" y="935"/>
                    </a:lnTo>
                    <a:lnTo>
                      <a:pt x="207" y="935"/>
                    </a:lnTo>
                    <a:lnTo>
                      <a:pt x="0" y="935"/>
                    </a:lnTo>
                    <a:close/>
                  </a:path>
                </a:pathLst>
              </a:custGeom>
              <a:solidFill>
                <a:srgbClr val="993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813" name="Freeform 639">
                <a:extLst>
                  <a:ext uri="{FF2B5EF4-FFF2-40B4-BE49-F238E27FC236}">
                    <a16:creationId xmlns:a16="http://schemas.microsoft.com/office/drawing/2014/main" id="{15533F40-97B2-DAFF-3CFF-FCF3D7BC8BD0}"/>
                  </a:ext>
                </a:extLst>
              </p:cNvPr>
              <p:cNvSpPr>
                <a:spLocks/>
              </p:cNvSpPr>
              <p:nvPr/>
            </p:nvSpPr>
            <p:spPr bwMode="auto">
              <a:xfrm>
                <a:off x="5346" y="2820"/>
                <a:ext cx="1690" cy="243"/>
              </a:xfrm>
              <a:custGeom>
                <a:avLst/>
                <a:gdLst>
                  <a:gd name="T0" fmla="*/ 0 w 3378"/>
                  <a:gd name="T1" fmla="*/ 485 h 485"/>
                  <a:gd name="T2" fmla="*/ 422 w 3378"/>
                  <a:gd name="T3" fmla="*/ 485 h 485"/>
                  <a:gd name="T4" fmla="*/ 845 w 3378"/>
                  <a:gd name="T5" fmla="*/ 485 h 485"/>
                  <a:gd name="T6" fmla="*/ 848 w 3378"/>
                  <a:gd name="T7" fmla="*/ 484 h 485"/>
                  <a:gd name="T8" fmla="*/ 853 w 3378"/>
                  <a:gd name="T9" fmla="*/ 481 h 485"/>
                  <a:gd name="T10" fmla="*/ 1052 w 3378"/>
                  <a:gd name="T11" fmla="*/ 145 h 485"/>
                  <a:gd name="T12" fmla="*/ 1056 w 3378"/>
                  <a:gd name="T13" fmla="*/ 153 h 485"/>
                  <a:gd name="T14" fmla="*/ 1052 w 3378"/>
                  <a:gd name="T15" fmla="*/ 155 h 485"/>
                  <a:gd name="T16" fmla="*/ 1266 w 3378"/>
                  <a:gd name="T17" fmla="*/ 151 h 485"/>
                  <a:gd name="T18" fmla="*/ 1469 w 3378"/>
                  <a:gd name="T19" fmla="*/ 276 h 485"/>
                  <a:gd name="T20" fmla="*/ 1474 w 3378"/>
                  <a:gd name="T21" fmla="*/ 277 h 485"/>
                  <a:gd name="T22" fmla="*/ 1692 w 3378"/>
                  <a:gd name="T23" fmla="*/ 284 h 485"/>
                  <a:gd name="T24" fmla="*/ 1897 w 3378"/>
                  <a:gd name="T25" fmla="*/ 236 h 485"/>
                  <a:gd name="T26" fmla="*/ 2113 w 3378"/>
                  <a:gd name="T27" fmla="*/ 219 h 485"/>
                  <a:gd name="T28" fmla="*/ 2322 w 3378"/>
                  <a:gd name="T29" fmla="*/ 148 h 485"/>
                  <a:gd name="T30" fmla="*/ 2538 w 3378"/>
                  <a:gd name="T31" fmla="*/ 17 h 485"/>
                  <a:gd name="T32" fmla="*/ 2530 w 3378"/>
                  <a:gd name="T33" fmla="*/ 17 h 485"/>
                  <a:gd name="T34" fmla="*/ 2537 w 3378"/>
                  <a:gd name="T35" fmla="*/ 17 h 485"/>
                  <a:gd name="T36" fmla="*/ 2739 w 3378"/>
                  <a:gd name="T37" fmla="*/ 127 h 485"/>
                  <a:gd name="T38" fmla="*/ 2735 w 3378"/>
                  <a:gd name="T39" fmla="*/ 126 h 485"/>
                  <a:gd name="T40" fmla="*/ 2948 w 3378"/>
                  <a:gd name="T41" fmla="*/ 481 h 485"/>
                  <a:gd name="T42" fmla="*/ 2953 w 3378"/>
                  <a:gd name="T43" fmla="*/ 484 h 485"/>
                  <a:gd name="T44" fmla="*/ 3164 w 3378"/>
                  <a:gd name="T45" fmla="*/ 485 h 485"/>
                  <a:gd name="T46" fmla="*/ 3378 w 3378"/>
                  <a:gd name="T47" fmla="*/ 467 h 485"/>
                  <a:gd name="T48" fmla="*/ 2956 w 3378"/>
                  <a:gd name="T49" fmla="*/ 467 h 485"/>
                  <a:gd name="T50" fmla="*/ 2960 w 3378"/>
                  <a:gd name="T51" fmla="*/ 468 h 485"/>
                  <a:gd name="T52" fmla="*/ 2964 w 3378"/>
                  <a:gd name="T53" fmla="*/ 472 h 485"/>
                  <a:gd name="T54" fmla="*/ 2749 w 3378"/>
                  <a:gd name="T55" fmla="*/ 112 h 485"/>
                  <a:gd name="T56" fmla="*/ 2538 w 3378"/>
                  <a:gd name="T57" fmla="*/ 1 h 485"/>
                  <a:gd name="T58" fmla="*/ 2533 w 3378"/>
                  <a:gd name="T59" fmla="*/ 0 h 485"/>
                  <a:gd name="T60" fmla="*/ 2529 w 3378"/>
                  <a:gd name="T61" fmla="*/ 1 h 485"/>
                  <a:gd name="T62" fmla="*/ 2319 w 3378"/>
                  <a:gd name="T63" fmla="*/ 139 h 485"/>
                  <a:gd name="T64" fmla="*/ 2109 w 3378"/>
                  <a:gd name="T65" fmla="*/ 201 h 485"/>
                  <a:gd name="T66" fmla="*/ 2110 w 3378"/>
                  <a:gd name="T67" fmla="*/ 200 h 485"/>
                  <a:gd name="T68" fmla="*/ 1896 w 3378"/>
                  <a:gd name="T69" fmla="*/ 228 h 485"/>
                  <a:gd name="T70" fmla="*/ 1690 w 3378"/>
                  <a:gd name="T71" fmla="*/ 275 h 485"/>
                  <a:gd name="T72" fmla="*/ 1474 w 3378"/>
                  <a:gd name="T73" fmla="*/ 259 h 485"/>
                  <a:gd name="T74" fmla="*/ 1479 w 3378"/>
                  <a:gd name="T75" fmla="*/ 260 h 485"/>
                  <a:gd name="T76" fmla="*/ 1270 w 3378"/>
                  <a:gd name="T77" fmla="*/ 143 h 485"/>
                  <a:gd name="T78" fmla="*/ 1052 w 3378"/>
                  <a:gd name="T79" fmla="*/ 136 h 485"/>
                  <a:gd name="T80" fmla="*/ 1049 w 3378"/>
                  <a:gd name="T81" fmla="*/ 137 h 485"/>
                  <a:gd name="T82" fmla="*/ 1045 w 3378"/>
                  <a:gd name="T83" fmla="*/ 141 h 485"/>
                  <a:gd name="T84" fmla="*/ 845 w 3378"/>
                  <a:gd name="T85" fmla="*/ 467 h 485"/>
                  <a:gd name="T86" fmla="*/ 838 w 3378"/>
                  <a:gd name="T87" fmla="*/ 469 h 485"/>
                  <a:gd name="T88" fmla="*/ 845 w 3378"/>
                  <a:gd name="T89" fmla="*/ 467 h 485"/>
                  <a:gd name="T90" fmla="*/ 422 w 3378"/>
                  <a:gd name="T91" fmla="*/ 467 h 485"/>
                  <a:gd name="T92" fmla="*/ 0 w 3378"/>
                  <a:gd name="T93" fmla="*/ 46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78" h="485">
                    <a:moveTo>
                      <a:pt x="0" y="467"/>
                    </a:moveTo>
                    <a:lnTo>
                      <a:pt x="0" y="485"/>
                    </a:lnTo>
                    <a:lnTo>
                      <a:pt x="207" y="485"/>
                    </a:lnTo>
                    <a:lnTo>
                      <a:pt x="422" y="485"/>
                    </a:lnTo>
                    <a:lnTo>
                      <a:pt x="630" y="485"/>
                    </a:lnTo>
                    <a:lnTo>
                      <a:pt x="845" y="485"/>
                    </a:lnTo>
                    <a:lnTo>
                      <a:pt x="845" y="485"/>
                    </a:lnTo>
                    <a:lnTo>
                      <a:pt x="848" y="484"/>
                    </a:lnTo>
                    <a:lnTo>
                      <a:pt x="851" y="483"/>
                    </a:lnTo>
                    <a:lnTo>
                      <a:pt x="853" y="481"/>
                    </a:lnTo>
                    <a:lnTo>
                      <a:pt x="1060" y="150"/>
                    </a:lnTo>
                    <a:lnTo>
                      <a:pt x="1052" y="145"/>
                    </a:lnTo>
                    <a:lnTo>
                      <a:pt x="1052" y="155"/>
                    </a:lnTo>
                    <a:lnTo>
                      <a:pt x="1056" y="153"/>
                    </a:lnTo>
                    <a:lnTo>
                      <a:pt x="1059" y="152"/>
                    </a:lnTo>
                    <a:lnTo>
                      <a:pt x="1052" y="155"/>
                    </a:lnTo>
                    <a:lnTo>
                      <a:pt x="1266" y="160"/>
                    </a:lnTo>
                    <a:lnTo>
                      <a:pt x="1266" y="151"/>
                    </a:lnTo>
                    <a:lnTo>
                      <a:pt x="1262" y="159"/>
                    </a:lnTo>
                    <a:lnTo>
                      <a:pt x="1469" y="276"/>
                    </a:lnTo>
                    <a:lnTo>
                      <a:pt x="1471" y="276"/>
                    </a:lnTo>
                    <a:lnTo>
                      <a:pt x="1474" y="277"/>
                    </a:lnTo>
                    <a:lnTo>
                      <a:pt x="1690" y="284"/>
                    </a:lnTo>
                    <a:lnTo>
                      <a:pt x="1692" y="284"/>
                    </a:lnTo>
                    <a:lnTo>
                      <a:pt x="1899" y="245"/>
                    </a:lnTo>
                    <a:lnTo>
                      <a:pt x="1897" y="236"/>
                    </a:lnTo>
                    <a:lnTo>
                      <a:pt x="1898" y="245"/>
                    </a:lnTo>
                    <a:lnTo>
                      <a:pt x="2113" y="219"/>
                    </a:lnTo>
                    <a:lnTo>
                      <a:pt x="2115" y="219"/>
                    </a:lnTo>
                    <a:lnTo>
                      <a:pt x="2322" y="148"/>
                    </a:lnTo>
                    <a:lnTo>
                      <a:pt x="2324" y="147"/>
                    </a:lnTo>
                    <a:lnTo>
                      <a:pt x="2538" y="17"/>
                    </a:lnTo>
                    <a:lnTo>
                      <a:pt x="2533" y="9"/>
                    </a:lnTo>
                    <a:lnTo>
                      <a:pt x="2530" y="17"/>
                    </a:lnTo>
                    <a:lnTo>
                      <a:pt x="2533" y="18"/>
                    </a:lnTo>
                    <a:lnTo>
                      <a:pt x="2537" y="17"/>
                    </a:lnTo>
                    <a:lnTo>
                      <a:pt x="2530" y="17"/>
                    </a:lnTo>
                    <a:lnTo>
                      <a:pt x="2739" y="127"/>
                    </a:lnTo>
                    <a:lnTo>
                      <a:pt x="2742" y="119"/>
                    </a:lnTo>
                    <a:lnTo>
                      <a:pt x="2735" y="126"/>
                    </a:lnTo>
                    <a:lnTo>
                      <a:pt x="2734" y="124"/>
                    </a:lnTo>
                    <a:lnTo>
                      <a:pt x="2948" y="481"/>
                    </a:lnTo>
                    <a:lnTo>
                      <a:pt x="2950" y="483"/>
                    </a:lnTo>
                    <a:lnTo>
                      <a:pt x="2953" y="484"/>
                    </a:lnTo>
                    <a:lnTo>
                      <a:pt x="2956" y="485"/>
                    </a:lnTo>
                    <a:lnTo>
                      <a:pt x="3164" y="485"/>
                    </a:lnTo>
                    <a:lnTo>
                      <a:pt x="3378" y="485"/>
                    </a:lnTo>
                    <a:lnTo>
                      <a:pt x="3378" y="467"/>
                    </a:lnTo>
                    <a:lnTo>
                      <a:pt x="3164" y="467"/>
                    </a:lnTo>
                    <a:lnTo>
                      <a:pt x="2956" y="467"/>
                    </a:lnTo>
                    <a:lnTo>
                      <a:pt x="2963" y="469"/>
                    </a:lnTo>
                    <a:lnTo>
                      <a:pt x="2960" y="468"/>
                    </a:lnTo>
                    <a:lnTo>
                      <a:pt x="2956" y="476"/>
                    </a:lnTo>
                    <a:lnTo>
                      <a:pt x="2964" y="472"/>
                    </a:lnTo>
                    <a:lnTo>
                      <a:pt x="2750" y="114"/>
                    </a:lnTo>
                    <a:lnTo>
                      <a:pt x="2749" y="112"/>
                    </a:lnTo>
                    <a:lnTo>
                      <a:pt x="2747" y="111"/>
                    </a:lnTo>
                    <a:lnTo>
                      <a:pt x="2538" y="1"/>
                    </a:lnTo>
                    <a:lnTo>
                      <a:pt x="2537" y="1"/>
                    </a:lnTo>
                    <a:lnTo>
                      <a:pt x="2533" y="0"/>
                    </a:lnTo>
                    <a:lnTo>
                      <a:pt x="2530" y="1"/>
                    </a:lnTo>
                    <a:lnTo>
                      <a:pt x="2529" y="1"/>
                    </a:lnTo>
                    <a:lnTo>
                      <a:pt x="2314" y="131"/>
                    </a:lnTo>
                    <a:lnTo>
                      <a:pt x="2319" y="139"/>
                    </a:lnTo>
                    <a:lnTo>
                      <a:pt x="2317" y="131"/>
                    </a:lnTo>
                    <a:lnTo>
                      <a:pt x="2109" y="201"/>
                    </a:lnTo>
                    <a:lnTo>
                      <a:pt x="2111" y="210"/>
                    </a:lnTo>
                    <a:lnTo>
                      <a:pt x="2110" y="200"/>
                    </a:lnTo>
                    <a:lnTo>
                      <a:pt x="1896" y="227"/>
                    </a:lnTo>
                    <a:lnTo>
                      <a:pt x="1896" y="228"/>
                    </a:lnTo>
                    <a:lnTo>
                      <a:pt x="1688" y="267"/>
                    </a:lnTo>
                    <a:lnTo>
                      <a:pt x="1690" y="275"/>
                    </a:lnTo>
                    <a:lnTo>
                      <a:pt x="1690" y="266"/>
                    </a:lnTo>
                    <a:lnTo>
                      <a:pt x="1474" y="259"/>
                    </a:lnTo>
                    <a:lnTo>
                      <a:pt x="1474" y="268"/>
                    </a:lnTo>
                    <a:lnTo>
                      <a:pt x="1479" y="260"/>
                    </a:lnTo>
                    <a:lnTo>
                      <a:pt x="1271" y="143"/>
                    </a:lnTo>
                    <a:lnTo>
                      <a:pt x="1270" y="143"/>
                    </a:lnTo>
                    <a:lnTo>
                      <a:pt x="1266" y="142"/>
                    </a:lnTo>
                    <a:lnTo>
                      <a:pt x="1052" y="136"/>
                    </a:lnTo>
                    <a:lnTo>
                      <a:pt x="1052" y="136"/>
                    </a:lnTo>
                    <a:lnTo>
                      <a:pt x="1049" y="137"/>
                    </a:lnTo>
                    <a:lnTo>
                      <a:pt x="1045" y="139"/>
                    </a:lnTo>
                    <a:lnTo>
                      <a:pt x="1045" y="141"/>
                    </a:lnTo>
                    <a:lnTo>
                      <a:pt x="838" y="472"/>
                    </a:lnTo>
                    <a:lnTo>
                      <a:pt x="845" y="467"/>
                    </a:lnTo>
                    <a:lnTo>
                      <a:pt x="841" y="468"/>
                    </a:lnTo>
                    <a:lnTo>
                      <a:pt x="838" y="469"/>
                    </a:lnTo>
                    <a:lnTo>
                      <a:pt x="845" y="476"/>
                    </a:lnTo>
                    <a:lnTo>
                      <a:pt x="845" y="467"/>
                    </a:lnTo>
                    <a:lnTo>
                      <a:pt x="630" y="467"/>
                    </a:lnTo>
                    <a:lnTo>
                      <a:pt x="422" y="467"/>
                    </a:lnTo>
                    <a:lnTo>
                      <a:pt x="207" y="467"/>
                    </a:lnTo>
                    <a:lnTo>
                      <a:pt x="0" y="467"/>
                    </a:lnTo>
                    <a:close/>
                  </a:path>
                </a:pathLst>
              </a:custGeom>
              <a:solidFill>
                <a:srgbClr val="998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814" name="Line 640">
                <a:extLst>
                  <a:ext uri="{FF2B5EF4-FFF2-40B4-BE49-F238E27FC236}">
                    <a16:creationId xmlns:a16="http://schemas.microsoft.com/office/drawing/2014/main" id="{B5D81813-9394-C1FA-6712-77ABDCEA641B}"/>
                  </a:ext>
                </a:extLst>
              </p:cNvPr>
              <p:cNvSpPr>
                <a:spLocks noChangeShapeType="1"/>
              </p:cNvSpPr>
              <p:nvPr/>
            </p:nvSpPr>
            <p:spPr bwMode="auto">
              <a:xfrm flipH="1">
                <a:off x="5346" y="3175"/>
                <a:ext cx="169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15" name="Line 641">
                <a:extLst>
                  <a:ext uri="{FF2B5EF4-FFF2-40B4-BE49-F238E27FC236}">
                    <a16:creationId xmlns:a16="http://schemas.microsoft.com/office/drawing/2014/main" id="{C4395C0A-8CE1-50B4-E951-11AC971EE175}"/>
                  </a:ext>
                </a:extLst>
              </p:cNvPr>
              <p:cNvSpPr>
                <a:spLocks noChangeShapeType="1"/>
              </p:cNvSpPr>
              <p:nvPr/>
            </p:nvSpPr>
            <p:spPr bwMode="auto">
              <a:xfrm flipV="1">
                <a:off x="5346" y="2133"/>
                <a:ext cx="1" cy="104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16" name="Line 642">
                <a:extLst>
                  <a:ext uri="{FF2B5EF4-FFF2-40B4-BE49-F238E27FC236}">
                    <a16:creationId xmlns:a16="http://schemas.microsoft.com/office/drawing/2014/main" id="{F3A23F94-D3F1-F919-B908-8FB208227773}"/>
                  </a:ext>
                </a:extLst>
              </p:cNvPr>
              <p:cNvSpPr>
                <a:spLocks noChangeShapeType="1"/>
              </p:cNvSpPr>
              <p:nvPr/>
            </p:nvSpPr>
            <p:spPr bwMode="auto">
              <a:xfrm>
                <a:off x="5346" y="2133"/>
                <a:ext cx="169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17" name="Line 643">
                <a:extLst>
                  <a:ext uri="{FF2B5EF4-FFF2-40B4-BE49-F238E27FC236}">
                    <a16:creationId xmlns:a16="http://schemas.microsoft.com/office/drawing/2014/main" id="{F2A82FAB-9619-0E05-E3D9-C446CD588AD2}"/>
                  </a:ext>
                </a:extLst>
              </p:cNvPr>
              <p:cNvSpPr>
                <a:spLocks noChangeShapeType="1"/>
              </p:cNvSpPr>
              <p:nvPr/>
            </p:nvSpPr>
            <p:spPr bwMode="auto">
              <a:xfrm>
                <a:off x="7036" y="2133"/>
                <a:ext cx="0" cy="104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18" name="Line 644">
                <a:extLst>
                  <a:ext uri="{FF2B5EF4-FFF2-40B4-BE49-F238E27FC236}">
                    <a16:creationId xmlns:a16="http://schemas.microsoft.com/office/drawing/2014/main" id="{C85AFCF7-CD3D-8AE5-531C-E3EB72A65753}"/>
                  </a:ext>
                </a:extLst>
              </p:cNvPr>
              <p:cNvSpPr>
                <a:spLocks noChangeShapeType="1"/>
              </p:cNvSpPr>
              <p:nvPr/>
            </p:nvSpPr>
            <p:spPr bwMode="auto">
              <a:xfrm flipV="1">
                <a:off x="5346"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19" name="Line 645">
                <a:extLst>
                  <a:ext uri="{FF2B5EF4-FFF2-40B4-BE49-F238E27FC236}">
                    <a16:creationId xmlns:a16="http://schemas.microsoft.com/office/drawing/2014/main" id="{C10AB2EF-6070-F5A3-5527-AB136AA21567}"/>
                  </a:ext>
                </a:extLst>
              </p:cNvPr>
              <p:cNvSpPr>
                <a:spLocks noChangeShapeType="1"/>
              </p:cNvSpPr>
              <p:nvPr/>
            </p:nvSpPr>
            <p:spPr bwMode="auto">
              <a:xfrm flipV="1">
                <a:off x="5450"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0" name="Line 646">
                <a:extLst>
                  <a:ext uri="{FF2B5EF4-FFF2-40B4-BE49-F238E27FC236}">
                    <a16:creationId xmlns:a16="http://schemas.microsoft.com/office/drawing/2014/main" id="{C6A91526-C423-2E92-E02A-95D73B0B6F2C}"/>
                  </a:ext>
                </a:extLst>
              </p:cNvPr>
              <p:cNvSpPr>
                <a:spLocks noChangeShapeType="1"/>
              </p:cNvSpPr>
              <p:nvPr/>
            </p:nvSpPr>
            <p:spPr bwMode="auto">
              <a:xfrm flipV="1">
                <a:off x="5557"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1" name="Line 647">
                <a:extLst>
                  <a:ext uri="{FF2B5EF4-FFF2-40B4-BE49-F238E27FC236}">
                    <a16:creationId xmlns:a16="http://schemas.microsoft.com/office/drawing/2014/main" id="{5FE46444-9A1D-12DB-1675-17F1F3BBC164}"/>
                  </a:ext>
                </a:extLst>
              </p:cNvPr>
              <p:cNvSpPr>
                <a:spLocks noChangeShapeType="1"/>
              </p:cNvSpPr>
              <p:nvPr/>
            </p:nvSpPr>
            <p:spPr bwMode="auto">
              <a:xfrm flipV="1">
                <a:off x="5662" y="3162"/>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2" name="Line 648">
                <a:extLst>
                  <a:ext uri="{FF2B5EF4-FFF2-40B4-BE49-F238E27FC236}">
                    <a16:creationId xmlns:a16="http://schemas.microsoft.com/office/drawing/2014/main" id="{09890A4D-7814-4D65-6984-99E6C6B8BE5E}"/>
                  </a:ext>
                </a:extLst>
              </p:cNvPr>
              <p:cNvSpPr>
                <a:spLocks noChangeShapeType="1"/>
              </p:cNvSpPr>
              <p:nvPr/>
            </p:nvSpPr>
            <p:spPr bwMode="auto">
              <a:xfrm flipV="1">
                <a:off x="5769"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3" name="Line 649">
                <a:extLst>
                  <a:ext uri="{FF2B5EF4-FFF2-40B4-BE49-F238E27FC236}">
                    <a16:creationId xmlns:a16="http://schemas.microsoft.com/office/drawing/2014/main" id="{9CADB3DF-81CE-CBD9-4A2D-9F66F1BBDFEE}"/>
                  </a:ext>
                </a:extLst>
              </p:cNvPr>
              <p:cNvSpPr>
                <a:spLocks noChangeShapeType="1"/>
              </p:cNvSpPr>
              <p:nvPr/>
            </p:nvSpPr>
            <p:spPr bwMode="auto">
              <a:xfrm flipV="1">
                <a:off x="5873"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4" name="Line 650">
                <a:extLst>
                  <a:ext uri="{FF2B5EF4-FFF2-40B4-BE49-F238E27FC236}">
                    <a16:creationId xmlns:a16="http://schemas.microsoft.com/office/drawing/2014/main" id="{598657C3-A1BB-5F52-6B82-98C6F0244090}"/>
                  </a:ext>
                </a:extLst>
              </p:cNvPr>
              <p:cNvSpPr>
                <a:spLocks noChangeShapeType="1"/>
              </p:cNvSpPr>
              <p:nvPr/>
            </p:nvSpPr>
            <p:spPr bwMode="auto">
              <a:xfrm flipV="1">
                <a:off x="5980"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5" name="Line 651">
                <a:extLst>
                  <a:ext uri="{FF2B5EF4-FFF2-40B4-BE49-F238E27FC236}">
                    <a16:creationId xmlns:a16="http://schemas.microsoft.com/office/drawing/2014/main" id="{E97EB26E-9B18-CA43-C42F-83C11CF8FA49}"/>
                  </a:ext>
                </a:extLst>
              </p:cNvPr>
              <p:cNvSpPr>
                <a:spLocks noChangeShapeType="1"/>
              </p:cNvSpPr>
              <p:nvPr/>
            </p:nvSpPr>
            <p:spPr bwMode="auto">
              <a:xfrm flipV="1">
                <a:off x="6084"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6" name="Line 652">
                <a:extLst>
                  <a:ext uri="{FF2B5EF4-FFF2-40B4-BE49-F238E27FC236}">
                    <a16:creationId xmlns:a16="http://schemas.microsoft.com/office/drawing/2014/main" id="{BDE073B1-912D-9A4B-B35C-669C98F62397}"/>
                  </a:ext>
                </a:extLst>
              </p:cNvPr>
              <p:cNvSpPr>
                <a:spLocks noChangeShapeType="1"/>
              </p:cNvSpPr>
              <p:nvPr/>
            </p:nvSpPr>
            <p:spPr bwMode="auto">
              <a:xfrm flipV="1">
                <a:off x="6191" y="3162"/>
                <a:ext cx="1"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7" name="Line 653">
                <a:extLst>
                  <a:ext uri="{FF2B5EF4-FFF2-40B4-BE49-F238E27FC236}">
                    <a16:creationId xmlns:a16="http://schemas.microsoft.com/office/drawing/2014/main" id="{62C8E3CD-4366-9F4B-9978-8096070A63BE}"/>
                  </a:ext>
                </a:extLst>
              </p:cNvPr>
              <p:cNvSpPr>
                <a:spLocks noChangeShapeType="1"/>
              </p:cNvSpPr>
              <p:nvPr/>
            </p:nvSpPr>
            <p:spPr bwMode="auto">
              <a:xfrm flipV="1">
                <a:off x="6295"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8" name="Line 654">
                <a:extLst>
                  <a:ext uri="{FF2B5EF4-FFF2-40B4-BE49-F238E27FC236}">
                    <a16:creationId xmlns:a16="http://schemas.microsoft.com/office/drawing/2014/main" id="{48164F55-A7C7-9D02-9B25-376D552ACC48}"/>
                  </a:ext>
                </a:extLst>
              </p:cNvPr>
              <p:cNvSpPr>
                <a:spLocks noChangeShapeType="1"/>
              </p:cNvSpPr>
              <p:nvPr/>
            </p:nvSpPr>
            <p:spPr bwMode="auto">
              <a:xfrm flipV="1">
                <a:off x="6402"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29" name="Line 655">
                <a:extLst>
                  <a:ext uri="{FF2B5EF4-FFF2-40B4-BE49-F238E27FC236}">
                    <a16:creationId xmlns:a16="http://schemas.microsoft.com/office/drawing/2014/main" id="{34254119-F197-23D5-0884-300B820C1537}"/>
                  </a:ext>
                </a:extLst>
              </p:cNvPr>
              <p:cNvSpPr>
                <a:spLocks noChangeShapeType="1"/>
              </p:cNvSpPr>
              <p:nvPr/>
            </p:nvSpPr>
            <p:spPr bwMode="auto">
              <a:xfrm flipV="1">
                <a:off x="6506"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0" name="Line 656">
                <a:extLst>
                  <a:ext uri="{FF2B5EF4-FFF2-40B4-BE49-F238E27FC236}">
                    <a16:creationId xmlns:a16="http://schemas.microsoft.com/office/drawing/2014/main" id="{4D5A2794-1500-8870-376D-6931A5275412}"/>
                  </a:ext>
                </a:extLst>
              </p:cNvPr>
              <p:cNvSpPr>
                <a:spLocks noChangeShapeType="1"/>
              </p:cNvSpPr>
              <p:nvPr/>
            </p:nvSpPr>
            <p:spPr bwMode="auto">
              <a:xfrm flipV="1">
                <a:off x="6613"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1" name="Line 657">
                <a:extLst>
                  <a:ext uri="{FF2B5EF4-FFF2-40B4-BE49-F238E27FC236}">
                    <a16:creationId xmlns:a16="http://schemas.microsoft.com/office/drawing/2014/main" id="{B4DCA61D-6A2D-2027-F3D8-4F316AD6A3D3}"/>
                  </a:ext>
                </a:extLst>
              </p:cNvPr>
              <p:cNvSpPr>
                <a:spLocks noChangeShapeType="1"/>
              </p:cNvSpPr>
              <p:nvPr/>
            </p:nvSpPr>
            <p:spPr bwMode="auto">
              <a:xfrm flipV="1">
                <a:off x="6718" y="3162"/>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2" name="Line 658">
                <a:extLst>
                  <a:ext uri="{FF2B5EF4-FFF2-40B4-BE49-F238E27FC236}">
                    <a16:creationId xmlns:a16="http://schemas.microsoft.com/office/drawing/2014/main" id="{ED209BAC-5846-7A2B-EC14-03089D881335}"/>
                  </a:ext>
                </a:extLst>
              </p:cNvPr>
              <p:cNvSpPr>
                <a:spLocks noChangeShapeType="1"/>
              </p:cNvSpPr>
              <p:nvPr/>
            </p:nvSpPr>
            <p:spPr bwMode="auto">
              <a:xfrm flipV="1">
                <a:off x="6825"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3" name="Line 659">
                <a:extLst>
                  <a:ext uri="{FF2B5EF4-FFF2-40B4-BE49-F238E27FC236}">
                    <a16:creationId xmlns:a16="http://schemas.microsoft.com/office/drawing/2014/main" id="{905A6E14-EDBF-7D66-72B9-439E5D8DE55A}"/>
                  </a:ext>
                </a:extLst>
              </p:cNvPr>
              <p:cNvSpPr>
                <a:spLocks noChangeShapeType="1"/>
              </p:cNvSpPr>
              <p:nvPr/>
            </p:nvSpPr>
            <p:spPr bwMode="auto">
              <a:xfrm flipV="1">
                <a:off x="6928"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4" name="Line 660">
                <a:extLst>
                  <a:ext uri="{FF2B5EF4-FFF2-40B4-BE49-F238E27FC236}">
                    <a16:creationId xmlns:a16="http://schemas.microsoft.com/office/drawing/2014/main" id="{587C2936-8977-1DAB-C4AB-BFF99EC43CFD}"/>
                  </a:ext>
                </a:extLst>
              </p:cNvPr>
              <p:cNvSpPr>
                <a:spLocks noChangeShapeType="1"/>
              </p:cNvSpPr>
              <p:nvPr/>
            </p:nvSpPr>
            <p:spPr bwMode="auto">
              <a:xfrm flipV="1">
                <a:off x="7036"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5" name="Line 661">
                <a:extLst>
                  <a:ext uri="{FF2B5EF4-FFF2-40B4-BE49-F238E27FC236}">
                    <a16:creationId xmlns:a16="http://schemas.microsoft.com/office/drawing/2014/main" id="{C0844EA9-07F7-6B1F-553A-8F8A4439DD05}"/>
                  </a:ext>
                </a:extLst>
              </p:cNvPr>
              <p:cNvSpPr>
                <a:spLocks noChangeShapeType="1"/>
              </p:cNvSpPr>
              <p:nvPr/>
            </p:nvSpPr>
            <p:spPr bwMode="auto">
              <a:xfrm>
                <a:off x="5346" y="3175"/>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6" name="Line 662">
                <a:extLst>
                  <a:ext uri="{FF2B5EF4-FFF2-40B4-BE49-F238E27FC236}">
                    <a16:creationId xmlns:a16="http://schemas.microsoft.com/office/drawing/2014/main" id="{E6B5818F-C0C8-7E31-DD46-9EA2E0C86A9A}"/>
                  </a:ext>
                </a:extLst>
              </p:cNvPr>
              <p:cNvSpPr>
                <a:spLocks noChangeShapeType="1"/>
              </p:cNvSpPr>
              <p:nvPr/>
            </p:nvSpPr>
            <p:spPr bwMode="auto">
              <a:xfrm>
                <a:off x="5346" y="3133"/>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7" name="Line 663">
                <a:extLst>
                  <a:ext uri="{FF2B5EF4-FFF2-40B4-BE49-F238E27FC236}">
                    <a16:creationId xmlns:a16="http://schemas.microsoft.com/office/drawing/2014/main" id="{76FADE65-B6E5-94DB-2714-7E08F4DA31D8}"/>
                  </a:ext>
                </a:extLst>
              </p:cNvPr>
              <p:cNvSpPr>
                <a:spLocks noChangeShapeType="1"/>
              </p:cNvSpPr>
              <p:nvPr/>
            </p:nvSpPr>
            <p:spPr bwMode="auto">
              <a:xfrm>
                <a:off x="5346" y="3091"/>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8" name="Line 664">
                <a:extLst>
                  <a:ext uri="{FF2B5EF4-FFF2-40B4-BE49-F238E27FC236}">
                    <a16:creationId xmlns:a16="http://schemas.microsoft.com/office/drawing/2014/main" id="{933013AF-83EB-A3F7-A5B3-EB99E08177C0}"/>
                  </a:ext>
                </a:extLst>
              </p:cNvPr>
              <p:cNvSpPr>
                <a:spLocks noChangeShapeType="1"/>
              </p:cNvSpPr>
              <p:nvPr/>
            </p:nvSpPr>
            <p:spPr bwMode="auto">
              <a:xfrm>
                <a:off x="5346" y="3052"/>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39" name="Line 665">
                <a:extLst>
                  <a:ext uri="{FF2B5EF4-FFF2-40B4-BE49-F238E27FC236}">
                    <a16:creationId xmlns:a16="http://schemas.microsoft.com/office/drawing/2014/main" id="{6322CE7F-934E-D3D4-E7BB-537170E10DC9}"/>
                  </a:ext>
                </a:extLst>
              </p:cNvPr>
              <p:cNvSpPr>
                <a:spLocks noChangeShapeType="1"/>
              </p:cNvSpPr>
              <p:nvPr/>
            </p:nvSpPr>
            <p:spPr bwMode="auto">
              <a:xfrm>
                <a:off x="5346" y="3010"/>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0" name="Line 666">
                <a:extLst>
                  <a:ext uri="{FF2B5EF4-FFF2-40B4-BE49-F238E27FC236}">
                    <a16:creationId xmlns:a16="http://schemas.microsoft.com/office/drawing/2014/main" id="{AA343942-365E-E788-4847-7786ABC60147}"/>
                  </a:ext>
                </a:extLst>
              </p:cNvPr>
              <p:cNvSpPr>
                <a:spLocks noChangeShapeType="1"/>
              </p:cNvSpPr>
              <p:nvPr/>
            </p:nvSpPr>
            <p:spPr bwMode="auto">
              <a:xfrm>
                <a:off x="5346" y="2968"/>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1" name="Line 667">
                <a:extLst>
                  <a:ext uri="{FF2B5EF4-FFF2-40B4-BE49-F238E27FC236}">
                    <a16:creationId xmlns:a16="http://schemas.microsoft.com/office/drawing/2014/main" id="{AC1C5A83-41B5-F3EF-3AC0-2AEB8F0F9ED0}"/>
                  </a:ext>
                </a:extLst>
              </p:cNvPr>
              <p:cNvSpPr>
                <a:spLocks noChangeShapeType="1"/>
              </p:cNvSpPr>
              <p:nvPr/>
            </p:nvSpPr>
            <p:spPr bwMode="auto">
              <a:xfrm>
                <a:off x="5346" y="2925"/>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2" name="Line 668">
                <a:extLst>
                  <a:ext uri="{FF2B5EF4-FFF2-40B4-BE49-F238E27FC236}">
                    <a16:creationId xmlns:a16="http://schemas.microsoft.com/office/drawing/2014/main" id="{8C25ADF6-D07E-A3EB-0BF1-55DBFBD6A1F7}"/>
                  </a:ext>
                </a:extLst>
              </p:cNvPr>
              <p:cNvSpPr>
                <a:spLocks noChangeShapeType="1"/>
              </p:cNvSpPr>
              <p:nvPr/>
            </p:nvSpPr>
            <p:spPr bwMode="auto">
              <a:xfrm>
                <a:off x="5346" y="2883"/>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3" name="Line 669">
                <a:extLst>
                  <a:ext uri="{FF2B5EF4-FFF2-40B4-BE49-F238E27FC236}">
                    <a16:creationId xmlns:a16="http://schemas.microsoft.com/office/drawing/2014/main" id="{81321B52-5914-9679-22EB-F50ED08125FF}"/>
                  </a:ext>
                </a:extLst>
              </p:cNvPr>
              <p:cNvSpPr>
                <a:spLocks noChangeShapeType="1"/>
              </p:cNvSpPr>
              <p:nvPr/>
            </p:nvSpPr>
            <p:spPr bwMode="auto">
              <a:xfrm>
                <a:off x="5346" y="2841"/>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4" name="Line 670">
                <a:extLst>
                  <a:ext uri="{FF2B5EF4-FFF2-40B4-BE49-F238E27FC236}">
                    <a16:creationId xmlns:a16="http://schemas.microsoft.com/office/drawing/2014/main" id="{593D8BE8-30AA-8AAC-9AA9-9F4EE8DDBE45}"/>
                  </a:ext>
                </a:extLst>
              </p:cNvPr>
              <p:cNvSpPr>
                <a:spLocks noChangeShapeType="1"/>
              </p:cNvSpPr>
              <p:nvPr/>
            </p:nvSpPr>
            <p:spPr bwMode="auto">
              <a:xfrm>
                <a:off x="5346" y="2799"/>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5" name="Line 671">
                <a:extLst>
                  <a:ext uri="{FF2B5EF4-FFF2-40B4-BE49-F238E27FC236}">
                    <a16:creationId xmlns:a16="http://schemas.microsoft.com/office/drawing/2014/main" id="{B77DA6D2-6566-6B39-C643-D98BE0C4F25A}"/>
                  </a:ext>
                </a:extLst>
              </p:cNvPr>
              <p:cNvSpPr>
                <a:spLocks noChangeShapeType="1"/>
              </p:cNvSpPr>
              <p:nvPr/>
            </p:nvSpPr>
            <p:spPr bwMode="auto">
              <a:xfrm>
                <a:off x="5346" y="2757"/>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6" name="Line 672">
                <a:extLst>
                  <a:ext uri="{FF2B5EF4-FFF2-40B4-BE49-F238E27FC236}">
                    <a16:creationId xmlns:a16="http://schemas.microsoft.com/office/drawing/2014/main" id="{95EDFBBA-A61B-78B8-519F-E3EDA783AFF7}"/>
                  </a:ext>
                </a:extLst>
              </p:cNvPr>
              <p:cNvSpPr>
                <a:spLocks noChangeShapeType="1"/>
              </p:cNvSpPr>
              <p:nvPr/>
            </p:nvSpPr>
            <p:spPr bwMode="auto">
              <a:xfrm>
                <a:off x="5346" y="2718"/>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7" name="Line 673">
                <a:extLst>
                  <a:ext uri="{FF2B5EF4-FFF2-40B4-BE49-F238E27FC236}">
                    <a16:creationId xmlns:a16="http://schemas.microsoft.com/office/drawing/2014/main" id="{14BA6DCB-924D-2E07-A8FA-479A105AA0EE}"/>
                  </a:ext>
                </a:extLst>
              </p:cNvPr>
              <p:cNvSpPr>
                <a:spLocks noChangeShapeType="1"/>
              </p:cNvSpPr>
              <p:nvPr/>
            </p:nvSpPr>
            <p:spPr bwMode="auto">
              <a:xfrm>
                <a:off x="5346" y="2676"/>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8" name="Line 674">
                <a:extLst>
                  <a:ext uri="{FF2B5EF4-FFF2-40B4-BE49-F238E27FC236}">
                    <a16:creationId xmlns:a16="http://schemas.microsoft.com/office/drawing/2014/main" id="{292DDB7B-0ADF-C12B-5B1B-53179C7C80B1}"/>
                  </a:ext>
                </a:extLst>
              </p:cNvPr>
              <p:cNvSpPr>
                <a:spLocks noChangeShapeType="1"/>
              </p:cNvSpPr>
              <p:nvPr/>
            </p:nvSpPr>
            <p:spPr bwMode="auto">
              <a:xfrm>
                <a:off x="5346" y="2633"/>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49" name="Line 675">
                <a:extLst>
                  <a:ext uri="{FF2B5EF4-FFF2-40B4-BE49-F238E27FC236}">
                    <a16:creationId xmlns:a16="http://schemas.microsoft.com/office/drawing/2014/main" id="{A472B0BB-07E9-00B5-03EE-A15131636522}"/>
                  </a:ext>
                </a:extLst>
              </p:cNvPr>
              <p:cNvSpPr>
                <a:spLocks noChangeShapeType="1"/>
              </p:cNvSpPr>
              <p:nvPr/>
            </p:nvSpPr>
            <p:spPr bwMode="auto">
              <a:xfrm>
                <a:off x="5346" y="2591"/>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0" name="Line 676">
                <a:extLst>
                  <a:ext uri="{FF2B5EF4-FFF2-40B4-BE49-F238E27FC236}">
                    <a16:creationId xmlns:a16="http://schemas.microsoft.com/office/drawing/2014/main" id="{05F0ED8E-787F-0C3E-445A-06A963695621}"/>
                  </a:ext>
                </a:extLst>
              </p:cNvPr>
              <p:cNvSpPr>
                <a:spLocks noChangeShapeType="1"/>
              </p:cNvSpPr>
              <p:nvPr/>
            </p:nvSpPr>
            <p:spPr bwMode="auto">
              <a:xfrm>
                <a:off x="5346" y="254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1" name="Line 677">
                <a:extLst>
                  <a:ext uri="{FF2B5EF4-FFF2-40B4-BE49-F238E27FC236}">
                    <a16:creationId xmlns:a16="http://schemas.microsoft.com/office/drawing/2014/main" id="{BE2B6241-5284-F81C-9BEA-7B4B94F4CE8B}"/>
                  </a:ext>
                </a:extLst>
              </p:cNvPr>
              <p:cNvSpPr>
                <a:spLocks noChangeShapeType="1"/>
              </p:cNvSpPr>
              <p:nvPr/>
            </p:nvSpPr>
            <p:spPr bwMode="auto">
              <a:xfrm>
                <a:off x="5346" y="2507"/>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2" name="Line 678">
                <a:extLst>
                  <a:ext uri="{FF2B5EF4-FFF2-40B4-BE49-F238E27FC236}">
                    <a16:creationId xmlns:a16="http://schemas.microsoft.com/office/drawing/2014/main" id="{8459FA4E-F53C-8EBB-0DC8-488F953B692A}"/>
                  </a:ext>
                </a:extLst>
              </p:cNvPr>
              <p:cNvSpPr>
                <a:spLocks noChangeShapeType="1"/>
              </p:cNvSpPr>
              <p:nvPr/>
            </p:nvSpPr>
            <p:spPr bwMode="auto">
              <a:xfrm>
                <a:off x="5346" y="2464"/>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3" name="Line 679">
                <a:extLst>
                  <a:ext uri="{FF2B5EF4-FFF2-40B4-BE49-F238E27FC236}">
                    <a16:creationId xmlns:a16="http://schemas.microsoft.com/office/drawing/2014/main" id="{8B301024-92AE-45CA-780F-C53162AA9074}"/>
                  </a:ext>
                </a:extLst>
              </p:cNvPr>
              <p:cNvSpPr>
                <a:spLocks noChangeShapeType="1"/>
              </p:cNvSpPr>
              <p:nvPr/>
            </p:nvSpPr>
            <p:spPr bwMode="auto">
              <a:xfrm>
                <a:off x="5346" y="2425"/>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4" name="Line 680">
                <a:extLst>
                  <a:ext uri="{FF2B5EF4-FFF2-40B4-BE49-F238E27FC236}">
                    <a16:creationId xmlns:a16="http://schemas.microsoft.com/office/drawing/2014/main" id="{F28A6CBA-B938-BC65-A81A-8BB72FF7504C}"/>
                  </a:ext>
                </a:extLst>
              </p:cNvPr>
              <p:cNvSpPr>
                <a:spLocks noChangeShapeType="1"/>
              </p:cNvSpPr>
              <p:nvPr/>
            </p:nvSpPr>
            <p:spPr bwMode="auto">
              <a:xfrm>
                <a:off x="5346" y="2384"/>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5" name="Line 681">
                <a:extLst>
                  <a:ext uri="{FF2B5EF4-FFF2-40B4-BE49-F238E27FC236}">
                    <a16:creationId xmlns:a16="http://schemas.microsoft.com/office/drawing/2014/main" id="{7A8ADD28-0A21-9F3C-5B96-9713E210DBF7}"/>
                  </a:ext>
                </a:extLst>
              </p:cNvPr>
              <p:cNvSpPr>
                <a:spLocks noChangeShapeType="1"/>
              </p:cNvSpPr>
              <p:nvPr/>
            </p:nvSpPr>
            <p:spPr bwMode="auto">
              <a:xfrm>
                <a:off x="5346" y="2341"/>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6" name="Line 682">
                <a:extLst>
                  <a:ext uri="{FF2B5EF4-FFF2-40B4-BE49-F238E27FC236}">
                    <a16:creationId xmlns:a16="http://schemas.microsoft.com/office/drawing/2014/main" id="{F9AE6012-AD9F-773F-1045-A2D30ED2F13E}"/>
                  </a:ext>
                </a:extLst>
              </p:cNvPr>
              <p:cNvSpPr>
                <a:spLocks noChangeShapeType="1"/>
              </p:cNvSpPr>
              <p:nvPr/>
            </p:nvSpPr>
            <p:spPr bwMode="auto">
              <a:xfrm>
                <a:off x="5346" y="2299"/>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7" name="Line 683">
                <a:extLst>
                  <a:ext uri="{FF2B5EF4-FFF2-40B4-BE49-F238E27FC236}">
                    <a16:creationId xmlns:a16="http://schemas.microsoft.com/office/drawing/2014/main" id="{EC2C4AA5-7DF6-9BFC-4E15-73E3229CD6B2}"/>
                  </a:ext>
                </a:extLst>
              </p:cNvPr>
              <p:cNvSpPr>
                <a:spLocks noChangeShapeType="1"/>
              </p:cNvSpPr>
              <p:nvPr/>
            </p:nvSpPr>
            <p:spPr bwMode="auto">
              <a:xfrm>
                <a:off x="5346" y="2257"/>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8" name="Line 684">
                <a:extLst>
                  <a:ext uri="{FF2B5EF4-FFF2-40B4-BE49-F238E27FC236}">
                    <a16:creationId xmlns:a16="http://schemas.microsoft.com/office/drawing/2014/main" id="{97950AF8-0D22-0F99-7534-1D18891192C6}"/>
                  </a:ext>
                </a:extLst>
              </p:cNvPr>
              <p:cNvSpPr>
                <a:spLocks noChangeShapeType="1"/>
              </p:cNvSpPr>
              <p:nvPr/>
            </p:nvSpPr>
            <p:spPr bwMode="auto">
              <a:xfrm>
                <a:off x="5346" y="2215"/>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59" name="Line 685">
                <a:extLst>
                  <a:ext uri="{FF2B5EF4-FFF2-40B4-BE49-F238E27FC236}">
                    <a16:creationId xmlns:a16="http://schemas.microsoft.com/office/drawing/2014/main" id="{251E09F2-D17A-1E55-D26C-D3F3D3716EA5}"/>
                  </a:ext>
                </a:extLst>
              </p:cNvPr>
              <p:cNvSpPr>
                <a:spLocks noChangeShapeType="1"/>
              </p:cNvSpPr>
              <p:nvPr/>
            </p:nvSpPr>
            <p:spPr bwMode="auto">
              <a:xfrm>
                <a:off x="5346" y="2172"/>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0" name="Line 686">
                <a:extLst>
                  <a:ext uri="{FF2B5EF4-FFF2-40B4-BE49-F238E27FC236}">
                    <a16:creationId xmlns:a16="http://schemas.microsoft.com/office/drawing/2014/main" id="{4B68528E-9ABF-3855-CE41-FD67DE5F746B}"/>
                  </a:ext>
                </a:extLst>
              </p:cNvPr>
              <p:cNvSpPr>
                <a:spLocks noChangeShapeType="1"/>
              </p:cNvSpPr>
              <p:nvPr/>
            </p:nvSpPr>
            <p:spPr bwMode="auto">
              <a:xfrm>
                <a:off x="5346" y="2133"/>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1" name="Line 687">
                <a:extLst>
                  <a:ext uri="{FF2B5EF4-FFF2-40B4-BE49-F238E27FC236}">
                    <a16:creationId xmlns:a16="http://schemas.microsoft.com/office/drawing/2014/main" id="{9277A1A8-371C-0CE8-E5C4-D2B79DE40E4F}"/>
                  </a:ext>
                </a:extLst>
              </p:cNvPr>
              <p:cNvSpPr>
                <a:spLocks noChangeShapeType="1"/>
              </p:cNvSpPr>
              <p:nvPr/>
            </p:nvSpPr>
            <p:spPr bwMode="auto">
              <a:xfrm>
                <a:off x="5346"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2" name="Line 688">
                <a:extLst>
                  <a:ext uri="{FF2B5EF4-FFF2-40B4-BE49-F238E27FC236}">
                    <a16:creationId xmlns:a16="http://schemas.microsoft.com/office/drawing/2014/main" id="{83E1453C-B00A-2D2D-EAB5-ABB6A064CB5D}"/>
                  </a:ext>
                </a:extLst>
              </p:cNvPr>
              <p:cNvSpPr>
                <a:spLocks noChangeShapeType="1"/>
              </p:cNvSpPr>
              <p:nvPr/>
            </p:nvSpPr>
            <p:spPr bwMode="auto">
              <a:xfrm>
                <a:off x="5450"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3" name="Line 689">
                <a:extLst>
                  <a:ext uri="{FF2B5EF4-FFF2-40B4-BE49-F238E27FC236}">
                    <a16:creationId xmlns:a16="http://schemas.microsoft.com/office/drawing/2014/main" id="{30AB6461-ECDD-46AB-055A-FA22FDABCE9A}"/>
                  </a:ext>
                </a:extLst>
              </p:cNvPr>
              <p:cNvSpPr>
                <a:spLocks noChangeShapeType="1"/>
              </p:cNvSpPr>
              <p:nvPr/>
            </p:nvSpPr>
            <p:spPr bwMode="auto">
              <a:xfrm>
                <a:off x="5557"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4" name="Line 690">
                <a:extLst>
                  <a:ext uri="{FF2B5EF4-FFF2-40B4-BE49-F238E27FC236}">
                    <a16:creationId xmlns:a16="http://schemas.microsoft.com/office/drawing/2014/main" id="{179B6301-0C48-9EEA-350F-18BFD9B33717}"/>
                  </a:ext>
                </a:extLst>
              </p:cNvPr>
              <p:cNvSpPr>
                <a:spLocks noChangeShapeType="1"/>
              </p:cNvSpPr>
              <p:nvPr/>
            </p:nvSpPr>
            <p:spPr bwMode="auto">
              <a:xfrm>
                <a:off x="5662" y="2133"/>
                <a:ext cx="0"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5" name="Line 691">
                <a:extLst>
                  <a:ext uri="{FF2B5EF4-FFF2-40B4-BE49-F238E27FC236}">
                    <a16:creationId xmlns:a16="http://schemas.microsoft.com/office/drawing/2014/main" id="{29A1D9FC-98D5-613B-0E50-081074744F1E}"/>
                  </a:ext>
                </a:extLst>
              </p:cNvPr>
              <p:cNvSpPr>
                <a:spLocks noChangeShapeType="1"/>
              </p:cNvSpPr>
              <p:nvPr/>
            </p:nvSpPr>
            <p:spPr bwMode="auto">
              <a:xfrm>
                <a:off x="5769"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6" name="Line 692">
                <a:extLst>
                  <a:ext uri="{FF2B5EF4-FFF2-40B4-BE49-F238E27FC236}">
                    <a16:creationId xmlns:a16="http://schemas.microsoft.com/office/drawing/2014/main" id="{603134F4-A780-F838-85CE-8F511BF46B0F}"/>
                  </a:ext>
                </a:extLst>
              </p:cNvPr>
              <p:cNvSpPr>
                <a:spLocks noChangeShapeType="1"/>
              </p:cNvSpPr>
              <p:nvPr/>
            </p:nvSpPr>
            <p:spPr bwMode="auto">
              <a:xfrm>
                <a:off x="5873"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7" name="Line 693">
                <a:extLst>
                  <a:ext uri="{FF2B5EF4-FFF2-40B4-BE49-F238E27FC236}">
                    <a16:creationId xmlns:a16="http://schemas.microsoft.com/office/drawing/2014/main" id="{FA49036B-A842-0CC8-532D-202D48E8B739}"/>
                  </a:ext>
                </a:extLst>
              </p:cNvPr>
              <p:cNvSpPr>
                <a:spLocks noChangeShapeType="1"/>
              </p:cNvSpPr>
              <p:nvPr/>
            </p:nvSpPr>
            <p:spPr bwMode="auto">
              <a:xfrm>
                <a:off x="5980"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8" name="Line 694">
                <a:extLst>
                  <a:ext uri="{FF2B5EF4-FFF2-40B4-BE49-F238E27FC236}">
                    <a16:creationId xmlns:a16="http://schemas.microsoft.com/office/drawing/2014/main" id="{5C0E2019-4EEF-B13A-1774-72D10FA07649}"/>
                  </a:ext>
                </a:extLst>
              </p:cNvPr>
              <p:cNvSpPr>
                <a:spLocks noChangeShapeType="1"/>
              </p:cNvSpPr>
              <p:nvPr/>
            </p:nvSpPr>
            <p:spPr bwMode="auto">
              <a:xfrm>
                <a:off x="6084"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69" name="Line 695">
                <a:extLst>
                  <a:ext uri="{FF2B5EF4-FFF2-40B4-BE49-F238E27FC236}">
                    <a16:creationId xmlns:a16="http://schemas.microsoft.com/office/drawing/2014/main" id="{15774D1A-F19A-7BC3-C151-FA0606B5CA8C}"/>
                  </a:ext>
                </a:extLst>
              </p:cNvPr>
              <p:cNvSpPr>
                <a:spLocks noChangeShapeType="1"/>
              </p:cNvSpPr>
              <p:nvPr/>
            </p:nvSpPr>
            <p:spPr bwMode="auto">
              <a:xfrm>
                <a:off x="6191" y="2133"/>
                <a:ext cx="1"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0" name="Line 696">
                <a:extLst>
                  <a:ext uri="{FF2B5EF4-FFF2-40B4-BE49-F238E27FC236}">
                    <a16:creationId xmlns:a16="http://schemas.microsoft.com/office/drawing/2014/main" id="{311D3D54-B7CB-5C8C-3584-9ED25D32EC58}"/>
                  </a:ext>
                </a:extLst>
              </p:cNvPr>
              <p:cNvSpPr>
                <a:spLocks noChangeShapeType="1"/>
              </p:cNvSpPr>
              <p:nvPr/>
            </p:nvSpPr>
            <p:spPr bwMode="auto">
              <a:xfrm>
                <a:off x="6295"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1" name="Line 697">
                <a:extLst>
                  <a:ext uri="{FF2B5EF4-FFF2-40B4-BE49-F238E27FC236}">
                    <a16:creationId xmlns:a16="http://schemas.microsoft.com/office/drawing/2014/main" id="{7B56DA07-3098-5636-19FA-353346F3A390}"/>
                  </a:ext>
                </a:extLst>
              </p:cNvPr>
              <p:cNvSpPr>
                <a:spLocks noChangeShapeType="1"/>
              </p:cNvSpPr>
              <p:nvPr/>
            </p:nvSpPr>
            <p:spPr bwMode="auto">
              <a:xfrm>
                <a:off x="6402"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2" name="Line 698">
                <a:extLst>
                  <a:ext uri="{FF2B5EF4-FFF2-40B4-BE49-F238E27FC236}">
                    <a16:creationId xmlns:a16="http://schemas.microsoft.com/office/drawing/2014/main" id="{4048AD7A-2182-CAA9-EF27-324F758BF079}"/>
                  </a:ext>
                </a:extLst>
              </p:cNvPr>
              <p:cNvSpPr>
                <a:spLocks noChangeShapeType="1"/>
              </p:cNvSpPr>
              <p:nvPr/>
            </p:nvSpPr>
            <p:spPr bwMode="auto">
              <a:xfrm>
                <a:off x="6506"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3" name="Line 699">
                <a:extLst>
                  <a:ext uri="{FF2B5EF4-FFF2-40B4-BE49-F238E27FC236}">
                    <a16:creationId xmlns:a16="http://schemas.microsoft.com/office/drawing/2014/main" id="{CAC1DCEC-CC12-FD56-0CF1-1DA28D25179D}"/>
                  </a:ext>
                </a:extLst>
              </p:cNvPr>
              <p:cNvSpPr>
                <a:spLocks noChangeShapeType="1"/>
              </p:cNvSpPr>
              <p:nvPr/>
            </p:nvSpPr>
            <p:spPr bwMode="auto">
              <a:xfrm>
                <a:off x="6613"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4" name="Line 700">
                <a:extLst>
                  <a:ext uri="{FF2B5EF4-FFF2-40B4-BE49-F238E27FC236}">
                    <a16:creationId xmlns:a16="http://schemas.microsoft.com/office/drawing/2014/main" id="{6200D6CE-8230-18FD-E8D6-DDA75E2C2D7F}"/>
                  </a:ext>
                </a:extLst>
              </p:cNvPr>
              <p:cNvSpPr>
                <a:spLocks noChangeShapeType="1"/>
              </p:cNvSpPr>
              <p:nvPr/>
            </p:nvSpPr>
            <p:spPr bwMode="auto">
              <a:xfrm>
                <a:off x="6718" y="2133"/>
                <a:ext cx="0"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5" name="Line 701">
                <a:extLst>
                  <a:ext uri="{FF2B5EF4-FFF2-40B4-BE49-F238E27FC236}">
                    <a16:creationId xmlns:a16="http://schemas.microsoft.com/office/drawing/2014/main" id="{60777702-0667-1057-1C5C-38EA88A73492}"/>
                  </a:ext>
                </a:extLst>
              </p:cNvPr>
              <p:cNvSpPr>
                <a:spLocks noChangeShapeType="1"/>
              </p:cNvSpPr>
              <p:nvPr/>
            </p:nvSpPr>
            <p:spPr bwMode="auto">
              <a:xfrm>
                <a:off x="6825"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6" name="Line 702">
                <a:extLst>
                  <a:ext uri="{FF2B5EF4-FFF2-40B4-BE49-F238E27FC236}">
                    <a16:creationId xmlns:a16="http://schemas.microsoft.com/office/drawing/2014/main" id="{21665536-130E-814B-A1FC-E3F1B8442674}"/>
                  </a:ext>
                </a:extLst>
              </p:cNvPr>
              <p:cNvSpPr>
                <a:spLocks noChangeShapeType="1"/>
              </p:cNvSpPr>
              <p:nvPr/>
            </p:nvSpPr>
            <p:spPr bwMode="auto">
              <a:xfrm>
                <a:off x="6928"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7" name="Line 703">
                <a:extLst>
                  <a:ext uri="{FF2B5EF4-FFF2-40B4-BE49-F238E27FC236}">
                    <a16:creationId xmlns:a16="http://schemas.microsoft.com/office/drawing/2014/main" id="{922DF8BE-B284-B889-83A2-FEA875088B88}"/>
                  </a:ext>
                </a:extLst>
              </p:cNvPr>
              <p:cNvSpPr>
                <a:spLocks noChangeShapeType="1"/>
              </p:cNvSpPr>
              <p:nvPr/>
            </p:nvSpPr>
            <p:spPr bwMode="auto">
              <a:xfrm>
                <a:off x="7036"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8" name="Line 704">
                <a:extLst>
                  <a:ext uri="{FF2B5EF4-FFF2-40B4-BE49-F238E27FC236}">
                    <a16:creationId xmlns:a16="http://schemas.microsoft.com/office/drawing/2014/main" id="{A8F448BF-444E-0664-E242-348DE1349B63}"/>
                  </a:ext>
                </a:extLst>
              </p:cNvPr>
              <p:cNvSpPr>
                <a:spLocks noChangeShapeType="1"/>
              </p:cNvSpPr>
              <p:nvPr/>
            </p:nvSpPr>
            <p:spPr bwMode="auto">
              <a:xfrm flipH="1">
                <a:off x="7023" y="3175"/>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79" name="Line 705">
                <a:extLst>
                  <a:ext uri="{FF2B5EF4-FFF2-40B4-BE49-F238E27FC236}">
                    <a16:creationId xmlns:a16="http://schemas.microsoft.com/office/drawing/2014/main" id="{C467248C-6CA3-3B54-3F7D-62125FD034D6}"/>
                  </a:ext>
                </a:extLst>
              </p:cNvPr>
              <p:cNvSpPr>
                <a:spLocks noChangeShapeType="1"/>
              </p:cNvSpPr>
              <p:nvPr/>
            </p:nvSpPr>
            <p:spPr bwMode="auto">
              <a:xfrm flipH="1">
                <a:off x="7026" y="313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0" name="Line 706">
                <a:extLst>
                  <a:ext uri="{FF2B5EF4-FFF2-40B4-BE49-F238E27FC236}">
                    <a16:creationId xmlns:a16="http://schemas.microsoft.com/office/drawing/2014/main" id="{3176F8C1-816C-C0C9-8D26-7970CA606075}"/>
                  </a:ext>
                </a:extLst>
              </p:cNvPr>
              <p:cNvSpPr>
                <a:spLocks noChangeShapeType="1"/>
              </p:cNvSpPr>
              <p:nvPr/>
            </p:nvSpPr>
            <p:spPr bwMode="auto">
              <a:xfrm flipH="1">
                <a:off x="7026" y="309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1" name="Line 707">
                <a:extLst>
                  <a:ext uri="{FF2B5EF4-FFF2-40B4-BE49-F238E27FC236}">
                    <a16:creationId xmlns:a16="http://schemas.microsoft.com/office/drawing/2014/main" id="{E2FE3D85-9F00-FF8C-17DC-7258A9DDB1A3}"/>
                  </a:ext>
                </a:extLst>
              </p:cNvPr>
              <p:cNvSpPr>
                <a:spLocks noChangeShapeType="1"/>
              </p:cNvSpPr>
              <p:nvPr/>
            </p:nvSpPr>
            <p:spPr bwMode="auto">
              <a:xfrm flipH="1">
                <a:off x="7026" y="305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2" name="Line 708">
                <a:extLst>
                  <a:ext uri="{FF2B5EF4-FFF2-40B4-BE49-F238E27FC236}">
                    <a16:creationId xmlns:a16="http://schemas.microsoft.com/office/drawing/2014/main" id="{A67D64A8-0D1D-EEC7-BC82-C0A8A5B2EF40}"/>
                  </a:ext>
                </a:extLst>
              </p:cNvPr>
              <p:cNvSpPr>
                <a:spLocks noChangeShapeType="1"/>
              </p:cNvSpPr>
              <p:nvPr/>
            </p:nvSpPr>
            <p:spPr bwMode="auto">
              <a:xfrm flipH="1">
                <a:off x="7026" y="301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3" name="Line 709">
                <a:extLst>
                  <a:ext uri="{FF2B5EF4-FFF2-40B4-BE49-F238E27FC236}">
                    <a16:creationId xmlns:a16="http://schemas.microsoft.com/office/drawing/2014/main" id="{CCE3A49F-4168-1AD1-39EE-6C2B65C50D4A}"/>
                  </a:ext>
                </a:extLst>
              </p:cNvPr>
              <p:cNvSpPr>
                <a:spLocks noChangeShapeType="1"/>
              </p:cNvSpPr>
              <p:nvPr/>
            </p:nvSpPr>
            <p:spPr bwMode="auto">
              <a:xfrm flipH="1">
                <a:off x="7023" y="2968"/>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4" name="Line 710">
                <a:extLst>
                  <a:ext uri="{FF2B5EF4-FFF2-40B4-BE49-F238E27FC236}">
                    <a16:creationId xmlns:a16="http://schemas.microsoft.com/office/drawing/2014/main" id="{5250ACFD-C21D-A632-D429-ADF665A92E13}"/>
                  </a:ext>
                </a:extLst>
              </p:cNvPr>
              <p:cNvSpPr>
                <a:spLocks noChangeShapeType="1"/>
              </p:cNvSpPr>
              <p:nvPr/>
            </p:nvSpPr>
            <p:spPr bwMode="auto">
              <a:xfrm flipH="1">
                <a:off x="7026" y="2925"/>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5" name="Line 711">
                <a:extLst>
                  <a:ext uri="{FF2B5EF4-FFF2-40B4-BE49-F238E27FC236}">
                    <a16:creationId xmlns:a16="http://schemas.microsoft.com/office/drawing/2014/main" id="{6187F43D-FFE3-C167-AE4F-C8F1DA704212}"/>
                  </a:ext>
                </a:extLst>
              </p:cNvPr>
              <p:cNvSpPr>
                <a:spLocks noChangeShapeType="1"/>
              </p:cNvSpPr>
              <p:nvPr/>
            </p:nvSpPr>
            <p:spPr bwMode="auto">
              <a:xfrm flipH="1">
                <a:off x="7026" y="288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6" name="Line 712">
                <a:extLst>
                  <a:ext uri="{FF2B5EF4-FFF2-40B4-BE49-F238E27FC236}">
                    <a16:creationId xmlns:a16="http://schemas.microsoft.com/office/drawing/2014/main" id="{C1CDB52C-3488-91E7-E0F4-CF560FCB1FE4}"/>
                  </a:ext>
                </a:extLst>
              </p:cNvPr>
              <p:cNvSpPr>
                <a:spLocks noChangeShapeType="1"/>
              </p:cNvSpPr>
              <p:nvPr/>
            </p:nvSpPr>
            <p:spPr bwMode="auto">
              <a:xfrm flipH="1">
                <a:off x="7026" y="284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7" name="Line 713">
                <a:extLst>
                  <a:ext uri="{FF2B5EF4-FFF2-40B4-BE49-F238E27FC236}">
                    <a16:creationId xmlns:a16="http://schemas.microsoft.com/office/drawing/2014/main" id="{596A1C6F-3E1B-2C6E-B726-EBDF78B84AFA}"/>
                  </a:ext>
                </a:extLst>
              </p:cNvPr>
              <p:cNvSpPr>
                <a:spLocks noChangeShapeType="1"/>
              </p:cNvSpPr>
              <p:nvPr/>
            </p:nvSpPr>
            <p:spPr bwMode="auto">
              <a:xfrm flipH="1">
                <a:off x="7026" y="2799"/>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8" name="Line 714">
                <a:extLst>
                  <a:ext uri="{FF2B5EF4-FFF2-40B4-BE49-F238E27FC236}">
                    <a16:creationId xmlns:a16="http://schemas.microsoft.com/office/drawing/2014/main" id="{867DFE46-CB02-E0A1-6A18-E8A8C52E2153}"/>
                  </a:ext>
                </a:extLst>
              </p:cNvPr>
              <p:cNvSpPr>
                <a:spLocks noChangeShapeType="1"/>
              </p:cNvSpPr>
              <p:nvPr/>
            </p:nvSpPr>
            <p:spPr bwMode="auto">
              <a:xfrm flipH="1">
                <a:off x="7023" y="2757"/>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89" name="Line 715">
                <a:extLst>
                  <a:ext uri="{FF2B5EF4-FFF2-40B4-BE49-F238E27FC236}">
                    <a16:creationId xmlns:a16="http://schemas.microsoft.com/office/drawing/2014/main" id="{42E31FCE-05FD-A18C-5079-9F063036A6AC}"/>
                  </a:ext>
                </a:extLst>
              </p:cNvPr>
              <p:cNvSpPr>
                <a:spLocks noChangeShapeType="1"/>
              </p:cNvSpPr>
              <p:nvPr/>
            </p:nvSpPr>
            <p:spPr bwMode="auto">
              <a:xfrm flipH="1">
                <a:off x="7026" y="271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0" name="Line 716">
                <a:extLst>
                  <a:ext uri="{FF2B5EF4-FFF2-40B4-BE49-F238E27FC236}">
                    <a16:creationId xmlns:a16="http://schemas.microsoft.com/office/drawing/2014/main" id="{11E20CF4-711B-C14C-8920-C3A98D2A0485}"/>
                  </a:ext>
                </a:extLst>
              </p:cNvPr>
              <p:cNvSpPr>
                <a:spLocks noChangeShapeType="1"/>
              </p:cNvSpPr>
              <p:nvPr/>
            </p:nvSpPr>
            <p:spPr bwMode="auto">
              <a:xfrm flipH="1">
                <a:off x="7026" y="2676"/>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1" name="Line 717">
                <a:extLst>
                  <a:ext uri="{FF2B5EF4-FFF2-40B4-BE49-F238E27FC236}">
                    <a16:creationId xmlns:a16="http://schemas.microsoft.com/office/drawing/2014/main" id="{D14A35EE-49B6-0C65-7D66-9C4489761E5C}"/>
                  </a:ext>
                </a:extLst>
              </p:cNvPr>
              <p:cNvSpPr>
                <a:spLocks noChangeShapeType="1"/>
              </p:cNvSpPr>
              <p:nvPr/>
            </p:nvSpPr>
            <p:spPr bwMode="auto">
              <a:xfrm flipH="1">
                <a:off x="7026" y="263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2" name="Line 718">
                <a:extLst>
                  <a:ext uri="{FF2B5EF4-FFF2-40B4-BE49-F238E27FC236}">
                    <a16:creationId xmlns:a16="http://schemas.microsoft.com/office/drawing/2014/main" id="{082C9402-396E-E0EC-FFE4-12433DE9C99F}"/>
                  </a:ext>
                </a:extLst>
              </p:cNvPr>
              <p:cNvSpPr>
                <a:spLocks noChangeShapeType="1"/>
              </p:cNvSpPr>
              <p:nvPr/>
            </p:nvSpPr>
            <p:spPr bwMode="auto">
              <a:xfrm flipH="1">
                <a:off x="7026" y="2591"/>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3" name="Line 719">
                <a:extLst>
                  <a:ext uri="{FF2B5EF4-FFF2-40B4-BE49-F238E27FC236}">
                    <a16:creationId xmlns:a16="http://schemas.microsoft.com/office/drawing/2014/main" id="{EFF3CC9A-FF84-F747-EA6D-DFD34FD0C064}"/>
                  </a:ext>
                </a:extLst>
              </p:cNvPr>
              <p:cNvSpPr>
                <a:spLocks noChangeShapeType="1"/>
              </p:cNvSpPr>
              <p:nvPr/>
            </p:nvSpPr>
            <p:spPr bwMode="auto">
              <a:xfrm flipH="1">
                <a:off x="7023" y="254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4" name="Line 720">
                <a:extLst>
                  <a:ext uri="{FF2B5EF4-FFF2-40B4-BE49-F238E27FC236}">
                    <a16:creationId xmlns:a16="http://schemas.microsoft.com/office/drawing/2014/main" id="{D314F002-B5BD-A9A4-B705-6FA9607CEE0E}"/>
                  </a:ext>
                </a:extLst>
              </p:cNvPr>
              <p:cNvSpPr>
                <a:spLocks noChangeShapeType="1"/>
              </p:cNvSpPr>
              <p:nvPr/>
            </p:nvSpPr>
            <p:spPr bwMode="auto">
              <a:xfrm flipH="1">
                <a:off x="7026" y="2507"/>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5" name="Line 721">
                <a:extLst>
                  <a:ext uri="{FF2B5EF4-FFF2-40B4-BE49-F238E27FC236}">
                    <a16:creationId xmlns:a16="http://schemas.microsoft.com/office/drawing/2014/main" id="{1543DEB0-E32D-3E66-CAA3-5E78FCF151C4}"/>
                  </a:ext>
                </a:extLst>
              </p:cNvPr>
              <p:cNvSpPr>
                <a:spLocks noChangeShapeType="1"/>
              </p:cNvSpPr>
              <p:nvPr/>
            </p:nvSpPr>
            <p:spPr bwMode="auto">
              <a:xfrm flipH="1">
                <a:off x="7026" y="2464"/>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6" name="Line 722">
                <a:extLst>
                  <a:ext uri="{FF2B5EF4-FFF2-40B4-BE49-F238E27FC236}">
                    <a16:creationId xmlns:a16="http://schemas.microsoft.com/office/drawing/2014/main" id="{3C05E6C8-E82B-B2F8-46E8-6BD9677D9772}"/>
                  </a:ext>
                </a:extLst>
              </p:cNvPr>
              <p:cNvSpPr>
                <a:spLocks noChangeShapeType="1"/>
              </p:cNvSpPr>
              <p:nvPr/>
            </p:nvSpPr>
            <p:spPr bwMode="auto">
              <a:xfrm flipH="1">
                <a:off x="7026" y="2425"/>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7" name="Line 723">
                <a:extLst>
                  <a:ext uri="{FF2B5EF4-FFF2-40B4-BE49-F238E27FC236}">
                    <a16:creationId xmlns:a16="http://schemas.microsoft.com/office/drawing/2014/main" id="{E2C6C4A4-21C5-F6E7-EEE6-8F4AD29DFBD2}"/>
                  </a:ext>
                </a:extLst>
              </p:cNvPr>
              <p:cNvSpPr>
                <a:spLocks noChangeShapeType="1"/>
              </p:cNvSpPr>
              <p:nvPr/>
            </p:nvSpPr>
            <p:spPr bwMode="auto">
              <a:xfrm flipH="1">
                <a:off x="7026" y="2384"/>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8" name="Line 724">
                <a:extLst>
                  <a:ext uri="{FF2B5EF4-FFF2-40B4-BE49-F238E27FC236}">
                    <a16:creationId xmlns:a16="http://schemas.microsoft.com/office/drawing/2014/main" id="{7BDA368A-BF3C-8EEA-E40F-36792AD2AA8E}"/>
                  </a:ext>
                </a:extLst>
              </p:cNvPr>
              <p:cNvSpPr>
                <a:spLocks noChangeShapeType="1"/>
              </p:cNvSpPr>
              <p:nvPr/>
            </p:nvSpPr>
            <p:spPr bwMode="auto">
              <a:xfrm flipH="1">
                <a:off x="7023" y="2341"/>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899" name="Line 725">
                <a:extLst>
                  <a:ext uri="{FF2B5EF4-FFF2-40B4-BE49-F238E27FC236}">
                    <a16:creationId xmlns:a16="http://schemas.microsoft.com/office/drawing/2014/main" id="{DA999EAA-8B0F-71E5-1713-40FE1C58F99D}"/>
                  </a:ext>
                </a:extLst>
              </p:cNvPr>
              <p:cNvSpPr>
                <a:spLocks noChangeShapeType="1"/>
              </p:cNvSpPr>
              <p:nvPr/>
            </p:nvSpPr>
            <p:spPr bwMode="auto">
              <a:xfrm flipH="1">
                <a:off x="7026" y="2299"/>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0" name="Line 726">
                <a:extLst>
                  <a:ext uri="{FF2B5EF4-FFF2-40B4-BE49-F238E27FC236}">
                    <a16:creationId xmlns:a16="http://schemas.microsoft.com/office/drawing/2014/main" id="{DA85B7E2-5553-5E90-CD87-B7F5199C3E31}"/>
                  </a:ext>
                </a:extLst>
              </p:cNvPr>
              <p:cNvSpPr>
                <a:spLocks noChangeShapeType="1"/>
              </p:cNvSpPr>
              <p:nvPr/>
            </p:nvSpPr>
            <p:spPr bwMode="auto">
              <a:xfrm flipH="1">
                <a:off x="7026" y="2257"/>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1" name="Line 727">
                <a:extLst>
                  <a:ext uri="{FF2B5EF4-FFF2-40B4-BE49-F238E27FC236}">
                    <a16:creationId xmlns:a16="http://schemas.microsoft.com/office/drawing/2014/main" id="{1FD6D1BB-629B-4C5B-86BA-06733D6D9312}"/>
                  </a:ext>
                </a:extLst>
              </p:cNvPr>
              <p:cNvSpPr>
                <a:spLocks noChangeShapeType="1"/>
              </p:cNvSpPr>
              <p:nvPr/>
            </p:nvSpPr>
            <p:spPr bwMode="auto">
              <a:xfrm flipH="1">
                <a:off x="7026" y="2215"/>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2" name="Line 728">
                <a:extLst>
                  <a:ext uri="{FF2B5EF4-FFF2-40B4-BE49-F238E27FC236}">
                    <a16:creationId xmlns:a16="http://schemas.microsoft.com/office/drawing/2014/main" id="{1A9B68E5-2705-7655-01A8-EB80E250242E}"/>
                  </a:ext>
                </a:extLst>
              </p:cNvPr>
              <p:cNvSpPr>
                <a:spLocks noChangeShapeType="1"/>
              </p:cNvSpPr>
              <p:nvPr/>
            </p:nvSpPr>
            <p:spPr bwMode="auto">
              <a:xfrm flipH="1">
                <a:off x="7026" y="2172"/>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3" name="Line 729">
                <a:extLst>
                  <a:ext uri="{FF2B5EF4-FFF2-40B4-BE49-F238E27FC236}">
                    <a16:creationId xmlns:a16="http://schemas.microsoft.com/office/drawing/2014/main" id="{32F2CC56-EB7C-1D1B-5563-AE41F26F0C0C}"/>
                  </a:ext>
                </a:extLst>
              </p:cNvPr>
              <p:cNvSpPr>
                <a:spLocks noChangeShapeType="1"/>
              </p:cNvSpPr>
              <p:nvPr/>
            </p:nvSpPr>
            <p:spPr bwMode="auto">
              <a:xfrm flipH="1">
                <a:off x="7023" y="2133"/>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4" name="Line 730">
                <a:extLst>
                  <a:ext uri="{FF2B5EF4-FFF2-40B4-BE49-F238E27FC236}">
                    <a16:creationId xmlns:a16="http://schemas.microsoft.com/office/drawing/2014/main" id="{7CE6865C-50E5-ED99-2010-256C5B367A13}"/>
                  </a:ext>
                </a:extLst>
              </p:cNvPr>
              <p:cNvSpPr>
                <a:spLocks noChangeShapeType="1"/>
              </p:cNvSpPr>
              <p:nvPr/>
            </p:nvSpPr>
            <p:spPr bwMode="auto">
              <a:xfrm flipV="1">
                <a:off x="6191" y="2133"/>
                <a:ext cx="1" cy="104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5" name="Line 731">
                <a:extLst>
                  <a:ext uri="{FF2B5EF4-FFF2-40B4-BE49-F238E27FC236}">
                    <a16:creationId xmlns:a16="http://schemas.microsoft.com/office/drawing/2014/main" id="{893AD1DF-2FB4-FF02-25A4-8973A802E7B8}"/>
                  </a:ext>
                </a:extLst>
              </p:cNvPr>
              <p:cNvSpPr>
                <a:spLocks noChangeShapeType="1"/>
              </p:cNvSpPr>
              <p:nvPr/>
            </p:nvSpPr>
            <p:spPr bwMode="auto">
              <a:xfrm flipV="1">
                <a:off x="5662" y="2133"/>
                <a:ext cx="0" cy="1042"/>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6" name="Line 732">
                <a:extLst>
                  <a:ext uri="{FF2B5EF4-FFF2-40B4-BE49-F238E27FC236}">
                    <a16:creationId xmlns:a16="http://schemas.microsoft.com/office/drawing/2014/main" id="{529F93E7-358F-747E-AF6B-32D9BA729CA0}"/>
                  </a:ext>
                </a:extLst>
              </p:cNvPr>
              <p:cNvSpPr>
                <a:spLocks noChangeShapeType="1"/>
              </p:cNvSpPr>
              <p:nvPr/>
            </p:nvSpPr>
            <p:spPr bwMode="auto">
              <a:xfrm flipV="1">
                <a:off x="6191" y="2133"/>
                <a:ext cx="1" cy="1042"/>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7" name="Line 733">
                <a:extLst>
                  <a:ext uri="{FF2B5EF4-FFF2-40B4-BE49-F238E27FC236}">
                    <a16:creationId xmlns:a16="http://schemas.microsoft.com/office/drawing/2014/main" id="{874EBFAE-970B-E69D-456F-D34E57F25879}"/>
                  </a:ext>
                </a:extLst>
              </p:cNvPr>
              <p:cNvSpPr>
                <a:spLocks noChangeShapeType="1"/>
              </p:cNvSpPr>
              <p:nvPr/>
            </p:nvSpPr>
            <p:spPr bwMode="auto">
              <a:xfrm flipV="1">
                <a:off x="6718" y="2133"/>
                <a:ext cx="0" cy="1042"/>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8" name="Line 734">
                <a:extLst>
                  <a:ext uri="{FF2B5EF4-FFF2-40B4-BE49-F238E27FC236}">
                    <a16:creationId xmlns:a16="http://schemas.microsoft.com/office/drawing/2014/main" id="{0EFCE622-32C2-2627-FDA4-5352FE89E0ED}"/>
                  </a:ext>
                </a:extLst>
              </p:cNvPr>
              <p:cNvSpPr>
                <a:spLocks noChangeShapeType="1"/>
              </p:cNvSpPr>
              <p:nvPr/>
            </p:nvSpPr>
            <p:spPr bwMode="auto">
              <a:xfrm>
                <a:off x="5346" y="2968"/>
                <a:ext cx="1690" cy="0"/>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09" name="Line 735">
                <a:extLst>
                  <a:ext uri="{FF2B5EF4-FFF2-40B4-BE49-F238E27FC236}">
                    <a16:creationId xmlns:a16="http://schemas.microsoft.com/office/drawing/2014/main" id="{FDB6D7FB-1B8E-4EE9-0E96-604824DBB523}"/>
                  </a:ext>
                </a:extLst>
              </p:cNvPr>
              <p:cNvSpPr>
                <a:spLocks noChangeShapeType="1"/>
              </p:cNvSpPr>
              <p:nvPr/>
            </p:nvSpPr>
            <p:spPr bwMode="auto">
              <a:xfrm>
                <a:off x="5346" y="2757"/>
                <a:ext cx="1690"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10" name="Line 736">
                <a:extLst>
                  <a:ext uri="{FF2B5EF4-FFF2-40B4-BE49-F238E27FC236}">
                    <a16:creationId xmlns:a16="http://schemas.microsoft.com/office/drawing/2014/main" id="{5259DF29-73C8-6225-EC29-20DBB8A7060A}"/>
                  </a:ext>
                </a:extLst>
              </p:cNvPr>
              <p:cNvSpPr>
                <a:spLocks noChangeShapeType="1"/>
              </p:cNvSpPr>
              <p:nvPr/>
            </p:nvSpPr>
            <p:spPr bwMode="auto">
              <a:xfrm>
                <a:off x="5346" y="2549"/>
                <a:ext cx="1690"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11" name="Line 737">
                <a:extLst>
                  <a:ext uri="{FF2B5EF4-FFF2-40B4-BE49-F238E27FC236}">
                    <a16:creationId xmlns:a16="http://schemas.microsoft.com/office/drawing/2014/main" id="{D4806D65-F843-91AF-82FF-44E5325659A5}"/>
                  </a:ext>
                </a:extLst>
              </p:cNvPr>
              <p:cNvSpPr>
                <a:spLocks noChangeShapeType="1"/>
              </p:cNvSpPr>
              <p:nvPr/>
            </p:nvSpPr>
            <p:spPr bwMode="auto">
              <a:xfrm>
                <a:off x="5346" y="2341"/>
                <a:ext cx="1690" cy="1"/>
              </a:xfrm>
              <a:prstGeom prst="line">
                <a:avLst/>
              </a:prstGeom>
              <a:noFill/>
              <a:ln w="7938">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12" name="Freeform 738">
                <a:extLst>
                  <a:ext uri="{FF2B5EF4-FFF2-40B4-BE49-F238E27FC236}">
                    <a16:creationId xmlns:a16="http://schemas.microsoft.com/office/drawing/2014/main" id="{FF140718-7D6A-1BD6-67FC-A899C6B021BA}"/>
                  </a:ext>
                </a:extLst>
              </p:cNvPr>
              <p:cNvSpPr>
                <a:spLocks/>
              </p:cNvSpPr>
              <p:nvPr/>
            </p:nvSpPr>
            <p:spPr bwMode="auto">
              <a:xfrm>
                <a:off x="5346" y="2239"/>
                <a:ext cx="1690" cy="824"/>
              </a:xfrm>
              <a:custGeom>
                <a:avLst/>
                <a:gdLst>
                  <a:gd name="T0" fmla="*/ 0 w 3378"/>
                  <a:gd name="T1" fmla="*/ 1647 h 1647"/>
                  <a:gd name="T2" fmla="*/ 422 w 3378"/>
                  <a:gd name="T3" fmla="*/ 1647 h 1647"/>
                  <a:gd name="T4" fmla="*/ 845 w 3378"/>
                  <a:gd name="T5" fmla="*/ 1647 h 1647"/>
                  <a:gd name="T6" fmla="*/ 848 w 3378"/>
                  <a:gd name="T7" fmla="*/ 1646 h 1647"/>
                  <a:gd name="T8" fmla="*/ 853 w 3378"/>
                  <a:gd name="T9" fmla="*/ 1643 h 1647"/>
                  <a:gd name="T10" fmla="*/ 1052 w 3378"/>
                  <a:gd name="T11" fmla="*/ 1196 h 1647"/>
                  <a:gd name="T12" fmla="*/ 1057 w 3378"/>
                  <a:gd name="T13" fmla="*/ 1204 h 1647"/>
                  <a:gd name="T14" fmla="*/ 1266 w 3378"/>
                  <a:gd name="T15" fmla="*/ 1060 h 1647"/>
                  <a:gd name="T16" fmla="*/ 1473 w 3378"/>
                  <a:gd name="T17" fmla="*/ 1102 h 1647"/>
                  <a:gd name="T18" fmla="*/ 1692 w 3378"/>
                  <a:gd name="T19" fmla="*/ 1063 h 1647"/>
                  <a:gd name="T20" fmla="*/ 1694 w 3378"/>
                  <a:gd name="T21" fmla="*/ 1062 h 1647"/>
                  <a:gd name="T22" fmla="*/ 1903 w 3378"/>
                  <a:gd name="T23" fmla="*/ 965 h 1647"/>
                  <a:gd name="T24" fmla="*/ 2118 w 3378"/>
                  <a:gd name="T25" fmla="*/ 814 h 1647"/>
                  <a:gd name="T26" fmla="*/ 2327 w 3378"/>
                  <a:gd name="T27" fmla="*/ 585 h 1647"/>
                  <a:gd name="T28" fmla="*/ 2533 w 3378"/>
                  <a:gd name="T29" fmla="*/ 230 h 1647"/>
                  <a:gd name="T30" fmla="*/ 2749 w 3378"/>
                  <a:gd name="T31" fmla="*/ 16 h 1647"/>
                  <a:gd name="T32" fmla="*/ 2734 w 3378"/>
                  <a:gd name="T33" fmla="*/ 12 h 1647"/>
                  <a:gd name="T34" fmla="*/ 2739 w 3378"/>
                  <a:gd name="T35" fmla="*/ 17 h 1647"/>
                  <a:gd name="T36" fmla="*/ 2745 w 3378"/>
                  <a:gd name="T37" fmla="*/ 17 h 1647"/>
                  <a:gd name="T38" fmla="*/ 2734 w 3378"/>
                  <a:gd name="T39" fmla="*/ 11 h 1647"/>
                  <a:gd name="T40" fmla="*/ 2948 w 3378"/>
                  <a:gd name="T41" fmla="*/ 966 h 1647"/>
                  <a:gd name="T42" fmla="*/ 3156 w 3378"/>
                  <a:gd name="T43" fmla="*/ 1642 h 1647"/>
                  <a:gd name="T44" fmla="*/ 3161 w 3378"/>
                  <a:gd name="T45" fmla="*/ 1646 h 1647"/>
                  <a:gd name="T46" fmla="*/ 3378 w 3378"/>
                  <a:gd name="T47" fmla="*/ 1647 h 1647"/>
                  <a:gd name="T48" fmla="*/ 3164 w 3378"/>
                  <a:gd name="T49" fmla="*/ 1629 h 1647"/>
                  <a:gd name="T50" fmla="*/ 3171 w 3378"/>
                  <a:gd name="T51" fmla="*/ 1631 h 1647"/>
                  <a:gd name="T52" fmla="*/ 3164 w 3378"/>
                  <a:gd name="T53" fmla="*/ 1638 h 1647"/>
                  <a:gd name="T54" fmla="*/ 2966 w 3378"/>
                  <a:gd name="T55" fmla="*/ 960 h 1647"/>
                  <a:gd name="T56" fmla="*/ 2966 w 3378"/>
                  <a:gd name="T57" fmla="*/ 960 h 1647"/>
                  <a:gd name="T58" fmla="*/ 2750 w 3378"/>
                  <a:gd name="T59" fmla="*/ 5 h 1647"/>
                  <a:gd name="T60" fmla="*/ 2745 w 3378"/>
                  <a:gd name="T61" fmla="*/ 1 h 1647"/>
                  <a:gd name="T62" fmla="*/ 2739 w 3378"/>
                  <a:gd name="T63" fmla="*/ 1 h 1647"/>
                  <a:gd name="T64" fmla="*/ 2735 w 3378"/>
                  <a:gd name="T65" fmla="*/ 3 h 1647"/>
                  <a:gd name="T66" fmla="*/ 2527 w 3378"/>
                  <a:gd name="T67" fmla="*/ 225 h 1647"/>
                  <a:gd name="T68" fmla="*/ 2319 w 3378"/>
                  <a:gd name="T69" fmla="*/ 580 h 1647"/>
                  <a:gd name="T70" fmla="*/ 2105 w 3378"/>
                  <a:gd name="T71" fmla="*/ 801 h 1647"/>
                  <a:gd name="T72" fmla="*/ 2107 w 3378"/>
                  <a:gd name="T73" fmla="*/ 800 h 1647"/>
                  <a:gd name="T74" fmla="*/ 1897 w 3378"/>
                  <a:gd name="T75" fmla="*/ 957 h 1647"/>
                  <a:gd name="T76" fmla="*/ 1686 w 3378"/>
                  <a:gd name="T77" fmla="*/ 1046 h 1647"/>
                  <a:gd name="T78" fmla="*/ 1688 w 3378"/>
                  <a:gd name="T79" fmla="*/ 1046 h 1647"/>
                  <a:gd name="T80" fmla="*/ 1474 w 3378"/>
                  <a:gd name="T81" fmla="*/ 1093 h 1647"/>
                  <a:gd name="T82" fmla="*/ 1268 w 3378"/>
                  <a:gd name="T83" fmla="*/ 1051 h 1647"/>
                  <a:gd name="T84" fmla="*/ 1263 w 3378"/>
                  <a:gd name="T85" fmla="*/ 1052 h 1647"/>
                  <a:gd name="T86" fmla="*/ 1048 w 3378"/>
                  <a:gd name="T87" fmla="*/ 1189 h 1647"/>
                  <a:gd name="T88" fmla="*/ 1044 w 3378"/>
                  <a:gd name="T89" fmla="*/ 1193 h 1647"/>
                  <a:gd name="T90" fmla="*/ 845 w 3378"/>
                  <a:gd name="T91" fmla="*/ 1629 h 1647"/>
                  <a:gd name="T92" fmla="*/ 838 w 3378"/>
                  <a:gd name="T93" fmla="*/ 1631 h 1647"/>
                  <a:gd name="T94" fmla="*/ 845 w 3378"/>
                  <a:gd name="T95" fmla="*/ 1629 h 1647"/>
                  <a:gd name="T96" fmla="*/ 422 w 3378"/>
                  <a:gd name="T97" fmla="*/ 1629 h 1647"/>
                  <a:gd name="T98" fmla="*/ 0 w 3378"/>
                  <a:gd name="T99" fmla="*/ 1629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78" h="1647">
                    <a:moveTo>
                      <a:pt x="0" y="1629"/>
                    </a:moveTo>
                    <a:lnTo>
                      <a:pt x="0" y="1647"/>
                    </a:lnTo>
                    <a:lnTo>
                      <a:pt x="207" y="1647"/>
                    </a:lnTo>
                    <a:lnTo>
                      <a:pt x="422" y="1647"/>
                    </a:lnTo>
                    <a:lnTo>
                      <a:pt x="630" y="1647"/>
                    </a:lnTo>
                    <a:lnTo>
                      <a:pt x="845" y="1647"/>
                    </a:lnTo>
                    <a:lnTo>
                      <a:pt x="845" y="1647"/>
                    </a:lnTo>
                    <a:lnTo>
                      <a:pt x="848" y="1646"/>
                    </a:lnTo>
                    <a:lnTo>
                      <a:pt x="851" y="1645"/>
                    </a:lnTo>
                    <a:lnTo>
                      <a:pt x="853" y="1643"/>
                    </a:lnTo>
                    <a:lnTo>
                      <a:pt x="1060" y="1201"/>
                    </a:lnTo>
                    <a:lnTo>
                      <a:pt x="1052" y="1196"/>
                    </a:lnTo>
                    <a:lnTo>
                      <a:pt x="1059" y="1203"/>
                    </a:lnTo>
                    <a:lnTo>
                      <a:pt x="1057" y="1204"/>
                    </a:lnTo>
                    <a:lnTo>
                      <a:pt x="1271" y="1068"/>
                    </a:lnTo>
                    <a:lnTo>
                      <a:pt x="1266" y="1060"/>
                    </a:lnTo>
                    <a:lnTo>
                      <a:pt x="1265" y="1069"/>
                    </a:lnTo>
                    <a:lnTo>
                      <a:pt x="1473" y="1102"/>
                    </a:lnTo>
                    <a:lnTo>
                      <a:pt x="1476" y="1102"/>
                    </a:lnTo>
                    <a:lnTo>
                      <a:pt x="1692" y="1063"/>
                    </a:lnTo>
                    <a:lnTo>
                      <a:pt x="1693" y="1062"/>
                    </a:lnTo>
                    <a:lnTo>
                      <a:pt x="1694" y="1062"/>
                    </a:lnTo>
                    <a:lnTo>
                      <a:pt x="1902" y="965"/>
                    </a:lnTo>
                    <a:lnTo>
                      <a:pt x="1903" y="965"/>
                    </a:lnTo>
                    <a:lnTo>
                      <a:pt x="2117" y="815"/>
                    </a:lnTo>
                    <a:lnTo>
                      <a:pt x="2118" y="814"/>
                    </a:lnTo>
                    <a:lnTo>
                      <a:pt x="2326" y="587"/>
                    </a:lnTo>
                    <a:lnTo>
                      <a:pt x="2327" y="585"/>
                    </a:lnTo>
                    <a:lnTo>
                      <a:pt x="2541" y="234"/>
                    </a:lnTo>
                    <a:lnTo>
                      <a:pt x="2533" y="230"/>
                    </a:lnTo>
                    <a:lnTo>
                      <a:pt x="2540" y="237"/>
                    </a:lnTo>
                    <a:lnTo>
                      <a:pt x="2749" y="16"/>
                    </a:lnTo>
                    <a:lnTo>
                      <a:pt x="2742" y="9"/>
                    </a:lnTo>
                    <a:lnTo>
                      <a:pt x="2734" y="12"/>
                    </a:lnTo>
                    <a:lnTo>
                      <a:pt x="2735" y="16"/>
                    </a:lnTo>
                    <a:lnTo>
                      <a:pt x="2739" y="17"/>
                    </a:lnTo>
                    <a:lnTo>
                      <a:pt x="2742" y="18"/>
                    </a:lnTo>
                    <a:lnTo>
                      <a:pt x="2745" y="17"/>
                    </a:lnTo>
                    <a:lnTo>
                      <a:pt x="2749" y="16"/>
                    </a:lnTo>
                    <a:lnTo>
                      <a:pt x="2734" y="11"/>
                    </a:lnTo>
                    <a:lnTo>
                      <a:pt x="2948" y="965"/>
                    </a:lnTo>
                    <a:lnTo>
                      <a:pt x="2948" y="966"/>
                    </a:lnTo>
                    <a:lnTo>
                      <a:pt x="3156" y="1642"/>
                    </a:lnTo>
                    <a:lnTo>
                      <a:pt x="3156" y="1642"/>
                    </a:lnTo>
                    <a:lnTo>
                      <a:pt x="3157" y="1645"/>
                    </a:lnTo>
                    <a:lnTo>
                      <a:pt x="3161" y="1646"/>
                    </a:lnTo>
                    <a:lnTo>
                      <a:pt x="3164" y="1647"/>
                    </a:lnTo>
                    <a:lnTo>
                      <a:pt x="3378" y="1647"/>
                    </a:lnTo>
                    <a:lnTo>
                      <a:pt x="3378" y="1629"/>
                    </a:lnTo>
                    <a:lnTo>
                      <a:pt x="3164" y="1629"/>
                    </a:lnTo>
                    <a:lnTo>
                      <a:pt x="3172" y="1635"/>
                    </a:lnTo>
                    <a:lnTo>
                      <a:pt x="3171" y="1631"/>
                    </a:lnTo>
                    <a:lnTo>
                      <a:pt x="3167" y="1630"/>
                    </a:lnTo>
                    <a:lnTo>
                      <a:pt x="3164" y="1638"/>
                    </a:lnTo>
                    <a:lnTo>
                      <a:pt x="3173" y="1636"/>
                    </a:lnTo>
                    <a:lnTo>
                      <a:pt x="2966" y="960"/>
                    </a:lnTo>
                    <a:lnTo>
                      <a:pt x="2956" y="963"/>
                    </a:lnTo>
                    <a:lnTo>
                      <a:pt x="2966" y="960"/>
                    </a:lnTo>
                    <a:lnTo>
                      <a:pt x="2751" y="7"/>
                    </a:lnTo>
                    <a:lnTo>
                      <a:pt x="2750" y="5"/>
                    </a:lnTo>
                    <a:lnTo>
                      <a:pt x="2749" y="2"/>
                    </a:lnTo>
                    <a:lnTo>
                      <a:pt x="2745" y="1"/>
                    </a:lnTo>
                    <a:lnTo>
                      <a:pt x="2742" y="0"/>
                    </a:lnTo>
                    <a:lnTo>
                      <a:pt x="2739" y="1"/>
                    </a:lnTo>
                    <a:lnTo>
                      <a:pt x="2735" y="2"/>
                    </a:lnTo>
                    <a:lnTo>
                      <a:pt x="2735" y="3"/>
                    </a:lnTo>
                    <a:lnTo>
                      <a:pt x="2527" y="224"/>
                    </a:lnTo>
                    <a:lnTo>
                      <a:pt x="2527" y="225"/>
                    </a:lnTo>
                    <a:lnTo>
                      <a:pt x="2312" y="576"/>
                    </a:lnTo>
                    <a:lnTo>
                      <a:pt x="2319" y="580"/>
                    </a:lnTo>
                    <a:lnTo>
                      <a:pt x="2312" y="575"/>
                    </a:lnTo>
                    <a:lnTo>
                      <a:pt x="2105" y="801"/>
                    </a:lnTo>
                    <a:lnTo>
                      <a:pt x="2111" y="807"/>
                    </a:lnTo>
                    <a:lnTo>
                      <a:pt x="2107" y="800"/>
                    </a:lnTo>
                    <a:lnTo>
                      <a:pt x="1892" y="950"/>
                    </a:lnTo>
                    <a:lnTo>
                      <a:pt x="1897" y="957"/>
                    </a:lnTo>
                    <a:lnTo>
                      <a:pt x="1894" y="949"/>
                    </a:lnTo>
                    <a:lnTo>
                      <a:pt x="1686" y="1046"/>
                    </a:lnTo>
                    <a:lnTo>
                      <a:pt x="1690" y="1054"/>
                    </a:lnTo>
                    <a:lnTo>
                      <a:pt x="1688" y="1046"/>
                    </a:lnTo>
                    <a:lnTo>
                      <a:pt x="1473" y="1085"/>
                    </a:lnTo>
                    <a:lnTo>
                      <a:pt x="1474" y="1093"/>
                    </a:lnTo>
                    <a:lnTo>
                      <a:pt x="1475" y="1084"/>
                    </a:lnTo>
                    <a:lnTo>
                      <a:pt x="1268" y="1051"/>
                    </a:lnTo>
                    <a:lnTo>
                      <a:pt x="1266" y="1051"/>
                    </a:lnTo>
                    <a:lnTo>
                      <a:pt x="1263" y="1052"/>
                    </a:lnTo>
                    <a:lnTo>
                      <a:pt x="1262" y="1053"/>
                    </a:lnTo>
                    <a:lnTo>
                      <a:pt x="1048" y="1189"/>
                    </a:lnTo>
                    <a:lnTo>
                      <a:pt x="1045" y="1189"/>
                    </a:lnTo>
                    <a:lnTo>
                      <a:pt x="1044" y="1193"/>
                    </a:lnTo>
                    <a:lnTo>
                      <a:pt x="837" y="1635"/>
                    </a:lnTo>
                    <a:lnTo>
                      <a:pt x="845" y="1629"/>
                    </a:lnTo>
                    <a:lnTo>
                      <a:pt x="841" y="1630"/>
                    </a:lnTo>
                    <a:lnTo>
                      <a:pt x="838" y="1631"/>
                    </a:lnTo>
                    <a:lnTo>
                      <a:pt x="845" y="1638"/>
                    </a:lnTo>
                    <a:lnTo>
                      <a:pt x="845" y="1629"/>
                    </a:lnTo>
                    <a:lnTo>
                      <a:pt x="630" y="1629"/>
                    </a:lnTo>
                    <a:lnTo>
                      <a:pt x="422" y="1629"/>
                    </a:lnTo>
                    <a:lnTo>
                      <a:pt x="207" y="1629"/>
                    </a:lnTo>
                    <a:lnTo>
                      <a:pt x="0" y="1629"/>
                    </a:lnTo>
                    <a:close/>
                  </a:path>
                </a:pathLst>
              </a:custGeom>
              <a:solidFill>
                <a:srgbClr val="3F3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913" name="Freeform 739">
                <a:extLst>
                  <a:ext uri="{FF2B5EF4-FFF2-40B4-BE49-F238E27FC236}">
                    <a16:creationId xmlns:a16="http://schemas.microsoft.com/office/drawing/2014/main" id="{B37AEFFC-2DCA-E516-06CA-A66B3D1EB471}"/>
                  </a:ext>
                </a:extLst>
              </p:cNvPr>
              <p:cNvSpPr>
                <a:spLocks/>
              </p:cNvSpPr>
              <p:nvPr/>
            </p:nvSpPr>
            <p:spPr bwMode="auto">
              <a:xfrm>
                <a:off x="5346" y="2586"/>
                <a:ext cx="1690" cy="477"/>
              </a:xfrm>
              <a:custGeom>
                <a:avLst/>
                <a:gdLst>
                  <a:gd name="T0" fmla="*/ 0 w 3378"/>
                  <a:gd name="T1" fmla="*/ 953 h 953"/>
                  <a:gd name="T2" fmla="*/ 422 w 3378"/>
                  <a:gd name="T3" fmla="*/ 953 h 953"/>
                  <a:gd name="T4" fmla="*/ 845 w 3378"/>
                  <a:gd name="T5" fmla="*/ 953 h 953"/>
                  <a:gd name="T6" fmla="*/ 848 w 3378"/>
                  <a:gd name="T7" fmla="*/ 952 h 953"/>
                  <a:gd name="T8" fmla="*/ 853 w 3378"/>
                  <a:gd name="T9" fmla="*/ 949 h 953"/>
                  <a:gd name="T10" fmla="*/ 1052 w 3378"/>
                  <a:gd name="T11" fmla="*/ 541 h 953"/>
                  <a:gd name="T12" fmla="*/ 1059 w 3378"/>
                  <a:gd name="T13" fmla="*/ 548 h 953"/>
                  <a:gd name="T14" fmla="*/ 1270 w 3378"/>
                  <a:gd name="T15" fmla="*/ 473 h 953"/>
                  <a:gd name="T16" fmla="*/ 1266 w 3378"/>
                  <a:gd name="T17" fmla="*/ 473 h 953"/>
                  <a:gd name="T18" fmla="*/ 1472 w 3378"/>
                  <a:gd name="T19" fmla="*/ 525 h 953"/>
                  <a:gd name="T20" fmla="*/ 1475 w 3378"/>
                  <a:gd name="T21" fmla="*/ 525 h 953"/>
                  <a:gd name="T22" fmla="*/ 1693 w 3378"/>
                  <a:gd name="T23" fmla="*/ 492 h 953"/>
                  <a:gd name="T24" fmla="*/ 2115 w 3378"/>
                  <a:gd name="T25" fmla="*/ 324 h 953"/>
                  <a:gd name="T26" fmla="*/ 2324 w 3378"/>
                  <a:gd name="T27" fmla="*/ 193 h 953"/>
                  <a:gd name="T28" fmla="*/ 2539 w 3378"/>
                  <a:gd name="T29" fmla="*/ 16 h 953"/>
                  <a:gd name="T30" fmla="*/ 2533 w 3378"/>
                  <a:gd name="T31" fmla="*/ 18 h 953"/>
                  <a:gd name="T32" fmla="*/ 2533 w 3378"/>
                  <a:gd name="T33" fmla="*/ 18 h 953"/>
                  <a:gd name="T34" fmla="*/ 2742 w 3378"/>
                  <a:gd name="T35" fmla="*/ 28 h 953"/>
                  <a:gd name="T36" fmla="*/ 2735 w 3378"/>
                  <a:gd name="T37" fmla="*/ 35 h 953"/>
                  <a:gd name="T38" fmla="*/ 2734 w 3378"/>
                  <a:gd name="T39" fmla="*/ 32 h 953"/>
                  <a:gd name="T40" fmla="*/ 2948 w 3378"/>
                  <a:gd name="T41" fmla="*/ 773 h 953"/>
                  <a:gd name="T42" fmla="*/ 2951 w 3378"/>
                  <a:gd name="T43" fmla="*/ 776 h 953"/>
                  <a:gd name="T44" fmla="*/ 3161 w 3378"/>
                  <a:gd name="T45" fmla="*/ 952 h 953"/>
                  <a:gd name="T46" fmla="*/ 3378 w 3378"/>
                  <a:gd name="T47" fmla="*/ 953 h 953"/>
                  <a:gd name="T48" fmla="*/ 3164 w 3378"/>
                  <a:gd name="T49" fmla="*/ 935 h 953"/>
                  <a:gd name="T50" fmla="*/ 3164 w 3378"/>
                  <a:gd name="T51" fmla="*/ 944 h 953"/>
                  <a:gd name="T52" fmla="*/ 2962 w 3378"/>
                  <a:gd name="T53" fmla="*/ 762 h 953"/>
                  <a:gd name="T54" fmla="*/ 2966 w 3378"/>
                  <a:gd name="T55" fmla="*/ 767 h 953"/>
                  <a:gd name="T56" fmla="*/ 2750 w 3378"/>
                  <a:gd name="T57" fmla="*/ 25 h 953"/>
                  <a:gd name="T58" fmla="*/ 2745 w 3378"/>
                  <a:gd name="T59" fmla="*/ 20 h 953"/>
                  <a:gd name="T60" fmla="*/ 2535 w 3378"/>
                  <a:gd name="T61" fmla="*/ 0 h 953"/>
                  <a:gd name="T62" fmla="*/ 2530 w 3378"/>
                  <a:gd name="T63" fmla="*/ 1 h 953"/>
                  <a:gd name="T64" fmla="*/ 2313 w 3378"/>
                  <a:gd name="T65" fmla="*/ 178 h 953"/>
                  <a:gd name="T66" fmla="*/ 2314 w 3378"/>
                  <a:gd name="T67" fmla="*/ 178 h 953"/>
                  <a:gd name="T68" fmla="*/ 2111 w 3378"/>
                  <a:gd name="T69" fmla="*/ 315 h 953"/>
                  <a:gd name="T70" fmla="*/ 1894 w 3378"/>
                  <a:gd name="T71" fmla="*/ 397 h 953"/>
                  <a:gd name="T72" fmla="*/ 1690 w 3378"/>
                  <a:gd name="T73" fmla="*/ 483 h 953"/>
                  <a:gd name="T74" fmla="*/ 1473 w 3378"/>
                  <a:gd name="T75" fmla="*/ 507 h 953"/>
                  <a:gd name="T76" fmla="*/ 1476 w 3378"/>
                  <a:gd name="T77" fmla="*/ 508 h 953"/>
                  <a:gd name="T78" fmla="*/ 1266 w 3378"/>
                  <a:gd name="T79" fmla="*/ 454 h 953"/>
                  <a:gd name="T80" fmla="*/ 1050 w 3378"/>
                  <a:gd name="T81" fmla="*/ 533 h 953"/>
                  <a:gd name="T82" fmla="*/ 1045 w 3378"/>
                  <a:gd name="T83" fmla="*/ 534 h 953"/>
                  <a:gd name="T84" fmla="*/ 837 w 3378"/>
                  <a:gd name="T85" fmla="*/ 941 h 953"/>
                  <a:gd name="T86" fmla="*/ 841 w 3378"/>
                  <a:gd name="T87" fmla="*/ 936 h 953"/>
                  <a:gd name="T88" fmla="*/ 845 w 3378"/>
                  <a:gd name="T89" fmla="*/ 944 h 953"/>
                  <a:gd name="T90" fmla="*/ 630 w 3378"/>
                  <a:gd name="T91" fmla="*/ 935 h 953"/>
                  <a:gd name="T92" fmla="*/ 207 w 3378"/>
                  <a:gd name="T93" fmla="*/ 935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78" h="953">
                    <a:moveTo>
                      <a:pt x="0" y="935"/>
                    </a:moveTo>
                    <a:lnTo>
                      <a:pt x="0" y="953"/>
                    </a:lnTo>
                    <a:lnTo>
                      <a:pt x="207" y="953"/>
                    </a:lnTo>
                    <a:lnTo>
                      <a:pt x="422" y="953"/>
                    </a:lnTo>
                    <a:lnTo>
                      <a:pt x="630" y="953"/>
                    </a:lnTo>
                    <a:lnTo>
                      <a:pt x="845" y="953"/>
                    </a:lnTo>
                    <a:lnTo>
                      <a:pt x="845" y="953"/>
                    </a:lnTo>
                    <a:lnTo>
                      <a:pt x="848" y="952"/>
                    </a:lnTo>
                    <a:lnTo>
                      <a:pt x="851" y="951"/>
                    </a:lnTo>
                    <a:lnTo>
                      <a:pt x="853" y="949"/>
                    </a:lnTo>
                    <a:lnTo>
                      <a:pt x="1060" y="546"/>
                    </a:lnTo>
                    <a:lnTo>
                      <a:pt x="1052" y="541"/>
                    </a:lnTo>
                    <a:lnTo>
                      <a:pt x="1056" y="549"/>
                    </a:lnTo>
                    <a:lnTo>
                      <a:pt x="1059" y="548"/>
                    </a:lnTo>
                    <a:lnTo>
                      <a:pt x="1056" y="550"/>
                    </a:lnTo>
                    <a:lnTo>
                      <a:pt x="1270" y="473"/>
                    </a:lnTo>
                    <a:lnTo>
                      <a:pt x="1266" y="463"/>
                    </a:lnTo>
                    <a:lnTo>
                      <a:pt x="1266" y="473"/>
                    </a:lnTo>
                    <a:lnTo>
                      <a:pt x="1264" y="473"/>
                    </a:lnTo>
                    <a:lnTo>
                      <a:pt x="1472" y="525"/>
                    </a:lnTo>
                    <a:lnTo>
                      <a:pt x="1474" y="525"/>
                    </a:lnTo>
                    <a:lnTo>
                      <a:pt x="1475" y="525"/>
                    </a:lnTo>
                    <a:lnTo>
                      <a:pt x="1691" y="492"/>
                    </a:lnTo>
                    <a:lnTo>
                      <a:pt x="1693" y="492"/>
                    </a:lnTo>
                    <a:lnTo>
                      <a:pt x="1901" y="414"/>
                    </a:lnTo>
                    <a:lnTo>
                      <a:pt x="2115" y="324"/>
                    </a:lnTo>
                    <a:lnTo>
                      <a:pt x="2116" y="323"/>
                    </a:lnTo>
                    <a:lnTo>
                      <a:pt x="2324" y="193"/>
                    </a:lnTo>
                    <a:lnTo>
                      <a:pt x="2325" y="192"/>
                    </a:lnTo>
                    <a:lnTo>
                      <a:pt x="2539" y="16"/>
                    </a:lnTo>
                    <a:lnTo>
                      <a:pt x="2533" y="9"/>
                    </a:lnTo>
                    <a:lnTo>
                      <a:pt x="2533" y="18"/>
                    </a:lnTo>
                    <a:lnTo>
                      <a:pt x="2537" y="17"/>
                    </a:lnTo>
                    <a:lnTo>
                      <a:pt x="2533" y="18"/>
                    </a:lnTo>
                    <a:lnTo>
                      <a:pt x="2742" y="37"/>
                    </a:lnTo>
                    <a:lnTo>
                      <a:pt x="2742" y="28"/>
                    </a:lnTo>
                    <a:lnTo>
                      <a:pt x="2734" y="32"/>
                    </a:lnTo>
                    <a:lnTo>
                      <a:pt x="2735" y="35"/>
                    </a:lnTo>
                    <a:lnTo>
                      <a:pt x="2739" y="36"/>
                    </a:lnTo>
                    <a:lnTo>
                      <a:pt x="2734" y="32"/>
                    </a:lnTo>
                    <a:lnTo>
                      <a:pt x="2948" y="773"/>
                    </a:lnTo>
                    <a:lnTo>
                      <a:pt x="2948" y="773"/>
                    </a:lnTo>
                    <a:lnTo>
                      <a:pt x="2950" y="776"/>
                    </a:lnTo>
                    <a:lnTo>
                      <a:pt x="2951" y="776"/>
                    </a:lnTo>
                    <a:lnTo>
                      <a:pt x="3158" y="951"/>
                    </a:lnTo>
                    <a:lnTo>
                      <a:pt x="3161" y="952"/>
                    </a:lnTo>
                    <a:lnTo>
                      <a:pt x="3164" y="953"/>
                    </a:lnTo>
                    <a:lnTo>
                      <a:pt x="3378" y="953"/>
                    </a:lnTo>
                    <a:lnTo>
                      <a:pt x="3378" y="935"/>
                    </a:lnTo>
                    <a:lnTo>
                      <a:pt x="3164" y="935"/>
                    </a:lnTo>
                    <a:lnTo>
                      <a:pt x="3167" y="936"/>
                    </a:lnTo>
                    <a:lnTo>
                      <a:pt x="3164" y="944"/>
                    </a:lnTo>
                    <a:lnTo>
                      <a:pt x="3170" y="937"/>
                    </a:lnTo>
                    <a:lnTo>
                      <a:pt x="2962" y="762"/>
                    </a:lnTo>
                    <a:lnTo>
                      <a:pt x="2956" y="769"/>
                    </a:lnTo>
                    <a:lnTo>
                      <a:pt x="2966" y="767"/>
                    </a:lnTo>
                    <a:lnTo>
                      <a:pt x="2751" y="26"/>
                    </a:lnTo>
                    <a:lnTo>
                      <a:pt x="2750" y="25"/>
                    </a:lnTo>
                    <a:lnTo>
                      <a:pt x="2749" y="21"/>
                    </a:lnTo>
                    <a:lnTo>
                      <a:pt x="2745" y="20"/>
                    </a:lnTo>
                    <a:lnTo>
                      <a:pt x="2743" y="19"/>
                    </a:lnTo>
                    <a:lnTo>
                      <a:pt x="2535" y="0"/>
                    </a:lnTo>
                    <a:lnTo>
                      <a:pt x="2533" y="0"/>
                    </a:lnTo>
                    <a:lnTo>
                      <a:pt x="2530" y="1"/>
                    </a:lnTo>
                    <a:lnTo>
                      <a:pt x="2528" y="2"/>
                    </a:lnTo>
                    <a:lnTo>
                      <a:pt x="2313" y="178"/>
                    </a:lnTo>
                    <a:lnTo>
                      <a:pt x="2319" y="185"/>
                    </a:lnTo>
                    <a:lnTo>
                      <a:pt x="2314" y="178"/>
                    </a:lnTo>
                    <a:lnTo>
                      <a:pt x="2107" y="308"/>
                    </a:lnTo>
                    <a:lnTo>
                      <a:pt x="2111" y="315"/>
                    </a:lnTo>
                    <a:lnTo>
                      <a:pt x="2108" y="307"/>
                    </a:lnTo>
                    <a:lnTo>
                      <a:pt x="1894" y="397"/>
                    </a:lnTo>
                    <a:lnTo>
                      <a:pt x="1686" y="475"/>
                    </a:lnTo>
                    <a:lnTo>
                      <a:pt x="1690" y="483"/>
                    </a:lnTo>
                    <a:lnTo>
                      <a:pt x="1688" y="474"/>
                    </a:lnTo>
                    <a:lnTo>
                      <a:pt x="1473" y="507"/>
                    </a:lnTo>
                    <a:lnTo>
                      <a:pt x="1474" y="516"/>
                    </a:lnTo>
                    <a:lnTo>
                      <a:pt x="1476" y="508"/>
                    </a:lnTo>
                    <a:lnTo>
                      <a:pt x="1269" y="455"/>
                    </a:lnTo>
                    <a:lnTo>
                      <a:pt x="1266" y="454"/>
                    </a:lnTo>
                    <a:lnTo>
                      <a:pt x="1264" y="455"/>
                    </a:lnTo>
                    <a:lnTo>
                      <a:pt x="1050" y="533"/>
                    </a:lnTo>
                    <a:lnTo>
                      <a:pt x="1049" y="533"/>
                    </a:lnTo>
                    <a:lnTo>
                      <a:pt x="1045" y="534"/>
                    </a:lnTo>
                    <a:lnTo>
                      <a:pt x="1044" y="538"/>
                    </a:lnTo>
                    <a:lnTo>
                      <a:pt x="837" y="941"/>
                    </a:lnTo>
                    <a:lnTo>
                      <a:pt x="845" y="935"/>
                    </a:lnTo>
                    <a:lnTo>
                      <a:pt x="841" y="936"/>
                    </a:lnTo>
                    <a:lnTo>
                      <a:pt x="838" y="937"/>
                    </a:lnTo>
                    <a:lnTo>
                      <a:pt x="845" y="944"/>
                    </a:lnTo>
                    <a:lnTo>
                      <a:pt x="845" y="935"/>
                    </a:lnTo>
                    <a:lnTo>
                      <a:pt x="630" y="935"/>
                    </a:lnTo>
                    <a:lnTo>
                      <a:pt x="422" y="935"/>
                    </a:lnTo>
                    <a:lnTo>
                      <a:pt x="207" y="935"/>
                    </a:lnTo>
                    <a:lnTo>
                      <a:pt x="0" y="935"/>
                    </a:lnTo>
                    <a:close/>
                  </a:path>
                </a:pathLst>
              </a:custGeom>
              <a:solidFill>
                <a:srgbClr val="993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914" name="Freeform 740">
                <a:extLst>
                  <a:ext uri="{FF2B5EF4-FFF2-40B4-BE49-F238E27FC236}">
                    <a16:creationId xmlns:a16="http://schemas.microsoft.com/office/drawing/2014/main" id="{70A37EA5-1506-4167-00CE-79D7EB72E721}"/>
                  </a:ext>
                </a:extLst>
              </p:cNvPr>
              <p:cNvSpPr>
                <a:spLocks/>
              </p:cNvSpPr>
              <p:nvPr/>
            </p:nvSpPr>
            <p:spPr bwMode="auto">
              <a:xfrm>
                <a:off x="5346" y="2820"/>
                <a:ext cx="1690" cy="243"/>
              </a:xfrm>
              <a:custGeom>
                <a:avLst/>
                <a:gdLst>
                  <a:gd name="T0" fmla="*/ 0 w 3378"/>
                  <a:gd name="T1" fmla="*/ 485 h 485"/>
                  <a:gd name="T2" fmla="*/ 422 w 3378"/>
                  <a:gd name="T3" fmla="*/ 485 h 485"/>
                  <a:gd name="T4" fmla="*/ 845 w 3378"/>
                  <a:gd name="T5" fmla="*/ 485 h 485"/>
                  <a:gd name="T6" fmla="*/ 848 w 3378"/>
                  <a:gd name="T7" fmla="*/ 484 h 485"/>
                  <a:gd name="T8" fmla="*/ 853 w 3378"/>
                  <a:gd name="T9" fmla="*/ 481 h 485"/>
                  <a:gd name="T10" fmla="*/ 1052 w 3378"/>
                  <a:gd name="T11" fmla="*/ 145 h 485"/>
                  <a:gd name="T12" fmla="*/ 1056 w 3378"/>
                  <a:gd name="T13" fmla="*/ 153 h 485"/>
                  <a:gd name="T14" fmla="*/ 1052 w 3378"/>
                  <a:gd name="T15" fmla="*/ 155 h 485"/>
                  <a:gd name="T16" fmla="*/ 1266 w 3378"/>
                  <a:gd name="T17" fmla="*/ 151 h 485"/>
                  <a:gd name="T18" fmla="*/ 1469 w 3378"/>
                  <a:gd name="T19" fmla="*/ 276 h 485"/>
                  <a:gd name="T20" fmla="*/ 1474 w 3378"/>
                  <a:gd name="T21" fmla="*/ 277 h 485"/>
                  <a:gd name="T22" fmla="*/ 1692 w 3378"/>
                  <a:gd name="T23" fmla="*/ 284 h 485"/>
                  <a:gd name="T24" fmla="*/ 1897 w 3378"/>
                  <a:gd name="T25" fmla="*/ 236 h 485"/>
                  <a:gd name="T26" fmla="*/ 2113 w 3378"/>
                  <a:gd name="T27" fmla="*/ 219 h 485"/>
                  <a:gd name="T28" fmla="*/ 2322 w 3378"/>
                  <a:gd name="T29" fmla="*/ 148 h 485"/>
                  <a:gd name="T30" fmla="*/ 2538 w 3378"/>
                  <a:gd name="T31" fmla="*/ 17 h 485"/>
                  <a:gd name="T32" fmla="*/ 2530 w 3378"/>
                  <a:gd name="T33" fmla="*/ 17 h 485"/>
                  <a:gd name="T34" fmla="*/ 2537 w 3378"/>
                  <a:gd name="T35" fmla="*/ 17 h 485"/>
                  <a:gd name="T36" fmla="*/ 2739 w 3378"/>
                  <a:gd name="T37" fmla="*/ 127 h 485"/>
                  <a:gd name="T38" fmla="*/ 2735 w 3378"/>
                  <a:gd name="T39" fmla="*/ 126 h 485"/>
                  <a:gd name="T40" fmla="*/ 2948 w 3378"/>
                  <a:gd name="T41" fmla="*/ 481 h 485"/>
                  <a:gd name="T42" fmla="*/ 2953 w 3378"/>
                  <a:gd name="T43" fmla="*/ 484 h 485"/>
                  <a:gd name="T44" fmla="*/ 3164 w 3378"/>
                  <a:gd name="T45" fmla="*/ 485 h 485"/>
                  <a:gd name="T46" fmla="*/ 3378 w 3378"/>
                  <a:gd name="T47" fmla="*/ 467 h 485"/>
                  <a:gd name="T48" fmla="*/ 2956 w 3378"/>
                  <a:gd name="T49" fmla="*/ 467 h 485"/>
                  <a:gd name="T50" fmla="*/ 2960 w 3378"/>
                  <a:gd name="T51" fmla="*/ 468 h 485"/>
                  <a:gd name="T52" fmla="*/ 2964 w 3378"/>
                  <a:gd name="T53" fmla="*/ 472 h 485"/>
                  <a:gd name="T54" fmla="*/ 2749 w 3378"/>
                  <a:gd name="T55" fmla="*/ 112 h 485"/>
                  <a:gd name="T56" fmla="*/ 2538 w 3378"/>
                  <a:gd name="T57" fmla="*/ 1 h 485"/>
                  <a:gd name="T58" fmla="*/ 2533 w 3378"/>
                  <a:gd name="T59" fmla="*/ 0 h 485"/>
                  <a:gd name="T60" fmla="*/ 2529 w 3378"/>
                  <a:gd name="T61" fmla="*/ 1 h 485"/>
                  <a:gd name="T62" fmla="*/ 2319 w 3378"/>
                  <a:gd name="T63" fmla="*/ 139 h 485"/>
                  <a:gd name="T64" fmla="*/ 2109 w 3378"/>
                  <a:gd name="T65" fmla="*/ 201 h 485"/>
                  <a:gd name="T66" fmla="*/ 2110 w 3378"/>
                  <a:gd name="T67" fmla="*/ 200 h 485"/>
                  <a:gd name="T68" fmla="*/ 1896 w 3378"/>
                  <a:gd name="T69" fmla="*/ 228 h 485"/>
                  <a:gd name="T70" fmla="*/ 1690 w 3378"/>
                  <a:gd name="T71" fmla="*/ 275 h 485"/>
                  <a:gd name="T72" fmla="*/ 1474 w 3378"/>
                  <a:gd name="T73" fmla="*/ 259 h 485"/>
                  <a:gd name="T74" fmla="*/ 1479 w 3378"/>
                  <a:gd name="T75" fmla="*/ 260 h 485"/>
                  <a:gd name="T76" fmla="*/ 1270 w 3378"/>
                  <a:gd name="T77" fmla="*/ 143 h 485"/>
                  <a:gd name="T78" fmla="*/ 1052 w 3378"/>
                  <a:gd name="T79" fmla="*/ 136 h 485"/>
                  <a:gd name="T80" fmla="*/ 1049 w 3378"/>
                  <a:gd name="T81" fmla="*/ 137 h 485"/>
                  <a:gd name="T82" fmla="*/ 1045 w 3378"/>
                  <a:gd name="T83" fmla="*/ 141 h 485"/>
                  <a:gd name="T84" fmla="*/ 845 w 3378"/>
                  <a:gd name="T85" fmla="*/ 467 h 485"/>
                  <a:gd name="T86" fmla="*/ 838 w 3378"/>
                  <a:gd name="T87" fmla="*/ 469 h 485"/>
                  <a:gd name="T88" fmla="*/ 845 w 3378"/>
                  <a:gd name="T89" fmla="*/ 467 h 485"/>
                  <a:gd name="T90" fmla="*/ 422 w 3378"/>
                  <a:gd name="T91" fmla="*/ 467 h 485"/>
                  <a:gd name="T92" fmla="*/ 0 w 3378"/>
                  <a:gd name="T93" fmla="*/ 46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78" h="485">
                    <a:moveTo>
                      <a:pt x="0" y="467"/>
                    </a:moveTo>
                    <a:lnTo>
                      <a:pt x="0" y="485"/>
                    </a:lnTo>
                    <a:lnTo>
                      <a:pt x="207" y="485"/>
                    </a:lnTo>
                    <a:lnTo>
                      <a:pt x="422" y="485"/>
                    </a:lnTo>
                    <a:lnTo>
                      <a:pt x="630" y="485"/>
                    </a:lnTo>
                    <a:lnTo>
                      <a:pt x="845" y="485"/>
                    </a:lnTo>
                    <a:lnTo>
                      <a:pt x="845" y="485"/>
                    </a:lnTo>
                    <a:lnTo>
                      <a:pt x="848" y="484"/>
                    </a:lnTo>
                    <a:lnTo>
                      <a:pt x="851" y="483"/>
                    </a:lnTo>
                    <a:lnTo>
                      <a:pt x="853" y="481"/>
                    </a:lnTo>
                    <a:lnTo>
                      <a:pt x="1060" y="150"/>
                    </a:lnTo>
                    <a:lnTo>
                      <a:pt x="1052" y="145"/>
                    </a:lnTo>
                    <a:lnTo>
                      <a:pt x="1052" y="155"/>
                    </a:lnTo>
                    <a:lnTo>
                      <a:pt x="1056" y="153"/>
                    </a:lnTo>
                    <a:lnTo>
                      <a:pt x="1059" y="152"/>
                    </a:lnTo>
                    <a:lnTo>
                      <a:pt x="1052" y="155"/>
                    </a:lnTo>
                    <a:lnTo>
                      <a:pt x="1266" y="160"/>
                    </a:lnTo>
                    <a:lnTo>
                      <a:pt x="1266" y="151"/>
                    </a:lnTo>
                    <a:lnTo>
                      <a:pt x="1262" y="159"/>
                    </a:lnTo>
                    <a:lnTo>
                      <a:pt x="1469" y="276"/>
                    </a:lnTo>
                    <a:lnTo>
                      <a:pt x="1471" y="276"/>
                    </a:lnTo>
                    <a:lnTo>
                      <a:pt x="1474" y="277"/>
                    </a:lnTo>
                    <a:lnTo>
                      <a:pt x="1690" y="284"/>
                    </a:lnTo>
                    <a:lnTo>
                      <a:pt x="1692" y="284"/>
                    </a:lnTo>
                    <a:lnTo>
                      <a:pt x="1899" y="245"/>
                    </a:lnTo>
                    <a:lnTo>
                      <a:pt x="1897" y="236"/>
                    </a:lnTo>
                    <a:lnTo>
                      <a:pt x="1898" y="245"/>
                    </a:lnTo>
                    <a:lnTo>
                      <a:pt x="2113" y="219"/>
                    </a:lnTo>
                    <a:lnTo>
                      <a:pt x="2115" y="219"/>
                    </a:lnTo>
                    <a:lnTo>
                      <a:pt x="2322" y="148"/>
                    </a:lnTo>
                    <a:lnTo>
                      <a:pt x="2324" y="147"/>
                    </a:lnTo>
                    <a:lnTo>
                      <a:pt x="2538" y="17"/>
                    </a:lnTo>
                    <a:lnTo>
                      <a:pt x="2533" y="9"/>
                    </a:lnTo>
                    <a:lnTo>
                      <a:pt x="2530" y="17"/>
                    </a:lnTo>
                    <a:lnTo>
                      <a:pt x="2533" y="18"/>
                    </a:lnTo>
                    <a:lnTo>
                      <a:pt x="2537" y="17"/>
                    </a:lnTo>
                    <a:lnTo>
                      <a:pt x="2530" y="17"/>
                    </a:lnTo>
                    <a:lnTo>
                      <a:pt x="2739" y="127"/>
                    </a:lnTo>
                    <a:lnTo>
                      <a:pt x="2742" y="119"/>
                    </a:lnTo>
                    <a:lnTo>
                      <a:pt x="2735" y="126"/>
                    </a:lnTo>
                    <a:lnTo>
                      <a:pt x="2734" y="124"/>
                    </a:lnTo>
                    <a:lnTo>
                      <a:pt x="2948" y="481"/>
                    </a:lnTo>
                    <a:lnTo>
                      <a:pt x="2950" y="483"/>
                    </a:lnTo>
                    <a:lnTo>
                      <a:pt x="2953" y="484"/>
                    </a:lnTo>
                    <a:lnTo>
                      <a:pt x="2956" y="485"/>
                    </a:lnTo>
                    <a:lnTo>
                      <a:pt x="3164" y="485"/>
                    </a:lnTo>
                    <a:lnTo>
                      <a:pt x="3378" y="485"/>
                    </a:lnTo>
                    <a:lnTo>
                      <a:pt x="3378" y="467"/>
                    </a:lnTo>
                    <a:lnTo>
                      <a:pt x="3164" y="467"/>
                    </a:lnTo>
                    <a:lnTo>
                      <a:pt x="2956" y="467"/>
                    </a:lnTo>
                    <a:lnTo>
                      <a:pt x="2963" y="469"/>
                    </a:lnTo>
                    <a:lnTo>
                      <a:pt x="2960" y="468"/>
                    </a:lnTo>
                    <a:lnTo>
                      <a:pt x="2956" y="476"/>
                    </a:lnTo>
                    <a:lnTo>
                      <a:pt x="2964" y="472"/>
                    </a:lnTo>
                    <a:lnTo>
                      <a:pt x="2750" y="114"/>
                    </a:lnTo>
                    <a:lnTo>
                      <a:pt x="2749" y="112"/>
                    </a:lnTo>
                    <a:lnTo>
                      <a:pt x="2747" y="111"/>
                    </a:lnTo>
                    <a:lnTo>
                      <a:pt x="2538" y="1"/>
                    </a:lnTo>
                    <a:lnTo>
                      <a:pt x="2537" y="1"/>
                    </a:lnTo>
                    <a:lnTo>
                      <a:pt x="2533" y="0"/>
                    </a:lnTo>
                    <a:lnTo>
                      <a:pt x="2530" y="1"/>
                    </a:lnTo>
                    <a:lnTo>
                      <a:pt x="2529" y="1"/>
                    </a:lnTo>
                    <a:lnTo>
                      <a:pt x="2314" y="131"/>
                    </a:lnTo>
                    <a:lnTo>
                      <a:pt x="2319" y="139"/>
                    </a:lnTo>
                    <a:lnTo>
                      <a:pt x="2317" y="131"/>
                    </a:lnTo>
                    <a:lnTo>
                      <a:pt x="2109" y="201"/>
                    </a:lnTo>
                    <a:lnTo>
                      <a:pt x="2111" y="210"/>
                    </a:lnTo>
                    <a:lnTo>
                      <a:pt x="2110" y="200"/>
                    </a:lnTo>
                    <a:lnTo>
                      <a:pt x="1896" y="227"/>
                    </a:lnTo>
                    <a:lnTo>
                      <a:pt x="1896" y="228"/>
                    </a:lnTo>
                    <a:lnTo>
                      <a:pt x="1688" y="267"/>
                    </a:lnTo>
                    <a:lnTo>
                      <a:pt x="1690" y="275"/>
                    </a:lnTo>
                    <a:lnTo>
                      <a:pt x="1690" y="266"/>
                    </a:lnTo>
                    <a:lnTo>
                      <a:pt x="1474" y="259"/>
                    </a:lnTo>
                    <a:lnTo>
                      <a:pt x="1474" y="268"/>
                    </a:lnTo>
                    <a:lnTo>
                      <a:pt x="1479" y="260"/>
                    </a:lnTo>
                    <a:lnTo>
                      <a:pt x="1271" y="143"/>
                    </a:lnTo>
                    <a:lnTo>
                      <a:pt x="1270" y="143"/>
                    </a:lnTo>
                    <a:lnTo>
                      <a:pt x="1266" y="142"/>
                    </a:lnTo>
                    <a:lnTo>
                      <a:pt x="1052" y="136"/>
                    </a:lnTo>
                    <a:lnTo>
                      <a:pt x="1052" y="136"/>
                    </a:lnTo>
                    <a:lnTo>
                      <a:pt x="1049" y="137"/>
                    </a:lnTo>
                    <a:lnTo>
                      <a:pt x="1045" y="139"/>
                    </a:lnTo>
                    <a:lnTo>
                      <a:pt x="1045" y="141"/>
                    </a:lnTo>
                    <a:lnTo>
                      <a:pt x="838" y="472"/>
                    </a:lnTo>
                    <a:lnTo>
                      <a:pt x="845" y="467"/>
                    </a:lnTo>
                    <a:lnTo>
                      <a:pt x="841" y="468"/>
                    </a:lnTo>
                    <a:lnTo>
                      <a:pt x="838" y="469"/>
                    </a:lnTo>
                    <a:lnTo>
                      <a:pt x="845" y="476"/>
                    </a:lnTo>
                    <a:lnTo>
                      <a:pt x="845" y="467"/>
                    </a:lnTo>
                    <a:lnTo>
                      <a:pt x="630" y="467"/>
                    </a:lnTo>
                    <a:lnTo>
                      <a:pt x="422" y="467"/>
                    </a:lnTo>
                    <a:lnTo>
                      <a:pt x="207" y="467"/>
                    </a:lnTo>
                    <a:lnTo>
                      <a:pt x="0" y="467"/>
                    </a:lnTo>
                    <a:close/>
                  </a:path>
                </a:pathLst>
              </a:custGeom>
              <a:solidFill>
                <a:srgbClr val="998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1915" name="Line 741">
                <a:extLst>
                  <a:ext uri="{FF2B5EF4-FFF2-40B4-BE49-F238E27FC236}">
                    <a16:creationId xmlns:a16="http://schemas.microsoft.com/office/drawing/2014/main" id="{46C19CD6-6878-644F-F508-7738712E962A}"/>
                  </a:ext>
                </a:extLst>
              </p:cNvPr>
              <p:cNvSpPr>
                <a:spLocks noChangeShapeType="1"/>
              </p:cNvSpPr>
              <p:nvPr/>
            </p:nvSpPr>
            <p:spPr bwMode="auto">
              <a:xfrm flipH="1">
                <a:off x="5346" y="3175"/>
                <a:ext cx="169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16" name="Line 742">
                <a:extLst>
                  <a:ext uri="{FF2B5EF4-FFF2-40B4-BE49-F238E27FC236}">
                    <a16:creationId xmlns:a16="http://schemas.microsoft.com/office/drawing/2014/main" id="{47A110AC-B512-F7C5-BB51-961E243A0C49}"/>
                  </a:ext>
                </a:extLst>
              </p:cNvPr>
              <p:cNvSpPr>
                <a:spLocks noChangeShapeType="1"/>
              </p:cNvSpPr>
              <p:nvPr/>
            </p:nvSpPr>
            <p:spPr bwMode="auto">
              <a:xfrm flipV="1">
                <a:off x="5346" y="2133"/>
                <a:ext cx="1" cy="104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17" name="Line 743">
                <a:extLst>
                  <a:ext uri="{FF2B5EF4-FFF2-40B4-BE49-F238E27FC236}">
                    <a16:creationId xmlns:a16="http://schemas.microsoft.com/office/drawing/2014/main" id="{9A7AB302-6A93-37F9-5777-7D276F0261E8}"/>
                  </a:ext>
                </a:extLst>
              </p:cNvPr>
              <p:cNvSpPr>
                <a:spLocks noChangeShapeType="1"/>
              </p:cNvSpPr>
              <p:nvPr/>
            </p:nvSpPr>
            <p:spPr bwMode="auto">
              <a:xfrm>
                <a:off x="5346" y="2133"/>
                <a:ext cx="169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18" name="Line 744">
                <a:extLst>
                  <a:ext uri="{FF2B5EF4-FFF2-40B4-BE49-F238E27FC236}">
                    <a16:creationId xmlns:a16="http://schemas.microsoft.com/office/drawing/2014/main" id="{5F866916-E838-2D2E-B517-2CCE30829C0E}"/>
                  </a:ext>
                </a:extLst>
              </p:cNvPr>
              <p:cNvSpPr>
                <a:spLocks noChangeShapeType="1"/>
              </p:cNvSpPr>
              <p:nvPr/>
            </p:nvSpPr>
            <p:spPr bwMode="auto">
              <a:xfrm>
                <a:off x="7036" y="2133"/>
                <a:ext cx="0" cy="104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19" name="Line 745">
                <a:extLst>
                  <a:ext uri="{FF2B5EF4-FFF2-40B4-BE49-F238E27FC236}">
                    <a16:creationId xmlns:a16="http://schemas.microsoft.com/office/drawing/2014/main" id="{A28C812E-C3DA-3AE0-D4BA-6814D7D0291B}"/>
                  </a:ext>
                </a:extLst>
              </p:cNvPr>
              <p:cNvSpPr>
                <a:spLocks noChangeShapeType="1"/>
              </p:cNvSpPr>
              <p:nvPr/>
            </p:nvSpPr>
            <p:spPr bwMode="auto">
              <a:xfrm flipV="1">
                <a:off x="5346"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0" name="Line 746">
                <a:extLst>
                  <a:ext uri="{FF2B5EF4-FFF2-40B4-BE49-F238E27FC236}">
                    <a16:creationId xmlns:a16="http://schemas.microsoft.com/office/drawing/2014/main" id="{5DD7A29C-38B1-6D0D-609F-26A315A7F413}"/>
                  </a:ext>
                </a:extLst>
              </p:cNvPr>
              <p:cNvSpPr>
                <a:spLocks noChangeShapeType="1"/>
              </p:cNvSpPr>
              <p:nvPr/>
            </p:nvSpPr>
            <p:spPr bwMode="auto">
              <a:xfrm flipV="1">
                <a:off x="5450"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1" name="Line 747">
                <a:extLst>
                  <a:ext uri="{FF2B5EF4-FFF2-40B4-BE49-F238E27FC236}">
                    <a16:creationId xmlns:a16="http://schemas.microsoft.com/office/drawing/2014/main" id="{01B87E8F-266C-146C-01AB-65B54646C61A}"/>
                  </a:ext>
                </a:extLst>
              </p:cNvPr>
              <p:cNvSpPr>
                <a:spLocks noChangeShapeType="1"/>
              </p:cNvSpPr>
              <p:nvPr/>
            </p:nvSpPr>
            <p:spPr bwMode="auto">
              <a:xfrm flipV="1">
                <a:off x="5557"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2" name="Line 748">
                <a:extLst>
                  <a:ext uri="{FF2B5EF4-FFF2-40B4-BE49-F238E27FC236}">
                    <a16:creationId xmlns:a16="http://schemas.microsoft.com/office/drawing/2014/main" id="{C27681AF-2A4B-5EA1-D097-CB1972D0A259}"/>
                  </a:ext>
                </a:extLst>
              </p:cNvPr>
              <p:cNvSpPr>
                <a:spLocks noChangeShapeType="1"/>
              </p:cNvSpPr>
              <p:nvPr/>
            </p:nvSpPr>
            <p:spPr bwMode="auto">
              <a:xfrm flipV="1">
                <a:off x="5662" y="3162"/>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3" name="Line 749">
                <a:extLst>
                  <a:ext uri="{FF2B5EF4-FFF2-40B4-BE49-F238E27FC236}">
                    <a16:creationId xmlns:a16="http://schemas.microsoft.com/office/drawing/2014/main" id="{9EB7BD02-DF1B-8FA1-573F-D6305EF5C9FF}"/>
                  </a:ext>
                </a:extLst>
              </p:cNvPr>
              <p:cNvSpPr>
                <a:spLocks noChangeShapeType="1"/>
              </p:cNvSpPr>
              <p:nvPr/>
            </p:nvSpPr>
            <p:spPr bwMode="auto">
              <a:xfrm flipV="1">
                <a:off x="5769"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4" name="Line 750">
                <a:extLst>
                  <a:ext uri="{FF2B5EF4-FFF2-40B4-BE49-F238E27FC236}">
                    <a16:creationId xmlns:a16="http://schemas.microsoft.com/office/drawing/2014/main" id="{B87ADE8C-A645-F569-E950-8EEE1C59A9AF}"/>
                  </a:ext>
                </a:extLst>
              </p:cNvPr>
              <p:cNvSpPr>
                <a:spLocks noChangeShapeType="1"/>
              </p:cNvSpPr>
              <p:nvPr/>
            </p:nvSpPr>
            <p:spPr bwMode="auto">
              <a:xfrm flipV="1">
                <a:off x="5873"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5" name="Line 751">
                <a:extLst>
                  <a:ext uri="{FF2B5EF4-FFF2-40B4-BE49-F238E27FC236}">
                    <a16:creationId xmlns:a16="http://schemas.microsoft.com/office/drawing/2014/main" id="{608E2170-7215-A4E1-183D-10765011BA3E}"/>
                  </a:ext>
                </a:extLst>
              </p:cNvPr>
              <p:cNvSpPr>
                <a:spLocks noChangeShapeType="1"/>
              </p:cNvSpPr>
              <p:nvPr/>
            </p:nvSpPr>
            <p:spPr bwMode="auto">
              <a:xfrm flipV="1">
                <a:off x="5980"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6" name="Line 752">
                <a:extLst>
                  <a:ext uri="{FF2B5EF4-FFF2-40B4-BE49-F238E27FC236}">
                    <a16:creationId xmlns:a16="http://schemas.microsoft.com/office/drawing/2014/main" id="{DFE554F5-BFF5-3EAF-9858-131AF54E82BB}"/>
                  </a:ext>
                </a:extLst>
              </p:cNvPr>
              <p:cNvSpPr>
                <a:spLocks noChangeShapeType="1"/>
              </p:cNvSpPr>
              <p:nvPr/>
            </p:nvSpPr>
            <p:spPr bwMode="auto">
              <a:xfrm flipV="1">
                <a:off x="6084"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7" name="Line 753">
                <a:extLst>
                  <a:ext uri="{FF2B5EF4-FFF2-40B4-BE49-F238E27FC236}">
                    <a16:creationId xmlns:a16="http://schemas.microsoft.com/office/drawing/2014/main" id="{08949F6A-491E-30D7-288E-10DC862CAB0D}"/>
                  </a:ext>
                </a:extLst>
              </p:cNvPr>
              <p:cNvSpPr>
                <a:spLocks noChangeShapeType="1"/>
              </p:cNvSpPr>
              <p:nvPr/>
            </p:nvSpPr>
            <p:spPr bwMode="auto">
              <a:xfrm flipV="1">
                <a:off x="6191" y="3162"/>
                <a:ext cx="1"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8" name="Line 754">
                <a:extLst>
                  <a:ext uri="{FF2B5EF4-FFF2-40B4-BE49-F238E27FC236}">
                    <a16:creationId xmlns:a16="http://schemas.microsoft.com/office/drawing/2014/main" id="{FA0CFF60-533E-319A-47F1-2D3C8559C951}"/>
                  </a:ext>
                </a:extLst>
              </p:cNvPr>
              <p:cNvSpPr>
                <a:spLocks noChangeShapeType="1"/>
              </p:cNvSpPr>
              <p:nvPr/>
            </p:nvSpPr>
            <p:spPr bwMode="auto">
              <a:xfrm flipV="1">
                <a:off x="6295"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29" name="Line 755">
                <a:extLst>
                  <a:ext uri="{FF2B5EF4-FFF2-40B4-BE49-F238E27FC236}">
                    <a16:creationId xmlns:a16="http://schemas.microsoft.com/office/drawing/2014/main" id="{F3F628C6-16F3-5DBD-B257-2911733C96DA}"/>
                  </a:ext>
                </a:extLst>
              </p:cNvPr>
              <p:cNvSpPr>
                <a:spLocks noChangeShapeType="1"/>
              </p:cNvSpPr>
              <p:nvPr/>
            </p:nvSpPr>
            <p:spPr bwMode="auto">
              <a:xfrm flipV="1">
                <a:off x="6402"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0" name="Line 756">
                <a:extLst>
                  <a:ext uri="{FF2B5EF4-FFF2-40B4-BE49-F238E27FC236}">
                    <a16:creationId xmlns:a16="http://schemas.microsoft.com/office/drawing/2014/main" id="{F516DE19-082D-4D84-BAAF-107E71ADDA61}"/>
                  </a:ext>
                </a:extLst>
              </p:cNvPr>
              <p:cNvSpPr>
                <a:spLocks noChangeShapeType="1"/>
              </p:cNvSpPr>
              <p:nvPr/>
            </p:nvSpPr>
            <p:spPr bwMode="auto">
              <a:xfrm flipV="1">
                <a:off x="6506"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1" name="Line 757">
                <a:extLst>
                  <a:ext uri="{FF2B5EF4-FFF2-40B4-BE49-F238E27FC236}">
                    <a16:creationId xmlns:a16="http://schemas.microsoft.com/office/drawing/2014/main" id="{BC03566B-3A42-F9F1-F69B-F0A14027D2F3}"/>
                  </a:ext>
                </a:extLst>
              </p:cNvPr>
              <p:cNvSpPr>
                <a:spLocks noChangeShapeType="1"/>
              </p:cNvSpPr>
              <p:nvPr/>
            </p:nvSpPr>
            <p:spPr bwMode="auto">
              <a:xfrm flipV="1">
                <a:off x="6613"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2" name="Line 758">
                <a:extLst>
                  <a:ext uri="{FF2B5EF4-FFF2-40B4-BE49-F238E27FC236}">
                    <a16:creationId xmlns:a16="http://schemas.microsoft.com/office/drawing/2014/main" id="{B85F36CE-2DBB-AEA5-69BB-CCE48DC3AC03}"/>
                  </a:ext>
                </a:extLst>
              </p:cNvPr>
              <p:cNvSpPr>
                <a:spLocks noChangeShapeType="1"/>
              </p:cNvSpPr>
              <p:nvPr/>
            </p:nvSpPr>
            <p:spPr bwMode="auto">
              <a:xfrm flipV="1">
                <a:off x="6718" y="3162"/>
                <a:ext cx="0" cy="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3" name="Line 759">
                <a:extLst>
                  <a:ext uri="{FF2B5EF4-FFF2-40B4-BE49-F238E27FC236}">
                    <a16:creationId xmlns:a16="http://schemas.microsoft.com/office/drawing/2014/main" id="{90A13843-6CBE-7932-5D55-2E4DB658BEDE}"/>
                  </a:ext>
                </a:extLst>
              </p:cNvPr>
              <p:cNvSpPr>
                <a:spLocks noChangeShapeType="1"/>
              </p:cNvSpPr>
              <p:nvPr/>
            </p:nvSpPr>
            <p:spPr bwMode="auto">
              <a:xfrm flipV="1">
                <a:off x="6825"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4" name="Line 760">
                <a:extLst>
                  <a:ext uri="{FF2B5EF4-FFF2-40B4-BE49-F238E27FC236}">
                    <a16:creationId xmlns:a16="http://schemas.microsoft.com/office/drawing/2014/main" id="{C7A44E15-CC40-FF33-59A0-DE793738447F}"/>
                  </a:ext>
                </a:extLst>
              </p:cNvPr>
              <p:cNvSpPr>
                <a:spLocks noChangeShapeType="1"/>
              </p:cNvSpPr>
              <p:nvPr/>
            </p:nvSpPr>
            <p:spPr bwMode="auto">
              <a:xfrm flipV="1">
                <a:off x="6928" y="3169"/>
                <a:ext cx="1"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5" name="Line 761">
                <a:extLst>
                  <a:ext uri="{FF2B5EF4-FFF2-40B4-BE49-F238E27FC236}">
                    <a16:creationId xmlns:a16="http://schemas.microsoft.com/office/drawing/2014/main" id="{C2464A7F-0D4D-3976-7577-1012821046B4}"/>
                  </a:ext>
                </a:extLst>
              </p:cNvPr>
              <p:cNvSpPr>
                <a:spLocks noChangeShapeType="1"/>
              </p:cNvSpPr>
              <p:nvPr/>
            </p:nvSpPr>
            <p:spPr bwMode="auto">
              <a:xfrm flipV="1">
                <a:off x="7036" y="3169"/>
                <a:ext cx="0" cy="6"/>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6" name="Line 762">
                <a:extLst>
                  <a:ext uri="{FF2B5EF4-FFF2-40B4-BE49-F238E27FC236}">
                    <a16:creationId xmlns:a16="http://schemas.microsoft.com/office/drawing/2014/main" id="{EE307E98-A8A9-63EE-1414-E470B8576110}"/>
                  </a:ext>
                </a:extLst>
              </p:cNvPr>
              <p:cNvSpPr>
                <a:spLocks noChangeShapeType="1"/>
              </p:cNvSpPr>
              <p:nvPr/>
            </p:nvSpPr>
            <p:spPr bwMode="auto">
              <a:xfrm>
                <a:off x="5346" y="3175"/>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7" name="Line 763">
                <a:extLst>
                  <a:ext uri="{FF2B5EF4-FFF2-40B4-BE49-F238E27FC236}">
                    <a16:creationId xmlns:a16="http://schemas.microsoft.com/office/drawing/2014/main" id="{28378C4A-D191-6061-FE3B-C9E04C566E1D}"/>
                  </a:ext>
                </a:extLst>
              </p:cNvPr>
              <p:cNvSpPr>
                <a:spLocks noChangeShapeType="1"/>
              </p:cNvSpPr>
              <p:nvPr/>
            </p:nvSpPr>
            <p:spPr bwMode="auto">
              <a:xfrm>
                <a:off x="5346" y="3133"/>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8" name="Line 764">
                <a:extLst>
                  <a:ext uri="{FF2B5EF4-FFF2-40B4-BE49-F238E27FC236}">
                    <a16:creationId xmlns:a16="http://schemas.microsoft.com/office/drawing/2014/main" id="{0ACBE73D-8754-8B26-1785-D63FC06B65A3}"/>
                  </a:ext>
                </a:extLst>
              </p:cNvPr>
              <p:cNvSpPr>
                <a:spLocks noChangeShapeType="1"/>
              </p:cNvSpPr>
              <p:nvPr/>
            </p:nvSpPr>
            <p:spPr bwMode="auto">
              <a:xfrm>
                <a:off x="5346" y="3091"/>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39" name="Line 765">
                <a:extLst>
                  <a:ext uri="{FF2B5EF4-FFF2-40B4-BE49-F238E27FC236}">
                    <a16:creationId xmlns:a16="http://schemas.microsoft.com/office/drawing/2014/main" id="{7A44E81F-D1C1-4D95-6A33-E9E645998890}"/>
                  </a:ext>
                </a:extLst>
              </p:cNvPr>
              <p:cNvSpPr>
                <a:spLocks noChangeShapeType="1"/>
              </p:cNvSpPr>
              <p:nvPr/>
            </p:nvSpPr>
            <p:spPr bwMode="auto">
              <a:xfrm>
                <a:off x="5346" y="3052"/>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0" name="Line 766">
                <a:extLst>
                  <a:ext uri="{FF2B5EF4-FFF2-40B4-BE49-F238E27FC236}">
                    <a16:creationId xmlns:a16="http://schemas.microsoft.com/office/drawing/2014/main" id="{2AE1F8AF-AAA1-31C3-88ED-59D1FB6BFDD9}"/>
                  </a:ext>
                </a:extLst>
              </p:cNvPr>
              <p:cNvSpPr>
                <a:spLocks noChangeShapeType="1"/>
              </p:cNvSpPr>
              <p:nvPr/>
            </p:nvSpPr>
            <p:spPr bwMode="auto">
              <a:xfrm>
                <a:off x="5346" y="3010"/>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1" name="Line 767">
                <a:extLst>
                  <a:ext uri="{FF2B5EF4-FFF2-40B4-BE49-F238E27FC236}">
                    <a16:creationId xmlns:a16="http://schemas.microsoft.com/office/drawing/2014/main" id="{5898E1B1-32C1-28FE-C935-A94D3BDF5CFE}"/>
                  </a:ext>
                </a:extLst>
              </p:cNvPr>
              <p:cNvSpPr>
                <a:spLocks noChangeShapeType="1"/>
              </p:cNvSpPr>
              <p:nvPr/>
            </p:nvSpPr>
            <p:spPr bwMode="auto">
              <a:xfrm>
                <a:off x="5346" y="2968"/>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2" name="Line 768">
                <a:extLst>
                  <a:ext uri="{FF2B5EF4-FFF2-40B4-BE49-F238E27FC236}">
                    <a16:creationId xmlns:a16="http://schemas.microsoft.com/office/drawing/2014/main" id="{BD8DCBF1-F3F7-FB44-741E-57012AC44217}"/>
                  </a:ext>
                </a:extLst>
              </p:cNvPr>
              <p:cNvSpPr>
                <a:spLocks noChangeShapeType="1"/>
              </p:cNvSpPr>
              <p:nvPr/>
            </p:nvSpPr>
            <p:spPr bwMode="auto">
              <a:xfrm>
                <a:off x="5346" y="2925"/>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3" name="Line 769">
                <a:extLst>
                  <a:ext uri="{FF2B5EF4-FFF2-40B4-BE49-F238E27FC236}">
                    <a16:creationId xmlns:a16="http://schemas.microsoft.com/office/drawing/2014/main" id="{4472B301-AAD7-7510-C9DB-9BE7EFF97CD7}"/>
                  </a:ext>
                </a:extLst>
              </p:cNvPr>
              <p:cNvSpPr>
                <a:spLocks noChangeShapeType="1"/>
              </p:cNvSpPr>
              <p:nvPr/>
            </p:nvSpPr>
            <p:spPr bwMode="auto">
              <a:xfrm>
                <a:off x="5346" y="2883"/>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4" name="Line 770">
                <a:extLst>
                  <a:ext uri="{FF2B5EF4-FFF2-40B4-BE49-F238E27FC236}">
                    <a16:creationId xmlns:a16="http://schemas.microsoft.com/office/drawing/2014/main" id="{E15531DA-F965-5835-4A43-30F84D30C4AB}"/>
                  </a:ext>
                </a:extLst>
              </p:cNvPr>
              <p:cNvSpPr>
                <a:spLocks noChangeShapeType="1"/>
              </p:cNvSpPr>
              <p:nvPr/>
            </p:nvSpPr>
            <p:spPr bwMode="auto">
              <a:xfrm>
                <a:off x="5346" y="2841"/>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5" name="Line 771">
                <a:extLst>
                  <a:ext uri="{FF2B5EF4-FFF2-40B4-BE49-F238E27FC236}">
                    <a16:creationId xmlns:a16="http://schemas.microsoft.com/office/drawing/2014/main" id="{528A5EDC-77A3-C102-0A80-D920F640581E}"/>
                  </a:ext>
                </a:extLst>
              </p:cNvPr>
              <p:cNvSpPr>
                <a:spLocks noChangeShapeType="1"/>
              </p:cNvSpPr>
              <p:nvPr/>
            </p:nvSpPr>
            <p:spPr bwMode="auto">
              <a:xfrm>
                <a:off x="5346" y="2799"/>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6" name="Line 772">
                <a:extLst>
                  <a:ext uri="{FF2B5EF4-FFF2-40B4-BE49-F238E27FC236}">
                    <a16:creationId xmlns:a16="http://schemas.microsoft.com/office/drawing/2014/main" id="{22B05F3A-DB11-81C7-44FE-17922D9AC7D8}"/>
                  </a:ext>
                </a:extLst>
              </p:cNvPr>
              <p:cNvSpPr>
                <a:spLocks noChangeShapeType="1"/>
              </p:cNvSpPr>
              <p:nvPr/>
            </p:nvSpPr>
            <p:spPr bwMode="auto">
              <a:xfrm>
                <a:off x="5346" y="2757"/>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7" name="Line 773">
                <a:extLst>
                  <a:ext uri="{FF2B5EF4-FFF2-40B4-BE49-F238E27FC236}">
                    <a16:creationId xmlns:a16="http://schemas.microsoft.com/office/drawing/2014/main" id="{40163424-5B38-B026-D73D-F02785120EA9}"/>
                  </a:ext>
                </a:extLst>
              </p:cNvPr>
              <p:cNvSpPr>
                <a:spLocks noChangeShapeType="1"/>
              </p:cNvSpPr>
              <p:nvPr/>
            </p:nvSpPr>
            <p:spPr bwMode="auto">
              <a:xfrm>
                <a:off x="5346" y="2718"/>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8" name="Line 774">
                <a:extLst>
                  <a:ext uri="{FF2B5EF4-FFF2-40B4-BE49-F238E27FC236}">
                    <a16:creationId xmlns:a16="http://schemas.microsoft.com/office/drawing/2014/main" id="{1F01B81E-7269-D259-4ED6-A5B4D7CEDEC8}"/>
                  </a:ext>
                </a:extLst>
              </p:cNvPr>
              <p:cNvSpPr>
                <a:spLocks noChangeShapeType="1"/>
              </p:cNvSpPr>
              <p:nvPr/>
            </p:nvSpPr>
            <p:spPr bwMode="auto">
              <a:xfrm>
                <a:off x="5346" y="2676"/>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49" name="Line 775">
                <a:extLst>
                  <a:ext uri="{FF2B5EF4-FFF2-40B4-BE49-F238E27FC236}">
                    <a16:creationId xmlns:a16="http://schemas.microsoft.com/office/drawing/2014/main" id="{974F2554-4959-6B62-D789-01AB33B20012}"/>
                  </a:ext>
                </a:extLst>
              </p:cNvPr>
              <p:cNvSpPr>
                <a:spLocks noChangeShapeType="1"/>
              </p:cNvSpPr>
              <p:nvPr/>
            </p:nvSpPr>
            <p:spPr bwMode="auto">
              <a:xfrm>
                <a:off x="5346" y="2633"/>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0" name="Line 776">
                <a:extLst>
                  <a:ext uri="{FF2B5EF4-FFF2-40B4-BE49-F238E27FC236}">
                    <a16:creationId xmlns:a16="http://schemas.microsoft.com/office/drawing/2014/main" id="{49E92E67-E930-64E5-EBF8-1B5ED8E5D7DB}"/>
                  </a:ext>
                </a:extLst>
              </p:cNvPr>
              <p:cNvSpPr>
                <a:spLocks noChangeShapeType="1"/>
              </p:cNvSpPr>
              <p:nvPr/>
            </p:nvSpPr>
            <p:spPr bwMode="auto">
              <a:xfrm>
                <a:off x="5346" y="2591"/>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1" name="Line 777">
                <a:extLst>
                  <a:ext uri="{FF2B5EF4-FFF2-40B4-BE49-F238E27FC236}">
                    <a16:creationId xmlns:a16="http://schemas.microsoft.com/office/drawing/2014/main" id="{FF607EF0-95C5-DE8A-E965-67C6FD494C3C}"/>
                  </a:ext>
                </a:extLst>
              </p:cNvPr>
              <p:cNvSpPr>
                <a:spLocks noChangeShapeType="1"/>
              </p:cNvSpPr>
              <p:nvPr/>
            </p:nvSpPr>
            <p:spPr bwMode="auto">
              <a:xfrm>
                <a:off x="5346" y="254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2" name="Line 778">
                <a:extLst>
                  <a:ext uri="{FF2B5EF4-FFF2-40B4-BE49-F238E27FC236}">
                    <a16:creationId xmlns:a16="http://schemas.microsoft.com/office/drawing/2014/main" id="{5D29F16E-6267-8A0C-B9B1-059618DD0C51}"/>
                  </a:ext>
                </a:extLst>
              </p:cNvPr>
              <p:cNvSpPr>
                <a:spLocks noChangeShapeType="1"/>
              </p:cNvSpPr>
              <p:nvPr/>
            </p:nvSpPr>
            <p:spPr bwMode="auto">
              <a:xfrm>
                <a:off x="5346" y="2507"/>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3" name="Line 779">
                <a:extLst>
                  <a:ext uri="{FF2B5EF4-FFF2-40B4-BE49-F238E27FC236}">
                    <a16:creationId xmlns:a16="http://schemas.microsoft.com/office/drawing/2014/main" id="{DC11B049-E247-B2F9-B13C-8C67BB77AADA}"/>
                  </a:ext>
                </a:extLst>
              </p:cNvPr>
              <p:cNvSpPr>
                <a:spLocks noChangeShapeType="1"/>
              </p:cNvSpPr>
              <p:nvPr/>
            </p:nvSpPr>
            <p:spPr bwMode="auto">
              <a:xfrm>
                <a:off x="5346" y="2464"/>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4" name="Line 780">
                <a:extLst>
                  <a:ext uri="{FF2B5EF4-FFF2-40B4-BE49-F238E27FC236}">
                    <a16:creationId xmlns:a16="http://schemas.microsoft.com/office/drawing/2014/main" id="{0CCDAF08-2336-DD6F-295A-FE11799DE48A}"/>
                  </a:ext>
                </a:extLst>
              </p:cNvPr>
              <p:cNvSpPr>
                <a:spLocks noChangeShapeType="1"/>
              </p:cNvSpPr>
              <p:nvPr/>
            </p:nvSpPr>
            <p:spPr bwMode="auto">
              <a:xfrm>
                <a:off x="5346" y="2425"/>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5" name="Line 781">
                <a:extLst>
                  <a:ext uri="{FF2B5EF4-FFF2-40B4-BE49-F238E27FC236}">
                    <a16:creationId xmlns:a16="http://schemas.microsoft.com/office/drawing/2014/main" id="{D639614C-384C-087E-8FB4-514CA09AC8AB}"/>
                  </a:ext>
                </a:extLst>
              </p:cNvPr>
              <p:cNvSpPr>
                <a:spLocks noChangeShapeType="1"/>
              </p:cNvSpPr>
              <p:nvPr/>
            </p:nvSpPr>
            <p:spPr bwMode="auto">
              <a:xfrm>
                <a:off x="5346" y="2384"/>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6" name="Line 782">
                <a:extLst>
                  <a:ext uri="{FF2B5EF4-FFF2-40B4-BE49-F238E27FC236}">
                    <a16:creationId xmlns:a16="http://schemas.microsoft.com/office/drawing/2014/main" id="{D268963D-486E-FDEE-0C1E-9EA35292F493}"/>
                  </a:ext>
                </a:extLst>
              </p:cNvPr>
              <p:cNvSpPr>
                <a:spLocks noChangeShapeType="1"/>
              </p:cNvSpPr>
              <p:nvPr/>
            </p:nvSpPr>
            <p:spPr bwMode="auto">
              <a:xfrm>
                <a:off x="5346" y="2341"/>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7" name="Line 783">
                <a:extLst>
                  <a:ext uri="{FF2B5EF4-FFF2-40B4-BE49-F238E27FC236}">
                    <a16:creationId xmlns:a16="http://schemas.microsoft.com/office/drawing/2014/main" id="{AAE41353-9AAD-D7D8-A58E-A643FBD61FC3}"/>
                  </a:ext>
                </a:extLst>
              </p:cNvPr>
              <p:cNvSpPr>
                <a:spLocks noChangeShapeType="1"/>
              </p:cNvSpPr>
              <p:nvPr/>
            </p:nvSpPr>
            <p:spPr bwMode="auto">
              <a:xfrm>
                <a:off x="5346" y="2299"/>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8" name="Line 784">
                <a:extLst>
                  <a:ext uri="{FF2B5EF4-FFF2-40B4-BE49-F238E27FC236}">
                    <a16:creationId xmlns:a16="http://schemas.microsoft.com/office/drawing/2014/main" id="{C6C07970-BCC0-3876-EB55-109CC3FB1892}"/>
                  </a:ext>
                </a:extLst>
              </p:cNvPr>
              <p:cNvSpPr>
                <a:spLocks noChangeShapeType="1"/>
              </p:cNvSpPr>
              <p:nvPr/>
            </p:nvSpPr>
            <p:spPr bwMode="auto">
              <a:xfrm>
                <a:off x="5346" y="2257"/>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59" name="Line 785">
                <a:extLst>
                  <a:ext uri="{FF2B5EF4-FFF2-40B4-BE49-F238E27FC236}">
                    <a16:creationId xmlns:a16="http://schemas.microsoft.com/office/drawing/2014/main" id="{B15E06EC-5099-4405-5270-2F5AE9EA6005}"/>
                  </a:ext>
                </a:extLst>
              </p:cNvPr>
              <p:cNvSpPr>
                <a:spLocks noChangeShapeType="1"/>
              </p:cNvSpPr>
              <p:nvPr/>
            </p:nvSpPr>
            <p:spPr bwMode="auto">
              <a:xfrm>
                <a:off x="5346" y="2215"/>
                <a:ext cx="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0" name="Line 786">
                <a:extLst>
                  <a:ext uri="{FF2B5EF4-FFF2-40B4-BE49-F238E27FC236}">
                    <a16:creationId xmlns:a16="http://schemas.microsoft.com/office/drawing/2014/main" id="{2A662973-2445-9AA0-F778-8AE2C5CC26EB}"/>
                  </a:ext>
                </a:extLst>
              </p:cNvPr>
              <p:cNvSpPr>
                <a:spLocks noChangeShapeType="1"/>
              </p:cNvSpPr>
              <p:nvPr/>
            </p:nvSpPr>
            <p:spPr bwMode="auto">
              <a:xfrm>
                <a:off x="5346" y="2172"/>
                <a:ext cx="7"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1" name="Line 787">
                <a:extLst>
                  <a:ext uri="{FF2B5EF4-FFF2-40B4-BE49-F238E27FC236}">
                    <a16:creationId xmlns:a16="http://schemas.microsoft.com/office/drawing/2014/main" id="{E16BC8E5-4F5D-16A4-9A2F-B1B3B31BA881}"/>
                  </a:ext>
                </a:extLst>
              </p:cNvPr>
              <p:cNvSpPr>
                <a:spLocks noChangeShapeType="1"/>
              </p:cNvSpPr>
              <p:nvPr/>
            </p:nvSpPr>
            <p:spPr bwMode="auto">
              <a:xfrm>
                <a:off x="5346" y="2133"/>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2" name="Line 788">
                <a:extLst>
                  <a:ext uri="{FF2B5EF4-FFF2-40B4-BE49-F238E27FC236}">
                    <a16:creationId xmlns:a16="http://schemas.microsoft.com/office/drawing/2014/main" id="{2DAC67B4-25F3-0E84-BF2C-6D78D5BAA792}"/>
                  </a:ext>
                </a:extLst>
              </p:cNvPr>
              <p:cNvSpPr>
                <a:spLocks noChangeShapeType="1"/>
              </p:cNvSpPr>
              <p:nvPr/>
            </p:nvSpPr>
            <p:spPr bwMode="auto">
              <a:xfrm>
                <a:off x="5346"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3" name="Line 789">
                <a:extLst>
                  <a:ext uri="{FF2B5EF4-FFF2-40B4-BE49-F238E27FC236}">
                    <a16:creationId xmlns:a16="http://schemas.microsoft.com/office/drawing/2014/main" id="{FD8C9B26-ED88-0E90-BE9E-460C16480E5A}"/>
                  </a:ext>
                </a:extLst>
              </p:cNvPr>
              <p:cNvSpPr>
                <a:spLocks noChangeShapeType="1"/>
              </p:cNvSpPr>
              <p:nvPr/>
            </p:nvSpPr>
            <p:spPr bwMode="auto">
              <a:xfrm>
                <a:off x="5450"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4" name="Line 790">
                <a:extLst>
                  <a:ext uri="{FF2B5EF4-FFF2-40B4-BE49-F238E27FC236}">
                    <a16:creationId xmlns:a16="http://schemas.microsoft.com/office/drawing/2014/main" id="{B8CD1182-F4A5-828D-831E-5F18CDD6B98B}"/>
                  </a:ext>
                </a:extLst>
              </p:cNvPr>
              <p:cNvSpPr>
                <a:spLocks noChangeShapeType="1"/>
              </p:cNvSpPr>
              <p:nvPr/>
            </p:nvSpPr>
            <p:spPr bwMode="auto">
              <a:xfrm>
                <a:off x="5557"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5" name="Line 791">
                <a:extLst>
                  <a:ext uri="{FF2B5EF4-FFF2-40B4-BE49-F238E27FC236}">
                    <a16:creationId xmlns:a16="http://schemas.microsoft.com/office/drawing/2014/main" id="{C8CC9403-6F97-3F56-7F6B-8A3ED6D3B409}"/>
                  </a:ext>
                </a:extLst>
              </p:cNvPr>
              <p:cNvSpPr>
                <a:spLocks noChangeShapeType="1"/>
              </p:cNvSpPr>
              <p:nvPr/>
            </p:nvSpPr>
            <p:spPr bwMode="auto">
              <a:xfrm>
                <a:off x="5662" y="2133"/>
                <a:ext cx="0"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6" name="Line 792">
                <a:extLst>
                  <a:ext uri="{FF2B5EF4-FFF2-40B4-BE49-F238E27FC236}">
                    <a16:creationId xmlns:a16="http://schemas.microsoft.com/office/drawing/2014/main" id="{F4130AB3-5BCF-2230-E0D7-B54141BE1D7D}"/>
                  </a:ext>
                </a:extLst>
              </p:cNvPr>
              <p:cNvSpPr>
                <a:spLocks noChangeShapeType="1"/>
              </p:cNvSpPr>
              <p:nvPr/>
            </p:nvSpPr>
            <p:spPr bwMode="auto">
              <a:xfrm>
                <a:off x="5769"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7" name="Line 793">
                <a:extLst>
                  <a:ext uri="{FF2B5EF4-FFF2-40B4-BE49-F238E27FC236}">
                    <a16:creationId xmlns:a16="http://schemas.microsoft.com/office/drawing/2014/main" id="{8040D328-75A0-D48A-3CCD-AC2ECA7EDBC2}"/>
                  </a:ext>
                </a:extLst>
              </p:cNvPr>
              <p:cNvSpPr>
                <a:spLocks noChangeShapeType="1"/>
              </p:cNvSpPr>
              <p:nvPr/>
            </p:nvSpPr>
            <p:spPr bwMode="auto">
              <a:xfrm>
                <a:off x="5873"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8" name="Line 794">
                <a:extLst>
                  <a:ext uri="{FF2B5EF4-FFF2-40B4-BE49-F238E27FC236}">
                    <a16:creationId xmlns:a16="http://schemas.microsoft.com/office/drawing/2014/main" id="{1DD2BB97-1627-2E87-D1C6-EA55990726C7}"/>
                  </a:ext>
                </a:extLst>
              </p:cNvPr>
              <p:cNvSpPr>
                <a:spLocks noChangeShapeType="1"/>
              </p:cNvSpPr>
              <p:nvPr/>
            </p:nvSpPr>
            <p:spPr bwMode="auto">
              <a:xfrm>
                <a:off x="5980"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69" name="Line 795">
                <a:extLst>
                  <a:ext uri="{FF2B5EF4-FFF2-40B4-BE49-F238E27FC236}">
                    <a16:creationId xmlns:a16="http://schemas.microsoft.com/office/drawing/2014/main" id="{A4F278F0-5E69-8B4E-663D-B9DDEF70B81A}"/>
                  </a:ext>
                </a:extLst>
              </p:cNvPr>
              <p:cNvSpPr>
                <a:spLocks noChangeShapeType="1"/>
              </p:cNvSpPr>
              <p:nvPr/>
            </p:nvSpPr>
            <p:spPr bwMode="auto">
              <a:xfrm>
                <a:off x="6084"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0" name="Line 796">
                <a:extLst>
                  <a:ext uri="{FF2B5EF4-FFF2-40B4-BE49-F238E27FC236}">
                    <a16:creationId xmlns:a16="http://schemas.microsoft.com/office/drawing/2014/main" id="{E8A8E5D3-DE1C-3C15-C7A0-05988096C896}"/>
                  </a:ext>
                </a:extLst>
              </p:cNvPr>
              <p:cNvSpPr>
                <a:spLocks noChangeShapeType="1"/>
              </p:cNvSpPr>
              <p:nvPr/>
            </p:nvSpPr>
            <p:spPr bwMode="auto">
              <a:xfrm>
                <a:off x="6191" y="2133"/>
                <a:ext cx="1"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1" name="Line 797">
                <a:extLst>
                  <a:ext uri="{FF2B5EF4-FFF2-40B4-BE49-F238E27FC236}">
                    <a16:creationId xmlns:a16="http://schemas.microsoft.com/office/drawing/2014/main" id="{B2BB2541-6BF8-D1A9-513B-A8F085190D50}"/>
                  </a:ext>
                </a:extLst>
              </p:cNvPr>
              <p:cNvSpPr>
                <a:spLocks noChangeShapeType="1"/>
              </p:cNvSpPr>
              <p:nvPr/>
            </p:nvSpPr>
            <p:spPr bwMode="auto">
              <a:xfrm>
                <a:off x="6295"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2" name="Line 798">
                <a:extLst>
                  <a:ext uri="{FF2B5EF4-FFF2-40B4-BE49-F238E27FC236}">
                    <a16:creationId xmlns:a16="http://schemas.microsoft.com/office/drawing/2014/main" id="{37CE3EA1-4E42-5DBB-9DA5-E0364833FB40}"/>
                  </a:ext>
                </a:extLst>
              </p:cNvPr>
              <p:cNvSpPr>
                <a:spLocks noChangeShapeType="1"/>
              </p:cNvSpPr>
              <p:nvPr/>
            </p:nvSpPr>
            <p:spPr bwMode="auto">
              <a:xfrm>
                <a:off x="6402"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3" name="Line 799">
                <a:extLst>
                  <a:ext uri="{FF2B5EF4-FFF2-40B4-BE49-F238E27FC236}">
                    <a16:creationId xmlns:a16="http://schemas.microsoft.com/office/drawing/2014/main" id="{FA635BCA-6653-DB6A-9A67-7A01EE3A95B1}"/>
                  </a:ext>
                </a:extLst>
              </p:cNvPr>
              <p:cNvSpPr>
                <a:spLocks noChangeShapeType="1"/>
              </p:cNvSpPr>
              <p:nvPr/>
            </p:nvSpPr>
            <p:spPr bwMode="auto">
              <a:xfrm>
                <a:off x="6506"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4" name="Line 800">
                <a:extLst>
                  <a:ext uri="{FF2B5EF4-FFF2-40B4-BE49-F238E27FC236}">
                    <a16:creationId xmlns:a16="http://schemas.microsoft.com/office/drawing/2014/main" id="{23BA964F-C92A-5AC7-93D8-D05A6A0D98D4}"/>
                  </a:ext>
                </a:extLst>
              </p:cNvPr>
              <p:cNvSpPr>
                <a:spLocks noChangeShapeType="1"/>
              </p:cNvSpPr>
              <p:nvPr/>
            </p:nvSpPr>
            <p:spPr bwMode="auto">
              <a:xfrm>
                <a:off x="6613"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5" name="Line 801">
                <a:extLst>
                  <a:ext uri="{FF2B5EF4-FFF2-40B4-BE49-F238E27FC236}">
                    <a16:creationId xmlns:a16="http://schemas.microsoft.com/office/drawing/2014/main" id="{88A10D66-8C11-4FD0-AAAB-1ED33E59E219}"/>
                  </a:ext>
                </a:extLst>
              </p:cNvPr>
              <p:cNvSpPr>
                <a:spLocks noChangeShapeType="1"/>
              </p:cNvSpPr>
              <p:nvPr/>
            </p:nvSpPr>
            <p:spPr bwMode="auto">
              <a:xfrm>
                <a:off x="6718" y="2133"/>
                <a:ext cx="0" cy="14"/>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6" name="Line 802">
                <a:extLst>
                  <a:ext uri="{FF2B5EF4-FFF2-40B4-BE49-F238E27FC236}">
                    <a16:creationId xmlns:a16="http://schemas.microsoft.com/office/drawing/2014/main" id="{6A68F742-A86D-7D28-9FCF-D446F14D224C}"/>
                  </a:ext>
                </a:extLst>
              </p:cNvPr>
              <p:cNvSpPr>
                <a:spLocks noChangeShapeType="1"/>
              </p:cNvSpPr>
              <p:nvPr/>
            </p:nvSpPr>
            <p:spPr bwMode="auto">
              <a:xfrm>
                <a:off x="6825"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7" name="Line 803">
                <a:extLst>
                  <a:ext uri="{FF2B5EF4-FFF2-40B4-BE49-F238E27FC236}">
                    <a16:creationId xmlns:a16="http://schemas.microsoft.com/office/drawing/2014/main" id="{035782CC-D008-2903-8937-9FAB0EA01BCD}"/>
                  </a:ext>
                </a:extLst>
              </p:cNvPr>
              <p:cNvSpPr>
                <a:spLocks noChangeShapeType="1"/>
              </p:cNvSpPr>
              <p:nvPr/>
            </p:nvSpPr>
            <p:spPr bwMode="auto">
              <a:xfrm>
                <a:off x="6928" y="2133"/>
                <a:ext cx="1"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8" name="Line 804">
                <a:extLst>
                  <a:ext uri="{FF2B5EF4-FFF2-40B4-BE49-F238E27FC236}">
                    <a16:creationId xmlns:a16="http://schemas.microsoft.com/office/drawing/2014/main" id="{7DD204F4-1B51-E988-177A-CCFB9EAEB7F0}"/>
                  </a:ext>
                </a:extLst>
              </p:cNvPr>
              <p:cNvSpPr>
                <a:spLocks noChangeShapeType="1"/>
              </p:cNvSpPr>
              <p:nvPr/>
            </p:nvSpPr>
            <p:spPr bwMode="auto">
              <a:xfrm>
                <a:off x="7036" y="2133"/>
                <a:ext cx="0" cy="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79" name="Line 805">
                <a:extLst>
                  <a:ext uri="{FF2B5EF4-FFF2-40B4-BE49-F238E27FC236}">
                    <a16:creationId xmlns:a16="http://schemas.microsoft.com/office/drawing/2014/main" id="{8C1D3D9A-A705-B54D-AEA8-4B206FF83F4C}"/>
                  </a:ext>
                </a:extLst>
              </p:cNvPr>
              <p:cNvSpPr>
                <a:spLocks noChangeShapeType="1"/>
              </p:cNvSpPr>
              <p:nvPr/>
            </p:nvSpPr>
            <p:spPr bwMode="auto">
              <a:xfrm flipH="1">
                <a:off x="7023" y="3175"/>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0" name="Line 806">
                <a:extLst>
                  <a:ext uri="{FF2B5EF4-FFF2-40B4-BE49-F238E27FC236}">
                    <a16:creationId xmlns:a16="http://schemas.microsoft.com/office/drawing/2014/main" id="{BA565B98-949C-FEB3-7929-91B665EB7559}"/>
                  </a:ext>
                </a:extLst>
              </p:cNvPr>
              <p:cNvSpPr>
                <a:spLocks noChangeShapeType="1"/>
              </p:cNvSpPr>
              <p:nvPr/>
            </p:nvSpPr>
            <p:spPr bwMode="auto">
              <a:xfrm flipH="1">
                <a:off x="7026" y="313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1" name="Line 807">
                <a:extLst>
                  <a:ext uri="{FF2B5EF4-FFF2-40B4-BE49-F238E27FC236}">
                    <a16:creationId xmlns:a16="http://schemas.microsoft.com/office/drawing/2014/main" id="{1E58263B-DDB2-2560-8864-5C367285C5CB}"/>
                  </a:ext>
                </a:extLst>
              </p:cNvPr>
              <p:cNvSpPr>
                <a:spLocks noChangeShapeType="1"/>
              </p:cNvSpPr>
              <p:nvPr/>
            </p:nvSpPr>
            <p:spPr bwMode="auto">
              <a:xfrm flipH="1">
                <a:off x="7026" y="309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2" name="Line 808">
                <a:extLst>
                  <a:ext uri="{FF2B5EF4-FFF2-40B4-BE49-F238E27FC236}">
                    <a16:creationId xmlns:a16="http://schemas.microsoft.com/office/drawing/2014/main" id="{A348E7C6-4988-4111-F995-971511A9A7EF}"/>
                  </a:ext>
                </a:extLst>
              </p:cNvPr>
              <p:cNvSpPr>
                <a:spLocks noChangeShapeType="1"/>
              </p:cNvSpPr>
              <p:nvPr/>
            </p:nvSpPr>
            <p:spPr bwMode="auto">
              <a:xfrm flipH="1">
                <a:off x="7026" y="3052"/>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3" name="Line 809">
                <a:extLst>
                  <a:ext uri="{FF2B5EF4-FFF2-40B4-BE49-F238E27FC236}">
                    <a16:creationId xmlns:a16="http://schemas.microsoft.com/office/drawing/2014/main" id="{4CDFE296-9FBF-4BC0-2673-05CA06AC3DA8}"/>
                  </a:ext>
                </a:extLst>
              </p:cNvPr>
              <p:cNvSpPr>
                <a:spLocks noChangeShapeType="1"/>
              </p:cNvSpPr>
              <p:nvPr/>
            </p:nvSpPr>
            <p:spPr bwMode="auto">
              <a:xfrm flipH="1">
                <a:off x="7026" y="3010"/>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4" name="Line 810">
                <a:extLst>
                  <a:ext uri="{FF2B5EF4-FFF2-40B4-BE49-F238E27FC236}">
                    <a16:creationId xmlns:a16="http://schemas.microsoft.com/office/drawing/2014/main" id="{969C755E-C903-D1E4-281A-201E105F2376}"/>
                  </a:ext>
                </a:extLst>
              </p:cNvPr>
              <p:cNvSpPr>
                <a:spLocks noChangeShapeType="1"/>
              </p:cNvSpPr>
              <p:nvPr/>
            </p:nvSpPr>
            <p:spPr bwMode="auto">
              <a:xfrm flipH="1">
                <a:off x="7023" y="2968"/>
                <a:ext cx="1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5" name="Line 811">
                <a:extLst>
                  <a:ext uri="{FF2B5EF4-FFF2-40B4-BE49-F238E27FC236}">
                    <a16:creationId xmlns:a16="http://schemas.microsoft.com/office/drawing/2014/main" id="{438854C6-2A4B-DCA9-28E8-40D94D3A205A}"/>
                  </a:ext>
                </a:extLst>
              </p:cNvPr>
              <p:cNvSpPr>
                <a:spLocks noChangeShapeType="1"/>
              </p:cNvSpPr>
              <p:nvPr/>
            </p:nvSpPr>
            <p:spPr bwMode="auto">
              <a:xfrm flipH="1">
                <a:off x="7026" y="2925"/>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6" name="Line 812">
                <a:extLst>
                  <a:ext uri="{FF2B5EF4-FFF2-40B4-BE49-F238E27FC236}">
                    <a16:creationId xmlns:a16="http://schemas.microsoft.com/office/drawing/2014/main" id="{6D486E65-FDDC-2356-48EE-E6B61AA76DDD}"/>
                  </a:ext>
                </a:extLst>
              </p:cNvPr>
              <p:cNvSpPr>
                <a:spLocks noChangeShapeType="1"/>
              </p:cNvSpPr>
              <p:nvPr/>
            </p:nvSpPr>
            <p:spPr bwMode="auto">
              <a:xfrm flipH="1">
                <a:off x="7026" y="288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7" name="Line 813">
                <a:extLst>
                  <a:ext uri="{FF2B5EF4-FFF2-40B4-BE49-F238E27FC236}">
                    <a16:creationId xmlns:a16="http://schemas.microsoft.com/office/drawing/2014/main" id="{36C25997-3B8B-C57E-6C26-A5199EBE9CE2}"/>
                  </a:ext>
                </a:extLst>
              </p:cNvPr>
              <p:cNvSpPr>
                <a:spLocks noChangeShapeType="1"/>
              </p:cNvSpPr>
              <p:nvPr/>
            </p:nvSpPr>
            <p:spPr bwMode="auto">
              <a:xfrm flipH="1">
                <a:off x="7026" y="2841"/>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8" name="Line 814">
                <a:extLst>
                  <a:ext uri="{FF2B5EF4-FFF2-40B4-BE49-F238E27FC236}">
                    <a16:creationId xmlns:a16="http://schemas.microsoft.com/office/drawing/2014/main" id="{F942A5B7-96EF-DEDB-E112-B652DC2D59DB}"/>
                  </a:ext>
                </a:extLst>
              </p:cNvPr>
              <p:cNvSpPr>
                <a:spLocks noChangeShapeType="1"/>
              </p:cNvSpPr>
              <p:nvPr/>
            </p:nvSpPr>
            <p:spPr bwMode="auto">
              <a:xfrm flipH="1">
                <a:off x="7026" y="2799"/>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89" name="Line 815">
                <a:extLst>
                  <a:ext uri="{FF2B5EF4-FFF2-40B4-BE49-F238E27FC236}">
                    <a16:creationId xmlns:a16="http://schemas.microsoft.com/office/drawing/2014/main" id="{08AA41B5-996D-3D86-A056-2BC10D90E99D}"/>
                  </a:ext>
                </a:extLst>
              </p:cNvPr>
              <p:cNvSpPr>
                <a:spLocks noChangeShapeType="1"/>
              </p:cNvSpPr>
              <p:nvPr/>
            </p:nvSpPr>
            <p:spPr bwMode="auto">
              <a:xfrm flipH="1">
                <a:off x="7023" y="2757"/>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0" name="Line 816">
                <a:extLst>
                  <a:ext uri="{FF2B5EF4-FFF2-40B4-BE49-F238E27FC236}">
                    <a16:creationId xmlns:a16="http://schemas.microsoft.com/office/drawing/2014/main" id="{F1BDC493-59EE-BE01-9687-D4235D1ED05F}"/>
                  </a:ext>
                </a:extLst>
              </p:cNvPr>
              <p:cNvSpPr>
                <a:spLocks noChangeShapeType="1"/>
              </p:cNvSpPr>
              <p:nvPr/>
            </p:nvSpPr>
            <p:spPr bwMode="auto">
              <a:xfrm flipH="1">
                <a:off x="7026" y="2718"/>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1" name="Line 817">
                <a:extLst>
                  <a:ext uri="{FF2B5EF4-FFF2-40B4-BE49-F238E27FC236}">
                    <a16:creationId xmlns:a16="http://schemas.microsoft.com/office/drawing/2014/main" id="{DEBEFAFE-D0BE-7CFB-D76A-0B5DB771ADC8}"/>
                  </a:ext>
                </a:extLst>
              </p:cNvPr>
              <p:cNvSpPr>
                <a:spLocks noChangeShapeType="1"/>
              </p:cNvSpPr>
              <p:nvPr/>
            </p:nvSpPr>
            <p:spPr bwMode="auto">
              <a:xfrm flipH="1">
                <a:off x="7026" y="2676"/>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2" name="Line 818">
                <a:extLst>
                  <a:ext uri="{FF2B5EF4-FFF2-40B4-BE49-F238E27FC236}">
                    <a16:creationId xmlns:a16="http://schemas.microsoft.com/office/drawing/2014/main" id="{A73F38A3-C716-2F5E-DB06-A0883A0DDCA3}"/>
                  </a:ext>
                </a:extLst>
              </p:cNvPr>
              <p:cNvSpPr>
                <a:spLocks noChangeShapeType="1"/>
              </p:cNvSpPr>
              <p:nvPr/>
            </p:nvSpPr>
            <p:spPr bwMode="auto">
              <a:xfrm flipH="1">
                <a:off x="7026" y="2633"/>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3" name="Line 819">
                <a:extLst>
                  <a:ext uri="{FF2B5EF4-FFF2-40B4-BE49-F238E27FC236}">
                    <a16:creationId xmlns:a16="http://schemas.microsoft.com/office/drawing/2014/main" id="{B527637F-0C9F-50F0-5754-CAED11980A1E}"/>
                  </a:ext>
                </a:extLst>
              </p:cNvPr>
              <p:cNvSpPr>
                <a:spLocks noChangeShapeType="1"/>
              </p:cNvSpPr>
              <p:nvPr/>
            </p:nvSpPr>
            <p:spPr bwMode="auto">
              <a:xfrm flipH="1">
                <a:off x="7026" y="2591"/>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4" name="Line 820">
                <a:extLst>
                  <a:ext uri="{FF2B5EF4-FFF2-40B4-BE49-F238E27FC236}">
                    <a16:creationId xmlns:a16="http://schemas.microsoft.com/office/drawing/2014/main" id="{84EF1782-3E92-3693-AEAD-21763E14208E}"/>
                  </a:ext>
                </a:extLst>
              </p:cNvPr>
              <p:cNvSpPr>
                <a:spLocks noChangeShapeType="1"/>
              </p:cNvSpPr>
              <p:nvPr/>
            </p:nvSpPr>
            <p:spPr bwMode="auto">
              <a:xfrm flipH="1">
                <a:off x="7023" y="2549"/>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5" name="Line 821">
                <a:extLst>
                  <a:ext uri="{FF2B5EF4-FFF2-40B4-BE49-F238E27FC236}">
                    <a16:creationId xmlns:a16="http://schemas.microsoft.com/office/drawing/2014/main" id="{09C6C5CC-A3EC-0371-6DBF-69252B77013C}"/>
                  </a:ext>
                </a:extLst>
              </p:cNvPr>
              <p:cNvSpPr>
                <a:spLocks noChangeShapeType="1"/>
              </p:cNvSpPr>
              <p:nvPr/>
            </p:nvSpPr>
            <p:spPr bwMode="auto">
              <a:xfrm flipH="1">
                <a:off x="7026" y="2507"/>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6" name="Line 822">
                <a:extLst>
                  <a:ext uri="{FF2B5EF4-FFF2-40B4-BE49-F238E27FC236}">
                    <a16:creationId xmlns:a16="http://schemas.microsoft.com/office/drawing/2014/main" id="{7E93311B-65A0-7535-1E43-B30CB98B7A10}"/>
                  </a:ext>
                </a:extLst>
              </p:cNvPr>
              <p:cNvSpPr>
                <a:spLocks noChangeShapeType="1"/>
              </p:cNvSpPr>
              <p:nvPr/>
            </p:nvSpPr>
            <p:spPr bwMode="auto">
              <a:xfrm flipH="1">
                <a:off x="7026" y="2464"/>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7" name="Line 823">
                <a:extLst>
                  <a:ext uri="{FF2B5EF4-FFF2-40B4-BE49-F238E27FC236}">
                    <a16:creationId xmlns:a16="http://schemas.microsoft.com/office/drawing/2014/main" id="{B9C94488-61C7-A7D8-CE5A-EAC0A2CEA761}"/>
                  </a:ext>
                </a:extLst>
              </p:cNvPr>
              <p:cNvSpPr>
                <a:spLocks noChangeShapeType="1"/>
              </p:cNvSpPr>
              <p:nvPr/>
            </p:nvSpPr>
            <p:spPr bwMode="auto">
              <a:xfrm flipH="1">
                <a:off x="7026" y="2425"/>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8" name="Line 824">
                <a:extLst>
                  <a:ext uri="{FF2B5EF4-FFF2-40B4-BE49-F238E27FC236}">
                    <a16:creationId xmlns:a16="http://schemas.microsoft.com/office/drawing/2014/main" id="{CE339874-BF10-C7E0-3C20-1E7CC2ED137D}"/>
                  </a:ext>
                </a:extLst>
              </p:cNvPr>
              <p:cNvSpPr>
                <a:spLocks noChangeShapeType="1"/>
              </p:cNvSpPr>
              <p:nvPr/>
            </p:nvSpPr>
            <p:spPr bwMode="auto">
              <a:xfrm flipH="1">
                <a:off x="7026" y="2384"/>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1999" name="Line 825">
                <a:extLst>
                  <a:ext uri="{FF2B5EF4-FFF2-40B4-BE49-F238E27FC236}">
                    <a16:creationId xmlns:a16="http://schemas.microsoft.com/office/drawing/2014/main" id="{1A6F546F-82FA-9701-1CCE-35F2C0EE275E}"/>
                  </a:ext>
                </a:extLst>
              </p:cNvPr>
              <p:cNvSpPr>
                <a:spLocks noChangeShapeType="1"/>
              </p:cNvSpPr>
              <p:nvPr/>
            </p:nvSpPr>
            <p:spPr bwMode="auto">
              <a:xfrm flipH="1">
                <a:off x="7023" y="2341"/>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2000" name="Line 826">
                <a:extLst>
                  <a:ext uri="{FF2B5EF4-FFF2-40B4-BE49-F238E27FC236}">
                    <a16:creationId xmlns:a16="http://schemas.microsoft.com/office/drawing/2014/main" id="{D87689DB-5FAE-C1D9-B901-B637A9CF050E}"/>
                  </a:ext>
                </a:extLst>
              </p:cNvPr>
              <p:cNvSpPr>
                <a:spLocks noChangeShapeType="1"/>
              </p:cNvSpPr>
              <p:nvPr/>
            </p:nvSpPr>
            <p:spPr bwMode="auto">
              <a:xfrm flipH="1">
                <a:off x="7026" y="2299"/>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2001" name="Line 827">
                <a:extLst>
                  <a:ext uri="{FF2B5EF4-FFF2-40B4-BE49-F238E27FC236}">
                    <a16:creationId xmlns:a16="http://schemas.microsoft.com/office/drawing/2014/main" id="{3D02C1D5-767A-88AC-36CF-4E5FE8C1C201}"/>
                  </a:ext>
                </a:extLst>
              </p:cNvPr>
              <p:cNvSpPr>
                <a:spLocks noChangeShapeType="1"/>
              </p:cNvSpPr>
              <p:nvPr/>
            </p:nvSpPr>
            <p:spPr bwMode="auto">
              <a:xfrm flipH="1">
                <a:off x="7026" y="2257"/>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2002" name="Line 828">
                <a:extLst>
                  <a:ext uri="{FF2B5EF4-FFF2-40B4-BE49-F238E27FC236}">
                    <a16:creationId xmlns:a16="http://schemas.microsoft.com/office/drawing/2014/main" id="{E846D42A-1611-929C-ED67-C2C3FE943E5E}"/>
                  </a:ext>
                </a:extLst>
              </p:cNvPr>
              <p:cNvSpPr>
                <a:spLocks noChangeShapeType="1"/>
              </p:cNvSpPr>
              <p:nvPr/>
            </p:nvSpPr>
            <p:spPr bwMode="auto">
              <a:xfrm flipH="1">
                <a:off x="7026" y="2215"/>
                <a:ext cx="1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2003" name="Line 829">
                <a:extLst>
                  <a:ext uri="{FF2B5EF4-FFF2-40B4-BE49-F238E27FC236}">
                    <a16:creationId xmlns:a16="http://schemas.microsoft.com/office/drawing/2014/main" id="{900A17E8-183B-F963-2863-D1A1EF8CE41D}"/>
                  </a:ext>
                </a:extLst>
              </p:cNvPr>
              <p:cNvSpPr>
                <a:spLocks noChangeShapeType="1"/>
              </p:cNvSpPr>
              <p:nvPr/>
            </p:nvSpPr>
            <p:spPr bwMode="auto">
              <a:xfrm flipH="1">
                <a:off x="7026" y="2172"/>
                <a:ext cx="10"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2004" name="Line 830">
                <a:extLst>
                  <a:ext uri="{FF2B5EF4-FFF2-40B4-BE49-F238E27FC236}">
                    <a16:creationId xmlns:a16="http://schemas.microsoft.com/office/drawing/2014/main" id="{44C6D09D-4658-6980-B05E-34BCF678A5B3}"/>
                  </a:ext>
                </a:extLst>
              </p:cNvPr>
              <p:cNvSpPr>
                <a:spLocks noChangeShapeType="1"/>
              </p:cNvSpPr>
              <p:nvPr/>
            </p:nvSpPr>
            <p:spPr bwMode="auto">
              <a:xfrm flipH="1">
                <a:off x="7023" y="2133"/>
                <a:ext cx="13" cy="1"/>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2005" name="Line 831">
                <a:extLst>
                  <a:ext uri="{FF2B5EF4-FFF2-40B4-BE49-F238E27FC236}">
                    <a16:creationId xmlns:a16="http://schemas.microsoft.com/office/drawing/2014/main" id="{4937843B-A713-75F3-2B8B-0E3524A10A89}"/>
                  </a:ext>
                </a:extLst>
              </p:cNvPr>
              <p:cNvSpPr>
                <a:spLocks noChangeShapeType="1"/>
              </p:cNvSpPr>
              <p:nvPr/>
            </p:nvSpPr>
            <p:spPr bwMode="auto">
              <a:xfrm flipV="1">
                <a:off x="6191" y="2133"/>
                <a:ext cx="1" cy="1042"/>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2006" name="Rectangle 832">
                <a:extLst>
                  <a:ext uri="{FF2B5EF4-FFF2-40B4-BE49-F238E27FC236}">
                    <a16:creationId xmlns:a16="http://schemas.microsoft.com/office/drawing/2014/main" id="{7837F913-8D29-B317-244A-83726633CA78}"/>
                  </a:ext>
                </a:extLst>
              </p:cNvPr>
              <p:cNvSpPr>
                <a:spLocks noChangeArrowheads="1"/>
              </p:cNvSpPr>
              <p:nvPr/>
            </p:nvSpPr>
            <p:spPr bwMode="auto">
              <a:xfrm>
                <a:off x="5626" y="3202"/>
                <a:ext cx="61"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2007" name="Rectangle 833">
                <a:extLst>
                  <a:ext uri="{FF2B5EF4-FFF2-40B4-BE49-F238E27FC236}">
                    <a16:creationId xmlns:a16="http://schemas.microsoft.com/office/drawing/2014/main" id="{470AC286-46F1-F9FD-4CB6-853AE45A54C7}"/>
                  </a:ext>
                </a:extLst>
              </p:cNvPr>
              <p:cNvSpPr>
                <a:spLocks noChangeArrowheads="1"/>
              </p:cNvSpPr>
              <p:nvPr/>
            </p:nvSpPr>
            <p:spPr bwMode="auto">
              <a:xfrm>
                <a:off x="5626" y="3207"/>
                <a:ext cx="26"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08" name="Rectangle 834">
                <a:extLst>
                  <a:ext uri="{FF2B5EF4-FFF2-40B4-BE49-F238E27FC236}">
                    <a16:creationId xmlns:a16="http://schemas.microsoft.com/office/drawing/2014/main" id="{5F76EB61-F454-D83A-41DA-4EEB67805EE9}"/>
                  </a:ext>
                </a:extLst>
              </p:cNvPr>
              <p:cNvSpPr>
                <a:spLocks noChangeArrowheads="1"/>
              </p:cNvSpPr>
              <p:nvPr/>
            </p:nvSpPr>
            <p:spPr bwMode="auto">
              <a:xfrm>
                <a:off x="5658" y="3211"/>
                <a:ext cx="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rPr>
                  <a:t>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09" name="Rectangle 835">
                <a:extLst>
                  <a:ext uri="{FF2B5EF4-FFF2-40B4-BE49-F238E27FC236}">
                    <a16:creationId xmlns:a16="http://schemas.microsoft.com/office/drawing/2014/main" id="{7704595B-4504-AD72-E0E6-BD2A6B572359}"/>
                  </a:ext>
                </a:extLst>
              </p:cNvPr>
              <p:cNvSpPr>
                <a:spLocks noChangeArrowheads="1"/>
              </p:cNvSpPr>
              <p:nvPr/>
            </p:nvSpPr>
            <p:spPr bwMode="auto">
              <a:xfrm>
                <a:off x="6175" y="3202"/>
                <a:ext cx="29"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2010" name="Rectangle 836">
                <a:extLst>
                  <a:ext uri="{FF2B5EF4-FFF2-40B4-BE49-F238E27FC236}">
                    <a16:creationId xmlns:a16="http://schemas.microsoft.com/office/drawing/2014/main" id="{B11A60D0-EBEE-D615-B49B-71B41ED842DC}"/>
                  </a:ext>
                </a:extLst>
              </p:cNvPr>
              <p:cNvSpPr>
                <a:spLocks noChangeArrowheads="1"/>
              </p:cNvSpPr>
              <p:nvPr/>
            </p:nvSpPr>
            <p:spPr bwMode="auto">
              <a:xfrm>
                <a:off x="6175" y="3207"/>
                <a:ext cx="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rPr>
                  <a:t>0</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11" name="Rectangle 837">
                <a:extLst>
                  <a:ext uri="{FF2B5EF4-FFF2-40B4-BE49-F238E27FC236}">
                    <a16:creationId xmlns:a16="http://schemas.microsoft.com/office/drawing/2014/main" id="{938A5765-DDDB-A85B-FF78-DEE46058A8BF}"/>
                  </a:ext>
                </a:extLst>
              </p:cNvPr>
              <p:cNvSpPr>
                <a:spLocks noChangeArrowheads="1"/>
              </p:cNvSpPr>
              <p:nvPr/>
            </p:nvSpPr>
            <p:spPr bwMode="auto">
              <a:xfrm>
                <a:off x="6712" y="3202"/>
                <a:ext cx="28"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2012" name="Rectangle 838">
                <a:extLst>
                  <a:ext uri="{FF2B5EF4-FFF2-40B4-BE49-F238E27FC236}">
                    <a16:creationId xmlns:a16="http://schemas.microsoft.com/office/drawing/2014/main" id="{9BAFD165-4DF2-4C92-8AA0-28505D6A824B}"/>
                  </a:ext>
                </a:extLst>
              </p:cNvPr>
              <p:cNvSpPr>
                <a:spLocks noChangeArrowheads="1"/>
              </p:cNvSpPr>
              <p:nvPr/>
            </p:nvSpPr>
            <p:spPr bwMode="auto">
              <a:xfrm>
                <a:off x="6712" y="3207"/>
                <a:ext cx="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rPr>
                  <a:t>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13" name="Rectangle 839">
                <a:extLst>
                  <a:ext uri="{FF2B5EF4-FFF2-40B4-BE49-F238E27FC236}">
                    <a16:creationId xmlns:a16="http://schemas.microsoft.com/office/drawing/2014/main" id="{807B8715-FD77-2725-FB42-DE9FF3B369C0}"/>
                  </a:ext>
                </a:extLst>
              </p:cNvPr>
              <p:cNvSpPr>
                <a:spLocks noChangeArrowheads="1"/>
              </p:cNvSpPr>
              <p:nvPr/>
            </p:nvSpPr>
            <p:spPr bwMode="auto">
              <a:xfrm>
                <a:off x="5207" y="1984"/>
                <a:ext cx="63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2017" name="Rectangle 843">
                <a:extLst>
                  <a:ext uri="{FF2B5EF4-FFF2-40B4-BE49-F238E27FC236}">
                    <a16:creationId xmlns:a16="http://schemas.microsoft.com/office/drawing/2014/main" id="{86FFCF0F-9E63-4657-B276-66651FF17499}"/>
                  </a:ext>
                </a:extLst>
              </p:cNvPr>
              <p:cNvSpPr>
                <a:spLocks noChangeArrowheads="1"/>
              </p:cNvSpPr>
              <p:nvPr/>
            </p:nvSpPr>
            <p:spPr bwMode="auto">
              <a:xfrm>
                <a:off x="5951" y="3255"/>
                <a:ext cx="56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2018" name="Rectangle 844">
                <a:extLst>
                  <a:ext uri="{FF2B5EF4-FFF2-40B4-BE49-F238E27FC236}">
                    <a16:creationId xmlns:a16="http://schemas.microsoft.com/office/drawing/2014/main" id="{D74BB752-34A2-717E-C0CC-6805750DF422}"/>
                  </a:ext>
                </a:extLst>
              </p:cNvPr>
              <p:cNvSpPr>
                <a:spLocks noChangeArrowheads="1"/>
              </p:cNvSpPr>
              <p:nvPr/>
            </p:nvSpPr>
            <p:spPr bwMode="auto">
              <a:xfrm>
                <a:off x="5981" y="3307"/>
                <a:ext cx="49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Doppler bins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52020" name="Rectangle 846">
                <a:extLst>
                  <a:ext uri="{FF2B5EF4-FFF2-40B4-BE49-F238E27FC236}">
                    <a16:creationId xmlns:a16="http://schemas.microsoft.com/office/drawing/2014/main" id="{E15EA95C-B36C-0FAE-F01C-DC5AE5B5A7E5}"/>
                  </a:ext>
                </a:extLst>
              </p:cNvPr>
              <p:cNvSpPr>
                <a:spLocks noChangeArrowheads="1"/>
              </p:cNvSpPr>
              <p:nvPr/>
            </p:nvSpPr>
            <p:spPr bwMode="auto">
              <a:xfrm>
                <a:off x="6484" y="2866"/>
                <a:ext cx="23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2021" name="Rectangle 847">
                <a:extLst>
                  <a:ext uri="{FF2B5EF4-FFF2-40B4-BE49-F238E27FC236}">
                    <a16:creationId xmlns:a16="http://schemas.microsoft.com/office/drawing/2014/main" id="{3AFC52BE-FF9A-B8B5-1127-041089F13CEF}"/>
                  </a:ext>
                </a:extLst>
              </p:cNvPr>
              <p:cNvSpPr>
                <a:spLocks noChangeArrowheads="1"/>
              </p:cNvSpPr>
              <p:nvPr/>
            </p:nvSpPr>
            <p:spPr bwMode="auto">
              <a:xfrm>
                <a:off x="6517" y="2881"/>
                <a:ext cx="4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ymbol" panose="05050102010706020507" pitchFamily="18" charset="2"/>
                  </a:rPr>
                  <a:t>n</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22" name="Rectangle 848">
                <a:extLst>
                  <a:ext uri="{FF2B5EF4-FFF2-40B4-BE49-F238E27FC236}">
                    <a16:creationId xmlns:a16="http://schemas.microsoft.com/office/drawing/2014/main" id="{E54FA69D-859B-974A-718A-686570745340}"/>
                  </a:ext>
                </a:extLst>
              </p:cNvPr>
              <p:cNvSpPr>
                <a:spLocks noChangeArrowheads="1"/>
              </p:cNvSpPr>
              <p:nvPr/>
            </p:nvSpPr>
            <p:spPr bwMode="auto">
              <a:xfrm>
                <a:off x="6577" y="2889"/>
                <a:ext cx="11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23" name="Rectangle 849">
                <a:extLst>
                  <a:ext uri="{FF2B5EF4-FFF2-40B4-BE49-F238E27FC236}">
                    <a16:creationId xmlns:a16="http://schemas.microsoft.com/office/drawing/2014/main" id="{4F130C14-1023-2522-021F-20A2F02FB908}"/>
                  </a:ext>
                </a:extLst>
              </p:cNvPr>
              <p:cNvSpPr>
                <a:spLocks noChangeArrowheads="1"/>
              </p:cNvSpPr>
              <p:nvPr/>
            </p:nvSpPr>
            <p:spPr bwMode="auto">
              <a:xfrm>
                <a:off x="6480" y="2653"/>
                <a:ext cx="23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2024" name="Rectangle 850">
                <a:extLst>
                  <a:ext uri="{FF2B5EF4-FFF2-40B4-BE49-F238E27FC236}">
                    <a16:creationId xmlns:a16="http://schemas.microsoft.com/office/drawing/2014/main" id="{4B4A4739-C87F-C977-E8AA-917A5970B57A}"/>
                  </a:ext>
                </a:extLst>
              </p:cNvPr>
              <p:cNvSpPr>
                <a:spLocks noChangeArrowheads="1"/>
              </p:cNvSpPr>
              <p:nvPr/>
            </p:nvSpPr>
            <p:spPr bwMode="auto">
              <a:xfrm>
                <a:off x="6513" y="2668"/>
                <a:ext cx="4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ymbol" panose="05050102010706020507" pitchFamily="18" charset="2"/>
                  </a:rPr>
                  <a:t>n</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25" name="Rectangle 851">
                <a:extLst>
                  <a:ext uri="{FF2B5EF4-FFF2-40B4-BE49-F238E27FC236}">
                    <a16:creationId xmlns:a16="http://schemas.microsoft.com/office/drawing/2014/main" id="{2B36B362-6CF9-2ED7-7C2F-E87AB73FE03D}"/>
                  </a:ext>
                </a:extLst>
              </p:cNvPr>
              <p:cNvSpPr>
                <a:spLocks noChangeArrowheads="1"/>
              </p:cNvSpPr>
              <p:nvPr/>
            </p:nvSpPr>
            <p:spPr bwMode="auto">
              <a:xfrm>
                <a:off x="6573" y="2676"/>
                <a:ext cx="11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1</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26" name="Rectangle 852">
                <a:extLst>
                  <a:ext uri="{FF2B5EF4-FFF2-40B4-BE49-F238E27FC236}">
                    <a16:creationId xmlns:a16="http://schemas.microsoft.com/office/drawing/2014/main" id="{D548FB57-DBA0-34CD-EE20-7C69129CF1E0}"/>
                  </a:ext>
                </a:extLst>
              </p:cNvPr>
              <p:cNvSpPr>
                <a:spLocks noChangeArrowheads="1"/>
              </p:cNvSpPr>
              <p:nvPr/>
            </p:nvSpPr>
            <p:spPr bwMode="auto">
              <a:xfrm>
                <a:off x="6190" y="2223"/>
                <a:ext cx="29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sp>
            <p:nvSpPr>
              <p:cNvPr id="352027" name="Rectangle 853">
                <a:extLst>
                  <a:ext uri="{FF2B5EF4-FFF2-40B4-BE49-F238E27FC236}">
                    <a16:creationId xmlns:a16="http://schemas.microsoft.com/office/drawing/2014/main" id="{B914AFF1-EB19-8176-EA40-F2434FF7AC94}"/>
                  </a:ext>
                </a:extLst>
              </p:cNvPr>
              <p:cNvSpPr>
                <a:spLocks noChangeArrowheads="1"/>
              </p:cNvSpPr>
              <p:nvPr/>
            </p:nvSpPr>
            <p:spPr bwMode="auto">
              <a:xfrm>
                <a:off x="6223" y="2239"/>
                <a:ext cx="4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ymbol" panose="05050102010706020507" pitchFamily="18" charset="2"/>
                  </a:rPr>
                  <a:t>n</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52028" name="Rectangle 854">
                <a:extLst>
                  <a:ext uri="{FF2B5EF4-FFF2-40B4-BE49-F238E27FC236}">
                    <a16:creationId xmlns:a16="http://schemas.microsoft.com/office/drawing/2014/main" id="{60AF8250-6985-CD16-98B4-3115214D79A2}"/>
                  </a:ext>
                </a:extLst>
              </p:cNvPr>
              <p:cNvSpPr>
                <a:spLocks noChangeArrowheads="1"/>
              </p:cNvSpPr>
              <p:nvPr/>
            </p:nvSpPr>
            <p:spPr bwMode="auto">
              <a:xfrm>
                <a:off x="6282" y="2247"/>
                <a:ext cx="18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0.5</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nvGrpSpPr>
              <p:cNvPr id="352029" name="Group 857">
                <a:extLst>
                  <a:ext uri="{FF2B5EF4-FFF2-40B4-BE49-F238E27FC236}">
                    <a16:creationId xmlns:a16="http://schemas.microsoft.com/office/drawing/2014/main" id="{42FF5A7C-5135-75A2-8F00-C17DC310E91B}"/>
                  </a:ext>
                </a:extLst>
              </p:cNvPr>
              <p:cNvGrpSpPr>
                <a:grpSpLocks/>
              </p:cNvGrpSpPr>
              <p:nvPr/>
            </p:nvGrpSpPr>
            <p:grpSpPr bwMode="auto">
              <a:xfrm>
                <a:off x="6475" y="2289"/>
                <a:ext cx="134" cy="57"/>
                <a:chOff x="6475" y="2289"/>
                <a:chExt cx="134" cy="57"/>
              </a:xfrm>
            </p:grpSpPr>
            <p:sp>
              <p:nvSpPr>
                <p:cNvPr id="352030" name="Line 855">
                  <a:extLst>
                    <a:ext uri="{FF2B5EF4-FFF2-40B4-BE49-F238E27FC236}">
                      <a16:creationId xmlns:a16="http://schemas.microsoft.com/office/drawing/2014/main" id="{6A4C015D-DB84-55A7-BEAD-F0F41A35883B}"/>
                    </a:ext>
                  </a:extLst>
                </p:cNvPr>
                <p:cNvSpPr>
                  <a:spLocks noChangeShapeType="1"/>
                </p:cNvSpPr>
                <p:nvPr/>
              </p:nvSpPr>
              <p:spPr bwMode="auto">
                <a:xfrm>
                  <a:off x="6475" y="2289"/>
                  <a:ext cx="103" cy="41"/>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sz="2800"/>
                </a:p>
              </p:txBody>
            </p:sp>
            <p:sp>
              <p:nvSpPr>
                <p:cNvPr id="352031" name="Freeform 856">
                  <a:extLst>
                    <a:ext uri="{FF2B5EF4-FFF2-40B4-BE49-F238E27FC236}">
                      <a16:creationId xmlns:a16="http://schemas.microsoft.com/office/drawing/2014/main" id="{2B05ABA1-4A77-EBBB-8E53-4967B1EA3522}"/>
                    </a:ext>
                  </a:extLst>
                </p:cNvPr>
                <p:cNvSpPr>
                  <a:spLocks/>
                </p:cNvSpPr>
                <p:nvPr/>
              </p:nvSpPr>
              <p:spPr bwMode="auto">
                <a:xfrm>
                  <a:off x="6569" y="2313"/>
                  <a:ext cx="40" cy="33"/>
                </a:xfrm>
                <a:custGeom>
                  <a:avLst/>
                  <a:gdLst>
                    <a:gd name="T0" fmla="*/ 0 w 80"/>
                    <a:gd name="T1" fmla="*/ 67 h 67"/>
                    <a:gd name="T2" fmla="*/ 80 w 80"/>
                    <a:gd name="T3" fmla="*/ 61 h 67"/>
                    <a:gd name="T4" fmla="*/ 29 w 80"/>
                    <a:gd name="T5" fmla="*/ 0 h 67"/>
                    <a:gd name="T6" fmla="*/ 0 w 80"/>
                    <a:gd name="T7" fmla="*/ 67 h 67"/>
                  </a:gdLst>
                  <a:ahLst/>
                  <a:cxnLst>
                    <a:cxn ang="0">
                      <a:pos x="T0" y="T1"/>
                    </a:cxn>
                    <a:cxn ang="0">
                      <a:pos x="T2" y="T3"/>
                    </a:cxn>
                    <a:cxn ang="0">
                      <a:pos x="T4" y="T5"/>
                    </a:cxn>
                    <a:cxn ang="0">
                      <a:pos x="T6" y="T7"/>
                    </a:cxn>
                  </a:cxnLst>
                  <a:rect l="0" t="0" r="r" b="b"/>
                  <a:pathLst>
                    <a:path w="80" h="67">
                      <a:moveTo>
                        <a:pt x="0" y="67"/>
                      </a:moveTo>
                      <a:lnTo>
                        <a:pt x="80" y="61"/>
                      </a:lnTo>
                      <a:lnTo>
                        <a:pt x="29" y="0"/>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800"/>
                </a:p>
              </p:txBody>
            </p:sp>
          </p:grpSp>
        </p:grpSp>
      </p:grpSp>
    </p:spTree>
    <p:extLst>
      <p:ext uri="{BB962C8B-B14F-4D97-AF65-F5344CB8AC3E}">
        <p14:creationId xmlns:p14="http://schemas.microsoft.com/office/powerpoint/2010/main" val="3291151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p:cNvSpPr>
                <a:spLocks noGrp="1"/>
              </p:cNvSpPr>
              <p:nvPr>
                <p:ph sz="quarter" idx="12"/>
              </p:nvPr>
            </p:nvSpPr>
            <p:spPr>
              <a:xfrm>
                <a:off x="298042" y="1107391"/>
                <a:ext cx="11507672" cy="5059972"/>
              </a:xfrm>
            </p:spPr>
            <p:txBody>
              <a:bodyPr>
                <a:normAutofit/>
              </a:bodyPr>
              <a:lstStyle/>
              <a:p>
                <a:pPr>
                  <a:lnSpc>
                    <a:spcPct val="100000"/>
                  </a:lnSpc>
                </a:pPr>
                <a:r>
                  <a:rPr lang="en-GB" dirty="0"/>
                  <a:t>If the covariance matrix or average spectrum of the data over a burst in a given range cell can be predicted, the “optimum” detector can be devised.</a:t>
                </a:r>
              </a:p>
              <a:p>
                <a:pPr>
                  <a:lnSpc>
                    <a:spcPct val="100000"/>
                  </a:lnSpc>
                </a:pPr>
                <a:r>
                  <a:rPr lang="en-GB" dirty="0"/>
                  <a:t>Whitening filters assumed knowledge of the covariance matrix in the cell under test (CUT).</a:t>
                </a:r>
              </a:p>
              <a:p>
                <a:pPr>
                  <a:lnSpc>
                    <a:spcPct val="100000"/>
                  </a:lnSpc>
                </a:pPr>
                <a:r>
                  <a:rPr lang="en-GB" dirty="0"/>
                  <a:t>It is generally assumed that the covariance matrix of the CUT can be estimated from data in surrounding range cells.</a:t>
                </a:r>
              </a:p>
              <a:p>
                <a:pPr>
                  <a:lnSpc>
                    <a:spcPct val="100000"/>
                  </a:lnSpc>
                </a:pPr>
                <a:r>
                  <a:rPr lang="en-GB" dirty="0"/>
                  <a:t>The performance prediction for such detectors is often predicated on a spherically invariant random process (SIRP) model for sea clutter.</a:t>
                </a:r>
              </a:p>
              <a:p>
                <a:r>
                  <a:rPr lang="en-US" dirty="0"/>
                  <a:t>Consider data from </a:t>
                </a:r>
                <a:r>
                  <a:rPr lang="en-US" i="1" dirty="0"/>
                  <a:t>N</a:t>
                </a:r>
                <a:r>
                  <a:rPr lang="en-US" dirty="0"/>
                  <a:t> pulses in a coherent processing interval (CPI).</a:t>
                </a:r>
              </a:p>
              <a:p>
                <a:r>
                  <a:rPr lang="en-US" dirty="0"/>
                  <a:t>The radar signal model of size </a:t>
                </a:r>
                <a14:m>
                  <m:oMath xmlns:m="http://schemas.openxmlformats.org/officeDocument/2006/math">
                    <m:r>
                      <a:rPr lang="en-US" i="1" dirty="0" smtClean="0">
                        <a:latin typeface="Cambria Math" panose="02040503050406030204" pitchFamily="18" charset="0"/>
                      </a:rPr>
                      <m:t>𝑁</m:t>
                    </m:r>
                    <m:r>
                      <a:rPr lang="en-US" i="1" dirty="0" smtClean="0">
                        <a:latin typeface="Cambria Math" panose="02040503050406030204" pitchFamily="18" charset="0"/>
                      </a:rPr>
                      <m:t>×1</m:t>
                    </m:r>
                  </m:oMath>
                </a14:m>
                <a:r>
                  <a:rPr lang="en-US" dirty="0"/>
                  <a:t> is:</a:t>
                </a:r>
              </a:p>
              <a:p>
                <a:pPr marL="0" indent="0">
                  <a:buNone/>
                </a:pPr>
                <a14:m>
                  <m:oMathPara xmlns:m="http://schemas.openxmlformats.org/officeDocument/2006/math">
                    <m:oMathParaPr>
                      <m:jc m:val="centerGroup"/>
                    </m:oMathParaPr>
                    <m:oMath xmlns:m="http://schemas.openxmlformats.org/officeDocument/2006/math">
                      <m:r>
                        <a:rPr lang="en-AU" b="1" i="1" smtClean="0">
                          <a:latin typeface="Cambria Math" panose="02040503050406030204" pitchFamily="18" charset="0"/>
                        </a:rPr>
                        <m:t>𝒉</m:t>
                      </m:r>
                      <m:r>
                        <a:rPr lang="en-AU" i="1">
                          <a:latin typeface="Cambria Math" panose="02040503050406030204" pitchFamily="18" charset="0"/>
                        </a:rPr>
                        <m:t>=</m:t>
                      </m:r>
                      <m:r>
                        <a:rPr lang="en-AU" b="0" i="1" smtClean="0">
                          <a:latin typeface="Cambria Math" panose="02040503050406030204" pitchFamily="18" charset="0"/>
                        </a:rPr>
                        <m:t>𝐴</m:t>
                      </m:r>
                      <m:r>
                        <a:rPr lang="en-AU" b="1" i="1">
                          <a:latin typeface="Cambria Math" panose="02040503050406030204" pitchFamily="18" charset="0"/>
                        </a:rPr>
                        <m:t>𝒔</m:t>
                      </m:r>
                      <m:r>
                        <a:rPr lang="en-AU" i="1">
                          <a:latin typeface="Cambria Math" panose="02040503050406030204" pitchFamily="18" charset="0"/>
                        </a:rPr>
                        <m:t>+</m:t>
                      </m:r>
                      <m:r>
                        <a:rPr lang="en-AU" b="1" i="1">
                          <a:latin typeface="Cambria Math" panose="02040503050406030204" pitchFamily="18" charset="0"/>
                        </a:rPr>
                        <m:t>𝒄</m:t>
                      </m:r>
                      <m:r>
                        <a:rPr lang="en-AU" i="1">
                          <a:latin typeface="Cambria Math" panose="02040503050406030204" pitchFamily="18" charset="0"/>
                        </a:rPr>
                        <m:t>+</m:t>
                      </m:r>
                      <m:r>
                        <a:rPr lang="en-AU" b="1" i="1" smtClean="0">
                          <a:latin typeface="Cambria Math" panose="02040503050406030204" pitchFamily="18" charset="0"/>
                        </a:rPr>
                        <m:t>𝝃</m:t>
                      </m:r>
                    </m:oMath>
                  </m:oMathPara>
                </a14:m>
                <a:endParaRPr lang="en-US" b="1" dirty="0"/>
              </a:p>
              <a:p>
                <a:pPr marL="0" indent="0">
                  <a:buNone/>
                </a:pPr>
                <a:r>
                  <a:rPr lang="en-US" dirty="0"/>
                  <a:t>      where </a:t>
                </a:r>
                <a14:m>
                  <m:oMath xmlns:m="http://schemas.openxmlformats.org/officeDocument/2006/math">
                    <m:r>
                      <a:rPr lang="en-AU" b="0" i="1" smtClean="0">
                        <a:latin typeface="Cambria Math" panose="02040503050406030204" pitchFamily="18" charset="0"/>
                      </a:rPr>
                      <m:t>𝐴</m:t>
                    </m:r>
                  </m:oMath>
                </a14:m>
                <a:r>
                  <a:rPr lang="en-US" dirty="0"/>
                  <a:t> is the target (complex) amplitude and </a:t>
                </a:r>
                <a14:m>
                  <m:oMath xmlns:m="http://schemas.openxmlformats.org/officeDocument/2006/math">
                    <m:r>
                      <a:rPr lang="en-AU" b="1">
                        <a:latin typeface="Cambria Math" panose="02040503050406030204" pitchFamily="18" charset="0"/>
                      </a:rPr>
                      <m:t>𝐬</m:t>
                    </m:r>
                  </m:oMath>
                </a14:m>
                <a:r>
                  <a:rPr lang="en-US" dirty="0"/>
                  <a:t> its steering vector</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rPr>
                        <m:t>𝐬</m:t>
                      </m:r>
                      <m:r>
                        <a:rPr lang="en-AU" sz="1800" i="1">
                          <a:latin typeface="Cambria Math" panose="02040503050406030204" pitchFamily="18" charset="0"/>
                        </a:rPr>
                        <m:t>=</m:t>
                      </m:r>
                      <m:f>
                        <m:fPr>
                          <m:ctrlPr>
                            <a:rPr lang="en-GB" sz="1800" i="1">
                              <a:latin typeface="Cambria Math" panose="02040503050406030204" pitchFamily="18" charset="0"/>
                            </a:rPr>
                          </m:ctrlPr>
                        </m:fPr>
                        <m:num>
                          <m:r>
                            <a:rPr lang="en-GB" sz="1800" i="1">
                              <a:latin typeface="Cambria Math" panose="02040503050406030204" pitchFamily="18" charset="0"/>
                            </a:rPr>
                            <m:t>1</m:t>
                          </m:r>
                        </m:num>
                        <m:den>
                          <m:rad>
                            <m:radPr>
                              <m:degHide m:val="on"/>
                              <m:ctrlPr>
                                <a:rPr lang="en-GB" sz="1800" i="1">
                                  <a:latin typeface="Cambria Math" panose="02040503050406030204" pitchFamily="18" charset="0"/>
                                </a:rPr>
                              </m:ctrlPr>
                            </m:radPr>
                            <m:deg/>
                            <m:e>
                              <m:r>
                                <a:rPr lang="en-AU" sz="1800" b="0" i="1" smtClean="0">
                                  <a:latin typeface="Cambria Math" panose="02040503050406030204" pitchFamily="18" charset="0"/>
                                </a:rPr>
                                <m:t>𝑁</m:t>
                              </m:r>
                            </m:e>
                          </m:rad>
                        </m:den>
                      </m:f>
                      <m:sSup>
                        <m:sSupPr>
                          <m:ctrlPr>
                            <a:rPr lang="en-AU" sz="1800" i="1">
                              <a:latin typeface="Cambria Math" panose="02040503050406030204" pitchFamily="18" charset="0"/>
                            </a:rPr>
                          </m:ctrlPr>
                        </m:sSupPr>
                        <m:e>
                          <m:d>
                            <m:dPr>
                              <m:begChr m:val="["/>
                              <m:endChr m:val="]"/>
                              <m:ctrlPr>
                                <a:rPr lang="en-AU" sz="1800" i="1">
                                  <a:latin typeface="Cambria Math" panose="02040503050406030204" pitchFamily="18" charset="0"/>
                                </a:rPr>
                              </m:ctrlPr>
                            </m:dPr>
                            <m:e>
                              <m:r>
                                <a:rPr lang="en-AU" sz="1800" i="1">
                                  <a:latin typeface="Cambria Math" panose="02040503050406030204" pitchFamily="18" charset="0"/>
                                </a:rPr>
                                <m:t>1 </m:t>
                              </m:r>
                              <m:sSup>
                                <m:sSupPr>
                                  <m:ctrlPr>
                                    <a:rPr lang="en-AU" sz="1800" i="1">
                                      <a:latin typeface="Cambria Math" panose="02040503050406030204" pitchFamily="18" charset="0"/>
                                    </a:rPr>
                                  </m:ctrlPr>
                                </m:sSupPr>
                                <m:e>
                                  <m:r>
                                    <a:rPr lang="en-AU" sz="1800" i="1">
                                      <a:latin typeface="Cambria Math" panose="02040503050406030204" pitchFamily="18" charset="0"/>
                                    </a:rPr>
                                    <m:t> </m:t>
                                  </m:r>
                                  <m:r>
                                    <a:rPr lang="en-AU" sz="1800" i="1">
                                      <a:latin typeface="Cambria Math" panose="02040503050406030204" pitchFamily="18" charset="0"/>
                                    </a:rPr>
                                    <m:t>𝑒</m:t>
                                  </m:r>
                                </m:e>
                                <m:sup>
                                  <m:r>
                                    <a:rPr lang="en-AU" sz="1800" i="1">
                                      <a:latin typeface="Cambria Math" panose="02040503050406030204" pitchFamily="18" charset="0"/>
                                    </a:rPr>
                                    <m:t>𝑗</m:t>
                                  </m:r>
                                  <m:r>
                                    <a:rPr lang="en-AU" sz="1800" i="1">
                                      <a:latin typeface="Cambria Math" panose="02040503050406030204" pitchFamily="18" charset="0"/>
                                    </a:rPr>
                                    <m:t>2</m:t>
                                  </m:r>
                                  <m:r>
                                    <a:rPr lang="en-AU" sz="1800" i="1">
                                      <a:latin typeface="Cambria Math" panose="02040503050406030204" pitchFamily="18" charset="0"/>
                                    </a:rPr>
                                    <m:t>𝜋</m:t>
                                  </m:r>
                                  <m:r>
                                    <a:rPr lang="en-AU" sz="1800" i="1">
                                      <a:latin typeface="Cambria Math" panose="02040503050406030204" pitchFamily="18" charset="0"/>
                                    </a:rPr>
                                    <m:t>𝑓</m:t>
                                  </m:r>
                                </m:sup>
                              </m:sSup>
                              <m:r>
                                <a:rPr lang="en-AU" sz="1800" i="1">
                                  <a:latin typeface="Cambria Math" panose="02040503050406030204" pitchFamily="18" charset="0"/>
                                </a:rPr>
                                <m:t> …</m:t>
                              </m:r>
                              <m:sSup>
                                <m:sSupPr>
                                  <m:ctrlPr>
                                    <a:rPr lang="en-AU" sz="1800" i="1">
                                      <a:latin typeface="Cambria Math" panose="02040503050406030204" pitchFamily="18" charset="0"/>
                                    </a:rPr>
                                  </m:ctrlPr>
                                </m:sSupPr>
                                <m:e>
                                  <m:r>
                                    <a:rPr lang="en-AU" sz="1800" i="1">
                                      <a:latin typeface="Cambria Math" panose="02040503050406030204" pitchFamily="18" charset="0"/>
                                    </a:rPr>
                                    <m:t>𝑒</m:t>
                                  </m:r>
                                </m:e>
                                <m:sup>
                                  <m:r>
                                    <a:rPr lang="en-AU" sz="1800" i="1">
                                      <a:latin typeface="Cambria Math" panose="02040503050406030204" pitchFamily="18" charset="0"/>
                                    </a:rPr>
                                    <m:t>𝑗</m:t>
                                  </m:r>
                                  <m:r>
                                    <a:rPr lang="en-AU" sz="1800" i="1">
                                      <a:latin typeface="Cambria Math" panose="02040503050406030204" pitchFamily="18" charset="0"/>
                                    </a:rPr>
                                    <m:t>2</m:t>
                                  </m:r>
                                  <m:r>
                                    <a:rPr lang="en-AU" sz="1800" i="1">
                                      <a:latin typeface="Cambria Math" panose="02040503050406030204" pitchFamily="18" charset="0"/>
                                    </a:rPr>
                                    <m:t>𝜋</m:t>
                                  </m:r>
                                  <m:d>
                                    <m:dPr>
                                      <m:ctrlPr>
                                        <a:rPr lang="en-AU" sz="1800" i="1">
                                          <a:latin typeface="Cambria Math" panose="02040503050406030204" pitchFamily="18" charset="0"/>
                                        </a:rPr>
                                      </m:ctrlPr>
                                    </m:dPr>
                                    <m:e>
                                      <m:r>
                                        <a:rPr lang="en-AU" sz="1800" b="0" i="1" smtClean="0">
                                          <a:latin typeface="Cambria Math" panose="02040503050406030204" pitchFamily="18" charset="0"/>
                                        </a:rPr>
                                        <m:t>𝑁</m:t>
                                      </m:r>
                                      <m:r>
                                        <a:rPr lang="en-AU" sz="1800" i="1">
                                          <a:latin typeface="Cambria Math" panose="02040503050406030204" pitchFamily="18" charset="0"/>
                                        </a:rPr>
                                        <m:t>−1</m:t>
                                      </m:r>
                                    </m:e>
                                  </m:d>
                                  <m:r>
                                    <a:rPr lang="en-AU" sz="1800" i="1">
                                      <a:latin typeface="Cambria Math" panose="02040503050406030204" pitchFamily="18" charset="0"/>
                                    </a:rPr>
                                    <m:t>𝑓</m:t>
                                  </m:r>
                                </m:sup>
                              </m:sSup>
                            </m:e>
                          </m:d>
                        </m:e>
                        <m:sup>
                          <m:r>
                            <a:rPr lang="en-AU" sz="1800" i="1">
                              <a:latin typeface="Cambria Math" panose="02040503050406030204" pitchFamily="18" charset="0"/>
                            </a:rPr>
                            <m:t>𝑇</m:t>
                          </m:r>
                        </m:sup>
                      </m:sSup>
                    </m:oMath>
                  </m:oMathPara>
                </a14:m>
                <a:endParaRPr lang="en-AU" sz="1800" i="1" dirty="0">
                  <a:latin typeface="Cambria Math" panose="02040503050406030204" pitchFamily="18" charset="0"/>
                </a:endParaRPr>
              </a:p>
              <a:p>
                <a:pPr marL="0" indent="0">
                  <a:buNone/>
                </a:pPr>
                <a:r>
                  <a:rPr lang="en-AU" dirty="0">
                    <a:solidFill>
                      <a:schemeClr val="tx1"/>
                    </a:solidFill>
                  </a:rPr>
                  <a:t>      with Doppler frequency, </a:t>
                </a:r>
                <a14:m>
                  <m:oMath xmlns:m="http://schemas.openxmlformats.org/officeDocument/2006/math">
                    <m:r>
                      <a:rPr lang="en-AU" i="1" dirty="0" smtClean="0">
                        <a:solidFill>
                          <a:schemeClr val="tx1"/>
                        </a:solidFill>
                        <a:latin typeface="Cambria Math" panose="02040503050406030204" pitchFamily="18" charset="0"/>
                      </a:rPr>
                      <m:t>𝑓</m:t>
                    </m:r>
                    <m:r>
                      <a:rPr lang="en-US" b="0" i="1" dirty="0" smtClean="0">
                        <a:solidFill>
                          <a:schemeClr val="tx1"/>
                        </a:solidFill>
                        <a:latin typeface="Cambria Math" panose="02040503050406030204" pitchFamily="18" charset="0"/>
                      </a:rPr>
                      <m:t>.</m:t>
                    </m:r>
                  </m:oMath>
                </a14:m>
                <a:endParaRPr lang="en-GB" dirty="0"/>
              </a:p>
            </p:txBody>
          </p:sp>
        </mc:Choice>
        <mc:Fallback>
          <p:sp>
            <p:nvSpPr>
              <p:cNvPr id="6" name="Content Placeholder 5"/>
              <p:cNvSpPr>
                <a:spLocks noGrp="1" noRot="1" noChangeAspect="1" noMove="1" noResize="1" noEditPoints="1" noAdjustHandles="1" noChangeArrowheads="1" noChangeShapeType="1" noTextEdit="1"/>
              </p:cNvSpPr>
              <p:nvPr>
                <p:ph sz="quarter" idx="12"/>
              </p:nvPr>
            </p:nvSpPr>
            <p:spPr>
              <a:xfrm>
                <a:off x="298042" y="1107391"/>
                <a:ext cx="11507672" cy="5059972"/>
              </a:xfrm>
              <a:blipFill>
                <a:blip r:embed="rId3"/>
                <a:stretch>
                  <a:fillRect l="-477" t="-723" r="-847" b="-843"/>
                </a:stretch>
              </a:blipFill>
            </p:spPr>
            <p:txBody>
              <a:bodyPr/>
              <a:lstStyle/>
              <a:p>
                <a:r>
                  <a:rPr lang="en-AU">
                    <a:noFill/>
                  </a:rPr>
                  <a:t> </a:t>
                </a:r>
              </a:p>
            </p:txBody>
          </p:sp>
        </mc:Fallback>
      </mc:AlternateContent>
      <p:sp>
        <p:nvSpPr>
          <p:cNvPr id="5" name="Title 4"/>
          <p:cNvSpPr>
            <a:spLocks noGrp="1"/>
          </p:cNvSpPr>
          <p:nvPr>
            <p:ph type="title"/>
          </p:nvPr>
        </p:nvSpPr>
        <p:spPr/>
        <p:txBody>
          <a:bodyPr>
            <a:normAutofit/>
          </a:bodyPr>
          <a:lstStyle/>
          <a:p>
            <a:r>
              <a:rPr lang="en-GB" dirty="0"/>
              <a:t>Whitening filters</a:t>
            </a:r>
          </a:p>
        </p:txBody>
      </p:sp>
    </p:spTree>
    <p:extLst>
      <p:ext uri="{BB962C8B-B14F-4D97-AF65-F5344CB8AC3E}">
        <p14:creationId xmlns:p14="http://schemas.microsoft.com/office/powerpoint/2010/main" val="1280972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3"/>
          <p:cNvSpPr>
            <a:spLocks noGrp="1" noChangeArrowheads="1"/>
          </p:cNvSpPr>
          <p:nvPr>
            <p:ph sz="quarter" idx="12"/>
          </p:nvPr>
        </p:nvSpPr>
        <p:spPr>
          <a:xfrm>
            <a:off x="218440" y="1068219"/>
            <a:ext cx="12029440" cy="5357290"/>
          </a:xfrm>
        </p:spPr>
        <p:txBody>
          <a:bodyPr>
            <a:noAutofit/>
          </a:bodyPr>
          <a:lstStyle/>
          <a:p>
            <a:pPr>
              <a:lnSpc>
                <a:spcPct val="100000"/>
              </a:lnSpc>
              <a:spcBef>
                <a:spcPts val="0"/>
              </a:spcBef>
              <a:spcAft>
                <a:spcPts val="300"/>
              </a:spcAft>
            </a:pPr>
            <a:r>
              <a:rPr lang="en-GB" altLang="en-US" sz="1800" dirty="0"/>
              <a:t>Assessing detection performance in clutter is initially determined using the radar range equation. Performance depends on:</a:t>
            </a:r>
          </a:p>
          <a:p>
            <a:pPr>
              <a:lnSpc>
                <a:spcPct val="100000"/>
              </a:lnSpc>
              <a:spcBef>
                <a:spcPts val="0"/>
              </a:spcBef>
              <a:spcAft>
                <a:spcPts val="300"/>
              </a:spcAft>
            </a:pPr>
            <a:r>
              <a:rPr lang="en-GB" altLang="en-US" sz="1800" dirty="0"/>
              <a:t>Clutter characteristics (as a function of sea conditions, viewing geometry and radar parameters)</a:t>
            </a:r>
          </a:p>
          <a:p>
            <a:pPr lvl="1">
              <a:lnSpc>
                <a:spcPct val="100000"/>
              </a:lnSpc>
              <a:spcBef>
                <a:spcPts val="0"/>
              </a:spcBef>
              <a:spcAft>
                <a:spcPts val="300"/>
              </a:spcAft>
            </a:pPr>
            <a:r>
              <a:rPr lang="en-GB" altLang="en-US" sz="1800" dirty="0"/>
              <a:t>Normalised radar cross-section, </a:t>
            </a:r>
            <a:r>
              <a:rPr lang="en-GB" altLang="en-US" sz="1800" dirty="0">
                <a:sym typeface="Symbol" panose="05050102010706020507" pitchFamily="18" charset="2"/>
              </a:rPr>
              <a:t></a:t>
            </a:r>
            <a:r>
              <a:rPr lang="en-GB" altLang="en-US" sz="1800" baseline="30000" dirty="0">
                <a:sym typeface="Symbol" panose="05050102010706020507" pitchFamily="18" charset="2"/>
              </a:rPr>
              <a:t>0</a:t>
            </a:r>
            <a:endParaRPr lang="en-GB" altLang="en-US" sz="1800" dirty="0"/>
          </a:p>
          <a:p>
            <a:pPr lvl="1">
              <a:lnSpc>
                <a:spcPct val="100000"/>
              </a:lnSpc>
              <a:spcBef>
                <a:spcPts val="0"/>
              </a:spcBef>
              <a:spcAft>
                <a:spcPts val="300"/>
              </a:spcAft>
            </a:pPr>
            <a:r>
              <a:rPr lang="en-GB" altLang="en-US" sz="1800" dirty="0"/>
              <a:t>Propagation conditions</a:t>
            </a:r>
          </a:p>
          <a:p>
            <a:pPr lvl="1">
              <a:lnSpc>
                <a:spcPct val="100000"/>
              </a:lnSpc>
              <a:spcBef>
                <a:spcPts val="0"/>
              </a:spcBef>
              <a:spcAft>
                <a:spcPts val="300"/>
              </a:spcAft>
            </a:pPr>
            <a:r>
              <a:rPr lang="en-GB" altLang="en-US" sz="1800" dirty="0"/>
              <a:t>Amplitude statistics</a:t>
            </a:r>
          </a:p>
          <a:p>
            <a:pPr lvl="1">
              <a:lnSpc>
                <a:spcPct val="100000"/>
              </a:lnSpc>
              <a:spcBef>
                <a:spcPts val="0"/>
              </a:spcBef>
              <a:spcAft>
                <a:spcPts val="300"/>
              </a:spcAft>
            </a:pPr>
            <a:r>
              <a:rPr lang="en-GB" altLang="en-US" sz="1800" dirty="0"/>
              <a:t>Doppler spectrum</a:t>
            </a:r>
          </a:p>
          <a:p>
            <a:pPr lvl="1">
              <a:lnSpc>
                <a:spcPct val="100000"/>
              </a:lnSpc>
              <a:spcBef>
                <a:spcPts val="0"/>
              </a:spcBef>
              <a:spcAft>
                <a:spcPts val="300"/>
              </a:spcAft>
            </a:pPr>
            <a:r>
              <a:rPr lang="en-GB" altLang="en-US" sz="1800" dirty="0"/>
              <a:t>Spatial correlation</a:t>
            </a:r>
          </a:p>
          <a:p>
            <a:pPr>
              <a:lnSpc>
                <a:spcPct val="100000"/>
              </a:lnSpc>
              <a:spcBef>
                <a:spcPts val="0"/>
              </a:spcBef>
              <a:spcAft>
                <a:spcPts val="300"/>
              </a:spcAft>
            </a:pPr>
            <a:r>
              <a:rPr lang="en-AU" sz="1800" dirty="0"/>
              <a:t>Processing mode:</a:t>
            </a:r>
          </a:p>
          <a:p>
            <a:pPr lvl="1">
              <a:lnSpc>
                <a:spcPct val="100000"/>
              </a:lnSpc>
              <a:spcBef>
                <a:spcPts val="0"/>
              </a:spcBef>
              <a:spcAft>
                <a:spcPts val="300"/>
              </a:spcAft>
            </a:pPr>
            <a:r>
              <a:rPr lang="en-AU" sz="1800" dirty="0"/>
              <a:t>Non-coherent</a:t>
            </a:r>
          </a:p>
          <a:p>
            <a:pPr lvl="2">
              <a:lnSpc>
                <a:spcPct val="100000"/>
              </a:lnSpc>
              <a:spcBef>
                <a:spcPts val="0"/>
              </a:spcBef>
              <a:spcAft>
                <a:spcPts val="300"/>
              </a:spcAft>
            </a:pPr>
            <a:r>
              <a:rPr lang="en-AU" sz="1800" dirty="0"/>
              <a:t>Can exploit pulse-to-pulse frequency agility which decorrelates the speckle and target.</a:t>
            </a:r>
          </a:p>
          <a:p>
            <a:pPr lvl="2">
              <a:lnSpc>
                <a:spcPct val="100000"/>
              </a:lnSpc>
              <a:spcBef>
                <a:spcPts val="0"/>
              </a:spcBef>
              <a:spcAft>
                <a:spcPts val="300"/>
              </a:spcAft>
            </a:pPr>
            <a:r>
              <a:rPr lang="en-AU" sz="1800" dirty="0"/>
              <a:t>Integration of non-coherent pulses and scans</a:t>
            </a:r>
          </a:p>
          <a:p>
            <a:pPr lvl="2">
              <a:lnSpc>
                <a:spcPct val="100000"/>
              </a:lnSpc>
              <a:spcBef>
                <a:spcPts val="0"/>
              </a:spcBef>
              <a:spcAft>
                <a:spcPts val="300"/>
              </a:spcAft>
            </a:pPr>
            <a:r>
              <a:rPr lang="en-AU" sz="1800" dirty="0"/>
              <a:t>Radar scans faster – better for pop-up targets like periscopes</a:t>
            </a:r>
          </a:p>
          <a:p>
            <a:pPr lvl="1">
              <a:lnSpc>
                <a:spcPct val="100000"/>
              </a:lnSpc>
              <a:spcBef>
                <a:spcPts val="0"/>
              </a:spcBef>
              <a:spcAft>
                <a:spcPts val="300"/>
              </a:spcAft>
            </a:pPr>
            <a:r>
              <a:rPr lang="en-AU" sz="1800" dirty="0"/>
              <a:t>Coherent detection</a:t>
            </a:r>
          </a:p>
          <a:p>
            <a:pPr lvl="2">
              <a:lnSpc>
                <a:spcPct val="100000"/>
              </a:lnSpc>
              <a:spcBef>
                <a:spcPts val="0"/>
              </a:spcBef>
              <a:spcAft>
                <a:spcPts val="300"/>
              </a:spcAft>
            </a:pPr>
            <a:r>
              <a:rPr lang="en-AU" sz="1800" dirty="0"/>
              <a:t>Can exploit Doppler and use pulse-to-pulse integration</a:t>
            </a:r>
          </a:p>
          <a:p>
            <a:pPr lvl="2">
              <a:lnSpc>
                <a:spcPct val="100000"/>
              </a:lnSpc>
              <a:spcBef>
                <a:spcPts val="0"/>
              </a:spcBef>
              <a:spcAft>
                <a:spcPts val="300"/>
              </a:spcAft>
            </a:pPr>
            <a:r>
              <a:rPr lang="en-AU" sz="1800" dirty="0"/>
              <a:t>Radar needs to slow down to get more pulses on target</a:t>
            </a:r>
          </a:p>
          <a:p>
            <a:pPr lvl="2">
              <a:lnSpc>
                <a:spcPct val="100000"/>
              </a:lnSpc>
              <a:spcBef>
                <a:spcPts val="0"/>
              </a:spcBef>
              <a:spcAft>
                <a:spcPts val="300"/>
              </a:spcAft>
            </a:pPr>
            <a:r>
              <a:rPr lang="en-AU" sz="1800" dirty="0"/>
              <a:t>Allows adaptive processing to suppress clutter</a:t>
            </a:r>
          </a:p>
        </p:txBody>
      </p:sp>
      <p:sp>
        <p:nvSpPr>
          <p:cNvPr id="82948" name="Rectangle 2"/>
          <p:cNvSpPr>
            <a:spLocks noGrp="1" noChangeArrowheads="1"/>
          </p:cNvSpPr>
          <p:nvPr>
            <p:ph type="title"/>
          </p:nvPr>
        </p:nvSpPr>
        <p:spPr/>
        <p:txBody>
          <a:bodyPr>
            <a:normAutofit/>
          </a:bodyPr>
          <a:lstStyle/>
          <a:p>
            <a:r>
              <a:rPr lang="en-GB" altLang="en-US" dirty="0"/>
              <a:t>Performance modelling</a:t>
            </a:r>
          </a:p>
        </p:txBody>
      </p:sp>
    </p:spTree>
    <p:extLst>
      <p:ext uri="{BB962C8B-B14F-4D97-AF65-F5344CB8AC3E}">
        <p14:creationId xmlns:p14="http://schemas.microsoft.com/office/powerpoint/2010/main" val="1348976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 Placeholder 2"/>
              <p:cNvSpPr>
                <a:spLocks noGrp="1"/>
              </p:cNvSpPr>
              <p:nvPr>
                <p:ph sz="quarter" idx="12"/>
              </p:nvPr>
            </p:nvSpPr>
            <p:spPr>
              <a:xfrm>
                <a:off x="290633" y="1050587"/>
                <a:ext cx="11317353" cy="5257800"/>
              </a:xfrm>
            </p:spPr>
            <p:txBody>
              <a:bodyPr>
                <a:noAutofit/>
              </a:bodyPr>
              <a:lstStyle/>
              <a:p>
                <a:pPr>
                  <a:lnSpc>
                    <a:spcPct val="120000"/>
                  </a:lnSpc>
                  <a:spcBef>
                    <a:spcPts val="0"/>
                  </a:spcBef>
                </a:pPr>
                <a:r>
                  <a:rPr lang="en-GB" sz="1800" dirty="0"/>
                  <a:t>Post-Doppler whitening:</a:t>
                </a:r>
              </a:p>
              <a:p>
                <a:pPr marL="0" indent="0">
                  <a:lnSpc>
                    <a:spcPct val="120000"/>
                  </a:lnSpc>
                  <a:spcBef>
                    <a:spcPts val="0"/>
                  </a:spcBef>
                  <a:buNone/>
                </a:pPr>
                <a14:m>
                  <m:oMathPara xmlns:m="http://schemas.openxmlformats.org/officeDocument/2006/math">
                    <m:oMathParaPr>
                      <m:jc m:val="centerGroup"/>
                    </m:oMathParaPr>
                    <m:oMath xmlns:m="http://schemas.openxmlformats.org/officeDocument/2006/math">
                      <m:f>
                        <m:fPr>
                          <m:type m:val="lin"/>
                          <m:ctrlPr>
                            <a:rPr lang="en-GB" sz="1800" i="1">
                              <a:latin typeface="Cambria Math" panose="02040503050406030204" pitchFamily="18" charset="0"/>
                            </a:rPr>
                          </m:ctrlPr>
                        </m:fPr>
                        <m:num>
                          <m:d>
                            <m:dPr>
                              <m:ctrlPr>
                                <a:rPr lang="en-GB" sz="1800" i="1">
                                  <a:latin typeface="Cambria Math" panose="02040503050406030204" pitchFamily="18" charset="0"/>
                                </a:rPr>
                              </m:ctrlPr>
                            </m:dPr>
                            <m:e>
                              <m:f>
                                <m:fPr>
                                  <m:ctrlPr>
                                    <a:rPr lang="en-GB" sz="1800" i="1">
                                      <a:latin typeface="Cambria Math" panose="02040503050406030204" pitchFamily="18" charset="0"/>
                                    </a:rPr>
                                  </m:ctrlPr>
                                </m:fPr>
                                <m:num>
                                  <m:sSub>
                                    <m:sSubPr>
                                      <m:ctrlPr>
                                        <a:rPr lang="en-GB" sz="1800" i="1">
                                          <a:latin typeface="Cambria Math" panose="02040503050406030204" pitchFamily="18" charset="0"/>
                                        </a:rPr>
                                      </m:ctrlPr>
                                    </m:sSubPr>
                                    <m:e>
                                      <m:r>
                                        <a:rPr lang="en-AU" sz="1800" i="1">
                                          <a:latin typeface="Cambria Math" panose="02040503050406030204" pitchFamily="18" charset="0"/>
                                        </a:rPr>
                                        <m:t>𝐻</m:t>
                                      </m:r>
                                    </m:e>
                                    <m:sub>
                                      <m:r>
                                        <a:rPr lang="en-GB" sz="1800" i="1">
                                          <a:latin typeface="Cambria Math" panose="02040503050406030204" pitchFamily="18" charset="0"/>
                                        </a:rPr>
                                        <m:t>𝑘</m:t>
                                      </m:r>
                                    </m:sub>
                                  </m:sSub>
                                  <m:d>
                                    <m:dPr>
                                      <m:ctrlPr>
                                        <a:rPr lang="en-GB" sz="1800" i="1">
                                          <a:latin typeface="Cambria Math" panose="02040503050406030204" pitchFamily="18" charset="0"/>
                                        </a:rPr>
                                      </m:ctrlPr>
                                    </m:dPr>
                                    <m:e>
                                      <m:r>
                                        <a:rPr lang="en-GB" sz="1800" i="1">
                                          <a:latin typeface="Cambria Math" panose="02040503050406030204" pitchFamily="18" charset="0"/>
                                        </a:rPr>
                                        <m:t>𝑛</m:t>
                                      </m:r>
                                      <m:r>
                                        <a:rPr lang="en-AU" sz="1800" i="1">
                                          <a:latin typeface="Cambria Math" panose="02040503050406030204" pitchFamily="18" charset="0"/>
                                        </a:rPr>
                                        <m:t>,</m:t>
                                      </m:r>
                                      <m:r>
                                        <a:rPr lang="en-AU" sz="1800" i="1">
                                          <a:latin typeface="Cambria Math" panose="02040503050406030204" pitchFamily="18" charset="0"/>
                                        </a:rPr>
                                        <m:t>𝑙</m:t>
                                      </m:r>
                                    </m:e>
                                  </m:d>
                                </m:num>
                                <m:den>
                                  <m:sSub>
                                    <m:sSubPr>
                                      <m:ctrlPr>
                                        <a:rPr lang="en-GB" sz="1800" i="1" smtClean="0">
                                          <a:latin typeface="Cambria Math" panose="02040503050406030204" pitchFamily="18" charset="0"/>
                                        </a:rPr>
                                      </m:ctrlPr>
                                    </m:sSubPr>
                                    <m:e>
                                      <m:acc>
                                        <m:accPr>
                                          <m:chr m:val="̂"/>
                                          <m:ctrlPr>
                                            <a:rPr lang="en-GB" sz="1800" i="1">
                                              <a:latin typeface="Cambria Math" panose="02040503050406030204" pitchFamily="18" charset="0"/>
                                            </a:rPr>
                                          </m:ctrlPr>
                                        </m:accPr>
                                        <m:e>
                                          <m:r>
                                            <a:rPr lang="en-AU" sz="1800" i="1">
                                              <a:latin typeface="Cambria Math" panose="02040503050406030204" pitchFamily="18" charset="0"/>
                                            </a:rPr>
                                            <m:t>𝐻</m:t>
                                          </m:r>
                                        </m:e>
                                      </m:acc>
                                    </m:e>
                                    <m:sub>
                                      <m:r>
                                        <a:rPr lang="en-GB" sz="1800" i="1">
                                          <a:latin typeface="Cambria Math" panose="02040503050406030204" pitchFamily="18" charset="0"/>
                                        </a:rPr>
                                        <m:t>𝑘</m:t>
                                      </m:r>
                                    </m:sub>
                                  </m:sSub>
                                  <m:d>
                                    <m:dPr>
                                      <m:ctrlPr>
                                        <a:rPr lang="en-GB" sz="1800" i="1">
                                          <a:latin typeface="Cambria Math" panose="02040503050406030204" pitchFamily="18" charset="0"/>
                                        </a:rPr>
                                      </m:ctrlPr>
                                    </m:dPr>
                                    <m:e>
                                      <m:r>
                                        <a:rPr lang="en-GB" sz="1800" i="1">
                                          <a:latin typeface="Cambria Math" panose="02040503050406030204" pitchFamily="18" charset="0"/>
                                        </a:rPr>
                                        <m:t>𝑛</m:t>
                                      </m:r>
                                      <m:r>
                                        <a:rPr lang="en-AU" sz="1800" i="1">
                                          <a:latin typeface="Cambria Math" panose="02040503050406030204" pitchFamily="18" charset="0"/>
                                        </a:rPr>
                                        <m:t>,</m:t>
                                      </m:r>
                                      <m:r>
                                        <a:rPr lang="en-AU" sz="1800" i="1">
                                          <a:latin typeface="Cambria Math" panose="02040503050406030204" pitchFamily="18" charset="0"/>
                                        </a:rPr>
                                        <m:t>𝑙</m:t>
                                      </m:r>
                                    </m:e>
                                  </m:d>
                                </m:den>
                              </m:f>
                            </m:e>
                          </m:d>
                        </m:num>
                        <m:den>
                          <m:d>
                            <m:dPr>
                              <m:ctrlPr>
                                <a:rPr lang="en-GB" sz="1800" i="1">
                                  <a:latin typeface="Cambria Math" panose="02040503050406030204" pitchFamily="18" charset="0"/>
                                </a:rPr>
                              </m:ctrlPr>
                            </m:dPr>
                            <m:e>
                              <m:f>
                                <m:fPr>
                                  <m:ctrlPr>
                                    <a:rPr lang="en-GB" sz="1800" i="1">
                                      <a:latin typeface="Cambria Math" panose="02040503050406030204" pitchFamily="18" charset="0"/>
                                    </a:rPr>
                                  </m:ctrlPr>
                                </m:fPr>
                                <m:num>
                                  <m:r>
                                    <a:rPr lang="en-GB" sz="1800" i="1">
                                      <a:latin typeface="Cambria Math" panose="02040503050406030204" pitchFamily="18" charset="0"/>
                                    </a:rPr>
                                    <m:t>1</m:t>
                                  </m:r>
                                </m:num>
                                <m:den>
                                  <m:r>
                                    <a:rPr lang="en-GB" sz="1800" i="1">
                                      <a:latin typeface="Cambria Math" panose="02040503050406030204" pitchFamily="18" charset="0"/>
                                    </a:rPr>
                                    <m:t>𝑁</m:t>
                                  </m:r>
                                </m:den>
                              </m:f>
                              <m:nary>
                                <m:naryPr>
                                  <m:chr m:val="∑"/>
                                  <m:ctrlPr>
                                    <a:rPr lang="en-GB" sz="1800" i="1">
                                      <a:latin typeface="Cambria Math" panose="02040503050406030204" pitchFamily="18" charset="0"/>
                                    </a:rPr>
                                  </m:ctrlPr>
                                </m:naryPr>
                                <m:sub>
                                  <m:r>
                                    <a:rPr lang="en-AU" sz="1800" i="1">
                                      <a:latin typeface="Cambria Math" panose="02040503050406030204" pitchFamily="18" charset="0"/>
                                    </a:rPr>
                                    <m:t>𝑝</m:t>
                                  </m:r>
                                  <m:r>
                                    <a:rPr lang="en-GB" sz="1800" i="1">
                                      <a:latin typeface="Cambria Math" panose="02040503050406030204" pitchFamily="18" charset="0"/>
                                    </a:rPr>
                                    <m:t>=1</m:t>
                                  </m:r>
                                </m:sub>
                                <m:sup>
                                  <m:r>
                                    <a:rPr lang="en-GB" sz="1800" i="1">
                                      <a:latin typeface="Cambria Math" panose="02040503050406030204" pitchFamily="18" charset="0"/>
                                    </a:rPr>
                                    <m:t>𝑁</m:t>
                                  </m:r>
                                </m:sup>
                                <m:e>
                                  <m:f>
                                    <m:fPr>
                                      <m:ctrlPr>
                                        <a:rPr lang="en-GB" sz="1800" i="1">
                                          <a:latin typeface="Cambria Math" panose="02040503050406030204" pitchFamily="18" charset="0"/>
                                        </a:rPr>
                                      </m:ctrlPr>
                                    </m:fPr>
                                    <m:num>
                                      <m:sSub>
                                        <m:sSubPr>
                                          <m:ctrlPr>
                                            <a:rPr lang="en-GB" sz="1800" i="1">
                                              <a:latin typeface="Cambria Math" panose="02040503050406030204" pitchFamily="18" charset="0"/>
                                            </a:rPr>
                                          </m:ctrlPr>
                                        </m:sSubPr>
                                        <m:e>
                                          <m:r>
                                            <a:rPr lang="en-AU" sz="1800" i="1">
                                              <a:latin typeface="Cambria Math" panose="02040503050406030204" pitchFamily="18" charset="0"/>
                                            </a:rPr>
                                            <m:t>𝐻</m:t>
                                          </m:r>
                                        </m:e>
                                        <m:sub>
                                          <m:r>
                                            <a:rPr lang="en-GB" sz="1800" i="1">
                                              <a:latin typeface="Cambria Math" panose="02040503050406030204" pitchFamily="18" charset="0"/>
                                            </a:rPr>
                                            <m:t>𝑘</m:t>
                                          </m:r>
                                        </m:sub>
                                      </m:sSub>
                                      <m:d>
                                        <m:dPr>
                                          <m:ctrlPr>
                                            <a:rPr lang="en-GB" sz="1800" i="1">
                                              <a:latin typeface="Cambria Math" panose="02040503050406030204" pitchFamily="18" charset="0"/>
                                            </a:rPr>
                                          </m:ctrlPr>
                                        </m:dPr>
                                        <m:e>
                                          <m:r>
                                            <a:rPr lang="en-AU" sz="1800" i="1">
                                              <a:latin typeface="Cambria Math" panose="02040503050406030204" pitchFamily="18" charset="0"/>
                                            </a:rPr>
                                            <m:t>𝑝</m:t>
                                          </m:r>
                                          <m:r>
                                            <a:rPr lang="en-AU" sz="1800" i="1">
                                              <a:latin typeface="Cambria Math" panose="02040503050406030204" pitchFamily="18" charset="0"/>
                                            </a:rPr>
                                            <m:t>,</m:t>
                                          </m:r>
                                          <m:r>
                                            <a:rPr lang="en-AU" sz="1800" i="1">
                                              <a:latin typeface="Cambria Math" panose="02040503050406030204" pitchFamily="18" charset="0"/>
                                            </a:rPr>
                                            <m:t>𝑙</m:t>
                                          </m:r>
                                        </m:e>
                                      </m:d>
                                    </m:num>
                                    <m:den>
                                      <m:sSub>
                                        <m:sSubPr>
                                          <m:ctrlPr>
                                            <a:rPr lang="en-GB" sz="1800" i="1" smtClean="0">
                                              <a:latin typeface="Cambria Math" panose="02040503050406030204" pitchFamily="18" charset="0"/>
                                            </a:rPr>
                                          </m:ctrlPr>
                                        </m:sSubPr>
                                        <m:e>
                                          <m:acc>
                                            <m:accPr>
                                              <m:chr m:val="̂"/>
                                              <m:ctrlPr>
                                                <a:rPr lang="en-GB" sz="1800" i="1">
                                                  <a:latin typeface="Cambria Math" panose="02040503050406030204" pitchFamily="18" charset="0"/>
                                                </a:rPr>
                                              </m:ctrlPr>
                                            </m:accPr>
                                            <m:e>
                                              <m:r>
                                                <a:rPr lang="en-AU" sz="1800" i="1">
                                                  <a:latin typeface="Cambria Math" panose="02040503050406030204" pitchFamily="18" charset="0"/>
                                                </a:rPr>
                                                <m:t>𝐻</m:t>
                                              </m:r>
                                            </m:e>
                                          </m:acc>
                                        </m:e>
                                        <m:sub>
                                          <m:r>
                                            <a:rPr lang="en-GB" sz="1800" i="1">
                                              <a:latin typeface="Cambria Math" panose="02040503050406030204" pitchFamily="18" charset="0"/>
                                            </a:rPr>
                                            <m:t>𝑘</m:t>
                                          </m:r>
                                        </m:sub>
                                      </m:sSub>
                                      <m:d>
                                        <m:dPr>
                                          <m:ctrlPr>
                                            <a:rPr lang="en-GB" sz="1800" i="1">
                                              <a:latin typeface="Cambria Math" panose="02040503050406030204" pitchFamily="18" charset="0"/>
                                            </a:rPr>
                                          </m:ctrlPr>
                                        </m:dPr>
                                        <m:e>
                                          <m:r>
                                            <a:rPr lang="en-AU" sz="1800" i="1">
                                              <a:latin typeface="Cambria Math" panose="02040503050406030204" pitchFamily="18" charset="0"/>
                                            </a:rPr>
                                            <m:t>𝑝</m:t>
                                          </m:r>
                                          <m:r>
                                            <a:rPr lang="en-AU" sz="1800" i="1">
                                              <a:latin typeface="Cambria Math" panose="02040503050406030204" pitchFamily="18" charset="0"/>
                                            </a:rPr>
                                            <m:t>,</m:t>
                                          </m:r>
                                          <m:r>
                                            <a:rPr lang="en-AU" sz="1800" i="1">
                                              <a:latin typeface="Cambria Math" panose="02040503050406030204" pitchFamily="18" charset="0"/>
                                            </a:rPr>
                                            <m:t>𝑙</m:t>
                                          </m:r>
                                        </m:e>
                                      </m:d>
                                    </m:den>
                                  </m:f>
                                </m:e>
                              </m:nary>
                            </m:e>
                          </m:d>
                        </m:den>
                      </m:f>
                      <m:r>
                        <a:rPr lang="en-GB" sz="1800" i="1">
                          <a:latin typeface="Cambria Math" panose="02040503050406030204" pitchFamily="18" charset="0"/>
                        </a:rPr>
                        <m:t> </m:t>
                      </m:r>
                      <m:m>
                        <m:mPr>
                          <m:plcHide m:val="on"/>
                          <m:mcs>
                            <m:mc>
                              <m:mcPr>
                                <m:count m:val="1"/>
                                <m:mcJc m:val="center"/>
                              </m:mcPr>
                            </m:mc>
                          </m:mcs>
                          <m:ctrlPr>
                            <a:rPr lang="en-GB" sz="1800" i="1">
                              <a:latin typeface="Cambria Math" panose="02040503050406030204" pitchFamily="18" charset="0"/>
                            </a:rPr>
                          </m:ctrlPr>
                        </m:mPr>
                        <m:mr>
                          <m:e>
                            <m:m>
                              <m:mPr>
                                <m:plcHide m:val="on"/>
                                <m:mcs>
                                  <m:mc>
                                    <m:mcPr>
                                      <m:count m:val="1"/>
                                      <m:mcJc m:val="center"/>
                                    </m:mcPr>
                                  </m:mc>
                                </m:mcs>
                                <m:ctrlPr>
                                  <a:rPr lang="en-GB" sz="1800" i="1">
                                    <a:latin typeface="Cambria Math" panose="02040503050406030204" pitchFamily="18" charset="0"/>
                                  </a:rPr>
                                </m:ctrlPr>
                              </m:mPr>
                              <m:mr>
                                <m:e>
                                  <m:sSub>
                                    <m:sSubPr>
                                      <m:ctrlPr>
                                        <a:rPr lang="en-GB" sz="1800" i="1">
                                          <a:latin typeface="Cambria Math" panose="02040503050406030204" pitchFamily="18" charset="0"/>
                                        </a:rPr>
                                      </m:ctrlPr>
                                    </m:sSubPr>
                                    <m:e>
                                      <m:r>
                                        <a:rPr lang="en-GB" sz="1800" i="1">
                                          <a:latin typeface="Cambria Math" panose="02040503050406030204" pitchFamily="18" charset="0"/>
                                        </a:rPr>
                                        <m:t>𝐻</m:t>
                                      </m:r>
                                    </m:e>
                                    <m:sub>
                                      <m:r>
                                        <a:rPr lang="en-GB" sz="1800" i="1">
                                          <a:latin typeface="Cambria Math" panose="02040503050406030204" pitchFamily="18" charset="0"/>
                                        </a:rPr>
                                        <m:t>0</m:t>
                                      </m:r>
                                    </m:sub>
                                  </m:sSub>
                                </m:e>
                              </m:mr>
                              <m:mr>
                                <m:e>
                                  <m:r>
                                    <a:rPr lang="en-GB" sz="1800" i="1">
                                      <a:latin typeface="Cambria Math" panose="02040503050406030204" pitchFamily="18" charset="0"/>
                                    </a:rPr>
                                    <m:t>&lt;</m:t>
                                  </m:r>
                                </m:e>
                              </m:mr>
                            </m:m>
                          </m:e>
                        </m:mr>
                        <m:mr>
                          <m:e>
                            <m:m>
                              <m:mPr>
                                <m:plcHide m:val="on"/>
                                <m:mcs>
                                  <m:mc>
                                    <m:mcPr>
                                      <m:count m:val="1"/>
                                      <m:mcJc m:val="center"/>
                                    </m:mcPr>
                                  </m:mc>
                                </m:mcs>
                                <m:ctrlPr>
                                  <a:rPr lang="en-GB" sz="1800" i="1">
                                    <a:latin typeface="Cambria Math" panose="02040503050406030204" pitchFamily="18" charset="0"/>
                                  </a:rPr>
                                </m:ctrlPr>
                              </m:mPr>
                              <m:mr>
                                <m:e>
                                  <m:r>
                                    <a:rPr lang="en-GB" sz="1800" i="1">
                                      <a:latin typeface="Cambria Math" panose="02040503050406030204" pitchFamily="18" charset="0"/>
                                    </a:rPr>
                                    <m:t>&gt;</m:t>
                                  </m:r>
                                </m:e>
                              </m:mr>
                              <m:mr>
                                <m:e>
                                  <m:sSub>
                                    <m:sSubPr>
                                      <m:ctrlPr>
                                        <a:rPr lang="en-GB" sz="1800" i="1">
                                          <a:latin typeface="Cambria Math" panose="02040503050406030204" pitchFamily="18" charset="0"/>
                                        </a:rPr>
                                      </m:ctrlPr>
                                    </m:sSubPr>
                                    <m:e>
                                      <m:r>
                                        <a:rPr lang="en-GB" sz="1800" i="1">
                                          <a:latin typeface="Cambria Math" panose="02040503050406030204" pitchFamily="18" charset="0"/>
                                        </a:rPr>
                                        <m:t>𝐻</m:t>
                                      </m:r>
                                    </m:e>
                                    <m:sub>
                                      <m:r>
                                        <a:rPr lang="en-GB" sz="1800" i="1">
                                          <a:latin typeface="Cambria Math" panose="02040503050406030204" pitchFamily="18" charset="0"/>
                                        </a:rPr>
                                        <m:t>1</m:t>
                                      </m:r>
                                    </m:sub>
                                  </m:sSub>
                                </m:e>
                              </m:mr>
                            </m:m>
                          </m:e>
                        </m:mr>
                      </m:m>
                      <m:r>
                        <a:rPr lang="en-GB" sz="1800" i="1">
                          <a:latin typeface="Cambria Math" panose="02040503050406030204" pitchFamily="18" charset="0"/>
                        </a:rPr>
                        <m:t> </m:t>
                      </m:r>
                      <m:sSub>
                        <m:sSubPr>
                          <m:ctrlPr>
                            <a:rPr lang="en-AU" sz="1800" b="0" i="1" smtClean="0">
                              <a:latin typeface="Cambria Math" panose="02040503050406030204" pitchFamily="18" charset="0"/>
                            </a:rPr>
                          </m:ctrlPr>
                        </m:sSubPr>
                        <m:e>
                          <m:r>
                            <a:rPr lang="en-GB" sz="1800" i="1">
                              <a:latin typeface="Cambria Math" panose="02040503050406030204" pitchFamily="18" charset="0"/>
                            </a:rPr>
                            <m:t>𝛾</m:t>
                          </m:r>
                        </m:e>
                        <m:sub>
                          <m:r>
                            <m:rPr>
                              <m:sty m:val="p"/>
                            </m:rPr>
                            <a:rPr lang="en-AU" sz="1800" b="0" i="0" smtClean="0">
                              <a:latin typeface="Cambria Math" panose="02040503050406030204" pitchFamily="18" charset="0"/>
                            </a:rPr>
                            <m:t>PD</m:t>
                          </m:r>
                        </m:sub>
                      </m:sSub>
                      <m:r>
                        <a:rPr lang="en-AU" sz="1800" i="1">
                          <a:latin typeface="Cambria Math" panose="02040503050406030204" pitchFamily="18" charset="0"/>
                        </a:rPr>
                        <m:t>(</m:t>
                      </m:r>
                      <m:r>
                        <a:rPr lang="en-AU" sz="1800" i="1">
                          <a:latin typeface="Cambria Math" panose="02040503050406030204" pitchFamily="18" charset="0"/>
                        </a:rPr>
                        <m:t>𝑛</m:t>
                      </m:r>
                      <m:r>
                        <a:rPr lang="en-AU" sz="1800" i="1">
                          <a:latin typeface="Cambria Math" panose="02040503050406030204" pitchFamily="18" charset="0"/>
                        </a:rPr>
                        <m:t>,</m:t>
                      </m:r>
                      <m:r>
                        <a:rPr lang="en-AU" sz="1800" i="1">
                          <a:latin typeface="Cambria Math" panose="02040503050406030204" pitchFamily="18" charset="0"/>
                        </a:rPr>
                        <m:t>𝑙</m:t>
                      </m:r>
                      <m:r>
                        <a:rPr lang="en-AU" sz="1800" i="1">
                          <a:latin typeface="Cambria Math" panose="02040503050406030204" pitchFamily="18" charset="0"/>
                        </a:rPr>
                        <m:t>)</m:t>
                      </m:r>
                    </m:oMath>
                  </m:oMathPara>
                </a14:m>
                <a:endParaRPr lang="en-GB" sz="1800" dirty="0"/>
              </a:p>
              <a:p>
                <a:pPr marL="0" indent="0">
                  <a:lnSpc>
                    <a:spcPct val="120000"/>
                  </a:lnSpc>
                  <a:spcBef>
                    <a:spcPts val="0"/>
                  </a:spcBef>
                  <a:spcAft>
                    <a:spcPts val="600"/>
                  </a:spcAft>
                  <a:buNone/>
                </a:pPr>
                <a:r>
                  <a:rPr lang="en-US" sz="1800" dirty="0"/>
                  <a:t>     where </a:t>
                </a:r>
                <a14:m>
                  <m:oMath xmlns:m="http://schemas.openxmlformats.org/officeDocument/2006/math">
                    <m:sSub>
                      <m:sSubPr>
                        <m:ctrlPr>
                          <a:rPr lang="en-GB" sz="1800" i="1">
                            <a:latin typeface="Cambria Math" panose="02040503050406030204" pitchFamily="18" charset="0"/>
                          </a:rPr>
                        </m:ctrlPr>
                      </m:sSubPr>
                      <m:e>
                        <m:r>
                          <a:rPr lang="en-AU" sz="1800" i="1">
                            <a:latin typeface="Cambria Math" panose="02040503050406030204" pitchFamily="18" charset="0"/>
                          </a:rPr>
                          <m:t>𝐻</m:t>
                        </m:r>
                      </m:e>
                      <m:sub>
                        <m:r>
                          <a:rPr lang="en-GB" sz="1800" i="1">
                            <a:latin typeface="Cambria Math" panose="02040503050406030204" pitchFamily="18" charset="0"/>
                          </a:rPr>
                          <m:t>𝑘</m:t>
                        </m:r>
                      </m:sub>
                    </m:sSub>
                    <m:d>
                      <m:dPr>
                        <m:ctrlPr>
                          <a:rPr lang="en-GB" sz="1800" i="1">
                            <a:latin typeface="Cambria Math" panose="02040503050406030204" pitchFamily="18" charset="0"/>
                          </a:rPr>
                        </m:ctrlPr>
                      </m:dPr>
                      <m:e>
                        <m:r>
                          <a:rPr lang="en-GB" sz="1800" i="1">
                            <a:latin typeface="Cambria Math" panose="02040503050406030204" pitchFamily="18" charset="0"/>
                          </a:rPr>
                          <m:t>𝑛</m:t>
                        </m:r>
                        <m:r>
                          <a:rPr lang="en-AU" sz="1800" i="1">
                            <a:latin typeface="Cambria Math" panose="02040503050406030204" pitchFamily="18" charset="0"/>
                          </a:rPr>
                          <m:t>,</m:t>
                        </m:r>
                        <m:r>
                          <a:rPr lang="en-AU" sz="1800" i="1">
                            <a:latin typeface="Cambria Math" panose="02040503050406030204" pitchFamily="18" charset="0"/>
                          </a:rPr>
                          <m:t>𝑙</m:t>
                        </m:r>
                      </m:e>
                    </m:d>
                  </m:oMath>
                </a14:m>
                <a:r>
                  <a:rPr lang="en-US" sz="1800" dirty="0"/>
                  <a:t> is the Doppler spectrum for the </a:t>
                </a:r>
                <a14:m>
                  <m:oMath xmlns:m="http://schemas.openxmlformats.org/officeDocument/2006/math">
                    <m:r>
                      <a:rPr lang="en-AU" sz="1800" i="1">
                        <a:latin typeface="Cambria Math" panose="02040503050406030204" pitchFamily="18" charset="0"/>
                      </a:rPr>
                      <m:t>𝑙</m:t>
                    </m:r>
                  </m:oMath>
                </a14:m>
                <a:r>
                  <a:rPr lang="en-US" sz="1800" baseline="30000" dirty="0"/>
                  <a:t>th</a:t>
                </a:r>
                <a:r>
                  <a:rPr lang="en-US" sz="1800" dirty="0"/>
                  <a:t> freq. bin, </a:t>
                </a:r>
                <a:r>
                  <a:rPr lang="en-US" sz="1800" i="1" dirty="0"/>
                  <a:t>k</a:t>
                </a:r>
                <a:r>
                  <a:rPr lang="en-US" sz="1800" baseline="30000" dirty="0"/>
                  <a:t>th</a:t>
                </a:r>
                <a:r>
                  <a:rPr lang="en-US" sz="1800" dirty="0"/>
                  <a:t> range bin and </a:t>
                </a:r>
                <a:r>
                  <a:rPr lang="en-US" sz="1800" dirty="0" err="1"/>
                  <a:t>centred</a:t>
                </a:r>
                <a:r>
                  <a:rPr lang="en-US" sz="1800" dirty="0"/>
                  <a:t> at </a:t>
                </a:r>
                <a14:m>
                  <m:oMath xmlns:m="http://schemas.openxmlformats.org/officeDocument/2006/math">
                    <m:r>
                      <a:rPr lang="en-US" sz="1800" i="1" dirty="0">
                        <a:latin typeface="Cambria Math" panose="02040503050406030204" pitchFamily="18" charset="0"/>
                      </a:rPr>
                      <m:t>𝑓</m:t>
                    </m:r>
                    <m:r>
                      <a:rPr lang="en-US" sz="1800" i="1" dirty="0">
                        <a:latin typeface="Cambria Math" panose="02040503050406030204" pitchFamily="18" charset="0"/>
                      </a:rPr>
                      <m:t>=</m:t>
                    </m:r>
                    <m:r>
                      <a:rPr lang="en-US" sz="1800" i="1" dirty="0" err="1">
                        <a:latin typeface="Cambria Math" panose="02040503050406030204" pitchFamily="18" charset="0"/>
                      </a:rPr>
                      <m:t>𝑛</m:t>
                    </m:r>
                    <m:sSub>
                      <m:sSubPr>
                        <m:ctrlPr>
                          <a:rPr lang="en-US" sz="1800" i="1" dirty="0" err="1">
                            <a:latin typeface="Cambria Math" panose="02040503050406030204" pitchFamily="18" charset="0"/>
                          </a:rPr>
                        </m:ctrlPr>
                      </m:sSubPr>
                      <m:e>
                        <m:r>
                          <a:rPr lang="en-US" sz="1800" i="1" dirty="0" err="1">
                            <a:latin typeface="Cambria Math" panose="02040503050406030204" pitchFamily="18" charset="0"/>
                          </a:rPr>
                          <m:t>𝑓</m:t>
                        </m:r>
                      </m:e>
                      <m:sub>
                        <m:r>
                          <m:rPr>
                            <m:sty m:val="p"/>
                          </m:rPr>
                          <a:rPr lang="en-US" sz="1800" i="0" dirty="0" err="1">
                            <a:latin typeface="Cambria Math" panose="02040503050406030204" pitchFamily="18" charset="0"/>
                          </a:rPr>
                          <m:t>r</m:t>
                        </m:r>
                      </m:sub>
                    </m:sSub>
                    <m:r>
                      <a:rPr lang="en-US" sz="1800" i="1" dirty="0">
                        <a:latin typeface="Cambria Math" panose="02040503050406030204" pitchFamily="18" charset="0"/>
                      </a:rPr>
                      <m:t>/</m:t>
                    </m:r>
                    <m:r>
                      <a:rPr lang="en-US" sz="1800" i="1" dirty="0">
                        <a:latin typeface="Cambria Math" panose="02040503050406030204" pitchFamily="18" charset="0"/>
                      </a:rPr>
                      <m:t>𝑁</m:t>
                    </m:r>
                  </m:oMath>
                </a14:m>
                <a:r>
                  <a:rPr lang="en-US" sz="1800" dirty="0"/>
                  <a:t>,</a:t>
                </a:r>
              </a:p>
              <a:p>
                <a:pPr marL="0" indent="0">
                  <a:lnSpc>
                    <a:spcPct val="120000"/>
                  </a:lnSpc>
                  <a:spcBef>
                    <a:spcPts val="0"/>
                  </a:spcBef>
                  <a:spcAft>
                    <a:spcPts val="600"/>
                  </a:spcAft>
                  <a:buNone/>
                </a:pPr>
                <a:r>
                  <a:rPr lang="en-GB" sz="1800" dirty="0"/>
                  <a:t>     </a:t>
                </a:r>
                <a14:m>
                  <m:oMath xmlns:m="http://schemas.openxmlformats.org/officeDocument/2006/math">
                    <m:sSub>
                      <m:sSubPr>
                        <m:ctrlPr>
                          <a:rPr lang="en-GB" sz="1800" i="1" smtClean="0">
                            <a:latin typeface="Cambria Math" panose="02040503050406030204" pitchFamily="18" charset="0"/>
                          </a:rPr>
                        </m:ctrlPr>
                      </m:sSubPr>
                      <m:e>
                        <m:acc>
                          <m:accPr>
                            <m:chr m:val="̂"/>
                            <m:ctrlPr>
                              <a:rPr lang="en-GB" sz="1800" i="1">
                                <a:latin typeface="Cambria Math" panose="02040503050406030204" pitchFamily="18" charset="0"/>
                              </a:rPr>
                            </m:ctrlPr>
                          </m:accPr>
                          <m:e>
                            <m:r>
                              <a:rPr lang="en-AU" sz="1800" i="1">
                                <a:latin typeface="Cambria Math" panose="02040503050406030204" pitchFamily="18" charset="0"/>
                              </a:rPr>
                              <m:t>𝐻</m:t>
                            </m:r>
                          </m:e>
                        </m:acc>
                      </m:e>
                      <m:sub>
                        <m:r>
                          <a:rPr lang="en-GB" sz="1800" i="1">
                            <a:latin typeface="Cambria Math" panose="02040503050406030204" pitchFamily="18" charset="0"/>
                          </a:rPr>
                          <m:t>𝑘</m:t>
                        </m:r>
                      </m:sub>
                    </m:sSub>
                    <m:d>
                      <m:dPr>
                        <m:ctrlPr>
                          <a:rPr lang="en-GB" sz="1800" i="1">
                            <a:latin typeface="Cambria Math" panose="02040503050406030204" pitchFamily="18" charset="0"/>
                          </a:rPr>
                        </m:ctrlPr>
                      </m:dPr>
                      <m:e>
                        <m:r>
                          <a:rPr lang="en-GB" sz="1800" i="1">
                            <a:latin typeface="Cambria Math" panose="02040503050406030204" pitchFamily="18" charset="0"/>
                          </a:rPr>
                          <m:t>𝑛</m:t>
                        </m:r>
                        <m:r>
                          <a:rPr lang="en-AU" sz="1800" i="1">
                            <a:latin typeface="Cambria Math" panose="02040503050406030204" pitchFamily="18" charset="0"/>
                          </a:rPr>
                          <m:t>,</m:t>
                        </m:r>
                        <m:r>
                          <a:rPr lang="en-AU" sz="1800" i="1">
                            <a:latin typeface="Cambria Math" panose="02040503050406030204" pitchFamily="18" charset="0"/>
                          </a:rPr>
                          <m:t>𝑙</m:t>
                        </m:r>
                      </m:e>
                    </m:d>
                  </m:oMath>
                </a14:m>
                <a:r>
                  <a:rPr lang="en-US" sz="1800" dirty="0"/>
                  <a:t> is the estimated mean Doppler spectrum.</a:t>
                </a:r>
              </a:p>
              <a:p>
                <a:pPr>
                  <a:lnSpc>
                    <a:spcPct val="120000"/>
                  </a:lnSpc>
                  <a:spcBef>
                    <a:spcPts val="0"/>
                  </a:spcBef>
                  <a:spcAft>
                    <a:spcPts val="600"/>
                  </a:spcAft>
                </a:pPr>
                <a:r>
                  <a:rPr lang="en-US" sz="1800" dirty="0"/>
                  <a:t>Adaptive matched filter (AMF):</a:t>
                </a:r>
                <a:endParaRPr lang="en-AU" sz="1800" i="1" dirty="0">
                  <a:latin typeface="Cambria Math" panose="02040503050406030204" pitchFamily="18" charset="0"/>
                </a:endParaRPr>
              </a:p>
              <a:p>
                <a:pPr marL="0" indent="0">
                  <a:lnSpc>
                    <a:spcPct val="120000"/>
                  </a:lnSpc>
                  <a:spcBef>
                    <a:spcPts val="0"/>
                  </a:spcBef>
                  <a:spcAft>
                    <a:spcPts val="600"/>
                  </a:spcAft>
                  <a:buNone/>
                </a:pPr>
                <a:endParaRPr lang="en-GB" sz="1800" dirty="0"/>
              </a:p>
              <a:p>
                <a:pPr marL="0" indent="0">
                  <a:lnSpc>
                    <a:spcPct val="120000"/>
                  </a:lnSpc>
                  <a:spcBef>
                    <a:spcPts val="0"/>
                  </a:spcBef>
                  <a:spcAft>
                    <a:spcPts val="600"/>
                  </a:spcAft>
                  <a:buNone/>
                </a:pPr>
                <a:endParaRPr lang="en-GB" sz="1800" dirty="0"/>
              </a:p>
              <a:p>
                <a:pPr marL="0" indent="0">
                  <a:lnSpc>
                    <a:spcPct val="120000"/>
                  </a:lnSpc>
                  <a:spcBef>
                    <a:spcPts val="0"/>
                  </a:spcBef>
                  <a:buNone/>
                </a:pPr>
                <a:r>
                  <a:rPr lang="en-GB" sz="1800" dirty="0"/>
                  <a:t>     where </a:t>
                </a:r>
                <a14:m>
                  <m:oMath xmlns:m="http://schemas.openxmlformats.org/officeDocument/2006/math">
                    <m:acc>
                      <m:accPr>
                        <m:chr m:val="̂"/>
                        <m:ctrlPr>
                          <a:rPr lang="en-AU" sz="1800" i="1">
                            <a:latin typeface="Cambria Math" panose="02040503050406030204" pitchFamily="18" charset="0"/>
                          </a:rPr>
                        </m:ctrlPr>
                      </m:accPr>
                      <m:e>
                        <m:r>
                          <a:rPr lang="en-AU" sz="1800" b="1" i="1">
                            <a:latin typeface="Cambria Math" panose="02040503050406030204" pitchFamily="18" charset="0"/>
                          </a:rPr>
                          <m:t>𝑹</m:t>
                        </m:r>
                      </m:e>
                    </m:acc>
                  </m:oMath>
                </a14:m>
                <a:r>
                  <a:rPr lang="en-GB" sz="1800" dirty="0"/>
                  <a:t> is the estimated covariance matrix</a:t>
                </a:r>
              </a:p>
              <a:p>
                <a:pPr>
                  <a:lnSpc>
                    <a:spcPct val="120000"/>
                  </a:lnSpc>
                  <a:spcBef>
                    <a:spcPts val="0"/>
                  </a:spcBef>
                </a:pPr>
                <a:r>
                  <a:rPr lang="en-GB" sz="1800" dirty="0"/>
                  <a:t>Normalised adaptive matched filter (NAMF):</a:t>
                </a:r>
                <a:endParaRPr lang="en-AU" sz="1800" i="1" dirty="0">
                  <a:latin typeface="Cambria Math" panose="02040503050406030204" pitchFamily="18" charset="0"/>
                </a:endParaRPr>
              </a:p>
              <a:p>
                <a:pPr marL="0" indent="0">
                  <a:lnSpc>
                    <a:spcPct val="120000"/>
                  </a:lnSpc>
                  <a:spcBef>
                    <a:spcPts val="0"/>
                  </a:spcBef>
                  <a:buNone/>
                </a:pPr>
                <a14:m>
                  <m:oMathPara xmlns:m="http://schemas.openxmlformats.org/officeDocument/2006/math">
                    <m:oMathParaPr>
                      <m:jc m:val="centerGroup"/>
                    </m:oMathParaPr>
                    <m:oMath xmlns:m="http://schemas.openxmlformats.org/officeDocument/2006/math">
                      <m:f>
                        <m:fPr>
                          <m:ctrlPr>
                            <a:rPr lang="en-GB" sz="1800" i="1">
                              <a:latin typeface="Cambria Math" panose="02040503050406030204" pitchFamily="18" charset="0"/>
                            </a:rPr>
                          </m:ctrlPr>
                        </m:fPr>
                        <m:num>
                          <m:sSup>
                            <m:sSupPr>
                              <m:ctrlPr>
                                <a:rPr lang="en-GB" sz="1800" i="1">
                                  <a:latin typeface="Cambria Math" panose="02040503050406030204" pitchFamily="18" charset="0"/>
                                </a:rPr>
                              </m:ctrlPr>
                            </m:sSupPr>
                            <m:e>
                              <m:d>
                                <m:dPr>
                                  <m:begChr m:val="|"/>
                                  <m:endChr m:val="|"/>
                                  <m:ctrlPr>
                                    <a:rPr lang="en-GB" sz="1800" b="1" i="1">
                                      <a:latin typeface="Cambria Math" panose="02040503050406030204" pitchFamily="18" charset="0"/>
                                    </a:rPr>
                                  </m:ctrlPr>
                                </m:dPr>
                                <m:e>
                                  <m:sSup>
                                    <m:sSupPr>
                                      <m:ctrlPr>
                                        <a:rPr lang="en-AU" sz="1800" b="1" i="1">
                                          <a:latin typeface="Cambria Math" panose="02040503050406030204" pitchFamily="18" charset="0"/>
                                        </a:rPr>
                                      </m:ctrlPr>
                                    </m:sSupPr>
                                    <m:e>
                                      <m:r>
                                        <a:rPr lang="en-GB" sz="1800" b="1" i="1">
                                          <a:latin typeface="Cambria Math" panose="02040503050406030204" pitchFamily="18" charset="0"/>
                                        </a:rPr>
                                        <m:t>𝒔</m:t>
                                      </m:r>
                                    </m:e>
                                    <m:sup>
                                      <m:r>
                                        <a:rPr lang="en-AU" sz="1800" b="1" i="1">
                                          <a:latin typeface="Cambria Math" panose="02040503050406030204" pitchFamily="18" charset="0"/>
                                        </a:rPr>
                                        <m:t>𝑯</m:t>
                                      </m:r>
                                    </m:sup>
                                  </m:sSup>
                                  <m:sSup>
                                    <m:sSupPr>
                                      <m:ctrlPr>
                                        <a:rPr lang="en-AU" sz="1800" b="1" i="1">
                                          <a:latin typeface="Cambria Math" panose="02040503050406030204" pitchFamily="18" charset="0"/>
                                        </a:rPr>
                                      </m:ctrlPr>
                                    </m:sSupPr>
                                    <m:e>
                                      <m:acc>
                                        <m:accPr>
                                          <m:chr m:val="̂"/>
                                          <m:ctrlPr>
                                            <a:rPr lang="en-AU" sz="1800" b="1" i="1">
                                              <a:latin typeface="Cambria Math" panose="02040503050406030204" pitchFamily="18" charset="0"/>
                                            </a:rPr>
                                          </m:ctrlPr>
                                        </m:accPr>
                                        <m:e>
                                          <m:r>
                                            <a:rPr lang="en-AU" sz="1800" b="1" i="1">
                                              <a:latin typeface="Cambria Math" panose="02040503050406030204" pitchFamily="18" charset="0"/>
                                            </a:rPr>
                                            <m:t>𝑹</m:t>
                                          </m:r>
                                        </m:e>
                                      </m:acc>
                                    </m:e>
                                    <m:sup>
                                      <m:r>
                                        <a:rPr lang="en-AU" sz="1800" b="0" i="1">
                                          <a:latin typeface="Cambria Math" panose="02040503050406030204" pitchFamily="18" charset="0"/>
                                        </a:rPr>
                                        <m:t>−1</m:t>
                                      </m:r>
                                    </m:sup>
                                  </m:sSup>
                                  <m:r>
                                    <a:rPr lang="en-AU" sz="1800" b="1" i="1">
                                      <a:latin typeface="Cambria Math" panose="02040503050406030204" pitchFamily="18" charset="0"/>
                                    </a:rPr>
                                    <m:t>𝒉</m:t>
                                  </m:r>
                                </m:e>
                              </m:d>
                            </m:e>
                            <m:sup>
                              <m:r>
                                <a:rPr lang="en-GB" sz="1800" i="1">
                                  <a:latin typeface="Cambria Math" panose="02040503050406030204" pitchFamily="18" charset="0"/>
                                </a:rPr>
                                <m:t>2</m:t>
                              </m:r>
                            </m:sup>
                          </m:sSup>
                        </m:num>
                        <m:den>
                          <m:d>
                            <m:dPr>
                              <m:ctrlPr>
                                <a:rPr lang="en-GB" sz="1800" i="1">
                                  <a:latin typeface="Cambria Math" panose="02040503050406030204" pitchFamily="18" charset="0"/>
                                </a:rPr>
                              </m:ctrlPr>
                            </m:dPr>
                            <m:e>
                              <m:sSup>
                                <m:sSupPr>
                                  <m:ctrlPr>
                                    <a:rPr lang="en-AU" sz="1800" i="1">
                                      <a:latin typeface="Cambria Math" panose="02040503050406030204" pitchFamily="18" charset="0"/>
                                    </a:rPr>
                                  </m:ctrlPr>
                                </m:sSupPr>
                                <m:e>
                                  <m:r>
                                    <a:rPr lang="en-GB" sz="1800" i="1">
                                      <a:latin typeface="Cambria Math" panose="02040503050406030204" pitchFamily="18" charset="0"/>
                                    </a:rPr>
                                    <m:t>𝐬</m:t>
                                  </m:r>
                                </m:e>
                                <m:sup>
                                  <m:r>
                                    <a:rPr lang="en-AU" sz="1800" i="1">
                                      <a:latin typeface="Cambria Math" panose="02040503050406030204" pitchFamily="18" charset="0"/>
                                    </a:rPr>
                                    <m:t>𝐻</m:t>
                                  </m:r>
                                </m:sup>
                              </m:sSup>
                              <m:sSup>
                                <m:sSupPr>
                                  <m:ctrlPr>
                                    <a:rPr lang="en-AU" sz="1800" i="1">
                                      <a:latin typeface="Cambria Math" panose="02040503050406030204" pitchFamily="18" charset="0"/>
                                    </a:rPr>
                                  </m:ctrlPr>
                                </m:sSupPr>
                                <m:e>
                                  <m:acc>
                                    <m:accPr>
                                      <m:chr m:val="̂"/>
                                      <m:ctrlPr>
                                        <a:rPr lang="en-AU" sz="1800" i="1">
                                          <a:latin typeface="Cambria Math" panose="02040503050406030204" pitchFamily="18" charset="0"/>
                                        </a:rPr>
                                      </m:ctrlPr>
                                    </m:accPr>
                                    <m:e>
                                      <m:r>
                                        <a:rPr lang="en-AU" sz="1800" b="1" i="1">
                                          <a:latin typeface="Cambria Math" panose="02040503050406030204" pitchFamily="18" charset="0"/>
                                        </a:rPr>
                                        <m:t>𝑹</m:t>
                                      </m:r>
                                    </m:e>
                                  </m:acc>
                                </m:e>
                                <m:sup>
                                  <m:r>
                                    <a:rPr lang="en-AU" sz="1800" i="1">
                                      <a:latin typeface="Cambria Math" panose="02040503050406030204" pitchFamily="18" charset="0"/>
                                    </a:rPr>
                                    <m:t>−1</m:t>
                                  </m:r>
                                </m:sup>
                              </m:sSup>
                              <m:r>
                                <a:rPr lang="en-GB" sz="1800" i="1">
                                  <a:latin typeface="Cambria Math" panose="02040503050406030204" pitchFamily="18" charset="0"/>
                                </a:rPr>
                                <m:t>𝐬</m:t>
                              </m:r>
                            </m:e>
                          </m:d>
                          <m:d>
                            <m:dPr>
                              <m:ctrlPr>
                                <a:rPr lang="en-GB" sz="1800" b="1" i="1">
                                  <a:latin typeface="Cambria Math" panose="02040503050406030204" pitchFamily="18" charset="0"/>
                                </a:rPr>
                              </m:ctrlPr>
                            </m:dPr>
                            <m:e>
                              <m:sSup>
                                <m:sSupPr>
                                  <m:ctrlPr>
                                    <a:rPr lang="en-GB" sz="1800" b="1" i="1">
                                      <a:latin typeface="Cambria Math" panose="02040503050406030204" pitchFamily="18" charset="0"/>
                                    </a:rPr>
                                  </m:ctrlPr>
                                </m:sSupPr>
                                <m:e>
                                  <m:r>
                                    <a:rPr lang="en-AU" sz="1800" b="1" i="1">
                                      <a:latin typeface="Cambria Math" panose="02040503050406030204" pitchFamily="18" charset="0"/>
                                    </a:rPr>
                                    <m:t>𝒉</m:t>
                                  </m:r>
                                </m:e>
                                <m:sup>
                                  <m:r>
                                    <a:rPr lang="en-GB" sz="1800" b="1" i="1">
                                      <a:latin typeface="Cambria Math" panose="02040503050406030204" pitchFamily="18" charset="0"/>
                                    </a:rPr>
                                    <m:t>𝑯</m:t>
                                  </m:r>
                                </m:sup>
                              </m:sSup>
                              <m:sSup>
                                <m:sSupPr>
                                  <m:ctrlPr>
                                    <a:rPr lang="en-AU" sz="1800" b="1" i="1">
                                      <a:latin typeface="Cambria Math" panose="02040503050406030204" pitchFamily="18" charset="0"/>
                                    </a:rPr>
                                  </m:ctrlPr>
                                </m:sSupPr>
                                <m:e>
                                  <m:acc>
                                    <m:accPr>
                                      <m:chr m:val="̂"/>
                                      <m:ctrlPr>
                                        <a:rPr lang="en-AU" sz="1800" b="1" i="1">
                                          <a:latin typeface="Cambria Math" panose="02040503050406030204" pitchFamily="18" charset="0"/>
                                        </a:rPr>
                                      </m:ctrlPr>
                                    </m:accPr>
                                    <m:e>
                                      <m:r>
                                        <a:rPr lang="en-AU" sz="1800" b="1" i="1">
                                          <a:latin typeface="Cambria Math" panose="02040503050406030204" pitchFamily="18" charset="0"/>
                                        </a:rPr>
                                        <m:t>𝑹</m:t>
                                      </m:r>
                                    </m:e>
                                  </m:acc>
                                </m:e>
                                <m:sup>
                                  <m:r>
                                    <a:rPr lang="en-AU" sz="1800" b="0" i="1">
                                      <a:latin typeface="Cambria Math" panose="02040503050406030204" pitchFamily="18" charset="0"/>
                                    </a:rPr>
                                    <m:t>−1</m:t>
                                  </m:r>
                                </m:sup>
                              </m:sSup>
                              <m:r>
                                <a:rPr lang="en-AU" sz="1800" b="1" i="1">
                                  <a:latin typeface="Cambria Math" panose="02040503050406030204" pitchFamily="18" charset="0"/>
                                </a:rPr>
                                <m:t>𝒉</m:t>
                              </m:r>
                            </m:e>
                          </m:d>
                        </m:den>
                      </m:f>
                      <m:r>
                        <a:rPr lang="en-AU" sz="1800" b="0" i="1" smtClean="0">
                          <a:latin typeface="Cambria Math" panose="02040503050406030204" pitchFamily="18" charset="0"/>
                        </a:rPr>
                        <m:t> </m:t>
                      </m:r>
                      <m:m>
                        <m:mPr>
                          <m:plcHide m:val="on"/>
                          <m:mcs>
                            <m:mc>
                              <m:mcPr>
                                <m:count m:val="1"/>
                                <m:mcJc m:val="center"/>
                              </m:mcPr>
                            </m:mc>
                          </m:mcs>
                          <m:ctrlPr>
                            <a:rPr lang="en-GB" sz="1800" i="1">
                              <a:latin typeface="Cambria Math" panose="02040503050406030204" pitchFamily="18" charset="0"/>
                            </a:rPr>
                          </m:ctrlPr>
                        </m:mPr>
                        <m:mr>
                          <m:e>
                            <m:m>
                              <m:mPr>
                                <m:plcHide m:val="on"/>
                                <m:mcs>
                                  <m:mc>
                                    <m:mcPr>
                                      <m:count m:val="1"/>
                                      <m:mcJc m:val="center"/>
                                    </m:mcPr>
                                  </m:mc>
                                </m:mcs>
                                <m:ctrlPr>
                                  <a:rPr lang="en-GB" sz="1800" i="1">
                                    <a:latin typeface="Cambria Math" panose="02040503050406030204" pitchFamily="18" charset="0"/>
                                  </a:rPr>
                                </m:ctrlPr>
                              </m:mPr>
                              <m:mr>
                                <m:e>
                                  <m:sSub>
                                    <m:sSubPr>
                                      <m:ctrlPr>
                                        <a:rPr lang="en-GB" sz="1800" i="1">
                                          <a:latin typeface="Cambria Math" panose="02040503050406030204" pitchFamily="18" charset="0"/>
                                        </a:rPr>
                                      </m:ctrlPr>
                                    </m:sSubPr>
                                    <m:e>
                                      <m:r>
                                        <a:rPr lang="en-GB" sz="1800" i="1">
                                          <a:latin typeface="Cambria Math" panose="02040503050406030204" pitchFamily="18" charset="0"/>
                                        </a:rPr>
                                        <m:t>𝐻</m:t>
                                      </m:r>
                                    </m:e>
                                    <m:sub>
                                      <m:r>
                                        <a:rPr lang="en-GB" sz="1800" i="1">
                                          <a:latin typeface="Cambria Math" panose="02040503050406030204" pitchFamily="18" charset="0"/>
                                        </a:rPr>
                                        <m:t>0</m:t>
                                      </m:r>
                                    </m:sub>
                                  </m:sSub>
                                </m:e>
                              </m:mr>
                              <m:mr>
                                <m:e>
                                  <m:r>
                                    <a:rPr lang="en-GB" sz="1800" i="1">
                                      <a:latin typeface="Cambria Math" panose="02040503050406030204" pitchFamily="18" charset="0"/>
                                    </a:rPr>
                                    <m:t>&lt;</m:t>
                                  </m:r>
                                </m:e>
                              </m:mr>
                            </m:m>
                          </m:e>
                        </m:mr>
                        <m:mr>
                          <m:e>
                            <m:m>
                              <m:mPr>
                                <m:plcHide m:val="on"/>
                                <m:mcs>
                                  <m:mc>
                                    <m:mcPr>
                                      <m:count m:val="1"/>
                                      <m:mcJc m:val="center"/>
                                    </m:mcPr>
                                  </m:mc>
                                </m:mcs>
                                <m:ctrlPr>
                                  <a:rPr lang="en-GB" sz="1800" i="1">
                                    <a:latin typeface="Cambria Math" panose="02040503050406030204" pitchFamily="18" charset="0"/>
                                  </a:rPr>
                                </m:ctrlPr>
                              </m:mPr>
                              <m:mr>
                                <m:e>
                                  <m:r>
                                    <a:rPr lang="en-GB" sz="1800" i="1">
                                      <a:latin typeface="Cambria Math" panose="02040503050406030204" pitchFamily="18" charset="0"/>
                                    </a:rPr>
                                    <m:t>&gt;</m:t>
                                  </m:r>
                                </m:e>
                              </m:mr>
                              <m:mr>
                                <m:e>
                                  <m:sSub>
                                    <m:sSubPr>
                                      <m:ctrlPr>
                                        <a:rPr lang="en-GB" sz="1800" i="1">
                                          <a:latin typeface="Cambria Math" panose="02040503050406030204" pitchFamily="18" charset="0"/>
                                        </a:rPr>
                                      </m:ctrlPr>
                                    </m:sSubPr>
                                    <m:e>
                                      <m:r>
                                        <a:rPr lang="en-GB" sz="1800" i="1">
                                          <a:latin typeface="Cambria Math" panose="02040503050406030204" pitchFamily="18" charset="0"/>
                                        </a:rPr>
                                        <m:t>𝐻</m:t>
                                      </m:r>
                                    </m:e>
                                    <m:sub>
                                      <m:r>
                                        <a:rPr lang="en-GB" sz="1800" i="1">
                                          <a:latin typeface="Cambria Math" panose="02040503050406030204" pitchFamily="18" charset="0"/>
                                        </a:rPr>
                                        <m:t>1</m:t>
                                      </m:r>
                                    </m:sub>
                                  </m:sSub>
                                </m:e>
                              </m:mr>
                            </m:m>
                          </m:e>
                        </m:mr>
                      </m:m>
                      <m:r>
                        <a:rPr lang="en-AU" sz="1800" b="0" i="1" smtClean="0">
                          <a:latin typeface="Cambria Math" panose="02040503050406030204" pitchFamily="18" charset="0"/>
                        </a:rPr>
                        <m:t> </m:t>
                      </m:r>
                      <m:sSub>
                        <m:sSubPr>
                          <m:ctrlPr>
                            <a:rPr lang="en-AU" sz="1800" b="0" i="1" smtClean="0">
                              <a:latin typeface="Cambria Math" panose="02040503050406030204" pitchFamily="18" charset="0"/>
                            </a:rPr>
                          </m:ctrlPr>
                        </m:sSubPr>
                        <m:e>
                          <m:r>
                            <a:rPr lang="en-GB" sz="1800" i="1">
                              <a:latin typeface="Cambria Math" panose="02040503050406030204" pitchFamily="18" charset="0"/>
                            </a:rPr>
                            <m:t>𝛾</m:t>
                          </m:r>
                        </m:e>
                        <m:sub>
                          <m:r>
                            <m:rPr>
                              <m:sty m:val="p"/>
                            </m:rPr>
                            <a:rPr lang="en-AU" sz="1800" b="0" i="0" smtClean="0">
                              <a:latin typeface="Cambria Math" panose="02040503050406030204" pitchFamily="18" charset="0"/>
                            </a:rPr>
                            <m:t>NAMF</m:t>
                          </m:r>
                        </m:sub>
                      </m:sSub>
                    </m:oMath>
                  </m:oMathPara>
                </a14:m>
                <a:endParaRPr lang="en-GB" sz="1800" dirty="0"/>
              </a:p>
              <a:p>
                <a:pPr>
                  <a:lnSpc>
                    <a:spcPct val="120000"/>
                  </a:lnSpc>
                  <a:spcBef>
                    <a:spcPts val="0"/>
                  </a:spcBef>
                </a:pPr>
                <a:endParaRPr lang="en-GB" sz="1800" dirty="0"/>
              </a:p>
              <a:p>
                <a:pPr>
                  <a:lnSpc>
                    <a:spcPct val="120000"/>
                  </a:lnSpc>
                  <a:spcBef>
                    <a:spcPts val="0"/>
                  </a:spcBef>
                </a:pPr>
                <a:endParaRPr lang="en-GB" sz="1800" dirty="0"/>
              </a:p>
              <a:p>
                <a:pPr>
                  <a:lnSpc>
                    <a:spcPct val="120000"/>
                  </a:lnSpc>
                  <a:spcBef>
                    <a:spcPts val="0"/>
                  </a:spcBef>
                </a:pPr>
                <a:endParaRPr lang="en-GB" sz="1800" dirty="0"/>
              </a:p>
              <a:p>
                <a:pPr>
                  <a:lnSpc>
                    <a:spcPct val="120000"/>
                  </a:lnSpc>
                  <a:spcBef>
                    <a:spcPts val="0"/>
                  </a:spcBef>
                </a:pPr>
                <a:endParaRPr lang="en-GB" sz="1800" dirty="0"/>
              </a:p>
            </p:txBody>
          </p:sp>
        </mc:Choice>
        <mc:Fallback>
          <p:sp>
            <p:nvSpPr>
              <p:cNvPr id="3" name="Text Placeholder 2"/>
              <p:cNvSpPr>
                <a:spLocks noGrp="1" noRot="1" noChangeAspect="1" noMove="1" noResize="1" noEditPoints="1" noAdjustHandles="1" noChangeArrowheads="1" noChangeShapeType="1" noTextEdit="1"/>
              </p:cNvSpPr>
              <p:nvPr>
                <p:ph sz="quarter" idx="12"/>
              </p:nvPr>
            </p:nvSpPr>
            <p:spPr>
              <a:xfrm>
                <a:off x="290633" y="1050587"/>
                <a:ext cx="11317353" cy="5257800"/>
              </a:xfrm>
              <a:blipFill>
                <a:blip r:embed="rId3"/>
                <a:stretch>
                  <a:fillRect l="-377" b="-3244"/>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AC66671F-CA98-1E55-7D9B-5CBECE89E7FA}"/>
              </a:ext>
            </a:extLst>
          </p:cNvPr>
          <p:cNvSpPr>
            <a:spLocks noGrp="1"/>
          </p:cNvSpPr>
          <p:nvPr>
            <p:ph type="title"/>
          </p:nvPr>
        </p:nvSpPr>
        <p:spPr>
          <a:xfrm>
            <a:off x="351407" y="281878"/>
            <a:ext cx="10984633" cy="684362"/>
          </a:xfrm>
        </p:spPr>
        <p:txBody>
          <a:bodyPr>
            <a:normAutofit/>
          </a:bodyPr>
          <a:lstStyle/>
          <a:p>
            <a:r>
              <a:rPr lang="en-AU" dirty="0"/>
              <a:t>Whitening filters</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7E6B378-D91A-4208-1ED2-946EDDA0E4A9}"/>
                  </a:ext>
                </a:extLst>
              </p:cNvPr>
              <p:cNvSpPr txBox="1"/>
              <p:nvPr/>
            </p:nvSpPr>
            <p:spPr>
              <a:xfrm>
                <a:off x="3545840" y="3609379"/>
                <a:ext cx="4414520" cy="10819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AU" sz="1800" i="1" smtClean="0">
                              <a:latin typeface="Cambria Math" panose="02040503050406030204" pitchFamily="18" charset="0"/>
                            </a:rPr>
                          </m:ctrlPr>
                        </m:fPr>
                        <m:num>
                          <m:sSup>
                            <m:sSupPr>
                              <m:ctrlPr>
                                <a:rPr lang="en-AU" sz="1800" i="1">
                                  <a:latin typeface="Cambria Math" panose="02040503050406030204" pitchFamily="18" charset="0"/>
                                </a:rPr>
                              </m:ctrlPr>
                            </m:sSupPr>
                            <m:e>
                              <m:d>
                                <m:dPr>
                                  <m:begChr m:val="|"/>
                                  <m:endChr m:val="|"/>
                                  <m:ctrlPr>
                                    <a:rPr lang="en-AU" sz="1800" i="1">
                                      <a:latin typeface="Cambria Math" panose="02040503050406030204" pitchFamily="18" charset="0"/>
                                    </a:rPr>
                                  </m:ctrlPr>
                                </m:dPr>
                                <m:e>
                                  <m:sSup>
                                    <m:sSupPr>
                                      <m:ctrlPr>
                                        <a:rPr lang="en-AU" sz="1800" i="1">
                                          <a:latin typeface="Cambria Math" panose="02040503050406030204" pitchFamily="18" charset="0"/>
                                        </a:rPr>
                                      </m:ctrlPr>
                                    </m:sSupPr>
                                    <m:e>
                                      <m:r>
                                        <a:rPr lang="en-AU" sz="1800" b="1" i="1">
                                          <a:latin typeface="Cambria Math" panose="02040503050406030204" pitchFamily="18" charset="0"/>
                                        </a:rPr>
                                        <m:t>𝒔</m:t>
                                      </m:r>
                                    </m:e>
                                    <m:sup>
                                      <m:r>
                                        <a:rPr lang="en-AU" sz="1800" i="1">
                                          <a:latin typeface="Cambria Math" panose="02040503050406030204" pitchFamily="18" charset="0"/>
                                        </a:rPr>
                                        <m:t>𝐻</m:t>
                                      </m:r>
                                    </m:sup>
                                  </m:sSup>
                                  <m:sSup>
                                    <m:sSupPr>
                                      <m:ctrlPr>
                                        <a:rPr lang="en-AU" sz="1800" i="1">
                                          <a:latin typeface="Cambria Math" panose="02040503050406030204" pitchFamily="18" charset="0"/>
                                        </a:rPr>
                                      </m:ctrlPr>
                                    </m:sSupPr>
                                    <m:e>
                                      <m:acc>
                                        <m:accPr>
                                          <m:chr m:val="̂"/>
                                          <m:ctrlPr>
                                            <a:rPr lang="en-AU" sz="1800" i="1">
                                              <a:latin typeface="Cambria Math" panose="02040503050406030204" pitchFamily="18" charset="0"/>
                                            </a:rPr>
                                          </m:ctrlPr>
                                        </m:accPr>
                                        <m:e>
                                          <m:r>
                                            <a:rPr lang="en-AU" sz="1800" b="1" i="1">
                                              <a:latin typeface="Cambria Math" panose="02040503050406030204" pitchFamily="18" charset="0"/>
                                            </a:rPr>
                                            <m:t>𝑹</m:t>
                                          </m:r>
                                        </m:e>
                                      </m:acc>
                                    </m:e>
                                    <m:sup>
                                      <m:r>
                                        <a:rPr lang="en-AU" sz="1800" i="1">
                                          <a:latin typeface="Cambria Math" panose="02040503050406030204" pitchFamily="18" charset="0"/>
                                        </a:rPr>
                                        <m:t>−1</m:t>
                                      </m:r>
                                    </m:sup>
                                  </m:sSup>
                                  <m:r>
                                    <a:rPr lang="en-AU" sz="1800" b="1" i="1">
                                      <a:latin typeface="Cambria Math" panose="02040503050406030204" pitchFamily="18" charset="0"/>
                                    </a:rPr>
                                    <m:t>𝒉</m:t>
                                  </m:r>
                                </m:e>
                              </m:d>
                            </m:e>
                            <m:sup>
                              <m:r>
                                <a:rPr lang="en-AU" sz="1800" i="1">
                                  <a:latin typeface="Cambria Math" panose="02040503050406030204" pitchFamily="18" charset="0"/>
                                </a:rPr>
                                <m:t>2</m:t>
                              </m:r>
                            </m:sup>
                          </m:sSup>
                        </m:num>
                        <m:den>
                          <m:sSup>
                            <m:sSupPr>
                              <m:ctrlPr>
                                <a:rPr lang="en-AU" sz="1800" i="1">
                                  <a:latin typeface="Cambria Math" panose="02040503050406030204" pitchFamily="18" charset="0"/>
                                </a:rPr>
                              </m:ctrlPr>
                            </m:sSupPr>
                            <m:e>
                              <m:r>
                                <a:rPr lang="en-AU" sz="1800" b="1" i="1">
                                  <a:latin typeface="Cambria Math" panose="02040503050406030204" pitchFamily="18" charset="0"/>
                                </a:rPr>
                                <m:t>𝒔</m:t>
                              </m:r>
                            </m:e>
                            <m:sup>
                              <m:r>
                                <a:rPr lang="en-AU" sz="1800" i="1">
                                  <a:latin typeface="Cambria Math" panose="02040503050406030204" pitchFamily="18" charset="0"/>
                                </a:rPr>
                                <m:t>𝐻</m:t>
                              </m:r>
                            </m:sup>
                          </m:sSup>
                          <m:sSup>
                            <m:sSupPr>
                              <m:ctrlPr>
                                <a:rPr lang="en-AU" sz="1800" i="1">
                                  <a:latin typeface="Cambria Math" panose="02040503050406030204" pitchFamily="18" charset="0"/>
                                </a:rPr>
                              </m:ctrlPr>
                            </m:sSupPr>
                            <m:e>
                              <m:acc>
                                <m:accPr>
                                  <m:chr m:val="̂"/>
                                  <m:ctrlPr>
                                    <a:rPr lang="en-AU" sz="1800" i="1">
                                      <a:latin typeface="Cambria Math" panose="02040503050406030204" pitchFamily="18" charset="0"/>
                                    </a:rPr>
                                  </m:ctrlPr>
                                </m:accPr>
                                <m:e>
                                  <m:r>
                                    <a:rPr lang="en-AU" sz="1800" b="1" i="1">
                                      <a:latin typeface="Cambria Math" panose="02040503050406030204" pitchFamily="18" charset="0"/>
                                    </a:rPr>
                                    <m:t>𝑹</m:t>
                                  </m:r>
                                </m:e>
                              </m:acc>
                            </m:e>
                            <m:sup>
                              <m:r>
                                <a:rPr lang="en-AU" sz="1800" i="1">
                                  <a:latin typeface="Cambria Math" panose="02040503050406030204" pitchFamily="18" charset="0"/>
                                </a:rPr>
                                <m:t>−1</m:t>
                              </m:r>
                            </m:sup>
                          </m:sSup>
                          <m:r>
                            <a:rPr lang="en-AU" sz="1800" b="1" i="1">
                              <a:latin typeface="Cambria Math" panose="02040503050406030204" pitchFamily="18" charset="0"/>
                            </a:rPr>
                            <m:t>𝒔</m:t>
                          </m:r>
                        </m:den>
                      </m:f>
                      <m:r>
                        <a:rPr lang="en-AU" sz="1800" b="0" i="1" smtClean="0">
                          <a:latin typeface="Cambria Math" panose="02040503050406030204" pitchFamily="18" charset="0"/>
                        </a:rPr>
                        <m:t> </m:t>
                      </m:r>
                      <m:m>
                        <m:mPr>
                          <m:plcHide m:val="on"/>
                          <m:mcs>
                            <m:mc>
                              <m:mcPr>
                                <m:count m:val="1"/>
                                <m:mcJc m:val="center"/>
                              </m:mcPr>
                            </m:mc>
                          </m:mcs>
                          <m:ctrlPr>
                            <a:rPr lang="en-GB" sz="1800" i="1">
                              <a:latin typeface="Cambria Math" panose="02040503050406030204" pitchFamily="18" charset="0"/>
                            </a:rPr>
                          </m:ctrlPr>
                        </m:mPr>
                        <m:mr>
                          <m:e>
                            <m:m>
                              <m:mPr>
                                <m:plcHide m:val="on"/>
                                <m:mcs>
                                  <m:mc>
                                    <m:mcPr>
                                      <m:count m:val="1"/>
                                      <m:mcJc m:val="center"/>
                                    </m:mcPr>
                                  </m:mc>
                                </m:mcs>
                                <m:ctrlPr>
                                  <a:rPr lang="en-GB" sz="1800" i="1">
                                    <a:latin typeface="Cambria Math" panose="02040503050406030204" pitchFamily="18" charset="0"/>
                                  </a:rPr>
                                </m:ctrlPr>
                              </m:mPr>
                              <m:mr>
                                <m:e>
                                  <m:sSub>
                                    <m:sSubPr>
                                      <m:ctrlPr>
                                        <a:rPr lang="en-GB" sz="1800" i="1">
                                          <a:latin typeface="Cambria Math" panose="02040503050406030204" pitchFamily="18" charset="0"/>
                                        </a:rPr>
                                      </m:ctrlPr>
                                    </m:sSubPr>
                                    <m:e>
                                      <m:r>
                                        <a:rPr lang="en-GB" sz="1800" i="1">
                                          <a:latin typeface="Cambria Math" panose="02040503050406030204" pitchFamily="18" charset="0"/>
                                        </a:rPr>
                                        <m:t>𝐻</m:t>
                                      </m:r>
                                    </m:e>
                                    <m:sub>
                                      <m:r>
                                        <a:rPr lang="en-GB" sz="1800" i="1">
                                          <a:latin typeface="Cambria Math" panose="02040503050406030204" pitchFamily="18" charset="0"/>
                                        </a:rPr>
                                        <m:t>0</m:t>
                                      </m:r>
                                    </m:sub>
                                  </m:sSub>
                                </m:e>
                              </m:mr>
                              <m:mr>
                                <m:e>
                                  <m:r>
                                    <a:rPr lang="en-GB" sz="1800" i="1">
                                      <a:latin typeface="Cambria Math" panose="02040503050406030204" pitchFamily="18" charset="0"/>
                                    </a:rPr>
                                    <m:t>&lt;</m:t>
                                  </m:r>
                                </m:e>
                              </m:mr>
                            </m:m>
                          </m:e>
                        </m:mr>
                        <m:mr>
                          <m:e>
                            <m:m>
                              <m:mPr>
                                <m:plcHide m:val="on"/>
                                <m:mcs>
                                  <m:mc>
                                    <m:mcPr>
                                      <m:count m:val="1"/>
                                      <m:mcJc m:val="center"/>
                                    </m:mcPr>
                                  </m:mc>
                                </m:mcs>
                                <m:ctrlPr>
                                  <a:rPr lang="en-GB" sz="1800" i="1">
                                    <a:latin typeface="Cambria Math" panose="02040503050406030204" pitchFamily="18" charset="0"/>
                                  </a:rPr>
                                </m:ctrlPr>
                              </m:mPr>
                              <m:mr>
                                <m:e>
                                  <m:r>
                                    <a:rPr lang="en-GB" sz="1800" i="1">
                                      <a:latin typeface="Cambria Math" panose="02040503050406030204" pitchFamily="18" charset="0"/>
                                    </a:rPr>
                                    <m:t>&gt;</m:t>
                                  </m:r>
                                </m:e>
                              </m:mr>
                              <m:mr>
                                <m:e>
                                  <m:sSub>
                                    <m:sSubPr>
                                      <m:ctrlPr>
                                        <a:rPr lang="en-GB" sz="1800" i="1">
                                          <a:latin typeface="Cambria Math" panose="02040503050406030204" pitchFamily="18" charset="0"/>
                                        </a:rPr>
                                      </m:ctrlPr>
                                    </m:sSubPr>
                                    <m:e>
                                      <m:r>
                                        <a:rPr lang="en-GB" sz="1800" i="1">
                                          <a:latin typeface="Cambria Math" panose="02040503050406030204" pitchFamily="18" charset="0"/>
                                        </a:rPr>
                                        <m:t>𝐻</m:t>
                                      </m:r>
                                    </m:e>
                                    <m:sub>
                                      <m:r>
                                        <a:rPr lang="en-GB" sz="1800" i="1">
                                          <a:latin typeface="Cambria Math" panose="02040503050406030204" pitchFamily="18" charset="0"/>
                                        </a:rPr>
                                        <m:t>1</m:t>
                                      </m:r>
                                    </m:sub>
                                  </m:sSub>
                                </m:e>
                              </m:mr>
                            </m:m>
                          </m:e>
                        </m:mr>
                      </m:m>
                      <m:r>
                        <a:rPr lang="en-AU" sz="1800" b="0" i="1" smtClean="0">
                          <a:latin typeface="Cambria Math" panose="02040503050406030204" pitchFamily="18" charset="0"/>
                        </a:rPr>
                        <m:t> </m:t>
                      </m:r>
                      <m:sSub>
                        <m:sSubPr>
                          <m:ctrlPr>
                            <a:rPr lang="en-AU" sz="1800" b="0" i="1" smtClean="0">
                              <a:latin typeface="Cambria Math" panose="02040503050406030204" pitchFamily="18" charset="0"/>
                            </a:rPr>
                          </m:ctrlPr>
                        </m:sSubPr>
                        <m:e>
                          <m:r>
                            <a:rPr lang="en-GB" sz="1800" i="1">
                              <a:latin typeface="Cambria Math" panose="02040503050406030204" pitchFamily="18" charset="0"/>
                            </a:rPr>
                            <m:t>𝛾</m:t>
                          </m:r>
                        </m:e>
                        <m:sub>
                          <m:r>
                            <m:rPr>
                              <m:sty m:val="p"/>
                            </m:rPr>
                            <a:rPr lang="en-AU" sz="1800" b="0" i="0" smtClean="0">
                              <a:latin typeface="Cambria Math" panose="02040503050406030204" pitchFamily="18" charset="0"/>
                            </a:rPr>
                            <m:t>AMF</m:t>
                          </m:r>
                        </m:sub>
                      </m:sSub>
                    </m:oMath>
                  </m:oMathPara>
                </a14:m>
                <a:endParaRPr lang="en-AU" dirty="0"/>
              </a:p>
            </p:txBody>
          </p:sp>
        </mc:Choice>
        <mc:Fallback>
          <p:sp>
            <p:nvSpPr>
              <p:cNvPr id="5" name="TextBox 4">
                <a:extLst>
                  <a:ext uri="{FF2B5EF4-FFF2-40B4-BE49-F238E27FC236}">
                    <a16:creationId xmlns:a16="http://schemas.microsoft.com/office/drawing/2014/main" id="{C7E6B378-D91A-4208-1ED2-946EDDA0E4A9}"/>
                  </a:ext>
                </a:extLst>
              </p:cNvPr>
              <p:cNvSpPr txBox="1">
                <a:spLocks noRot="1" noChangeAspect="1" noMove="1" noResize="1" noEditPoints="1" noAdjustHandles="1" noChangeArrowheads="1" noChangeShapeType="1" noTextEdit="1"/>
              </p:cNvSpPr>
              <p:nvPr/>
            </p:nvSpPr>
            <p:spPr>
              <a:xfrm>
                <a:off x="3545840" y="3609379"/>
                <a:ext cx="4414520" cy="1081963"/>
              </a:xfrm>
              <a:prstGeom prst="rect">
                <a:avLst/>
              </a:prstGeom>
              <a:blipFill>
                <a:blip r:embed="rId4"/>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724964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1139" name="Rectangle 3"/>
              <p:cNvSpPr>
                <a:spLocks noGrp="1" noChangeArrowheads="1"/>
              </p:cNvSpPr>
              <p:nvPr>
                <p:ph sz="quarter" idx="12"/>
              </p:nvPr>
            </p:nvSpPr>
            <p:spPr>
              <a:xfrm>
                <a:off x="376807" y="1121430"/>
                <a:ext cx="11692316" cy="5172689"/>
              </a:xfrm>
            </p:spPr>
            <p:txBody>
              <a:bodyPr>
                <a:normAutofit fontScale="92500"/>
              </a:bodyPr>
              <a:lstStyle/>
              <a:p>
                <a:pPr>
                  <a:lnSpc>
                    <a:spcPct val="100000"/>
                  </a:lnSpc>
                </a:pPr>
                <a:r>
                  <a:rPr lang="en-GB" altLang="en-US" dirty="0"/>
                  <a:t>Extensive literature on estimators of the normalised covariance matrix, most based on data being an SIRP.</a:t>
                </a:r>
              </a:p>
              <a:p>
                <a:pPr>
                  <a:lnSpc>
                    <a:spcPct val="100000"/>
                  </a:lnSpc>
                </a:pPr>
                <a:r>
                  <a:rPr lang="en-AU" sz="2000" dirty="0"/>
                  <a:t>Commonly assume there is a separate training data set with the same statistics, </a:t>
                </a:r>
                <a14:m>
                  <m:oMath xmlns:m="http://schemas.openxmlformats.org/officeDocument/2006/math">
                    <m:r>
                      <a:rPr lang="en-AU" sz="2000" b="1" i="1" smtClean="0">
                        <a:latin typeface="Cambria Math" panose="02040503050406030204" pitchFamily="18" charset="0"/>
                      </a:rPr>
                      <m:t>𝒛</m:t>
                    </m:r>
                  </m:oMath>
                </a14:m>
                <a:endParaRPr lang="en-AU" sz="2000" dirty="0"/>
              </a:p>
              <a:p>
                <a:pPr>
                  <a:lnSpc>
                    <a:spcPct val="100000"/>
                  </a:lnSpc>
                </a:pPr>
                <a:r>
                  <a:rPr lang="en-GB" dirty="0"/>
                  <a:t>The SIRP model assumes that the sea clutter texture and speckle are independent:</a:t>
                </a:r>
              </a:p>
              <a:p>
                <a:pPr marL="0" indent="0">
                  <a:lnSpc>
                    <a:spcPct val="100000"/>
                  </a:lnSpc>
                  <a:buNone/>
                </a:pPr>
                <a14:m>
                  <m:oMathPara xmlns:m="http://schemas.openxmlformats.org/officeDocument/2006/math">
                    <m:oMathParaPr>
                      <m:jc m:val="centerGroup"/>
                    </m:oMathParaPr>
                    <m:oMath xmlns:m="http://schemas.openxmlformats.org/officeDocument/2006/math">
                      <m:r>
                        <a:rPr lang="en-AU" b="1" i="1">
                          <a:latin typeface="Cambria Math" panose="02040503050406030204" pitchFamily="18" charset="0"/>
                        </a:rPr>
                        <m:t>𝑹</m:t>
                      </m:r>
                      <m:r>
                        <a:rPr lang="en-AU" b="0" i="1" smtClean="0">
                          <a:latin typeface="Cambria Math" panose="02040503050406030204" pitchFamily="18" charset="0"/>
                        </a:rPr>
                        <m:t>=</m:t>
                      </m:r>
                      <m:d>
                        <m:dPr>
                          <m:begChr m:val="⟨"/>
                          <m:endChr m:val="⟩"/>
                          <m:ctrlPr>
                            <a:rPr lang="en-GB" i="1" smtClean="0">
                              <a:latin typeface="Cambria Math" panose="02040503050406030204" pitchFamily="18" charset="0"/>
                            </a:rPr>
                          </m:ctrlPr>
                        </m:dPr>
                        <m:e>
                          <m:sSup>
                            <m:sSupPr>
                              <m:ctrlPr>
                                <a:rPr lang="en-GB" i="1">
                                  <a:latin typeface="Cambria Math" panose="02040503050406030204" pitchFamily="18" charset="0"/>
                                </a:rPr>
                              </m:ctrlPr>
                            </m:sSupPr>
                            <m:e>
                              <m:r>
                                <a:rPr lang="en-AU" b="1" i="1" smtClean="0">
                                  <a:latin typeface="Cambria Math" panose="02040503050406030204" pitchFamily="18" charset="0"/>
                                </a:rPr>
                                <m:t>𝒛𝒛</m:t>
                              </m:r>
                            </m:e>
                            <m:sup>
                              <m:r>
                                <a:rPr lang="en-GB">
                                  <a:latin typeface="Cambria Math" panose="02040503050406030204" pitchFamily="18" charset="0"/>
                                </a:rPr>
                                <m:t>𝐻</m:t>
                              </m:r>
                            </m:sup>
                          </m:sSup>
                        </m:e>
                      </m:d>
                      <m:r>
                        <a:rPr lang="en-GB">
                          <a:latin typeface="Cambria Math" panose="02040503050406030204" pitchFamily="18" charset="0"/>
                        </a:rPr>
                        <m:t>=</m:t>
                      </m:r>
                      <m:d>
                        <m:dPr>
                          <m:begChr m:val="⟨"/>
                          <m:endChr m:val="⟩"/>
                          <m:ctrlPr>
                            <a:rPr lang="en-GB" i="1">
                              <a:latin typeface="Cambria Math" panose="02040503050406030204" pitchFamily="18" charset="0"/>
                            </a:rPr>
                          </m:ctrlPr>
                        </m:dPr>
                        <m:e>
                          <m:sSup>
                            <m:sSupPr>
                              <m:ctrlPr>
                                <a:rPr lang="en-AU" i="1">
                                  <a:latin typeface="Cambria Math" panose="02040503050406030204" pitchFamily="18" charset="0"/>
                                </a:rPr>
                              </m:ctrlPr>
                            </m:sSupPr>
                            <m:e>
                              <m:r>
                                <a:rPr lang="en-AU" b="1" i="1">
                                  <a:latin typeface="Cambria Math" panose="02040503050406030204" pitchFamily="18" charset="0"/>
                                </a:rPr>
                                <m:t>𝒙𝒙</m:t>
                              </m:r>
                            </m:e>
                            <m:sup>
                              <m:r>
                                <a:rPr lang="en-AU">
                                  <a:latin typeface="Cambria Math" panose="02040503050406030204" pitchFamily="18" charset="0"/>
                                </a:rPr>
                                <m:t>𝐻</m:t>
                              </m:r>
                            </m:sup>
                          </m:sSup>
                        </m:e>
                      </m:d>
                      <m:d>
                        <m:dPr>
                          <m:begChr m:val="⟨"/>
                          <m:endChr m:val="⟩"/>
                          <m:ctrlPr>
                            <a:rPr lang="en-GB" i="1">
                              <a:latin typeface="Cambria Math" panose="02040503050406030204" pitchFamily="18" charset="0"/>
                            </a:rPr>
                          </m:ctrlPr>
                        </m:dPr>
                        <m:e>
                          <m:r>
                            <a:rPr lang="en-GB">
                              <a:latin typeface="Cambria Math" panose="02040503050406030204" pitchFamily="18" charset="0"/>
                            </a:rPr>
                            <m:t>𝜏</m:t>
                          </m:r>
                        </m:e>
                      </m:d>
                    </m:oMath>
                  </m:oMathPara>
                </a14:m>
                <a:endParaRPr lang="en-AU" dirty="0"/>
              </a:p>
              <a:p>
                <a:pPr>
                  <a:lnSpc>
                    <a:spcPct val="100000"/>
                  </a:lnSpc>
                </a:pPr>
                <a:r>
                  <a:rPr lang="en-GB" dirty="0"/>
                  <a:t>From this it follows that </a:t>
                </a:r>
                <a14:m>
                  <m:oMath xmlns:m="http://schemas.openxmlformats.org/officeDocument/2006/math">
                    <m:r>
                      <a:rPr lang="en-AU" b="1" i="1" smtClean="0">
                        <a:latin typeface="Cambria Math" panose="02040503050406030204" pitchFamily="18" charset="0"/>
                      </a:rPr>
                      <m:t>𝑹</m:t>
                    </m:r>
                  </m:oMath>
                </a14:m>
                <a:r>
                  <a:rPr lang="en-GB" dirty="0"/>
                  <a:t> for a CUT might be estimated from </a:t>
                </a:r>
                <a14:m>
                  <m:oMath xmlns:m="http://schemas.openxmlformats.org/officeDocument/2006/math">
                    <m:r>
                      <a:rPr lang="en-GB" i="1" dirty="0" smtClean="0">
                        <a:latin typeface="Cambria Math" panose="02040503050406030204" pitchFamily="18" charset="0"/>
                      </a:rPr>
                      <m:t>𝐾</m:t>
                    </m:r>
                  </m:oMath>
                </a14:m>
                <a:r>
                  <a:rPr lang="en-GB" dirty="0"/>
                  <a:t> adjacent range bins.</a:t>
                </a:r>
              </a:p>
              <a:p>
                <a:pPr>
                  <a:lnSpc>
                    <a:spcPct val="100000"/>
                  </a:lnSpc>
                </a:pPr>
                <a:r>
                  <a:rPr lang="en-GB" altLang="en-US" dirty="0"/>
                  <a:t>These estimators will have errors if they are based on averaging of surrounding data in non-stationary clutter.</a:t>
                </a:r>
              </a:p>
              <a:p>
                <a:pPr>
                  <a:lnSpc>
                    <a:spcPct val="120000"/>
                  </a:lnSpc>
                </a:pPr>
                <a:r>
                  <a:rPr lang="en-AU" dirty="0"/>
                  <a:t>Two common estimators include the sample covariance matrix (SCM) and the normalised sample covariance matrix (NSCM) – for balancing fluctuations in the texture.</a:t>
                </a: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AU" b="1" i="1">
                                  <a:latin typeface="Cambria Math" panose="02040503050406030204" pitchFamily="18" charset="0"/>
                                </a:rPr>
                                <m:t>𝑹</m:t>
                              </m:r>
                            </m:e>
                          </m:acc>
                        </m:e>
                        <m:sub>
                          <m:r>
                            <m:rPr>
                              <m:sty m:val="p"/>
                            </m:rPr>
                            <a:rPr lang="en-GB" i="0">
                              <a:latin typeface="Cambria Math" panose="02040503050406030204" pitchFamily="18" charset="0"/>
                            </a:rPr>
                            <m:t>SCM</m:t>
                          </m:r>
                        </m:sub>
                      </m:sSub>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𝐾</m:t>
                          </m:r>
                        </m:den>
                      </m:f>
                      <m:nary>
                        <m:naryPr>
                          <m:chr m:val="∑"/>
                          <m:ctrlPr>
                            <a:rPr lang="en-GB" i="1">
                              <a:latin typeface="Cambria Math" panose="02040503050406030204" pitchFamily="18" charset="0"/>
                            </a:rPr>
                          </m:ctrlPr>
                        </m:naryPr>
                        <m:sub>
                          <m:r>
                            <a:rPr lang="en-GB" i="1">
                              <a:latin typeface="Cambria Math" panose="02040503050406030204" pitchFamily="18" charset="0"/>
                            </a:rPr>
                            <m:t>𝑘</m:t>
                          </m:r>
                          <m:r>
                            <a:rPr lang="en-GB" i="1">
                              <a:latin typeface="Cambria Math" panose="02040503050406030204" pitchFamily="18" charset="0"/>
                            </a:rPr>
                            <m:t>=1</m:t>
                          </m:r>
                        </m:sub>
                        <m:sup>
                          <m:r>
                            <a:rPr lang="en-GB" i="1">
                              <a:latin typeface="Cambria Math" panose="02040503050406030204" pitchFamily="18" charset="0"/>
                            </a:rPr>
                            <m:t>𝐾</m:t>
                          </m:r>
                        </m:sup>
                        <m:e>
                          <m:sSub>
                            <m:sSubPr>
                              <m:ctrlPr>
                                <a:rPr lang="en-GB" i="1">
                                  <a:latin typeface="Cambria Math" panose="02040503050406030204" pitchFamily="18" charset="0"/>
                                </a:rPr>
                              </m:ctrlPr>
                            </m:sSubPr>
                            <m:e>
                              <m:r>
                                <a:rPr lang="en-AU" b="1" i="1" smtClean="0">
                                  <a:latin typeface="Cambria Math" panose="02040503050406030204" pitchFamily="18" charset="0"/>
                                </a:rPr>
                                <m:t>𝒛</m:t>
                              </m:r>
                            </m:e>
                            <m:sub>
                              <m:r>
                                <a:rPr lang="en-GB" i="1">
                                  <a:latin typeface="Cambria Math" panose="02040503050406030204" pitchFamily="18" charset="0"/>
                                </a:rPr>
                                <m:t>𝑘</m:t>
                              </m:r>
                            </m:sub>
                          </m:sSub>
                          <m:sSubSup>
                            <m:sSubSupPr>
                              <m:ctrlPr>
                                <a:rPr lang="en-GB" i="1">
                                  <a:latin typeface="Cambria Math" panose="02040503050406030204" pitchFamily="18" charset="0"/>
                                </a:rPr>
                              </m:ctrlPr>
                            </m:sSubSupPr>
                            <m:e>
                              <m:r>
                                <a:rPr lang="en-AU" b="1" i="1" smtClean="0">
                                  <a:latin typeface="Cambria Math" panose="02040503050406030204" pitchFamily="18" charset="0"/>
                                </a:rPr>
                                <m:t>𝒛</m:t>
                              </m:r>
                            </m:e>
                            <m:sub>
                              <m:r>
                                <a:rPr lang="en-GB" i="1">
                                  <a:latin typeface="Cambria Math" panose="02040503050406030204" pitchFamily="18" charset="0"/>
                                </a:rPr>
                                <m:t>𝑘</m:t>
                              </m:r>
                            </m:sub>
                            <m:sup>
                              <m:r>
                                <m:rPr>
                                  <m:sty m:val="p"/>
                                </m:rPr>
                                <a:rPr lang="en-GB">
                                  <a:latin typeface="Cambria Math" panose="02040503050406030204" pitchFamily="18" charset="0"/>
                                </a:rPr>
                                <m:t>H</m:t>
                              </m:r>
                            </m:sup>
                          </m:sSubSup>
                        </m:e>
                      </m:nary>
                      <m:r>
                        <a:rPr lang="en-GB" i="1">
                          <a:latin typeface="Cambria Math" panose="02040503050406030204" pitchFamily="18" charset="0"/>
                        </a:rPr>
                        <m:t> </m:t>
                      </m:r>
                    </m:oMath>
                  </m:oMathPara>
                </a14:m>
                <a:br>
                  <a:rPr lang="en-GB" i="1" dirty="0">
                    <a:latin typeface="Cambria Math" panose="02040503050406030204" pitchFamily="18" charset="0"/>
                  </a:rPr>
                </a:br>
                <a:endParaRPr lang="en-GB" dirty="0"/>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AU" b="1" i="1">
                                  <a:latin typeface="Cambria Math" panose="02040503050406030204" pitchFamily="18" charset="0"/>
                                </a:rPr>
                                <m:t>𝑹</m:t>
                              </m:r>
                            </m:e>
                          </m:acc>
                        </m:e>
                        <m:sub>
                          <m:r>
                            <m:rPr>
                              <m:sty m:val="p"/>
                            </m:rPr>
                            <a:rPr lang="en-GB" i="0">
                              <a:latin typeface="Cambria Math" panose="02040503050406030204" pitchFamily="18" charset="0"/>
                            </a:rPr>
                            <m:t>NSCM</m:t>
                          </m:r>
                        </m:sub>
                      </m:sSub>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𝐾</m:t>
                          </m:r>
                        </m:den>
                      </m:f>
                      <m:nary>
                        <m:naryPr>
                          <m:chr m:val="∑"/>
                          <m:ctrlPr>
                            <a:rPr lang="en-GB" i="1">
                              <a:latin typeface="Cambria Math" panose="02040503050406030204" pitchFamily="18" charset="0"/>
                            </a:rPr>
                          </m:ctrlPr>
                        </m:naryPr>
                        <m:sub>
                          <m:r>
                            <a:rPr lang="en-GB" i="1">
                              <a:latin typeface="Cambria Math" panose="02040503050406030204" pitchFamily="18" charset="0"/>
                            </a:rPr>
                            <m:t>𝑘</m:t>
                          </m:r>
                          <m:r>
                            <a:rPr lang="en-GB" i="1">
                              <a:latin typeface="Cambria Math" panose="02040503050406030204" pitchFamily="18" charset="0"/>
                            </a:rPr>
                            <m:t>=1</m:t>
                          </m:r>
                        </m:sub>
                        <m:sup>
                          <m:r>
                            <a:rPr lang="en-GB" i="1">
                              <a:latin typeface="Cambria Math" panose="02040503050406030204" pitchFamily="18" charset="0"/>
                            </a:rPr>
                            <m:t>𝐾</m:t>
                          </m:r>
                        </m:sup>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AU" b="1" i="1" smtClean="0">
                                      <a:latin typeface="Cambria Math" panose="02040503050406030204" pitchFamily="18" charset="0"/>
                                    </a:rPr>
                                    <m:t>𝒛</m:t>
                                  </m:r>
                                </m:e>
                                <m:sub>
                                  <m:r>
                                    <a:rPr lang="en-GB" i="1">
                                      <a:latin typeface="Cambria Math" panose="02040503050406030204" pitchFamily="18" charset="0"/>
                                    </a:rPr>
                                    <m:t>𝑘</m:t>
                                  </m:r>
                                </m:sub>
                              </m:sSub>
                              <m:sSubSup>
                                <m:sSubSupPr>
                                  <m:ctrlPr>
                                    <a:rPr lang="en-GB" i="1">
                                      <a:latin typeface="Cambria Math" panose="02040503050406030204" pitchFamily="18" charset="0"/>
                                    </a:rPr>
                                  </m:ctrlPr>
                                </m:sSubSupPr>
                                <m:e>
                                  <m:r>
                                    <a:rPr lang="en-AU" b="1" i="1" smtClean="0">
                                      <a:latin typeface="Cambria Math" panose="02040503050406030204" pitchFamily="18" charset="0"/>
                                    </a:rPr>
                                    <m:t>𝒛</m:t>
                                  </m:r>
                                </m:e>
                                <m:sub>
                                  <m:r>
                                    <a:rPr lang="en-GB" i="1">
                                      <a:latin typeface="Cambria Math" panose="02040503050406030204" pitchFamily="18" charset="0"/>
                                    </a:rPr>
                                    <m:t>𝑘</m:t>
                                  </m:r>
                                </m:sub>
                                <m:sup>
                                  <m:r>
                                    <m:rPr>
                                      <m:sty m:val="p"/>
                                    </m:rPr>
                                    <a:rPr lang="en-GB">
                                      <a:latin typeface="Cambria Math" panose="02040503050406030204" pitchFamily="18" charset="0"/>
                                    </a:rPr>
                                    <m:t>H</m:t>
                                  </m:r>
                                </m:sup>
                              </m:sSubSup>
                            </m:num>
                            <m:den>
                              <m:sSubSup>
                                <m:sSubSupPr>
                                  <m:ctrlPr>
                                    <a:rPr lang="en-GB" i="1">
                                      <a:latin typeface="Cambria Math" panose="02040503050406030204" pitchFamily="18" charset="0"/>
                                    </a:rPr>
                                  </m:ctrlPr>
                                </m:sSubSupPr>
                                <m:e>
                                  <m:r>
                                    <a:rPr lang="en-AU" b="1" i="1" smtClean="0">
                                      <a:latin typeface="Cambria Math" panose="02040503050406030204" pitchFamily="18" charset="0"/>
                                    </a:rPr>
                                    <m:t>𝒛</m:t>
                                  </m:r>
                                </m:e>
                                <m:sub>
                                  <m:r>
                                    <a:rPr lang="en-GB" i="1">
                                      <a:latin typeface="Cambria Math" panose="02040503050406030204" pitchFamily="18" charset="0"/>
                                    </a:rPr>
                                    <m:t>𝑘</m:t>
                                  </m:r>
                                </m:sub>
                                <m:sup>
                                  <m:r>
                                    <m:rPr>
                                      <m:sty m:val="p"/>
                                    </m:rPr>
                                    <a:rPr lang="en-GB">
                                      <a:latin typeface="Cambria Math" panose="02040503050406030204" pitchFamily="18" charset="0"/>
                                    </a:rPr>
                                    <m:t>H</m:t>
                                  </m:r>
                                </m:sup>
                              </m:sSubSup>
                              <m:sSub>
                                <m:sSubPr>
                                  <m:ctrlPr>
                                    <a:rPr lang="en-GB" i="1">
                                      <a:latin typeface="Cambria Math" panose="02040503050406030204" pitchFamily="18" charset="0"/>
                                    </a:rPr>
                                  </m:ctrlPr>
                                </m:sSubPr>
                                <m:e>
                                  <m:r>
                                    <a:rPr lang="en-AU" b="1" i="1" smtClean="0">
                                      <a:latin typeface="Cambria Math" panose="02040503050406030204" pitchFamily="18" charset="0"/>
                                    </a:rPr>
                                    <m:t>𝒛</m:t>
                                  </m:r>
                                </m:e>
                                <m:sub>
                                  <m:r>
                                    <a:rPr lang="en-GB" i="1">
                                      <a:latin typeface="Cambria Math" panose="02040503050406030204" pitchFamily="18" charset="0"/>
                                    </a:rPr>
                                    <m:t>𝑘</m:t>
                                  </m:r>
                                </m:sub>
                              </m:sSub>
                            </m:den>
                          </m:f>
                        </m:e>
                      </m:nary>
                    </m:oMath>
                  </m:oMathPara>
                </a14:m>
                <a:endParaRPr lang="en-GB" altLang="en-US" dirty="0"/>
              </a:p>
            </p:txBody>
          </p:sp>
        </mc:Choice>
        <mc:Fallback>
          <p:sp>
            <p:nvSpPr>
              <p:cNvPr id="91139" name="Rectangle 3"/>
              <p:cNvSpPr>
                <a:spLocks noGrp="1" noRot="1" noChangeAspect="1" noMove="1" noResize="1" noEditPoints="1" noAdjustHandles="1" noChangeArrowheads="1" noChangeShapeType="1" noTextEdit="1"/>
              </p:cNvSpPr>
              <p:nvPr>
                <p:ph sz="quarter" idx="12"/>
              </p:nvPr>
            </p:nvSpPr>
            <p:spPr>
              <a:xfrm>
                <a:off x="376807" y="1121430"/>
                <a:ext cx="11692316" cy="5172689"/>
              </a:xfrm>
              <a:blipFill>
                <a:blip r:embed="rId3"/>
                <a:stretch>
                  <a:fillRect l="-417" t="-590"/>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B16F3020-3398-45D8-EC7C-CF33A18E7DD1}"/>
              </a:ext>
            </a:extLst>
          </p:cNvPr>
          <p:cNvSpPr>
            <a:spLocks noGrp="1"/>
          </p:cNvSpPr>
          <p:nvPr>
            <p:ph type="title"/>
          </p:nvPr>
        </p:nvSpPr>
        <p:spPr/>
        <p:txBody>
          <a:bodyPr>
            <a:normAutofit/>
          </a:bodyPr>
          <a:lstStyle/>
          <a:p>
            <a:r>
              <a:rPr lang="en-GB" altLang="en-US" dirty="0"/>
              <a:t>Covariance matrix estimation</a:t>
            </a:r>
            <a:endParaRPr lang="en-AU" dirty="0"/>
          </a:p>
        </p:txBody>
      </p:sp>
    </p:spTree>
    <p:extLst>
      <p:ext uri="{BB962C8B-B14F-4D97-AF65-F5344CB8AC3E}">
        <p14:creationId xmlns:p14="http://schemas.microsoft.com/office/powerpoint/2010/main" val="2389809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B520DB-1A7E-8349-B8B5-CDB4E94B6D0A}"/>
              </a:ext>
            </a:extLst>
          </p:cNvPr>
          <p:cNvSpPr>
            <a:spLocks noGrp="1"/>
          </p:cNvSpPr>
          <p:nvPr>
            <p:ph type="title"/>
          </p:nvPr>
        </p:nvSpPr>
        <p:spPr/>
        <p:txBody>
          <a:bodyPr/>
          <a:lstStyle/>
          <a:p>
            <a:r>
              <a:rPr lang="en-US" dirty="0"/>
              <a:t>Case study 3: Coherent or non-coherent?</a:t>
            </a:r>
            <a:endParaRPr lang="en-AU" dirty="0"/>
          </a:p>
        </p:txBody>
      </p:sp>
      <p:sp>
        <p:nvSpPr>
          <p:cNvPr id="3" name="Text Placeholder 2">
            <a:extLst>
              <a:ext uri="{FF2B5EF4-FFF2-40B4-BE49-F238E27FC236}">
                <a16:creationId xmlns:a16="http://schemas.microsoft.com/office/drawing/2014/main" id="{ED04B8FC-A192-40FE-8DB4-A82A509B35B2}"/>
              </a:ext>
            </a:extLst>
          </p:cNvPr>
          <p:cNvSpPr>
            <a:spLocks noGrp="1"/>
          </p:cNvSpPr>
          <p:nvPr>
            <p:ph type="body" sz="quarter" idx="4294967295"/>
          </p:nvPr>
        </p:nvSpPr>
        <p:spPr>
          <a:xfrm>
            <a:off x="376807" y="1285903"/>
            <a:ext cx="11558101" cy="4692650"/>
          </a:xfrm>
        </p:spPr>
        <p:txBody>
          <a:bodyPr>
            <a:normAutofit/>
          </a:bodyPr>
          <a:lstStyle/>
          <a:p>
            <a:pPr>
              <a:lnSpc>
                <a:spcPct val="100000"/>
              </a:lnSpc>
              <a:spcBef>
                <a:spcPct val="20000"/>
              </a:spcBef>
              <a:spcAft>
                <a:spcPct val="0"/>
              </a:spcAft>
            </a:pPr>
            <a:r>
              <a:rPr lang="en-AU" dirty="0"/>
              <a:t>When is it better to use coherent processing?</a:t>
            </a:r>
          </a:p>
          <a:p>
            <a:pPr>
              <a:lnSpc>
                <a:spcPct val="100000"/>
              </a:lnSpc>
              <a:spcBef>
                <a:spcPct val="20000"/>
              </a:spcBef>
              <a:spcAft>
                <a:spcPct val="0"/>
              </a:spcAft>
            </a:pPr>
            <a:endParaRPr lang="en-AU" dirty="0"/>
          </a:p>
          <a:p>
            <a:pPr>
              <a:lnSpc>
                <a:spcPct val="100000"/>
              </a:lnSpc>
              <a:spcBef>
                <a:spcPct val="20000"/>
              </a:spcBef>
              <a:spcAft>
                <a:spcPct val="0"/>
              </a:spcAft>
            </a:pPr>
            <a:r>
              <a:rPr lang="en-AU" dirty="0"/>
              <a:t>Non-coherent</a:t>
            </a:r>
          </a:p>
          <a:p>
            <a:pPr lvl="1">
              <a:lnSpc>
                <a:spcPct val="100000"/>
              </a:lnSpc>
              <a:spcBef>
                <a:spcPct val="20000"/>
              </a:spcBef>
              <a:spcAft>
                <a:spcPct val="0"/>
              </a:spcAft>
            </a:pPr>
            <a:r>
              <a:rPr lang="en-AU" dirty="0"/>
              <a:t>Can exploit pulse-to-pulse frequency agility which decorrelates the speckle and target.</a:t>
            </a:r>
          </a:p>
          <a:p>
            <a:pPr lvl="1">
              <a:lnSpc>
                <a:spcPct val="100000"/>
              </a:lnSpc>
              <a:spcBef>
                <a:spcPct val="20000"/>
              </a:spcBef>
              <a:spcAft>
                <a:spcPct val="0"/>
              </a:spcAft>
            </a:pPr>
            <a:r>
              <a:rPr lang="en-AU" dirty="0"/>
              <a:t>Integration of non-coherent pulses and scans</a:t>
            </a:r>
          </a:p>
          <a:p>
            <a:pPr lvl="1"/>
            <a:r>
              <a:rPr lang="en-AU" dirty="0"/>
              <a:t>Radar scans faster – better for pop-up targets like periscopes</a:t>
            </a:r>
          </a:p>
          <a:p>
            <a:pPr>
              <a:lnSpc>
                <a:spcPct val="100000"/>
              </a:lnSpc>
              <a:spcBef>
                <a:spcPct val="20000"/>
              </a:spcBef>
              <a:spcAft>
                <a:spcPct val="0"/>
              </a:spcAft>
            </a:pPr>
            <a:r>
              <a:rPr lang="en-AU" dirty="0"/>
              <a:t>Coherent detection</a:t>
            </a:r>
          </a:p>
          <a:p>
            <a:pPr lvl="1">
              <a:lnSpc>
                <a:spcPct val="100000"/>
              </a:lnSpc>
              <a:spcBef>
                <a:spcPct val="20000"/>
              </a:spcBef>
              <a:spcAft>
                <a:spcPct val="0"/>
              </a:spcAft>
            </a:pPr>
            <a:r>
              <a:rPr lang="en-AU" dirty="0"/>
              <a:t>Exploits pulse-to-pulse integration</a:t>
            </a:r>
          </a:p>
          <a:p>
            <a:pPr lvl="1">
              <a:lnSpc>
                <a:spcPct val="100000"/>
              </a:lnSpc>
              <a:spcBef>
                <a:spcPct val="20000"/>
              </a:spcBef>
              <a:spcAft>
                <a:spcPct val="0"/>
              </a:spcAft>
            </a:pPr>
            <a:r>
              <a:rPr lang="en-AU" dirty="0"/>
              <a:t>Radar needs to slow down to get more pulses on target</a:t>
            </a:r>
          </a:p>
          <a:p>
            <a:pPr lvl="1">
              <a:lnSpc>
                <a:spcPct val="100000"/>
              </a:lnSpc>
              <a:spcBef>
                <a:spcPct val="20000"/>
              </a:spcBef>
              <a:spcAft>
                <a:spcPct val="0"/>
              </a:spcAft>
            </a:pPr>
            <a:r>
              <a:rPr lang="en-AU" dirty="0"/>
              <a:t>Allows adaptive processing to suppress clutter.</a:t>
            </a:r>
          </a:p>
        </p:txBody>
      </p:sp>
    </p:spTree>
    <p:custDataLst>
      <p:tags r:id="rId1"/>
    </p:custDataLst>
    <p:extLst>
      <p:ext uri="{BB962C8B-B14F-4D97-AF65-F5344CB8AC3E}">
        <p14:creationId xmlns:p14="http://schemas.microsoft.com/office/powerpoint/2010/main" val="674728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7D98D0-F0CE-F768-A524-BA77C43FB332}"/>
              </a:ext>
            </a:extLst>
          </p:cNvPr>
          <p:cNvSpPr>
            <a:spLocks noGrp="1"/>
          </p:cNvSpPr>
          <p:nvPr>
            <p:ph type="title"/>
          </p:nvPr>
        </p:nvSpPr>
        <p:spPr/>
        <p:txBody>
          <a:bodyPr/>
          <a:lstStyle/>
          <a:p>
            <a:r>
              <a:rPr lang="en-US" dirty="0"/>
              <a:t>Scanning radar model</a:t>
            </a:r>
            <a:endParaRPr lang="en-AU" dirty="0"/>
          </a:p>
        </p:txBody>
      </p:sp>
      <p:sp>
        <p:nvSpPr>
          <p:cNvPr id="3" name="Text Placeholder 2">
            <a:extLst>
              <a:ext uri="{FF2B5EF4-FFF2-40B4-BE49-F238E27FC236}">
                <a16:creationId xmlns:a16="http://schemas.microsoft.com/office/drawing/2014/main" id="{3DD32E77-1E5F-4786-B758-0F0B2EF17A91}"/>
              </a:ext>
            </a:extLst>
          </p:cNvPr>
          <p:cNvSpPr>
            <a:spLocks noGrp="1"/>
          </p:cNvSpPr>
          <p:nvPr>
            <p:ph type="body" sz="quarter" idx="4294967295"/>
          </p:nvPr>
        </p:nvSpPr>
        <p:spPr>
          <a:xfrm>
            <a:off x="5660910" y="3388360"/>
            <a:ext cx="5932487" cy="2815035"/>
          </a:xfrm>
        </p:spPr>
        <p:txBody>
          <a:bodyPr>
            <a:normAutofit/>
          </a:bodyPr>
          <a:lstStyle/>
          <a:p>
            <a:r>
              <a:rPr lang="en-AU" dirty="0"/>
              <a:t>Scanning radar with </a:t>
            </a:r>
          </a:p>
          <a:p>
            <a:pPr lvl="1"/>
            <a:r>
              <a:rPr lang="en-AU" dirty="0"/>
              <a:t>PRF = 2400 Hz </a:t>
            </a:r>
          </a:p>
          <a:p>
            <a:pPr lvl="1"/>
            <a:r>
              <a:rPr lang="en-AU" dirty="0"/>
              <a:t>3 dB azimuth beamwidth of 3</a:t>
            </a:r>
            <a:r>
              <a:rPr lang="en-AU" baseline="30000" dirty="0"/>
              <a:t>o</a:t>
            </a:r>
            <a:endParaRPr lang="en-AU" dirty="0"/>
          </a:p>
          <a:p>
            <a:r>
              <a:rPr lang="en-AU" dirty="0"/>
              <a:t>Pulses on target in 10 secs duration</a:t>
            </a:r>
          </a:p>
          <a:p>
            <a:pPr lvl="1"/>
            <a:r>
              <a:rPr lang="en-AU" i="1" dirty="0"/>
              <a:t>N</a:t>
            </a:r>
            <a:r>
              <a:rPr lang="en-AU" dirty="0"/>
              <a:t> pulses in each scan</a:t>
            </a:r>
          </a:p>
          <a:p>
            <a:pPr lvl="1"/>
            <a:r>
              <a:rPr lang="en-AU" i="1" dirty="0"/>
              <a:t>N</a:t>
            </a:r>
            <a:r>
              <a:rPr lang="en-AU" baseline="-25000" dirty="0"/>
              <a:t>s</a:t>
            </a:r>
            <a:r>
              <a:rPr lang="en-AU" dirty="0"/>
              <a:t> scans</a:t>
            </a:r>
            <a:endParaRPr lang="en-AU" i="1" dirty="0"/>
          </a:p>
        </p:txBody>
      </p:sp>
      <p:pic>
        <p:nvPicPr>
          <p:cNvPr id="4" name="Picture 3" descr="A picture containing sky, outdoor, blue, day&#10;&#10;Description automatically generated">
            <a:extLst>
              <a:ext uri="{FF2B5EF4-FFF2-40B4-BE49-F238E27FC236}">
                <a16:creationId xmlns:a16="http://schemas.microsoft.com/office/drawing/2014/main" id="{B7D0F53C-0399-4821-B288-6E102CC0F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312" y="238744"/>
            <a:ext cx="4662843" cy="2622849"/>
          </a:xfrm>
          <a:prstGeom prst="rect">
            <a:avLst/>
          </a:prstGeom>
        </p:spPr>
      </p:pic>
      <p:grpSp>
        <p:nvGrpSpPr>
          <p:cNvPr id="13" name="Group 12">
            <a:extLst>
              <a:ext uri="{FF2B5EF4-FFF2-40B4-BE49-F238E27FC236}">
                <a16:creationId xmlns:a16="http://schemas.microsoft.com/office/drawing/2014/main" id="{CA322831-5A39-66CA-020E-0709554CA3C8}"/>
              </a:ext>
            </a:extLst>
          </p:cNvPr>
          <p:cNvGrpSpPr/>
          <p:nvPr/>
        </p:nvGrpSpPr>
        <p:grpSpPr>
          <a:xfrm>
            <a:off x="348845" y="1463040"/>
            <a:ext cx="4781955" cy="4133856"/>
            <a:chOff x="348845" y="1261103"/>
            <a:chExt cx="5056825" cy="4335793"/>
          </a:xfrm>
        </p:grpSpPr>
        <p:grpSp>
          <p:nvGrpSpPr>
            <p:cNvPr id="10" name="Group 9">
              <a:extLst>
                <a:ext uri="{FF2B5EF4-FFF2-40B4-BE49-F238E27FC236}">
                  <a16:creationId xmlns:a16="http://schemas.microsoft.com/office/drawing/2014/main" id="{CBA3310B-5336-0AE7-B6E0-C4C6A8584EA5}"/>
                </a:ext>
              </a:extLst>
            </p:cNvPr>
            <p:cNvGrpSpPr/>
            <p:nvPr/>
          </p:nvGrpSpPr>
          <p:grpSpPr>
            <a:xfrm>
              <a:off x="348845" y="1261103"/>
              <a:ext cx="5056825" cy="4335793"/>
              <a:chOff x="348845" y="1261103"/>
              <a:chExt cx="5056825" cy="4335793"/>
            </a:xfrm>
          </p:grpSpPr>
          <p:pic>
            <p:nvPicPr>
              <p:cNvPr id="7" name="Picture 6">
                <a:extLst>
                  <a:ext uri="{FF2B5EF4-FFF2-40B4-BE49-F238E27FC236}">
                    <a16:creationId xmlns:a16="http://schemas.microsoft.com/office/drawing/2014/main" id="{EA1B2518-F725-4FB5-B6C9-A41C592C4D7B}"/>
                  </a:ext>
                </a:extLst>
              </p:cNvPr>
              <p:cNvPicPr>
                <a:picLocks noChangeAspect="1"/>
              </p:cNvPicPr>
              <p:nvPr/>
            </p:nvPicPr>
            <p:blipFill>
              <a:blip r:embed="rId4"/>
              <a:stretch>
                <a:fillRect/>
              </a:stretch>
            </p:blipFill>
            <p:spPr>
              <a:xfrm>
                <a:off x="348845" y="1261103"/>
                <a:ext cx="5056825" cy="4335793"/>
              </a:xfrm>
              <a:prstGeom prst="rect">
                <a:avLst/>
              </a:prstGeom>
            </p:spPr>
          </p:pic>
          <p:sp>
            <p:nvSpPr>
              <p:cNvPr id="6" name="Rectangle 5">
                <a:extLst>
                  <a:ext uri="{FF2B5EF4-FFF2-40B4-BE49-F238E27FC236}">
                    <a16:creationId xmlns:a16="http://schemas.microsoft.com/office/drawing/2014/main" id="{10AB3789-5FC1-4308-8262-C6D9B3CC3AF0}"/>
                  </a:ext>
                </a:extLst>
              </p:cNvPr>
              <p:cNvSpPr/>
              <p:nvPr/>
            </p:nvSpPr>
            <p:spPr bwMode="auto">
              <a:xfrm>
                <a:off x="438959" y="3399535"/>
                <a:ext cx="4773923" cy="275303"/>
              </a:xfrm>
              <a:prstGeom prst="rect">
                <a:avLst/>
              </a:prstGeom>
              <a:noFill/>
              <a:ln w="2857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AU" sz="3200">
                  <a:latin typeface="Arial" charset="0"/>
                  <a:cs typeface="Arial"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54A0E3-B1C4-CE23-761D-0278AE539952}"/>
                      </a:ext>
                    </a:extLst>
                  </p:cNvPr>
                  <p:cNvSpPr txBox="1"/>
                  <p:nvPr/>
                </p:nvSpPr>
                <p:spPr>
                  <a:xfrm>
                    <a:off x="2427890" y="1393538"/>
                    <a:ext cx="391509" cy="232061"/>
                  </a:xfrm>
                  <a:prstGeom prst="rect">
                    <a:avLst/>
                  </a:prstGeom>
                  <a:solidFill>
                    <a:schemeClr val="bg1"/>
                  </a:solidFill>
                </p:spPr>
                <p:txBody>
                  <a:bodyPr wrap="square" lIns="0" tIns="0" rIns="0" bIns="0" anchor="b" anchorCtr="0">
                    <a:normAutofit fontScale="92500" lnSpcReduction="20000"/>
                  </a:bodyPr>
                  <a:lstStyle/>
                  <a:p>
                    <a:r>
                      <a:rPr lang="en-AU" i="1" dirty="0"/>
                      <a:t>  </a:t>
                    </a:r>
                    <a14:m>
                      <m:oMath xmlns:m="http://schemas.openxmlformats.org/officeDocument/2006/math">
                        <m:r>
                          <a:rPr lang="en-AU" i="1" dirty="0" smtClean="0">
                            <a:latin typeface="Cambria Math" panose="02040503050406030204" pitchFamily="18" charset="0"/>
                          </a:rPr>
                          <m:t>𝑁</m:t>
                        </m:r>
                      </m:oMath>
                    </a14:m>
                    <a:endParaRPr lang="en-AU" dirty="0"/>
                  </a:p>
                </p:txBody>
              </p:sp>
            </mc:Choice>
            <mc:Fallback xmlns="">
              <p:sp>
                <p:nvSpPr>
                  <p:cNvPr id="8" name="TextBox 7">
                    <a:extLst>
                      <a:ext uri="{FF2B5EF4-FFF2-40B4-BE49-F238E27FC236}">
                        <a16:creationId xmlns:a16="http://schemas.microsoft.com/office/drawing/2014/main" id="{BE54A0E3-B1C4-CE23-761D-0278AE539952}"/>
                      </a:ext>
                    </a:extLst>
                  </p:cNvPr>
                  <p:cNvSpPr txBox="1">
                    <a:spLocks noRot="1" noChangeAspect="1" noMove="1" noResize="1" noEditPoints="1" noAdjustHandles="1" noChangeArrowheads="1" noChangeShapeType="1" noTextEdit="1"/>
                  </p:cNvSpPr>
                  <p:nvPr/>
                </p:nvSpPr>
                <p:spPr>
                  <a:xfrm>
                    <a:off x="2427890" y="1393538"/>
                    <a:ext cx="391509" cy="232061"/>
                  </a:xfrm>
                  <a:prstGeom prst="rect">
                    <a:avLst/>
                  </a:prstGeom>
                  <a:blipFill>
                    <a:blip r:embed="rId5"/>
                    <a:stretch>
                      <a:fillRect t="-5263" b="-7895"/>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9177499-903E-BE1F-7C35-5173DFE91AD6}"/>
                      </a:ext>
                    </a:extLst>
                  </p:cNvPr>
                  <p:cNvSpPr txBox="1"/>
                  <p:nvPr/>
                </p:nvSpPr>
                <p:spPr>
                  <a:xfrm>
                    <a:off x="3636580" y="1393538"/>
                    <a:ext cx="1466193" cy="233650"/>
                  </a:xfrm>
                  <a:prstGeom prst="rect">
                    <a:avLst/>
                  </a:prstGeom>
                  <a:solidFill>
                    <a:schemeClr val="bg1"/>
                  </a:solidFill>
                </p:spPr>
                <p:txBody>
                  <a:bodyPr wrap="square" lIns="0" tIns="0" rIns="0" bIns="0" anchor="b" anchorCtr="0">
                    <a:normAutofit fontScale="92500" lnSpcReduction="20000"/>
                  </a:bodyPr>
                  <a:lstStyle/>
                  <a:p>
                    <a:r>
                      <a:rPr lang="en-AU" sz="1800" i="1" dirty="0"/>
                      <a:t>  </a:t>
                    </a:r>
                    <a14:m>
                      <m:oMath xmlns:m="http://schemas.openxmlformats.org/officeDocument/2006/math">
                        <m:r>
                          <a:rPr lang="en-US" sz="1800" i="1" dirty="0" smtClean="0">
                            <a:latin typeface="Cambria Math" panose="02040503050406030204" pitchFamily="18" charset="0"/>
                          </a:rPr>
                          <m:t>𝑁</m:t>
                        </m:r>
                        <m:r>
                          <a:rPr lang="en-US" sz="1800" b="0" i="1" dirty="0" smtClean="0">
                            <a:latin typeface="Cambria Math" panose="02040503050406030204" pitchFamily="18" charset="0"/>
                          </a:rPr>
                          <m:t>′=</m:t>
                        </m:r>
                        <m:r>
                          <a:rPr lang="en-AU" sz="1800" i="1" dirty="0" smtClean="0">
                            <a:latin typeface="Cambria Math" panose="02040503050406030204" pitchFamily="18" charset="0"/>
                          </a:rPr>
                          <m:t>𝑁</m:t>
                        </m:r>
                        <m:r>
                          <a:rPr lang="en-US" sz="1800"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𝑁</m:t>
                            </m:r>
                          </m:e>
                          <m:sub>
                            <m:r>
                              <a:rPr lang="en-US" i="1" dirty="0">
                                <a:latin typeface="Cambria Math" panose="02040503050406030204" pitchFamily="18" charset="0"/>
                              </a:rPr>
                              <m:t>𝑠</m:t>
                            </m:r>
                          </m:sub>
                        </m:sSub>
                      </m:oMath>
                    </a14:m>
                    <a:endParaRPr lang="en-AU" dirty="0"/>
                  </a:p>
                </p:txBody>
              </p:sp>
            </mc:Choice>
            <mc:Fallback>
              <p:sp>
                <p:nvSpPr>
                  <p:cNvPr id="9" name="TextBox 8">
                    <a:extLst>
                      <a:ext uri="{FF2B5EF4-FFF2-40B4-BE49-F238E27FC236}">
                        <a16:creationId xmlns:a16="http://schemas.microsoft.com/office/drawing/2014/main" id="{39177499-903E-BE1F-7C35-5173DFE91AD6}"/>
                      </a:ext>
                    </a:extLst>
                  </p:cNvPr>
                  <p:cNvSpPr txBox="1">
                    <a:spLocks noRot="1" noChangeAspect="1" noMove="1" noResize="1" noEditPoints="1" noAdjustHandles="1" noChangeArrowheads="1" noChangeShapeType="1" noTextEdit="1"/>
                  </p:cNvSpPr>
                  <p:nvPr/>
                </p:nvSpPr>
                <p:spPr>
                  <a:xfrm>
                    <a:off x="3636580" y="1393538"/>
                    <a:ext cx="1466193" cy="233650"/>
                  </a:xfrm>
                  <a:prstGeom prst="rect">
                    <a:avLst/>
                  </a:prstGeom>
                  <a:blipFill>
                    <a:blip r:embed="rId6"/>
                    <a:stretch>
                      <a:fillRect t="-19444" b="-16667"/>
                    </a:stretch>
                  </a:blipFill>
                </p:spPr>
                <p:txBody>
                  <a:bodyPr/>
                  <a:lstStyle/>
                  <a:p>
                    <a:r>
                      <a:rPr lang="en-AU">
                        <a:noFill/>
                      </a:rPr>
                      <a:t> </a:t>
                    </a:r>
                  </a:p>
                </p:txBody>
              </p:sp>
            </mc:Fallback>
          </mc:AlternateContent>
        </p:gr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8A2FA64D-6EE3-5633-4A5C-F896C0402B68}"/>
                    </a:ext>
                  </a:extLst>
                </p:cNvPr>
                <p:cNvSpPr txBox="1"/>
                <p:nvPr/>
              </p:nvSpPr>
              <p:spPr>
                <a:xfrm>
                  <a:off x="3032235" y="1393537"/>
                  <a:ext cx="391509" cy="222689"/>
                </a:xfrm>
                <a:prstGeom prst="rect">
                  <a:avLst/>
                </a:prstGeom>
                <a:solidFill>
                  <a:schemeClr val="bg1"/>
                </a:solidFill>
              </p:spPr>
              <p:txBody>
                <a:bodyPr wrap="square" lIns="0" tIns="0" rIns="0" bIns="0" anchor="b" anchorCtr="0">
                  <a:normAutofit fontScale="85000" lnSpcReduction="10000"/>
                </a:bodyPr>
                <a:lstStyle/>
                <a:p>
                  <a:r>
                    <a:rPr lang="en-AU" i="1" dirty="0"/>
                    <a:t>  </a:t>
                  </a:r>
                  <a14:m>
                    <m:oMath xmlns:m="http://schemas.openxmlformats.org/officeDocument/2006/math">
                      <m:sSub>
                        <m:sSubPr>
                          <m:ctrlPr>
                            <a:rPr lang="en-AU" i="1" dirty="0" smtClean="0">
                              <a:latin typeface="Cambria Math" panose="02040503050406030204" pitchFamily="18" charset="0"/>
                            </a:rPr>
                          </m:ctrlPr>
                        </m:sSubPr>
                        <m:e>
                          <m:r>
                            <a:rPr lang="en-AU" i="1" dirty="0" smtClean="0">
                              <a:latin typeface="Cambria Math" panose="02040503050406030204" pitchFamily="18" charset="0"/>
                            </a:rPr>
                            <m:t>𝑁</m:t>
                          </m:r>
                        </m:e>
                        <m:sub>
                          <m:r>
                            <a:rPr lang="en-AU" i="1" dirty="0" smtClean="0">
                              <a:latin typeface="Cambria Math" panose="02040503050406030204" pitchFamily="18" charset="0"/>
                            </a:rPr>
                            <m:t>𝑠</m:t>
                          </m:r>
                        </m:sub>
                      </m:sSub>
                    </m:oMath>
                  </a14:m>
                  <a:endParaRPr lang="en-AU" dirty="0"/>
                </a:p>
              </p:txBody>
            </p:sp>
          </mc:Choice>
          <mc:Fallback>
            <p:sp>
              <p:nvSpPr>
                <p:cNvPr id="12" name="TextBox 11">
                  <a:extLst>
                    <a:ext uri="{FF2B5EF4-FFF2-40B4-BE49-F238E27FC236}">
                      <a16:creationId xmlns:a16="http://schemas.microsoft.com/office/drawing/2014/main" id="{8A2FA64D-6EE3-5633-4A5C-F896C0402B68}"/>
                    </a:ext>
                  </a:extLst>
                </p:cNvPr>
                <p:cNvSpPr txBox="1">
                  <a:spLocks noRot="1" noChangeAspect="1" noMove="1" noResize="1" noEditPoints="1" noAdjustHandles="1" noChangeArrowheads="1" noChangeShapeType="1" noTextEdit="1"/>
                </p:cNvSpPr>
                <p:nvPr/>
              </p:nvSpPr>
              <p:spPr>
                <a:xfrm>
                  <a:off x="3032235" y="1393537"/>
                  <a:ext cx="391509" cy="222689"/>
                </a:xfrm>
                <a:prstGeom prst="rect">
                  <a:avLst/>
                </a:prstGeom>
                <a:blipFill>
                  <a:blip r:embed="rId7"/>
                  <a:stretch>
                    <a:fillRect b="-11429"/>
                  </a:stretch>
                </a:blipFill>
              </p:spPr>
              <p:txBody>
                <a:bodyPr/>
                <a:lstStyle/>
                <a:p>
                  <a:r>
                    <a:rPr lang="en-AU">
                      <a:noFill/>
                    </a:rPr>
                    <a:t> </a:t>
                  </a:r>
                </a:p>
              </p:txBody>
            </p:sp>
          </mc:Fallback>
        </mc:AlternateContent>
      </p:grpSp>
    </p:spTree>
    <p:custDataLst>
      <p:tags r:id="rId1"/>
    </p:custDataLst>
    <p:extLst>
      <p:ext uri="{BB962C8B-B14F-4D97-AF65-F5344CB8AC3E}">
        <p14:creationId xmlns:p14="http://schemas.microsoft.com/office/powerpoint/2010/main" val="463925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A1C0B9-E1EB-8D97-AE21-0EE85835E7C4}"/>
              </a:ext>
            </a:extLst>
          </p:cNvPr>
          <p:cNvSpPr>
            <a:spLocks noGrp="1"/>
          </p:cNvSpPr>
          <p:nvPr>
            <p:ph type="title"/>
          </p:nvPr>
        </p:nvSpPr>
        <p:spPr/>
        <p:txBody>
          <a:bodyPr>
            <a:normAutofit/>
          </a:bodyPr>
          <a:lstStyle/>
          <a:p>
            <a:r>
              <a:rPr lang="en-US" dirty="0"/>
              <a:t>Target and clutter models</a:t>
            </a:r>
            <a:endParaRPr lang="en-AU"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2D8CD7BA-1FD2-4C1C-8626-E1C0815B4276}"/>
                  </a:ext>
                </a:extLst>
              </p:cNvPr>
              <p:cNvSpPr>
                <a:spLocks noGrp="1"/>
              </p:cNvSpPr>
              <p:nvPr>
                <p:ph type="body" sz="quarter" idx="4294967295"/>
              </p:nvPr>
            </p:nvSpPr>
            <p:spPr>
              <a:xfrm>
                <a:off x="338330" y="1145427"/>
                <a:ext cx="7757377" cy="5024851"/>
              </a:xfrm>
            </p:spPr>
            <p:txBody>
              <a:bodyPr>
                <a:noAutofit/>
              </a:bodyPr>
              <a:lstStyle/>
              <a:p>
                <a:r>
                  <a:rPr lang="en-US" dirty="0"/>
                  <a:t>Target model</a:t>
                </a:r>
              </a:p>
              <a:p>
                <a:pPr lvl="1"/>
                <a:r>
                  <a:rPr lang="en-US" dirty="0"/>
                  <a:t>Coherent detection - Swerling 1 (SW1)</a:t>
                </a:r>
              </a:p>
              <a:p>
                <a:pPr lvl="2"/>
                <a:r>
                  <a:rPr lang="en-US" dirty="0"/>
                  <a:t>Constant target reflections in a CPI but varies independently from scan-to-scan</a:t>
                </a:r>
              </a:p>
              <a:p>
                <a:pPr lvl="1"/>
                <a:r>
                  <a:rPr lang="en-US" dirty="0"/>
                  <a:t>Non-coherent detection  with frequency agility - Swerling 2 (SW2)</a:t>
                </a:r>
              </a:p>
              <a:p>
                <a:pPr lvl="2"/>
                <a:r>
                  <a:rPr lang="en-US" dirty="0"/>
                  <a:t>Independent target returns pulse-to-pulse</a:t>
                </a:r>
              </a:p>
              <a:p>
                <a:r>
                  <a:rPr lang="en-US" dirty="0"/>
                  <a:t>Clutter model</a:t>
                </a:r>
              </a:p>
              <a:p>
                <a:pPr lvl="1"/>
                <a:r>
                  <a:rPr lang="en-US" dirty="0"/>
                  <a:t>Compound K-distribution with </a:t>
                </a:r>
                <a:r>
                  <a:rPr lang="en-AU" dirty="0"/>
                  <a:t>temporal and spatial correlation</a:t>
                </a:r>
              </a:p>
              <a:p>
                <a:pPr lvl="1"/>
                <a:r>
                  <a:rPr lang="en-AU" dirty="0"/>
                  <a:t>Evolving Doppler spectrum model</a:t>
                </a:r>
              </a:p>
              <a:p>
                <a:r>
                  <a:rPr lang="en-US" dirty="0"/>
                  <a:t>Two-dimensional texture correlation</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d>
                        <m:dPr>
                          <m:ctrlPr>
                            <a:rPr lang="en-US" i="1" smtClean="0">
                              <a:latin typeface="Cambria Math" panose="02040503050406030204" pitchFamily="18" charset="0"/>
                            </a:rPr>
                          </m:ctrlPr>
                        </m:dPr>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i="1" smtClean="0">
                                  <a:latin typeface="Cambria Math" panose="02040503050406030204" pitchFamily="18" charset="0"/>
                                </a:rPr>
                              </m:ctrlPr>
                            </m:dPr>
                            <m:e>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𝑟</m:t>
                                  </m:r>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𝑑</m:t>
                                      </m:r>
                                    </m:sub>
                                  </m:sSub>
                                </m:den>
                              </m:f>
                              <m:r>
                                <a:rPr lang="en-US" b="0" i="1" smtClean="0">
                                  <a:latin typeface="Cambria Math" panose="02040503050406030204" pitchFamily="18" charset="0"/>
                                </a:rPr>
                                <m:t>−</m:t>
                              </m:r>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𝑑</m:t>
                                      </m:r>
                                    </m:sub>
                                    <m:sup>
                                      <m:r>
                                        <a:rPr lang="en-US" b="0" i="1" smtClean="0">
                                          <a:latin typeface="Cambria Math" panose="02040503050406030204" pitchFamily="18" charset="0"/>
                                        </a:rPr>
                                        <m:t>2</m:t>
                                      </m:r>
                                    </m:sup>
                                  </m:sSubSup>
                                </m:den>
                              </m:f>
                            </m:e>
                          </m:d>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𝑡</m:t>
                                      </m:r>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𝑠</m:t>
                                          </m:r>
                                        </m:sub>
                                      </m:sSub>
                                    </m:den>
                                  </m:f>
                                </m:e>
                              </m:d>
                            </m:e>
                          </m:func>
                        </m:e>
                      </m:func>
                    </m:oMath>
                  </m:oMathPara>
                </a14:m>
                <a:endParaRPr lang="en-US" dirty="0"/>
              </a:p>
              <a:p>
                <a:pPr lvl="1"/>
                <a:r>
                  <a:rPr lang="en-US" dirty="0"/>
                  <a:t>Swell period,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𝑠</m:t>
                        </m:r>
                      </m:sub>
                    </m:sSub>
                    <m:r>
                      <a:rPr lang="en-US" b="0" i="1" dirty="0" smtClean="0">
                        <a:latin typeface="Cambria Math" panose="02040503050406030204" pitchFamily="18" charset="0"/>
                      </a:rPr>
                      <m:t>=12 </m:t>
                    </m:r>
                  </m:oMath>
                </a14:m>
                <a:r>
                  <a:rPr lang="en-US" dirty="0"/>
                  <a:t>s</a:t>
                </a:r>
              </a:p>
              <a:p>
                <a:pPr lvl="1"/>
                <a:r>
                  <a:rPr lang="en-US" dirty="0"/>
                  <a:t>Temporal texture decorrelation time, </a:t>
                </a:r>
                <a14:m>
                  <m:oMath xmlns:m="http://schemas.openxmlformats.org/officeDocument/2006/math">
                    <m:r>
                      <a:rPr lang="en-US" b="0" i="1" dirty="0" smtClean="0">
                        <a:latin typeface="Cambria Math" panose="02040503050406030204" pitchFamily="18" charset="0"/>
                      </a:rPr>
                      <m:t>𝑡</m:t>
                    </m:r>
                    <m:r>
                      <a:rPr lang="en-US" b="0" i="1" baseline="-25000" dirty="0" smtClean="0">
                        <a:latin typeface="Cambria Math" panose="02040503050406030204" pitchFamily="18" charset="0"/>
                      </a:rPr>
                      <m:t>𝑑</m:t>
                    </m:r>
                  </m:oMath>
                </a14:m>
                <a:endParaRPr lang="en-US" i="1" baseline="-25000" dirty="0"/>
              </a:p>
              <a:p>
                <a:endParaRPr lang="en-US" dirty="0"/>
              </a:p>
            </p:txBody>
          </p:sp>
        </mc:Choice>
        <mc:Fallback>
          <p:sp>
            <p:nvSpPr>
              <p:cNvPr id="3" name="Text Placeholder 2">
                <a:extLst>
                  <a:ext uri="{FF2B5EF4-FFF2-40B4-BE49-F238E27FC236}">
                    <a16:creationId xmlns:a16="http://schemas.microsoft.com/office/drawing/2014/main" id="{2D8CD7BA-1FD2-4C1C-8626-E1C0815B4276}"/>
                  </a:ext>
                </a:extLst>
              </p:cNvPr>
              <p:cNvSpPr>
                <a:spLocks noGrp="1" noRot="1" noChangeAspect="1" noMove="1" noResize="1" noEditPoints="1" noAdjustHandles="1" noChangeArrowheads="1" noChangeShapeType="1" noTextEdit="1"/>
              </p:cNvSpPr>
              <p:nvPr>
                <p:ph type="body" sz="quarter" idx="4294967295"/>
              </p:nvPr>
            </p:nvSpPr>
            <p:spPr>
              <a:xfrm>
                <a:off x="338330" y="1145427"/>
                <a:ext cx="7757377" cy="5024851"/>
              </a:xfrm>
              <a:blipFill>
                <a:blip r:embed="rId4"/>
                <a:stretch>
                  <a:fillRect l="-708" t="-1335"/>
                </a:stretch>
              </a:blipFill>
            </p:spPr>
            <p:txBody>
              <a:bodyPr/>
              <a:lstStyle/>
              <a:p>
                <a:r>
                  <a:rPr lang="en-AU">
                    <a:noFill/>
                  </a:rPr>
                  <a:t> </a:t>
                </a:r>
              </a:p>
            </p:txBody>
          </p:sp>
        </mc:Fallback>
      </mc:AlternateContent>
      <p:sp>
        <p:nvSpPr>
          <p:cNvPr id="5" name="TextBox 4">
            <a:extLst>
              <a:ext uri="{FF2B5EF4-FFF2-40B4-BE49-F238E27FC236}">
                <a16:creationId xmlns:a16="http://schemas.microsoft.com/office/drawing/2014/main" id="{2844D2F9-BF84-44AD-8B22-2EBD5F885657}"/>
              </a:ext>
            </a:extLst>
          </p:cNvPr>
          <p:cNvSpPr txBox="1"/>
          <p:nvPr/>
        </p:nvSpPr>
        <p:spPr>
          <a:xfrm>
            <a:off x="8652366" y="1368265"/>
            <a:ext cx="2962093" cy="379656"/>
          </a:xfrm>
          <a:prstGeom prst="rect">
            <a:avLst/>
          </a:prstGeom>
          <a:noFill/>
        </p:spPr>
        <p:txBody>
          <a:bodyPr wrap="none" rtlCol="0">
            <a:spAutoFit/>
          </a:bodyPr>
          <a:lstStyle/>
          <a:p>
            <a:r>
              <a:rPr lang="en-US" sz="1867" dirty="0"/>
              <a:t>Texture temporal correlation</a:t>
            </a:r>
            <a:endParaRPr lang="en-AU" sz="1867" dirty="0"/>
          </a:p>
        </p:txBody>
      </p:sp>
      <p:grpSp>
        <p:nvGrpSpPr>
          <p:cNvPr id="12" name="Group 11">
            <a:extLst>
              <a:ext uri="{FF2B5EF4-FFF2-40B4-BE49-F238E27FC236}">
                <a16:creationId xmlns:a16="http://schemas.microsoft.com/office/drawing/2014/main" id="{B39914D2-785B-5A9C-CFC7-4B91D680BE79}"/>
              </a:ext>
            </a:extLst>
          </p:cNvPr>
          <p:cNvGrpSpPr/>
          <p:nvPr/>
        </p:nvGrpSpPr>
        <p:grpSpPr>
          <a:xfrm>
            <a:off x="7967207" y="1748905"/>
            <a:ext cx="3886463" cy="3500172"/>
            <a:chOff x="7967207" y="1748905"/>
            <a:chExt cx="3886463" cy="3500172"/>
          </a:xfrm>
        </p:grpSpPr>
        <p:pic>
          <p:nvPicPr>
            <p:cNvPr id="8" name="Picture 7">
              <a:extLst>
                <a:ext uri="{FF2B5EF4-FFF2-40B4-BE49-F238E27FC236}">
                  <a16:creationId xmlns:a16="http://schemas.microsoft.com/office/drawing/2014/main" id="{98C7F5DB-B248-467E-A27E-20E52572B237}"/>
                </a:ext>
              </a:extLst>
            </p:cNvPr>
            <p:cNvPicPr>
              <a:picLocks noChangeAspect="1"/>
            </p:cNvPicPr>
            <p:nvPr/>
          </p:nvPicPr>
          <p:blipFill rotWithShape="1">
            <a:blip r:embed="rId5"/>
            <a:srcRect l="7615" t="3872" r="64183" b="7104"/>
            <a:stretch/>
          </p:blipFill>
          <p:spPr>
            <a:xfrm>
              <a:off x="7967207" y="1748905"/>
              <a:ext cx="3886463" cy="350017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8A79406-38A7-50CA-9180-A475FE94C53C}"/>
                    </a:ext>
                  </a:extLst>
                </p:cNvPr>
                <p:cNvSpPr txBox="1"/>
                <p:nvPr/>
              </p:nvSpPr>
              <p:spPr>
                <a:xfrm>
                  <a:off x="10977110" y="1943530"/>
                  <a:ext cx="191468" cy="215444"/>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𝑡</m:t>
                        </m:r>
                        <m:r>
                          <a:rPr lang="en-US" sz="1400" b="0" i="1" baseline="-25000" dirty="0" smtClean="0">
                            <a:latin typeface="Cambria Math" panose="02040503050406030204" pitchFamily="18" charset="0"/>
                          </a:rPr>
                          <m:t>𝑑</m:t>
                        </m:r>
                      </m:oMath>
                    </m:oMathPara>
                  </a14:m>
                  <a:endParaRPr lang="en-AU" dirty="0"/>
                </a:p>
              </p:txBody>
            </p:sp>
          </mc:Choice>
          <mc:Fallback xmlns="">
            <p:sp>
              <p:nvSpPr>
                <p:cNvPr id="9" name="TextBox 8">
                  <a:extLst>
                    <a:ext uri="{FF2B5EF4-FFF2-40B4-BE49-F238E27FC236}">
                      <a16:creationId xmlns:a16="http://schemas.microsoft.com/office/drawing/2014/main" id="{88A79406-38A7-50CA-9180-A475FE94C53C}"/>
                    </a:ext>
                  </a:extLst>
                </p:cNvPr>
                <p:cNvSpPr txBox="1">
                  <a:spLocks noRot="1" noChangeAspect="1" noMove="1" noResize="1" noEditPoints="1" noAdjustHandles="1" noChangeArrowheads="1" noChangeShapeType="1" noTextEdit="1"/>
                </p:cNvSpPr>
                <p:nvPr/>
              </p:nvSpPr>
              <p:spPr>
                <a:xfrm>
                  <a:off x="10977110" y="1943530"/>
                  <a:ext cx="191468" cy="215444"/>
                </a:xfrm>
                <a:prstGeom prst="rect">
                  <a:avLst/>
                </a:prstGeom>
                <a:blipFill>
                  <a:blip r:embed="rId6"/>
                  <a:stretch>
                    <a:fillRect l="-19355" r="-6452" b="-14286"/>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A3EC950-2EED-02CC-B9BF-697714F685D6}"/>
                    </a:ext>
                  </a:extLst>
                </p:cNvPr>
                <p:cNvSpPr txBox="1"/>
                <p:nvPr/>
              </p:nvSpPr>
              <p:spPr>
                <a:xfrm>
                  <a:off x="10977110" y="2190586"/>
                  <a:ext cx="191468" cy="215444"/>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𝑡</m:t>
                        </m:r>
                        <m:r>
                          <a:rPr lang="en-US" sz="1400" b="0" i="1" baseline="-25000" dirty="0" smtClean="0">
                            <a:latin typeface="Cambria Math" panose="02040503050406030204" pitchFamily="18" charset="0"/>
                          </a:rPr>
                          <m:t>𝑑</m:t>
                        </m:r>
                      </m:oMath>
                    </m:oMathPara>
                  </a14:m>
                  <a:endParaRPr lang="en-AU" dirty="0"/>
                </a:p>
              </p:txBody>
            </p:sp>
          </mc:Choice>
          <mc:Fallback xmlns="">
            <p:sp>
              <p:nvSpPr>
                <p:cNvPr id="10" name="TextBox 9">
                  <a:extLst>
                    <a:ext uri="{FF2B5EF4-FFF2-40B4-BE49-F238E27FC236}">
                      <a16:creationId xmlns:a16="http://schemas.microsoft.com/office/drawing/2014/main" id="{3A3EC950-2EED-02CC-B9BF-697714F685D6}"/>
                    </a:ext>
                  </a:extLst>
                </p:cNvPr>
                <p:cNvSpPr txBox="1">
                  <a:spLocks noRot="1" noChangeAspect="1" noMove="1" noResize="1" noEditPoints="1" noAdjustHandles="1" noChangeArrowheads="1" noChangeShapeType="1" noTextEdit="1"/>
                </p:cNvSpPr>
                <p:nvPr/>
              </p:nvSpPr>
              <p:spPr>
                <a:xfrm>
                  <a:off x="10977110" y="2190586"/>
                  <a:ext cx="191468" cy="215444"/>
                </a:xfrm>
                <a:prstGeom prst="rect">
                  <a:avLst/>
                </a:prstGeom>
                <a:blipFill>
                  <a:blip r:embed="rId7"/>
                  <a:stretch>
                    <a:fillRect l="-19355" r="-6452" b="-1111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85D05E-9A5C-F140-EB51-3612966B5D5D}"/>
                    </a:ext>
                  </a:extLst>
                </p:cNvPr>
                <p:cNvSpPr txBox="1"/>
                <p:nvPr/>
              </p:nvSpPr>
              <p:spPr>
                <a:xfrm>
                  <a:off x="10977110" y="2437642"/>
                  <a:ext cx="191468" cy="215444"/>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𝑡</m:t>
                        </m:r>
                        <m:r>
                          <a:rPr lang="en-US" sz="1400" b="0" i="1" baseline="-25000" dirty="0" smtClean="0">
                            <a:latin typeface="Cambria Math" panose="02040503050406030204" pitchFamily="18" charset="0"/>
                          </a:rPr>
                          <m:t>𝑑</m:t>
                        </m:r>
                      </m:oMath>
                    </m:oMathPara>
                  </a14:m>
                  <a:endParaRPr lang="en-AU" dirty="0"/>
                </a:p>
              </p:txBody>
            </p:sp>
          </mc:Choice>
          <mc:Fallback xmlns="">
            <p:sp>
              <p:nvSpPr>
                <p:cNvPr id="11" name="TextBox 10">
                  <a:extLst>
                    <a:ext uri="{FF2B5EF4-FFF2-40B4-BE49-F238E27FC236}">
                      <a16:creationId xmlns:a16="http://schemas.microsoft.com/office/drawing/2014/main" id="{F885D05E-9A5C-F140-EB51-3612966B5D5D}"/>
                    </a:ext>
                  </a:extLst>
                </p:cNvPr>
                <p:cNvSpPr txBox="1">
                  <a:spLocks noRot="1" noChangeAspect="1" noMove="1" noResize="1" noEditPoints="1" noAdjustHandles="1" noChangeArrowheads="1" noChangeShapeType="1" noTextEdit="1"/>
                </p:cNvSpPr>
                <p:nvPr/>
              </p:nvSpPr>
              <p:spPr>
                <a:xfrm>
                  <a:off x="10977110" y="2437642"/>
                  <a:ext cx="191468" cy="215444"/>
                </a:xfrm>
                <a:prstGeom prst="rect">
                  <a:avLst/>
                </a:prstGeom>
                <a:blipFill>
                  <a:blip r:embed="rId6"/>
                  <a:stretch>
                    <a:fillRect l="-19355" r="-6452" b="-14286"/>
                  </a:stretch>
                </a:blipFill>
              </p:spPr>
              <p:txBody>
                <a:bodyPr/>
                <a:lstStyle/>
                <a:p>
                  <a:r>
                    <a:rPr lang="en-AU">
                      <a:noFill/>
                    </a:rPr>
                    <a:t> </a:t>
                  </a:r>
                </a:p>
              </p:txBody>
            </p:sp>
          </mc:Fallback>
        </mc:AlternateContent>
      </p:grpSp>
    </p:spTree>
    <p:custDataLst>
      <p:tags r:id="rId1"/>
    </p:custDataLst>
    <p:extLst>
      <p:ext uri="{BB962C8B-B14F-4D97-AF65-F5344CB8AC3E}">
        <p14:creationId xmlns:p14="http://schemas.microsoft.com/office/powerpoint/2010/main" val="119601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82F460-BBC7-B2E5-1510-15381FE36054}"/>
              </a:ext>
            </a:extLst>
          </p:cNvPr>
          <p:cNvSpPr>
            <a:spLocks noGrp="1"/>
          </p:cNvSpPr>
          <p:nvPr>
            <p:ph type="title"/>
          </p:nvPr>
        </p:nvSpPr>
        <p:spPr/>
        <p:txBody>
          <a:bodyPr/>
          <a:lstStyle/>
          <a:p>
            <a:r>
              <a:rPr lang="en-US" dirty="0"/>
              <a:t>Target detection</a:t>
            </a:r>
            <a:endParaRPr lang="en-AU"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B0A966D6-823B-4066-B55A-0B740009D02A}"/>
                  </a:ext>
                </a:extLst>
              </p:cNvPr>
              <p:cNvSpPr>
                <a:spLocks noGrp="1"/>
              </p:cNvSpPr>
              <p:nvPr>
                <p:ph type="body" sz="quarter" idx="4294967295"/>
              </p:nvPr>
            </p:nvSpPr>
            <p:spPr>
              <a:xfrm>
                <a:off x="519809" y="1149350"/>
                <a:ext cx="11041063" cy="5042728"/>
              </a:xfrm>
            </p:spPr>
            <p:txBody>
              <a:bodyPr>
                <a:noAutofit/>
              </a:bodyPr>
              <a:lstStyle/>
              <a:p>
                <a:r>
                  <a:rPr lang="en-US" dirty="0"/>
                  <a:t>Coherent detector – </a:t>
                </a:r>
                <a:r>
                  <a:rPr lang="en-US" dirty="0" err="1"/>
                  <a:t>Normalised</a:t>
                </a:r>
                <a:r>
                  <a:rPr lang="en-US" dirty="0"/>
                  <a:t> Adaptive Matched Filter (NAMF)</a:t>
                </a:r>
              </a:p>
              <a:p>
                <a:pPr lvl="1"/>
                <a:r>
                  <a:rPr lang="en-AU" kern="0" dirty="0"/>
                  <a:t>Covariance estimated using normalised sample covariance matrix</a:t>
                </a:r>
              </a:p>
              <a:p>
                <a:pPr lvl="1"/>
                <a:r>
                  <a:rPr lang="en-AU" kern="0" dirty="0"/>
                  <a:t>Test statistic for </a:t>
                </a:r>
                <a:r>
                  <a:rPr lang="en-AU" i="1" kern="0" dirty="0"/>
                  <a:t>n</a:t>
                </a:r>
                <a:r>
                  <a:rPr lang="en-AU" kern="0" baseline="30000" dirty="0"/>
                  <a:t>th</a:t>
                </a:r>
                <a:r>
                  <a:rPr lang="en-AU" kern="0" dirty="0"/>
                  <a:t> scan summed over </a:t>
                </a:r>
                <a14:m>
                  <m:oMath xmlns:m="http://schemas.openxmlformats.org/officeDocument/2006/math">
                    <m:sSub>
                      <m:sSubPr>
                        <m:ctrlPr>
                          <a:rPr lang="en-AU" i="1" kern="0" dirty="0">
                            <a:latin typeface="Cambria Math" panose="02040503050406030204" pitchFamily="18" charset="0"/>
                          </a:rPr>
                        </m:ctrlPr>
                      </m:sSubPr>
                      <m:e>
                        <m:r>
                          <a:rPr lang="en-AU" i="1" kern="0" dirty="0">
                            <a:latin typeface="Cambria Math" panose="02040503050406030204" pitchFamily="18" charset="0"/>
                          </a:rPr>
                          <m:t>𝑁</m:t>
                        </m:r>
                      </m:e>
                      <m:sub>
                        <m:r>
                          <a:rPr lang="en-AU" i="1" kern="0" dirty="0">
                            <a:latin typeface="Cambria Math" panose="02040503050406030204" pitchFamily="18" charset="0"/>
                          </a:rPr>
                          <m:t>𝑠</m:t>
                        </m:r>
                      </m:sub>
                    </m:sSub>
                  </m:oMath>
                </a14:m>
                <a:r>
                  <a:rPr lang="en-AU" kern="0" dirty="0"/>
                  <a:t> scans</a:t>
                </a:r>
                <a:endParaRPr lang="en-US" dirty="0"/>
              </a:p>
              <a:p>
                <a:pPr marL="0" indent="0">
                  <a:buNone/>
                </a:pPr>
                <a14:m>
                  <m:oMathPara xmlns:m="http://schemas.openxmlformats.org/officeDocument/2006/math">
                    <m:oMathParaPr>
                      <m:jc m:val="centerGroup"/>
                    </m:oMathParaPr>
                    <m:oMath xmlns:m="http://schemas.openxmlformats.org/officeDocument/2006/math">
                      <m:nary>
                        <m:naryPr>
                          <m:chr m:val="∑"/>
                          <m:ctrlPr>
                            <a:rPr lang="en-US" i="1" kern="0" dirty="0">
                              <a:latin typeface="Cambria Math" panose="02040503050406030204" pitchFamily="18" charset="0"/>
                              <a:sym typeface="Symbol" panose="05050102010706020507" pitchFamily="18" charset="2"/>
                            </a:rPr>
                          </m:ctrlPr>
                        </m:naryPr>
                        <m:sub>
                          <m:r>
                            <m:rPr>
                              <m:brk m:alnAt="23"/>
                            </m:rPr>
                            <a:rPr lang="en-US" i="1" kern="0" dirty="0">
                              <a:latin typeface="Cambria Math" panose="02040503050406030204" pitchFamily="18" charset="0"/>
                              <a:sym typeface="Symbol" panose="05050102010706020507" pitchFamily="18" charset="2"/>
                            </a:rPr>
                            <m:t>𝑛</m:t>
                          </m:r>
                          <m:r>
                            <a:rPr lang="en-US" i="1" kern="0" dirty="0">
                              <a:latin typeface="Cambria Math" panose="02040503050406030204" pitchFamily="18" charset="0"/>
                              <a:sym typeface="Symbol" panose="05050102010706020507" pitchFamily="18" charset="2"/>
                            </a:rPr>
                            <m:t>=1</m:t>
                          </m:r>
                        </m:sub>
                        <m:sup>
                          <m:sSub>
                            <m:sSubPr>
                              <m:ctrlPr>
                                <a:rPr lang="en-US" i="1" kern="0" dirty="0">
                                  <a:latin typeface="Cambria Math" panose="02040503050406030204" pitchFamily="18" charset="0"/>
                                  <a:sym typeface="Symbol" panose="05050102010706020507" pitchFamily="18" charset="2"/>
                                </a:rPr>
                              </m:ctrlPr>
                            </m:sSubPr>
                            <m:e>
                              <m:r>
                                <a:rPr lang="en-US" i="1" kern="0" dirty="0">
                                  <a:latin typeface="Cambria Math" panose="02040503050406030204" pitchFamily="18" charset="0"/>
                                  <a:sym typeface="Symbol" panose="05050102010706020507" pitchFamily="18" charset="2"/>
                                </a:rPr>
                                <m:t>𝑁</m:t>
                              </m:r>
                            </m:e>
                            <m:sub>
                              <m:r>
                                <a:rPr lang="en-US" i="1" kern="0" dirty="0">
                                  <a:latin typeface="Cambria Math" panose="02040503050406030204" pitchFamily="18" charset="0"/>
                                  <a:sym typeface="Symbol" panose="05050102010706020507" pitchFamily="18" charset="2"/>
                                </a:rPr>
                                <m:t>𝑠</m:t>
                              </m:r>
                            </m:sub>
                          </m:sSub>
                        </m:sup>
                        <m:e>
                          <m:f>
                            <m:fPr>
                              <m:ctrlPr>
                                <a:rPr lang="en-GB" i="1">
                                  <a:latin typeface="Cambria Math" panose="02040503050406030204" pitchFamily="18" charset="0"/>
                                </a:rPr>
                              </m:ctrlPr>
                            </m:fPr>
                            <m:num>
                              <m:sSup>
                                <m:sSupPr>
                                  <m:ctrlPr>
                                    <a:rPr lang="en-GB" i="1">
                                      <a:latin typeface="Cambria Math" panose="02040503050406030204" pitchFamily="18" charset="0"/>
                                    </a:rPr>
                                  </m:ctrlPr>
                                </m:sSupPr>
                                <m:e>
                                  <m:d>
                                    <m:dPr>
                                      <m:begChr m:val="|"/>
                                      <m:endChr m:val="|"/>
                                      <m:ctrlPr>
                                        <a:rPr lang="en-GB" b="1" i="1">
                                          <a:latin typeface="Cambria Math" panose="02040503050406030204" pitchFamily="18" charset="0"/>
                                        </a:rPr>
                                      </m:ctrlPr>
                                    </m:dPr>
                                    <m:e>
                                      <m:sSup>
                                        <m:sSupPr>
                                          <m:ctrlPr>
                                            <a:rPr lang="en-AU" b="1" i="1">
                                              <a:latin typeface="Cambria Math" panose="02040503050406030204" pitchFamily="18" charset="0"/>
                                            </a:rPr>
                                          </m:ctrlPr>
                                        </m:sSupPr>
                                        <m:e>
                                          <m:r>
                                            <a:rPr lang="en-GB" b="1" i="1">
                                              <a:latin typeface="Cambria Math" panose="02040503050406030204" pitchFamily="18" charset="0"/>
                                            </a:rPr>
                                            <m:t>𝒔</m:t>
                                          </m:r>
                                        </m:e>
                                        <m:sup>
                                          <m:r>
                                            <a:rPr lang="en-AU" b="1" i="1">
                                              <a:latin typeface="Cambria Math" panose="02040503050406030204" pitchFamily="18" charset="0"/>
                                            </a:rPr>
                                            <m:t>𝑯</m:t>
                                          </m:r>
                                        </m:sup>
                                      </m:sSup>
                                      <m:sSubSup>
                                        <m:sSubSupPr>
                                          <m:ctrlPr>
                                            <a:rPr lang="en-US" b="1" i="1">
                                              <a:latin typeface="Cambria Math" panose="02040503050406030204" pitchFamily="18" charset="0"/>
                                            </a:rPr>
                                          </m:ctrlPr>
                                        </m:sSubSupPr>
                                        <m:e>
                                          <m:acc>
                                            <m:accPr>
                                              <m:chr m:val="̂"/>
                                              <m:ctrlPr>
                                                <a:rPr lang="en-AU" b="1" i="1">
                                                  <a:latin typeface="Cambria Math" panose="02040503050406030204" pitchFamily="18" charset="0"/>
                                                </a:rPr>
                                              </m:ctrlPr>
                                            </m:accPr>
                                            <m:e>
                                              <m:r>
                                                <a:rPr lang="en-AU" b="1" i="1">
                                                  <a:latin typeface="Cambria Math" panose="02040503050406030204" pitchFamily="18" charset="0"/>
                                                </a:rPr>
                                                <m:t>𝑹</m:t>
                                              </m:r>
                                            </m:e>
                                          </m:acc>
                                        </m:e>
                                        <m:sub>
                                          <m:r>
                                            <a:rPr lang="en-US" b="0" i="1">
                                              <a:latin typeface="Cambria Math" panose="02040503050406030204" pitchFamily="18" charset="0"/>
                                            </a:rPr>
                                            <m:t>𝑛</m:t>
                                          </m:r>
                                        </m:sub>
                                        <m:sup>
                                          <m:r>
                                            <a:rPr lang="en-US" b="0" i="1">
                                              <a:latin typeface="Cambria Math" panose="02040503050406030204" pitchFamily="18" charset="0"/>
                                            </a:rPr>
                                            <m:t>−1</m:t>
                                          </m:r>
                                        </m:sup>
                                      </m:sSubSup>
                                      <m:sSub>
                                        <m:sSubPr>
                                          <m:ctrlPr>
                                            <a:rPr lang="en-US" b="1" i="1" smtClean="0">
                                              <a:latin typeface="Cambria Math" panose="02040503050406030204" pitchFamily="18" charset="0"/>
                                            </a:rPr>
                                          </m:ctrlPr>
                                        </m:sSubPr>
                                        <m:e>
                                          <m:r>
                                            <a:rPr lang="en-AU" b="1" i="1">
                                              <a:latin typeface="Cambria Math" panose="02040503050406030204" pitchFamily="18" charset="0"/>
                                            </a:rPr>
                                            <m:t>𝒉</m:t>
                                          </m:r>
                                        </m:e>
                                        <m:sub>
                                          <m:r>
                                            <a:rPr lang="en-US" b="0" i="1" smtClean="0">
                                              <a:latin typeface="Cambria Math" panose="02040503050406030204" pitchFamily="18" charset="0"/>
                                            </a:rPr>
                                            <m:t>𝑛</m:t>
                                          </m:r>
                                        </m:sub>
                                      </m:sSub>
                                    </m:e>
                                  </m:d>
                                </m:e>
                                <m:sup>
                                  <m:r>
                                    <a:rPr lang="en-GB" i="1">
                                      <a:latin typeface="Cambria Math" panose="02040503050406030204" pitchFamily="18" charset="0"/>
                                    </a:rPr>
                                    <m:t>2</m:t>
                                  </m:r>
                                </m:sup>
                              </m:sSup>
                            </m:num>
                            <m:den>
                              <m:d>
                                <m:dPr>
                                  <m:ctrlPr>
                                    <a:rPr lang="en-GB" i="1">
                                      <a:latin typeface="Cambria Math" panose="02040503050406030204" pitchFamily="18" charset="0"/>
                                    </a:rPr>
                                  </m:ctrlPr>
                                </m:dPr>
                                <m:e>
                                  <m:sSup>
                                    <m:sSupPr>
                                      <m:ctrlPr>
                                        <a:rPr lang="en-AU" i="1">
                                          <a:latin typeface="Cambria Math" panose="02040503050406030204" pitchFamily="18" charset="0"/>
                                        </a:rPr>
                                      </m:ctrlPr>
                                    </m:sSupPr>
                                    <m:e>
                                      <m:r>
                                        <a:rPr lang="en-GB" i="1">
                                          <a:latin typeface="Cambria Math" panose="02040503050406030204" pitchFamily="18" charset="0"/>
                                        </a:rPr>
                                        <m:t>𝐬</m:t>
                                      </m:r>
                                    </m:e>
                                    <m:sup>
                                      <m:r>
                                        <a:rPr lang="en-AU" i="1">
                                          <a:latin typeface="Cambria Math" panose="02040503050406030204" pitchFamily="18" charset="0"/>
                                        </a:rPr>
                                        <m:t>𝐻</m:t>
                                      </m:r>
                                    </m:sup>
                                  </m:sSup>
                                  <m:sSubSup>
                                    <m:sSubSupPr>
                                      <m:ctrlPr>
                                        <a:rPr lang="en-US" b="1" i="1">
                                          <a:latin typeface="Cambria Math" panose="02040503050406030204" pitchFamily="18" charset="0"/>
                                        </a:rPr>
                                      </m:ctrlPr>
                                    </m:sSubSupPr>
                                    <m:e>
                                      <m:acc>
                                        <m:accPr>
                                          <m:chr m:val="̂"/>
                                          <m:ctrlPr>
                                            <a:rPr lang="en-AU" i="1">
                                              <a:latin typeface="Cambria Math" panose="02040503050406030204" pitchFamily="18" charset="0"/>
                                            </a:rPr>
                                          </m:ctrlPr>
                                        </m:accPr>
                                        <m:e>
                                          <m:r>
                                            <a:rPr lang="en-AU" b="1" i="1">
                                              <a:latin typeface="Cambria Math" panose="02040503050406030204" pitchFamily="18" charset="0"/>
                                            </a:rPr>
                                            <m:t>𝑹</m:t>
                                          </m:r>
                                        </m:e>
                                      </m:acc>
                                    </m:e>
                                    <m:sub>
                                      <m:r>
                                        <a:rPr lang="en-US" b="0" i="1">
                                          <a:latin typeface="Cambria Math" panose="02040503050406030204" pitchFamily="18" charset="0"/>
                                        </a:rPr>
                                        <m:t>𝑛</m:t>
                                      </m:r>
                                    </m:sub>
                                    <m:sup>
                                      <m:r>
                                        <a:rPr lang="en-US" b="0" i="1">
                                          <a:latin typeface="Cambria Math" panose="02040503050406030204" pitchFamily="18" charset="0"/>
                                        </a:rPr>
                                        <m:t>−1</m:t>
                                      </m:r>
                                    </m:sup>
                                  </m:sSubSup>
                                  <m:r>
                                    <a:rPr lang="en-GB" i="1">
                                      <a:latin typeface="Cambria Math" panose="02040503050406030204" pitchFamily="18" charset="0"/>
                                    </a:rPr>
                                    <m:t>𝐬</m:t>
                                  </m:r>
                                </m:e>
                              </m:d>
                              <m:d>
                                <m:dPr>
                                  <m:ctrlPr>
                                    <a:rPr lang="en-GB" b="1" i="1">
                                      <a:latin typeface="Cambria Math" panose="02040503050406030204" pitchFamily="18" charset="0"/>
                                    </a:rPr>
                                  </m:ctrlPr>
                                </m:dPr>
                                <m:e>
                                  <m:sSubSup>
                                    <m:sSubSupPr>
                                      <m:ctrlPr>
                                        <a:rPr lang="en-US" b="1" i="1" smtClean="0">
                                          <a:latin typeface="Cambria Math" panose="02040503050406030204" pitchFamily="18" charset="0"/>
                                        </a:rPr>
                                      </m:ctrlPr>
                                    </m:sSubSupPr>
                                    <m:e>
                                      <m:r>
                                        <a:rPr lang="en-AU" b="1" i="1">
                                          <a:latin typeface="Cambria Math" panose="02040503050406030204" pitchFamily="18" charset="0"/>
                                        </a:rPr>
                                        <m:t>𝒉</m:t>
                                      </m:r>
                                    </m:e>
                                    <m:sub>
                                      <m:r>
                                        <a:rPr lang="en-US" i="1">
                                          <a:latin typeface="Cambria Math" panose="02040503050406030204" pitchFamily="18" charset="0"/>
                                        </a:rPr>
                                        <m:t>𝑛</m:t>
                                      </m:r>
                                    </m:sub>
                                    <m:sup>
                                      <m:r>
                                        <a:rPr lang="en-US" b="0" i="1" smtClean="0">
                                          <a:latin typeface="Cambria Math" panose="02040503050406030204" pitchFamily="18" charset="0"/>
                                        </a:rPr>
                                        <m:t>𝐻</m:t>
                                      </m:r>
                                    </m:sup>
                                  </m:sSubSup>
                                  <m:sSubSup>
                                    <m:sSubSupPr>
                                      <m:ctrlPr>
                                        <a:rPr lang="en-US" b="1" i="1">
                                          <a:latin typeface="Cambria Math" panose="02040503050406030204" pitchFamily="18" charset="0"/>
                                        </a:rPr>
                                      </m:ctrlPr>
                                    </m:sSubSupPr>
                                    <m:e>
                                      <m:acc>
                                        <m:accPr>
                                          <m:chr m:val="̂"/>
                                          <m:ctrlPr>
                                            <a:rPr lang="en-AU" i="1">
                                              <a:latin typeface="Cambria Math" panose="02040503050406030204" pitchFamily="18" charset="0"/>
                                            </a:rPr>
                                          </m:ctrlPr>
                                        </m:accPr>
                                        <m:e>
                                          <m:r>
                                            <a:rPr lang="en-AU" b="1" i="1">
                                              <a:latin typeface="Cambria Math" panose="02040503050406030204" pitchFamily="18" charset="0"/>
                                            </a:rPr>
                                            <m:t>𝑹</m:t>
                                          </m:r>
                                        </m:e>
                                      </m:acc>
                                    </m:e>
                                    <m:sub>
                                      <m:r>
                                        <a:rPr lang="en-US" i="1">
                                          <a:latin typeface="Cambria Math" panose="02040503050406030204" pitchFamily="18" charset="0"/>
                                        </a:rPr>
                                        <m:t>𝑛</m:t>
                                      </m:r>
                                    </m:sub>
                                    <m:sup>
                                      <m:r>
                                        <a:rPr lang="en-US" i="1">
                                          <a:latin typeface="Cambria Math" panose="02040503050406030204" pitchFamily="18" charset="0"/>
                                        </a:rPr>
                                        <m:t>−1</m:t>
                                      </m:r>
                                    </m:sup>
                                  </m:sSubSup>
                                  <m:sSub>
                                    <m:sSubPr>
                                      <m:ctrlPr>
                                        <a:rPr lang="en-US" b="1" i="1">
                                          <a:latin typeface="Cambria Math" panose="02040503050406030204" pitchFamily="18" charset="0"/>
                                        </a:rPr>
                                      </m:ctrlPr>
                                    </m:sSubPr>
                                    <m:e>
                                      <m:r>
                                        <a:rPr lang="en-AU" b="1" i="1">
                                          <a:latin typeface="Cambria Math" panose="02040503050406030204" pitchFamily="18" charset="0"/>
                                        </a:rPr>
                                        <m:t>𝒉</m:t>
                                      </m:r>
                                    </m:e>
                                    <m:sub>
                                      <m:r>
                                        <a:rPr lang="en-US" i="1">
                                          <a:latin typeface="Cambria Math" panose="02040503050406030204" pitchFamily="18" charset="0"/>
                                        </a:rPr>
                                        <m:t>𝑛</m:t>
                                      </m:r>
                                    </m:sub>
                                  </m:sSub>
                                </m:e>
                              </m:d>
                            </m:den>
                          </m:f>
                        </m:e>
                      </m:nary>
                      <m:m>
                        <m:mPr>
                          <m:plcHide m:val="on"/>
                          <m:mcs>
                            <m:mc>
                              <m:mcPr>
                                <m:count m:val="1"/>
                                <m:mcJc m:val="center"/>
                              </m:mcPr>
                            </m:mc>
                          </m:mcs>
                          <m:ctrlPr>
                            <a:rPr lang="en-GB" i="1">
                              <a:latin typeface="Cambria Math" panose="02040503050406030204" pitchFamily="18" charset="0"/>
                            </a:rPr>
                          </m:ctrlPr>
                        </m:mPr>
                        <m:mr>
                          <m:e>
                            <m:m>
                              <m:mPr>
                                <m:plcHide m:val="on"/>
                                <m:mcs>
                                  <m:mc>
                                    <m:mcPr>
                                      <m:count m:val="1"/>
                                      <m:mcJc m:val="center"/>
                                    </m:mcPr>
                                  </m:mc>
                                </m:mcs>
                                <m:ctrlPr>
                                  <a:rPr lang="en-GB" i="1">
                                    <a:latin typeface="Cambria Math" panose="02040503050406030204" pitchFamily="18" charset="0"/>
                                  </a:rPr>
                                </m:ctrlPr>
                              </m:mPr>
                              <m:mr>
                                <m:e>
                                  <m:sSub>
                                    <m:sSubPr>
                                      <m:ctrlPr>
                                        <a:rPr lang="en-GB" i="1">
                                          <a:latin typeface="Cambria Math" panose="02040503050406030204" pitchFamily="18" charset="0"/>
                                        </a:rPr>
                                      </m:ctrlPr>
                                    </m:sSubPr>
                                    <m:e>
                                      <m:r>
                                        <a:rPr lang="en-GB" i="1">
                                          <a:latin typeface="Cambria Math" panose="02040503050406030204" pitchFamily="18" charset="0"/>
                                        </a:rPr>
                                        <m:t>𝐻</m:t>
                                      </m:r>
                                    </m:e>
                                    <m:sub>
                                      <m:r>
                                        <a:rPr lang="en-GB" i="1">
                                          <a:latin typeface="Cambria Math" panose="02040503050406030204" pitchFamily="18" charset="0"/>
                                        </a:rPr>
                                        <m:t>0</m:t>
                                      </m:r>
                                    </m:sub>
                                  </m:sSub>
                                </m:e>
                              </m:mr>
                              <m:mr>
                                <m:e>
                                  <m:r>
                                    <a:rPr lang="en-GB" i="1">
                                      <a:latin typeface="Cambria Math" panose="02040503050406030204" pitchFamily="18" charset="0"/>
                                    </a:rPr>
                                    <m:t>&lt;</m:t>
                                  </m:r>
                                </m:e>
                              </m:mr>
                            </m:m>
                          </m:e>
                        </m:mr>
                        <m:mr>
                          <m:e>
                            <m:m>
                              <m:mPr>
                                <m:plcHide m:val="on"/>
                                <m:mcs>
                                  <m:mc>
                                    <m:mcPr>
                                      <m:count m:val="1"/>
                                      <m:mcJc m:val="center"/>
                                    </m:mcPr>
                                  </m:mc>
                                </m:mcs>
                                <m:ctrlPr>
                                  <a:rPr lang="en-GB" i="1">
                                    <a:latin typeface="Cambria Math" panose="02040503050406030204" pitchFamily="18" charset="0"/>
                                  </a:rPr>
                                </m:ctrlPr>
                              </m:mPr>
                              <m:mr>
                                <m:e>
                                  <m:r>
                                    <a:rPr lang="en-GB" i="1">
                                      <a:latin typeface="Cambria Math" panose="02040503050406030204" pitchFamily="18" charset="0"/>
                                    </a:rPr>
                                    <m:t>&gt;</m:t>
                                  </m:r>
                                </m:e>
                              </m:mr>
                              <m:mr>
                                <m:e>
                                  <m:sSub>
                                    <m:sSubPr>
                                      <m:ctrlPr>
                                        <a:rPr lang="en-GB" i="1">
                                          <a:latin typeface="Cambria Math" panose="02040503050406030204" pitchFamily="18" charset="0"/>
                                        </a:rPr>
                                      </m:ctrlPr>
                                    </m:sSubPr>
                                    <m:e>
                                      <m:r>
                                        <a:rPr lang="en-GB" i="1">
                                          <a:latin typeface="Cambria Math" panose="02040503050406030204" pitchFamily="18" charset="0"/>
                                        </a:rPr>
                                        <m:t>𝐻</m:t>
                                      </m:r>
                                    </m:e>
                                    <m:sub>
                                      <m:r>
                                        <a:rPr lang="en-GB" i="1">
                                          <a:latin typeface="Cambria Math" panose="02040503050406030204" pitchFamily="18" charset="0"/>
                                        </a:rPr>
                                        <m:t>1</m:t>
                                      </m:r>
                                    </m:sub>
                                  </m:sSub>
                                </m:e>
                              </m:mr>
                            </m:m>
                          </m:e>
                        </m:mr>
                      </m:m>
                      <m:sSub>
                        <m:sSubPr>
                          <m:ctrlPr>
                            <a:rPr lang="en-AU" b="0" i="1" smtClean="0">
                              <a:latin typeface="Cambria Math" panose="02040503050406030204" pitchFamily="18" charset="0"/>
                            </a:rPr>
                          </m:ctrlPr>
                        </m:sSubPr>
                        <m:e>
                          <m:r>
                            <a:rPr lang="en-GB" i="1">
                              <a:latin typeface="Cambria Math" panose="02040503050406030204" pitchFamily="18" charset="0"/>
                            </a:rPr>
                            <m:t>𝛾</m:t>
                          </m:r>
                        </m:e>
                        <m:sub>
                          <m:r>
                            <m:rPr>
                              <m:sty m:val="p"/>
                            </m:rPr>
                            <a:rPr lang="en-AU" b="0" i="0" smtClean="0">
                              <a:latin typeface="Cambria Math" panose="02040503050406030204" pitchFamily="18" charset="0"/>
                            </a:rPr>
                            <m:t>C</m:t>
                          </m:r>
                        </m:sub>
                      </m:sSub>
                    </m:oMath>
                  </m:oMathPara>
                </a14:m>
                <a:endParaRPr lang="en-GB" dirty="0"/>
              </a:p>
              <a:p>
                <a:r>
                  <a:rPr lang="en-US" kern="0" dirty="0"/>
                  <a:t>Non-coherent (NC) detector - N</a:t>
                </a:r>
                <a:r>
                  <a:rPr lang="en-AU" kern="0" dirty="0" err="1"/>
                  <a:t>ormalised</a:t>
                </a:r>
                <a:r>
                  <a:rPr lang="en-AU" kern="0" dirty="0"/>
                  <a:t> square law</a:t>
                </a:r>
              </a:p>
              <a:p>
                <a:pPr lvl="1"/>
                <a:r>
                  <a:rPr lang="en-AU" kern="0" dirty="0"/>
                  <a:t>Test statistic summed over </a:t>
                </a:r>
                <a14:m>
                  <m:oMath xmlns:m="http://schemas.openxmlformats.org/officeDocument/2006/math">
                    <m:sSub>
                      <m:sSubPr>
                        <m:ctrlPr>
                          <a:rPr lang="en-AU" i="1" kern="0" dirty="0">
                            <a:latin typeface="Cambria Math" panose="02040503050406030204" pitchFamily="18" charset="0"/>
                          </a:rPr>
                        </m:ctrlPr>
                      </m:sSubPr>
                      <m:e>
                        <m:r>
                          <a:rPr lang="en-AU" i="1" kern="0" dirty="0">
                            <a:latin typeface="Cambria Math" panose="02040503050406030204" pitchFamily="18" charset="0"/>
                          </a:rPr>
                          <m:t>𝑁</m:t>
                        </m:r>
                      </m:e>
                      <m:sub>
                        <m:r>
                          <a:rPr lang="en-AU" i="1" kern="0" dirty="0">
                            <a:latin typeface="Cambria Math" panose="02040503050406030204" pitchFamily="18" charset="0"/>
                          </a:rPr>
                          <m:t>𝑠</m:t>
                        </m:r>
                      </m:sub>
                    </m:sSub>
                  </m:oMath>
                </a14:m>
                <a:r>
                  <a:rPr lang="en-AU" kern="0" dirty="0"/>
                  <a:t> scans</a:t>
                </a:r>
              </a:p>
              <a:p>
                <a:pPr marL="0" indent="0">
                  <a:buNone/>
                </a:pPr>
                <a14:m>
                  <m:oMathPara xmlns:m="http://schemas.openxmlformats.org/officeDocument/2006/math">
                    <m:oMathParaPr>
                      <m:jc m:val="centerGroup"/>
                    </m:oMathParaPr>
                    <m:oMath xmlns:m="http://schemas.openxmlformats.org/officeDocument/2006/math">
                      <m:nary>
                        <m:naryPr>
                          <m:chr m:val="∑"/>
                          <m:ctrlPr>
                            <a:rPr lang="en-US" i="1" kern="0" dirty="0" smtClean="0">
                              <a:latin typeface="Cambria Math" panose="02040503050406030204" pitchFamily="18" charset="0"/>
                              <a:sym typeface="Symbol" panose="05050102010706020507" pitchFamily="18" charset="2"/>
                            </a:rPr>
                          </m:ctrlPr>
                        </m:naryPr>
                        <m:sub>
                          <m:r>
                            <m:rPr>
                              <m:brk m:alnAt="23"/>
                            </m:rPr>
                            <a:rPr lang="en-US" b="0" i="1" kern="0" dirty="0" smtClean="0">
                              <a:latin typeface="Cambria Math" panose="02040503050406030204" pitchFamily="18" charset="0"/>
                              <a:sym typeface="Symbol" panose="05050102010706020507" pitchFamily="18" charset="2"/>
                            </a:rPr>
                            <m:t>𝑛</m:t>
                          </m:r>
                          <m:r>
                            <a:rPr lang="en-US" b="0" i="1" kern="0" dirty="0" smtClean="0">
                              <a:latin typeface="Cambria Math" panose="02040503050406030204" pitchFamily="18" charset="0"/>
                              <a:sym typeface="Symbol" panose="05050102010706020507" pitchFamily="18" charset="2"/>
                            </a:rPr>
                            <m:t>=1</m:t>
                          </m:r>
                        </m:sub>
                        <m:sup>
                          <m:sSub>
                            <m:sSubPr>
                              <m:ctrlPr>
                                <a:rPr lang="en-US" b="0" i="1" kern="0" dirty="0" smtClean="0">
                                  <a:latin typeface="Cambria Math" panose="02040503050406030204" pitchFamily="18" charset="0"/>
                                  <a:sym typeface="Symbol" panose="05050102010706020507" pitchFamily="18" charset="2"/>
                                </a:rPr>
                              </m:ctrlPr>
                            </m:sSubPr>
                            <m:e>
                              <m:r>
                                <a:rPr lang="en-US" b="0" i="1" kern="0" dirty="0" smtClean="0">
                                  <a:latin typeface="Cambria Math" panose="02040503050406030204" pitchFamily="18" charset="0"/>
                                  <a:sym typeface="Symbol" panose="05050102010706020507" pitchFamily="18" charset="2"/>
                                </a:rPr>
                                <m:t>𝑁</m:t>
                              </m:r>
                            </m:e>
                            <m:sub>
                              <m:r>
                                <a:rPr lang="en-US" b="0" i="1" kern="0" dirty="0" smtClean="0">
                                  <a:latin typeface="Cambria Math" panose="02040503050406030204" pitchFamily="18" charset="0"/>
                                  <a:sym typeface="Symbol" panose="05050102010706020507" pitchFamily="18" charset="2"/>
                                </a:rPr>
                                <m:t>𝑠</m:t>
                              </m:r>
                            </m:sub>
                          </m:sSub>
                        </m:sup>
                        <m:e>
                          <m:f>
                            <m:fPr>
                              <m:ctrlPr>
                                <a:rPr lang="en-US" i="1" kern="0">
                                  <a:latin typeface="Cambria Math" panose="02040503050406030204" pitchFamily="18" charset="0"/>
                                  <a:sym typeface="Symbol" panose="05050102010706020507" pitchFamily="18" charset="2"/>
                                </a:rPr>
                              </m:ctrlPr>
                            </m:fPr>
                            <m:num>
                              <m:sSubSup>
                                <m:sSubSupPr>
                                  <m:ctrlPr>
                                    <a:rPr lang="en-US" i="1" smtClean="0">
                                      <a:latin typeface="Cambria Math" panose="02040503050406030204" pitchFamily="18" charset="0"/>
                                    </a:rPr>
                                  </m:ctrlPr>
                                </m:sSubSupPr>
                                <m:e>
                                  <m:r>
                                    <a:rPr lang="en-AU" b="1" i="1">
                                      <a:latin typeface="Cambria Math" panose="02040503050406030204" pitchFamily="18" charset="0"/>
                                    </a:rPr>
                                    <m:t>𝒉</m:t>
                                  </m:r>
                                </m:e>
                                <m:sub>
                                  <m:r>
                                    <a:rPr lang="en-US" b="0" i="1" smtClean="0">
                                      <a:latin typeface="Cambria Math" panose="02040503050406030204" pitchFamily="18" charset="0"/>
                                    </a:rPr>
                                    <m:t>𝑛</m:t>
                                  </m:r>
                                </m:sub>
                                <m:sup>
                                  <m:r>
                                    <a:rPr lang="en-US" b="0" i="1">
                                      <a:latin typeface="Cambria Math" panose="02040503050406030204" pitchFamily="18" charset="0"/>
                                    </a:rPr>
                                    <m:t>𝐻</m:t>
                                  </m:r>
                                </m:sup>
                              </m:sSubSup>
                              <m:sSub>
                                <m:sSubPr>
                                  <m:ctrlPr>
                                    <a:rPr lang="en-US" b="0" i="1" smtClean="0">
                                      <a:latin typeface="Cambria Math" panose="02040503050406030204" pitchFamily="18" charset="0"/>
                                    </a:rPr>
                                  </m:ctrlPr>
                                </m:sSubPr>
                                <m:e>
                                  <m:r>
                                    <a:rPr lang="en-AU" b="1" i="1">
                                      <a:latin typeface="Cambria Math" panose="02040503050406030204" pitchFamily="18" charset="0"/>
                                    </a:rPr>
                                    <m:t>𝒉</m:t>
                                  </m:r>
                                </m:e>
                                <m:sub>
                                  <m:r>
                                    <a:rPr lang="en-US" b="0" i="1" smtClean="0">
                                      <a:latin typeface="Cambria Math" panose="02040503050406030204" pitchFamily="18" charset="0"/>
                                    </a:rPr>
                                    <m:t>𝑛</m:t>
                                  </m:r>
                                </m:sub>
                              </m:sSub>
                            </m:num>
                            <m:den>
                              <m:sSub>
                                <m:sSubPr>
                                  <m:ctrlPr>
                                    <a:rPr lang="en-US" i="1" kern="0">
                                      <a:latin typeface="Cambria Math" panose="02040503050406030204" pitchFamily="18" charset="0"/>
                                      <a:sym typeface="Symbol" panose="05050102010706020507" pitchFamily="18" charset="2"/>
                                    </a:rPr>
                                  </m:ctrlPr>
                                </m:sSubPr>
                                <m:e>
                                  <m:r>
                                    <a:rPr lang="en-US" i="1" kern="0">
                                      <a:latin typeface="Cambria Math" panose="02040503050406030204" pitchFamily="18" charset="0"/>
                                      <a:sym typeface="Symbol" panose="05050102010706020507" pitchFamily="18" charset="2"/>
                                    </a:rPr>
                                    <m:t>𝑁</m:t>
                                  </m:r>
                                </m:e>
                                <m:sub>
                                  <m:r>
                                    <a:rPr lang="en-US" i="1" kern="0">
                                      <a:latin typeface="Cambria Math" panose="02040503050406030204" pitchFamily="18" charset="0"/>
                                      <a:sym typeface="Symbol" panose="05050102010706020507" pitchFamily="18" charset="2"/>
                                    </a:rPr>
                                    <m:t> </m:t>
                                  </m:r>
                                </m:sub>
                              </m:sSub>
                              <m:sSub>
                                <m:sSubPr>
                                  <m:ctrlPr>
                                    <a:rPr lang="en-US" b="0" i="1" kern="0" smtClean="0">
                                      <a:latin typeface="Cambria Math" panose="02040503050406030204" pitchFamily="18" charset="0"/>
                                      <a:ea typeface="Cambria Math" panose="02040503050406030204" pitchFamily="18" charset="0"/>
                                      <a:sym typeface="Symbol" panose="05050102010706020507" pitchFamily="18" charset="2"/>
                                    </a:rPr>
                                  </m:ctrlPr>
                                </m:sSubPr>
                                <m:e>
                                  <m:acc>
                                    <m:accPr>
                                      <m:chr m:val="̂"/>
                                      <m:ctrlPr>
                                        <a:rPr lang="en-US" i="1" kern="0">
                                          <a:latin typeface="Cambria Math" panose="02040503050406030204" pitchFamily="18" charset="0"/>
                                          <a:sym typeface="Symbol" panose="05050102010706020507" pitchFamily="18" charset="2"/>
                                        </a:rPr>
                                      </m:ctrlPr>
                                    </m:accPr>
                                    <m:e>
                                      <m:r>
                                        <a:rPr lang="en-US" i="1" kern="0">
                                          <a:latin typeface="Cambria Math" panose="02040503050406030204" pitchFamily="18" charset="0"/>
                                          <a:ea typeface="Cambria Math" panose="02040503050406030204" pitchFamily="18" charset="0"/>
                                          <a:sym typeface="Symbol" panose="05050102010706020507" pitchFamily="18" charset="2"/>
                                        </a:rPr>
                                        <m:t>𝜏</m:t>
                                      </m:r>
                                    </m:e>
                                  </m:acc>
                                </m:e>
                                <m:sub>
                                  <m:r>
                                    <a:rPr lang="en-US" b="0" i="1" kern="0" smtClean="0">
                                      <a:latin typeface="Cambria Math" panose="02040503050406030204" pitchFamily="18" charset="0"/>
                                      <a:ea typeface="Cambria Math" panose="02040503050406030204" pitchFamily="18" charset="0"/>
                                      <a:sym typeface="Symbol" panose="05050102010706020507" pitchFamily="18" charset="2"/>
                                    </a:rPr>
                                    <m:t>𝑛</m:t>
                                  </m:r>
                                </m:sub>
                              </m:sSub>
                            </m:den>
                          </m:f>
                        </m:e>
                      </m:nary>
                      <m:m>
                        <m:mPr>
                          <m:plcHide m:val="on"/>
                          <m:mcs>
                            <m:mc>
                              <m:mcPr>
                                <m:count m:val="1"/>
                                <m:mcJc m:val="center"/>
                              </m:mcPr>
                            </m:mc>
                          </m:mcs>
                          <m:ctrlPr>
                            <a:rPr lang="en-GB" i="1">
                              <a:latin typeface="Cambria Math" panose="02040503050406030204" pitchFamily="18" charset="0"/>
                            </a:rPr>
                          </m:ctrlPr>
                        </m:mPr>
                        <m:mr>
                          <m:e>
                            <m:m>
                              <m:mPr>
                                <m:plcHide m:val="on"/>
                                <m:mcs>
                                  <m:mc>
                                    <m:mcPr>
                                      <m:count m:val="1"/>
                                      <m:mcJc m:val="center"/>
                                    </m:mcPr>
                                  </m:mc>
                                </m:mcs>
                                <m:ctrlPr>
                                  <a:rPr lang="en-GB" i="1">
                                    <a:latin typeface="Cambria Math" panose="02040503050406030204" pitchFamily="18" charset="0"/>
                                  </a:rPr>
                                </m:ctrlPr>
                              </m:mPr>
                              <m:mr>
                                <m:e>
                                  <m:sSub>
                                    <m:sSubPr>
                                      <m:ctrlPr>
                                        <a:rPr lang="en-GB" i="1">
                                          <a:latin typeface="Cambria Math" panose="02040503050406030204" pitchFamily="18" charset="0"/>
                                        </a:rPr>
                                      </m:ctrlPr>
                                    </m:sSubPr>
                                    <m:e>
                                      <m:r>
                                        <a:rPr lang="en-GB" i="1">
                                          <a:latin typeface="Cambria Math" panose="02040503050406030204" pitchFamily="18" charset="0"/>
                                        </a:rPr>
                                        <m:t>𝐻</m:t>
                                      </m:r>
                                    </m:e>
                                    <m:sub>
                                      <m:r>
                                        <a:rPr lang="en-GB" i="1">
                                          <a:latin typeface="Cambria Math" panose="02040503050406030204" pitchFamily="18" charset="0"/>
                                        </a:rPr>
                                        <m:t>0</m:t>
                                      </m:r>
                                    </m:sub>
                                  </m:sSub>
                                </m:e>
                              </m:mr>
                              <m:mr>
                                <m:e>
                                  <m:r>
                                    <a:rPr lang="en-GB" i="1">
                                      <a:latin typeface="Cambria Math" panose="02040503050406030204" pitchFamily="18" charset="0"/>
                                    </a:rPr>
                                    <m:t>&lt;</m:t>
                                  </m:r>
                                </m:e>
                              </m:mr>
                            </m:m>
                          </m:e>
                        </m:mr>
                        <m:mr>
                          <m:e>
                            <m:m>
                              <m:mPr>
                                <m:plcHide m:val="on"/>
                                <m:mcs>
                                  <m:mc>
                                    <m:mcPr>
                                      <m:count m:val="1"/>
                                      <m:mcJc m:val="center"/>
                                    </m:mcPr>
                                  </m:mc>
                                </m:mcs>
                                <m:ctrlPr>
                                  <a:rPr lang="en-GB" i="1">
                                    <a:latin typeface="Cambria Math" panose="02040503050406030204" pitchFamily="18" charset="0"/>
                                  </a:rPr>
                                </m:ctrlPr>
                              </m:mPr>
                              <m:mr>
                                <m:e>
                                  <m:r>
                                    <a:rPr lang="en-GB" i="1">
                                      <a:latin typeface="Cambria Math" panose="02040503050406030204" pitchFamily="18" charset="0"/>
                                    </a:rPr>
                                    <m:t>&gt;</m:t>
                                  </m:r>
                                </m:e>
                              </m:mr>
                              <m:mr>
                                <m:e>
                                  <m:sSub>
                                    <m:sSubPr>
                                      <m:ctrlPr>
                                        <a:rPr lang="en-GB" i="1">
                                          <a:latin typeface="Cambria Math" panose="02040503050406030204" pitchFamily="18" charset="0"/>
                                        </a:rPr>
                                      </m:ctrlPr>
                                    </m:sSubPr>
                                    <m:e>
                                      <m:r>
                                        <a:rPr lang="en-GB" i="1">
                                          <a:latin typeface="Cambria Math" panose="02040503050406030204" pitchFamily="18" charset="0"/>
                                        </a:rPr>
                                        <m:t>𝐻</m:t>
                                      </m:r>
                                    </m:e>
                                    <m:sub>
                                      <m:r>
                                        <a:rPr lang="en-GB" i="1">
                                          <a:latin typeface="Cambria Math" panose="02040503050406030204" pitchFamily="18" charset="0"/>
                                        </a:rPr>
                                        <m:t>1</m:t>
                                      </m:r>
                                    </m:sub>
                                  </m:sSub>
                                </m:e>
                              </m:mr>
                            </m:m>
                          </m:e>
                        </m:mr>
                      </m:m>
                      <m:sSub>
                        <m:sSubPr>
                          <m:ctrlPr>
                            <a:rPr lang="en-AU" b="0" i="1" smtClean="0">
                              <a:latin typeface="Cambria Math" panose="02040503050406030204" pitchFamily="18" charset="0"/>
                            </a:rPr>
                          </m:ctrlPr>
                        </m:sSubPr>
                        <m:e>
                          <m:r>
                            <a:rPr lang="en-GB" i="1">
                              <a:latin typeface="Cambria Math" panose="02040503050406030204" pitchFamily="18" charset="0"/>
                            </a:rPr>
                            <m:t>𝛾</m:t>
                          </m:r>
                        </m:e>
                        <m:sub>
                          <m:r>
                            <m:rPr>
                              <m:sty m:val="p"/>
                            </m:rPr>
                            <a:rPr lang="en-AU" b="0" i="0" smtClean="0">
                              <a:latin typeface="Cambria Math" panose="02040503050406030204" pitchFamily="18" charset="0"/>
                            </a:rPr>
                            <m:t>NC</m:t>
                          </m:r>
                        </m:sub>
                      </m:sSub>
                    </m:oMath>
                  </m:oMathPara>
                </a14:m>
                <a:endParaRPr lang="en-GB" dirty="0"/>
              </a:p>
              <a:p>
                <a:pPr marL="0" indent="0">
                  <a:buNone/>
                </a:pPr>
                <a:r>
                  <a:rPr lang="en-GB" dirty="0"/>
                  <a:t>           where </a:t>
                </a:r>
                <a:endParaRPr lang="en-US" b="0" i="1"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AU" i="1">
                                  <a:latin typeface="Cambria Math" panose="02040503050406030204" pitchFamily="18" charset="0"/>
                                </a:rPr>
                              </m:ctrlPr>
                            </m:accPr>
                            <m:e>
                              <m:r>
                                <a:rPr lang="en-US" b="0" i="1" smtClean="0">
                                  <a:latin typeface="Cambria Math" panose="02040503050406030204" pitchFamily="18" charset="0"/>
                                </a:rPr>
                                <m:t>𝜏</m:t>
                              </m:r>
                            </m:e>
                          </m:acc>
                        </m:e>
                        <m:sub>
                          <m:r>
                            <a:rPr lang="en-US" b="0" i="1" smtClean="0">
                              <a:latin typeface="Cambria Math" panose="02040503050406030204" pitchFamily="18" charset="0"/>
                            </a:rPr>
                            <m:t>𝑛</m:t>
                          </m:r>
                        </m:sub>
                      </m:sSub>
                      <m:r>
                        <a:rPr lang="en-AU" i="1">
                          <a:latin typeface="Cambria Math" panose="02040503050406030204" pitchFamily="18" charset="0"/>
                        </a:rPr>
                        <m:t>=</m:t>
                      </m:r>
                      <m:f>
                        <m:fPr>
                          <m:ctrlPr>
                            <a:rPr lang="en-AU" i="1">
                              <a:latin typeface="Cambria Math" panose="02040503050406030204" pitchFamily="18" charset="0"/>
                            </a:rPr>
                          </m:ctrlPr>
                        </m:fPr>
                        <m:num>
                          <m:r>
                            <a:rPr lang="en-US" b="0" i="1" smtClean="0">
                              <a:latin typeface="Cambria Math" panose="02040503050406030204" pitchFamily="18" charset="0"/>
                            </a:rPr>
                            <m:t>1</m:t>
                          </m:r>
                        </m:num>
                        <m:den>
                          <m:r>
                            <a:rPr lang="en-AU" i="1">
                              <a:latin typeface="Cambria Math" panose="02040503050406030204" pitchFamily="18" charset="0"/>
                            </a:rPr>
                            <m:t>𝑀</m:t>
                          </m:r>
                        </m:den>
                      </m:f>
                      <m:d>
                        <m:dPr>
                          <m:ctrlPr>
                            <a:rPr lang="en-AU" i="1">
                              <a:latin typeface="Cambria Math" panose="02040503050406030204" pitchFamily="18" charset="0"/>
                            </a:rPr>
                          </m:ctrlPr>
                        </m:dPr>
                        <m:e>
                          <m:nary>
                            <m:naryPr>
                              <m:chr m:val="∑"/>
                              <m:ctrlPr>
                                <a:rPr lang="en-AU" i="1">
                                  <a:latin typeface="Cambria Math" panose="02040503050406030204" pitchFamily="18" charset="0"/>
                                </a:rPr>
                              </m:ctrlPr>
                            </m:naryPr>
                            <m:sub>
                              <m:r>
                                <a:rPr lang="en-AU" i="1">
                                  <a:latin typeface="Cambria Math" panose="02040503050406030204" pitchFamily="18" charset="0"/>
                                </a:rPr>
                                <m:t>𝑖</m:t>
                              </m:r>
                              <m:r>
                                <a:rPr lang="en-AU" i="1">
                                  <a:latin typeface="Cambria Math" panose="02040503050406030204" pitchFamily="18" charset="0"/>
                                </a:rPr>
                                <m:t>=−</m:t>
                              </m:r>
                              <m:r>
                                <a:rPr lang="en-AU" i="1">
                                  <a:latin typeface="Cambria Math" panose="02040503050406030204" pitchFamily="18" charset="0"/>
                                </a:rPr>
                                <m:t>𝑀</m:t>
                              </m:r>
                              <m:r>
                                <a:rPr lang="en-AU" i="1">
                                  <a:latin typeface="Cambria Math" panose="02040503050406030204" pitchFamily="18" charset="0"/>
                                </a:rPr>
                                <m:t>/2−</m:t>
                              </m:r>
                              <m:r>
                                <a:rPr lang="en-AU" i="1">
                                  <a:latin typeface="Cambria Math" panose="02040503050406030204" pitchFamily="18" charset="0"/>
                                </a:rPr>
                                <m:t>𝐺</m:t>
                              </m:r>
                            </m:sub>
                            <m:sup>
                              <m:r>
                                <a:rPr lang="en-AU" i="1">
                                  <a:latin typeface="Cambria Math" panose="02040503050406030204" pitchFamily="18" charset="0"/>
                                </a:rPr>
                                <m:t>𝑖</m:t>
                              </m:r>
                              <m:r>
                                <a:rPr lang="en-AU" i="1">
                                  <a:latin typeface="Cambria Math" panose="02040503050406030204" pitchFamily="18" charset="0"/>
                                </a:rPr>
                                <m:t>=−</m:t>
                              </m:r>
                              <m:r>
                                <a:rPr lang="en-AU" i="1">
                                  <a:latin typeface="Cambria Math" panose="02040503050406030204" pitchFamily="18" charset="0"/>
                                </a:rPr>
                                <m:t>𝐺</m:t>
                              </m:r>
                              <m:r>
                                <a:rPr lang="en-AU" i="1">
                                  <a:latin typeface="Cambria Math" panose="02040503050406030204" pitchFamily="18" charset="0"/>
                                </a:rPr>
                                <m:t>−1</m:t>
                              </m:r>
                            </m:sup>
                            <m:e>
                              <m:sSub>
                                <m:sSubPr>
                                  <m:ctrlPr>
                                    <a:rPr lang="en-AU" i="1">
                                      <a:latin typeface="Cambria Math" panose="02040503050406030204" pitchFamily="18" charset="0"/>
                                    </a:rPr>
                                  </m:ctrlPr>
                                </m:sSubPr>
                                <m:e>
                                  <m:r>
                                    <a:rPr lang="en-AU" i="1">
                                      <a:latin typeface="Cambria Math" panose="02040503050406030204" pitchFamily="18" charset="0"/>
                                    </a:rPr>
                                    <m:t>𝑧</m:t>
                                  </m:r>
                                </m:e>
                                <m:sub>
                                  <m:r>
                                    <a:rPr lang="en-AU" i="1">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𝑛</m:t>
                                  </m:r>
                                </m:sub>
                              </m:sSub>
                            </m:e>
                          </m:nary>
                          <m:r>
                            <a:rPr lang="en-AU" i="1">
                              <a:latin typeface="Cambria Math" panose="02040503050406030204" pitchFamily="18" charset="0"/>
                            </a:rPr>
                            <m:t>+</m:t>
                          </m:r>
                          <m:nary>
                            <m:naryPr>
                              <m:chr m:val="∑"/>
                              <m:ctrlPr>
                                <a:rPr lang="en-AU" i="1">
                                  <a:latin typeface="Cambria Math" panose="02040503050406030204" pitchFamily="18" charset="0"/>
                                </a:rPr>
                              </m:ctrlPr>
                            </m:naryPr>
                            <m:sub>
                              <m:r>
                                <a:rPr lang="en-AU" i="1">
                                  <a:latin typeface="Cambria Math" panose="02040503050406030204" pitchFamily="18" charset="0"/>
                                </a:rPr>
                                <m:t>𝑖</m:t>
                              </m:r>
                              <m:r>
                                <a:rPr lang="en-AU" i="1">
                                  <a:latin typeface="Cambria Math" panose="02040503050406030204" pitchFamily="18" charset="0"/>
                                </a:rPr>
                                <m:t>=</m:t>
                              </m:r>
                              <m:r>
                                <a:rPr lang="en-AU" i="1">
                                  <a:latin typeface="Cambria Math" panose="02040503050406030204" pitchFamily="18" charset="0"/>
                                </a:rPr>
                                <m:t>𝐺</m:t>
                              </m:r>
                              <m:r>
                                <a:rPr lang="en-AU" i="1">
                                  <a:latin typeface="Cambria Math" panose="02040503050406030204" pitchFamily="18" charset="0"/>
                                </a:rPr>
                                <m:t>+1</m:t>
                              </m:r>
                            </m:sub>
                            <m:sup>
                              <m:r>
                                <a:rPr lang="en-AU" i="1">
                                  <a:latin typeface="Cambria Math" panose="02040503050406030204" pitchFamily="18" charset="0"/>
                                </a:rPr>
                                <m:t>𝑖</m:t>
                              </m:r>
                              <m:r>
                                <a:rPr lang="en-AU" i="1">
                                  <a:latin typeface="Cambria Math" panose="02040503050406030204" pitchFamily="18" charset="0"/>
                                </a:rPr>
                                <m:t>=</m:t>
                              </m:r>
                              <m:r>
                                <a:rPr lang="en-AU" i="1">
                                  <a:latin typeface="Cambria Math" panose="02040503050406030204" pitchFamily="18" charset="0"/>
                                </a:rPr>
                                <m:t>𝑀</m:t>
                              </m:r>
                              <m:r>
                                <a:rPr lang="en-AU" i="1">
                                  <a:latin typeface="Cambria Math" panose="02040503050406030204" pitchFamily="18" charset="0"/>
                                </a:rPr>
                                <m:t>/2+</m:t>
                              </m:r>
                              <m:r>
                                <a:rPr lang="en-AU" i="1">
                                  <a:latin typeface="Cambria Math" panose="02040503050406030204" pitchFamily="18" charset="0"/>
                                </a:rPr>
                                <m:t>𝐺</m:t>
                              </m:r>
                            </m:sup>
                            <m:e>
                              <m:sSub>
                                <m:sSubPr>
                                  <m:ctrlPr>
                                    <a:rPr lang="en-AU" i="1">
                                      <a:latin typeface="Cambria Math" panose="02040503050406030204" pitchFamily="18" charset="0"/>
                                    </a:rPr>
                                  </m:ctrlPr>
                                </m:sSubPr>
                                <m:e>
                                  <m:r>
                                    <a:rPr lang="en-AU" i="1">
                                      <a:latin typeface="Cambria Math" panose="02040503050406030204" pitchFamily="18" charset="0"/>
                                    </a:rPr>
                                    <m:t>𝑧</m:t>
                                  </m:r>
                                </m:e>
                                <m:sub>
                                  <m:r>
                                    <a:rPr lang="en-AU" i="1">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𝑛</m:t>
                                  </m:r>
                                </m:sub>
                              </m:sSub>
                            </m:e>
                          </m:nary>
                        </m:e>
                      </m:d>
                    </m:oMath>
                  </m:oMathPara>
                </a14:m>
                <a:endParaRPr lang="en-GB" dirty="0"/>
              </a:p>
            </p:txBody>
          </p:sp>
        </mc:Choice>
        <mc:Fallback>
          <p:sp>
            <p:nvSpPr>
              <p:cNvPr id="3" name="Text Placeholder 2">
                <a:extLst>
                  <a:ext uri="{FF2B5EF4-FFF2-40B4-BE49-F238E27FC236}">
                    <a16:creationId xmlns:a16="http://schemas.microsoft.com/office/drawing/2014/main" id="{B0A966D6-823B-4066-B55A-0B740009D02A}"/>
                  </a:ext>
                </a:extLst>
              </p:cNvPr>
              <p:cNvSpPr>
                <a:spLocks noGrp="1" noRot="1" noChangeAspect="1" noMove="1" noResize="1" noEditPoints="1" noAdjustHandles="1" noChangeArrowheads="1" noChangeShapeType="1" noTextEdit="1"/>
              </p:cNvSpPr>
              <p:nvPr>
                <p:ph type="body" sz="quarter" idx="4294967295"/>
              </p:nvPr>
            </p:nvSpPr>
            <p:spPr>
              <a:xfrm>
                <a:off x="519809" y="1149350"/>
                <a:ext cx="11041063" cy="5042728"/>
              </a:xfrm>
              <a:blipFill>
                <a:blip r:embed="rId3"/>
                <a:stretch>
                  <a:fillRect l="-497" t="-1330"/>
                </a:stretch>
              </a:blipFill>
            </p:spPr>
            <p:txBody>
              <a:bodyPr/>
              <a:lstStyle/>
              <a:p>
                <a:r>
                  <a:rPr lang="en-AU">
                    <a:noFill/>
                  </a:rPr>
                  <a:t> </a:t>
                </a:r>
              </a:p>
            </p:txBody>
          </p:sp>
        </mc:Fallback>
      </mc:AlternateContent>
    </p:spTree>
    <p:custDataLst>
      <p:tags r:id="rId1"/>
    </p:custDataLst>
    <p:extLst>
      <p:ext uri="{BB962C8B-B14F-4D97-AF65-F5344CB8AC3E}">
        <p14:creationId xmlns:p14="http://schemas.microsoft.com/office/powerpoint/2010/main" val="104885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5DAAC1-44A9-1F09-23CC-61BC54097C03}"/>
              </a:ext>
            </a:extLst>
          </p:cNvPr>
          <p:cNvSpPr>
            <a:spLocks noGrp="1"/>
          </p:cNvSpPr>
          <p:nvPr>
            <p:ph type="title"/>
          </p:nvPr>
        </p:nvSpPr>
        <p:spPr/>
        <p:txBody>
          <a:bodyPr>
            <a:normAutofit/>
          </a:bodyPr>
          <a:lstStyle/>
          <a:p>
            <a:r>
              <a:rPr lang="en-US" dirty="0"/>
              <a:t>Single scan performance: SIR vs. Doppler frequency</a:t>
            </a:r>
            <a:endParaRPr lang="en-AU"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B44F939E-9F48-4613-97A6-0278C2C6E32A}"/>
                  </a:ext>
                </a:extLst>
              </p:cNvPr>
              <p:cNvSpPr>
                <a:spLocks noGrp="1"/>
              </p:cNvSpPr>
              <p:nvPr>
                <p:ph type="body" sz="quarter" idx="4294967295"/>
              </p:nvPr>
            </p:nvSpPr>
            <p:spPr>
              <a:xfrm>
                <a:off x="222171" y="1382432"/>
                <a:ext cx="6830312" cy="4606887"/>
              </a:xfrm>
            </p:spPr>
            <p:txBody>
              <a:bodyPr>
                <a:noAutofit/>
              </a:bodyPr>
              <a:lstStyle/>
              <a:p>
                <a:r>
                  <a:rPr lang="en-AU" dirty="0"/>
                  <a:t>Performance metric</a:t>
                </a:r>
              </a:p>
              <a:p>
                <a:pPr lvl="1"/>
                <a:r>
                  <a:rPr lang="en-AU" dirty="0"/>
                  <a:t>Minimum required SIR to achieve </a:t>
                </a:r>
                <a:r>
                  <a:rPr lang="en-US" i="1" dirty="0"/>
                  <a:t>P</a:t>
                </a:r>
                <a:r>
                  <a:rPr lang="en-US" baseline="-25000" dirty="0"/>
                  <a:t>d</a:t>
                </a:r>
                <a:r>
                  <a:rPr lang="en-US" dirty="0"/>
                  <a:t> = 0.8 and </a:t>
                </a:r>
                <a:r>
                  <a:rPr lang="en-US" i="1" dirty="0"/>
                  <a:t>P</a:t>
                </a:r>
                <a:r>
                  <a:rPr lang="en-US" baseline="-25000" dirty="0"/>
                  <a:t>fa</a:t>
                </a:r>
                <a:r>
                  <a:rPr lang="en-US" dirty="0"/>
                  <a:t> = 10</a:t>
                </a:r>
                <a:r>
                  <a:rPr lang="en-US" baseline="30000" dirty="0">
                    <a:sym typeface="Symbol" panose="05050102010706020507" pitchFamily="18" charset="2"/>
                  </a:rPr>
                  <a:t></a:t>
                </a:r>
                <a:r>
                  <a:rPr lang="en-US" baseline="30000" dirty="0"/>
                  <a:t>3</a:t>
                </a:r>
              </a:p>
              <a:p>
                <a:r>
                  <a:rPr lang="en-US" dirty="0"/>
                  <a:t>Pulses in a single CPI, </a:t>
                </a:r>
                <a:r>
                  <a:rPr lang="en-US" i="1" dirty="0"/>
                  <a:t>N</a:t>
                </a:r>
                <a:r>
                  <a:rPr lang="en-US" dirty="0"/>
                  <a:t> = 16</a:t>
                </a:r>
              </a:p>
              <a:p>
                <a:r>
                  <a:rPr lang="en-US" dirty="0"/>
                  <a:t>Non-coherent detector (</a:t>
                </a:r>
                <a:r>
                  <a:rPr lang="en-US" dirty="0">
                    <a:solidFill>
                      <a:srgbClr val="CC3300"/>
                    </a:solidFill>
                  </a:rPr>
                  <a:t>dashed red</a:t>
                </a:r>
                <a:r>
                  <a:rPr lang="en-US" dirty="0"/>
                  <a:t>)</a:t>
                </a:r>
              </a:p>
              <a:p>
                <a:pPr lvl="1"/>
                <a:r>
                  <a:rPr lang="en-US" dirty="0"/>
                  <a:t>Performance is independent of Doppler</a:t>
                </a:r>
              </a:p>
              <a:p>
                <a:pPr lvl="1"/>
                <a:r>
                  <a:rPr lang="en-US" dirty="0"/>
                  <a:t>Performs better where clutter is strong, </a:t>
                </a:r>
              </a:p>
              <a:p>
                <a:pPr marL="457200" lvl="1" indent="0">
                  <a:buNone/>
                </a:pPr>
                <a:r>
                  <a:rPr lang="en-US" dirty="0"/>
                  <a:t>     </a:t>
                </a:r>
                <a14:m>
                  <m:oMath xmlns:m="http://schemas.openxmlformats.org/officeDocument/2006/math">
                    <m:r>
                      <a:rPr lang="en-AU" i="1" dirty="0" smtClean="0">
                        <a:latin typeface="Cambria Math" panose="02040503050406030204" pitchFamily="18" charset="0"/>
                      </a:rPr>
                      <m:t>−</m:t>
                    </m:r>
                    <m:r>
                      <a:rPr lang="en-AU" i="1" dirty="0">
                        <a:latin typeface="Cambria Math" panose="02040503050406030204" pitchFamily="18" charset="0"/>
                      </a:rPr>
                      <m:t>50&lt;</m:t>
                    </m:r>
                    <m:r>
                      <a:rPr lang="en-AU" b="0" i="1" dirty="0" smtClean="0">
                        <a:latin typeface="Cambria Math" panose="02040503050406030204" pitchFamily="18" charset="0"/>
                      </a:rPr>
                      <m:t>𝑓</m:t>
                    </m:r>
                    <m:r>
                      <a:rPr lang="en-AU" i="1" dirty="0" smtClean="0">
                        <a:latin typeface="Cambria Math" panose="02040503050406030204" pitchFamily="18" charset="0"/>
                      </a:rPr>
                      <m:t>&lt;1</m:t>
                    </m:r>
                    <m:r>
                      <a:rPr lang="en-AU" i="1" dirty="0">
                        <a:latin typeface="Cambria Math" panose="02040503050406030204" pitchFamily="18" charset="0"/>
                      </a:rPr>
                      <m:t>70 </m:t>
                    </m:r>
                  </m:oMath>
                </a14:m>
                <a:r>
                  <a:rPr lang="en-AU" dirty="0"/>
                  <a:t>Hz</a:t>
                </a:r>
                <a:endParaRPr lang="en-US" dirty="0"/>
              </a:p>
              <a:p>
                <a:r>
                  <a:rPr lang="en-US" dirty="0"/>
                  <a:t>NAMF detector (</a:t>
                </a:r>
                <a:r>
                  <a:rPr lang="en-US" dirty="0">
                    <a:solidFill>
                      <a:srgbClr val="CC3300"/>
                    </a:solidFill>
                  </a:rPr>
                  <a:t>solid red</a:t>
                </a:r>
                <a:r>
                  <a:rPr lang="en-US" dirty="0"/>
                  <a:t>)</a:t>
                </a:r>
              </a:p>
              <a:p>
                <a:pPr lvl="1"/>
                <a:r>
                  <a:rPr lang="en-US" dirty="0"/>
                  <a:t>Performs better for higher values of Doppler</a:t>
                </a:r>
              </a:p>
              <a:p>
                <a:endParaRPr lang="en-US" dirty="0"/>
              </a:p>
              <a:p>
                <a:r>
                  <a:rPr lang="en-US" dirty="0"/>
                  <a:t>Cross over point of 170 Hz</a:t>
                </a:r>
              </a:p>
              <a:p>
                <a:pPr lvl="1"/>
                <a:r>
                  <a:rPr lang="en-US" dirty="0"/>
                  <a:t>S-band (3 GHz), 16.5 knots (30 km/h)</a:t>
                </a:r>
              </a:p>
              <a:p>
                <a:pPr lvl="1"/>
                <a:r>
                  <a:rPr lang="en-US" dirty="0"/>
                  <a:t>X-band (10 GHz) carrier, 5 knots (9.26 km/h)</a:t>
                </a:r>
              </a:p>
            </p:txBody>
          </p:sp>
        </mc:Choice>
        <mc:Fallback>
          <p:sp>
            <p:nvSpPr>
              <p:cNvPr id="3" name="Text Placeholder 2">
                <a:extLst>
                  <a:ext uri="{FF2B5EF4-FFF2-40B4-BE49-F238E27FC236}">
                    <a16:creationId xmlns:a16="http://schemas.microsoft.com/office/drawing/2014/main" id="{B44F939E-9F48-4613-97A6-0278C2C6E32A}"/>
                  </a:ext>
                </a:extLst>
              </p:cNvPr>
              <p:cNvSpPr>
                <a:spLocks noGrp="1" noRot="1" noChangeAspect="1" noMove="1" noResize="1" noEditPoints="1" noAdjustHandles="1" noChangeArrowheads="1" noChangeShapeType="1" noTextEdit="1"/>
              </p:cNvSpPr>
              <p:nvPr>
                <p:ph type="body" sz="quarter" idx="4294967295"/>
              </p:nvPr>
            </p:nvSpPr>
            <p:spPr>
              <a:xfrm>
                <a:off x="222171" y="1382432"/>
                <a:ext cx="6830312" cy="4606887"/>
              </a:xfrm>
              <a:blipFill>
                <a:blip r:embed="rId4"/>
                <a:stretch>
                  <a:fillRect l="-803" t="-1457" b="-1722"/>
                </a:stretch>
              </a:blipFill>
            </p:spPr>
            <p:txBody>
              <a:bodyPr/>
              <a:lstStyle/>
              <a:p>
                <a:r>
                  <a:rPr lang="en-AU">
                    <a:noFill/>
                  </a:rPr>
                  <a:t> </a:t>
                </a:r>
              </a:p>
            </p:txBody>
          </p:sp>
        </mc:Fallback>
      </mc:AlternateContent>
      <p:grpSp>
        <p:nvGrpSpPr>
          <p:cNvPr id="12" name="Group 11">
            <a:extLst>
              <a:ext uri="{FF2B5EF4-FFF2-40B4-BE49-F238E27FC236}">
                <a16:creationId xmlns:a16="http://schemas.microsoft.com/office/drawing/2014/main" id="{40E4B8A3-13F0-C70B-7062-4FBDCDF645E1}"/>
              </a:ext>
            </a:extLst>
          </p:cNvPr>
          <p:cNvGrpSpPr/>
          <p:nvPr/>
        </p:nvGrpSpPr>
        <p:grpSpPr>
          <a:xfrm>
            <a:off x="6841258" y="1658449"/>
            <a:ext cx="5176076" cy="3904021"/>
            <a:chOff x="6927885" y="1648824"/>
            <a:chExt cx="5176076" cy="3904021"/>
          </a:xfrm>
        </p:grpSpPr>
        <p:sp>
          <p:nvSpPr>
            <p:cNvPr id="8" name="TextBox 7">
              <a:extLst>
                <a:ext uri="{FF2B5EF4-FFF2-40B4-BE49-F238E27FC236}">
                  <a16:creationId xmlns:a16="http://schemas.microsoft.com/office/drawing/2014/main" id="{1EEBFBF3-389F-482E-9803-CEB812F52F4F}"/>
                </a:ext>
              </a:extLst>
            </p:cNvPr>
            <p:cNvSpPr txBox="1"/>
            <p:nvPr/>
          </p:nvSpPr>
          <p:spPr>
            <a:xfrm>
              <a:off x="7616856" y="3544902"/>
              <a:ext cx="1543051" cy="420564"/>
            </a:xfrm>
            <a:prstGeom prst="rect">
              <a:avLst/>
            </a:prstGeom>
            <a:noFill/>
          </p:spPr>
          <p:txBody>
            <a:bodyPr wrap="square" rtlCol="0">
              <a:spAutoFit/>
            </a:bodyPr>
            <a:lstStyle/>
            <a:p>
              <a:r>
                <a:rPr lang="en-AU" sz="2133" i="1" dirty="0" err="1">
                  <a:latin typeface="Times New Roman" panose="02020603050405020304" pitchFamily="18" charset="0"/>
                  <a:cs typeface="Times New Roman" panose="02020603050405020304" pitchFamily="18" charset="0"/>
                </a:rPr>
                <a:t>f</a:t>
              </a:r>
              <a:r>
                <a:rPr lang="en-AU" sz="2133" baseline="-25000" dirty="0" err="1">
                  <a:latin typeface="Times New Roman" panose="02020603050405020304" pitchFamily="18" charset="0"/>
                  <a:cs typeface="Times New Roman" panose="02020603050405020304" pitchFamily="18" charset="0"/>
                </a:rPr>
                <a:t>d</a:t>
              </a:r>
              <a:r>
                <a:rPr lang="en-AU" sz="2133" i="1" baseline="-25000" dirty="0">
                  <a:latin typeface="Times New Roman" panose="02020603050405020304" pitchFamily="18" charset="0"/>
                  <a:cs typeface="Times New Roman" panose="02020603050405020304" pitchFamily="18" charset="0"/>
                </a:rPr>
                <a:t> </a:t>
              </a:r>
              <a:r>
                <a:rPr lang="en-AU" sz="2133" dirty="0">
                  <a:latin typeface="Times New Roman" panose="02020603050405020304" pitchFamily="18" charset="0"/>
                  <a:cs typeface="Times New Roman" panose="02020603050405020304" pitchFamily="18" charset="0"/>
                </a:rPr>
                <a:t>= 170 Hz</a:t>
              </a:r>
              <a:endParaRPr lang="en-US" sz="2133"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9E898C93-DA92-4179-8CA4-33C59DC29B03}"/>
                </a:ext>
              </a:extLst>
            </p:cNvPr>
            <p:cNvCxnSpPr/>
            <p:nvPr/>
          </p:nvCxnSpPr>
          <p:spPr bwMode="auto">
            <a:xfrm flipV="1">
              <a:off x="8565137" y="2960915"/>
              <a:ext cx="1434353" cy="5839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Oval 10">
              <a:extLst>
                <a:ext uri="{FF2B5EF4-FFF2-40B4-BE49-F238E27FC236}">
                  <a16:creationId xmlns:a16="http://schemas.microsoft.com/office/drawing/2014/main" id="{66EAE5BA-7798-4CD9-B45A-FF16950E4C95}"/>
                </a:ext>
              </a:extLst>
            </p:cNvPr>
            <p:cNvSpPr/>
            <p:nvPr/>
          </p:nvSpPr>
          <p:spPr bwMode="auto">
            <a:xfrm>
              <a:off x="9159907" y="2152154"/>
              <a:ext cx="1128747" cy="1128428"/>
            </a:xfrm>
            <a:prstGeom prst="ellipse">
              <a:avLst/>
            </a:prstGeom>
            <a:noFill/>
            <a:ln w="2857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AU" sz="3200">
                <a:latin typeface="Arial" charset="0"/>
                <a:cs typeface="Arial" charset="0"/>
              </a:endParaRPr>
            </a:p>
          </p:txBody>
        </p:sp>
        <p:grpSp>
          <p:nvGrpSpPr>
            <p:cNvPr id="6" name="Group 5">
              <a:extLst>
                <a:ext uri="{FF2B5EF4-FFF2-40B4-BE49-F238E27FC236}">
                  <a16:creationId xmlns:a16="http://schemas.microsoft.com/office/drawing/2014/main" id="{38CF0AD9-768B-CC36-5875-1E16566E0AF6}"/>
                </a:ext>
              </a:extLst>
            </p:cNvPr>
            <p:cNvGrpSpPr/>
            <p:nvPr/>
          </p:nvGrpSpPr>
          <p:grpSpPr>
            <a:xfrm>
              <a:off x="6927885" y="1648824"/>
              <a:ext cx="5176076" cy="3882057"/>
              <a:chOff x="6927885" y="1648824"/>
              <a:chExt cx="5176076" cy="3882057"/>
            </a:xfrm>
          </p:grpSpPr>
          <p:pic>
            <p:nvPicPr>
              <p:cNvPr id="4" name="Picture 3">
                <a:extLst>
                  <a:ext uri="{FF2B5EF4-FFF2-40B4-BE49-F238E27FC236}">
                    <a16:creationId xmlns:a16="http://schemas.microsoft.com/office/drawing/2014/main" id="{EB8F2B88-3144-465D-9E59-B6E708D058A2}"/>
                  </a:ext>
                </a:extLst>
              </p:cNvPr>
              <p:cNvPicPr>
                <a:picLocks noChangeAspect="1"/>
              </p:cNvPicPr>
              <p:nvPr/>
            </p:nvPicPr>
            <p:blipFill>
              <a:blip r:embed="rId5"/>
              <a:stretch>
                <a:fillRect/>
              </a:stretch>
            </p:blipFill>
            <p:spPr>
              <a:xfrm>
                <a:off x="6927885" y="1648824"/>
                <a:ext cx="5176076" cy="3882057"/>
              </a:xfrm>
              <a:prstGeom prst="rect">
                <a:avLst/>
              </a:prstGeom>
            </p:spPr>
          </p:pic>
          <p:sp>
            <p:nvSpPr>
              <p:cNvPr id="2" name="TextBox 1">
                <a:extLst>
                  <a:ext uri="{FF2B5EF4-FFF2-40B4-BE49-F238E27FC236}">
                    <a16:creationId xmlns:a16="http://schemas.microsoft.com/office/drawing/2014/main" id="{7B5D09FA-0DA8-CCF5-3270-BB756DE79844}"/>
                  </a:ext>
                </a:extLst>
              </p:cNvPr>
              <p:cNvSpPr txBox="1"/>
              <p:nvPr/>
            </p:nvSpPr>
            <p:spPr>
              <a:xfrm>
                <a:off x="9566540" y="4706601"/>
                <a:ext cx="812542" cy="161583"/>
              </a:xfrm>
              <a:prstGeom prst="rect">
                <a:avLst/>
              </a:prstGeom>
              <a:solidFill>
                <a:schemeClr val="bg1"/>
              </a:solidFill>
            </p:spPr>
            <p:txBody>
              <a:bodyPr wrap="square" lIns="0" tIns="0" rIns="0" bIns="0">
                <a:spAutoFit/>
              </a:bodyPr>
              <a:lstStyle/>
              <a:p>
                <a:r>
                  <a:rPr lang="en-US" sz="1050" dirty="0">
                    <a:latin typeface="Times New Roman" panose="02020603050405020304" pitchFamily="18" charset="0"/>
                    <a:cs typeface="Times New Roman" panose="02020603050405020304" pitchFamily="18" charset="0"/>
                  </a:rPr>
                  <a:t>NAMF(SW1)</a:t>
                </a:r>
                <a:endParaRPr lang="en-AU" sz="105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94389C1-3046-B29C-0D89-C0E8F7D0AE8F}"/>
                    </a:ext>
                  </a:extLst>
                </p:cNvPr>
                <p:cNvSpPr txBox="1"/>
                <p:nvPr/>
              </p:nvSpPr>
              <p:spPr>
                <a:xfrm>
                  <a:off x="9955040" y="5295476"/>
                  <a:ext cx="200198" cy="257369"/>
                </a:xfrm>
                <a:prstGeom prst="rect">
                  <a:avLst/>
                </a:prstGeom>
                <a:solidFill>
                  <a:schemeClr val="bg1"/>
                </a:solidFill>
              </p:spPr>
              <p:txBody>
                <a:bodyPr wrap="square" lIns="0" tIns="0" rIns="0" bIns="72000">
                  <a:spAutoFit/>
                </a:bodyPr>
                <a:lstStyle/>
                <a:p>
                  <a:pPr/>
                  <a14:m>
                    <m:oMathPara xmlns:m="http://schemas.openxmlformats.org/officeDocument/2006/math">
                      <m:oMathParaPr>
                        <m:jc m:val="centerGroup"/>
                      </m:oMathParaPr>
                      <m:oMath xmlns:m="http://schemas.openxmlformats.org/officeDocument/2006/math">
                        <m:r>
                          <a:rPr lang="en-AU" sz="1200" b="0" i="1" dirty="0" smtClean="0">
                            <a:latin typeface="Cambria Math" panose="02040503050406030204" pitchFamily="18" charset="0"/>
                          </a:rPr>
                          <m:t>𝑓</m:t>
                        </m:r>
                      </m:oMath>
                    </m:oMathPara>
                  </a14:m>
                  <a:endParaRPr lang="en-AU" sz="1200" dirty="0"/>
                </a:p>
              </p:txBody>
            </p:sp>
          </mc:Choice>
          <mc:Fallback>
            <p:sp>
              <p:nvSpPr>
                <p:cNvPr id="9" name="TextBox 8">
                  <a:extLst>
                    <a:ext uri="{FF2B5EF4-FFF2-40B4-BE49-F238E27FC236}">
                      <a16:creationId xmlns:a16="http://schemas.microsoft.com/office/drawing/2014/main" id="{194389C1-3046-B29C-0D89-C0E8F7D0AE8F}"/>
                    </a:ext>
                  </a:extLst>
                </p:cNvPr>
                <p:cNvSpPr txBox="1">
                  <a:spLocks noRot="1" noChangeAspect="1" noMove="1" noResize="1" noEditPoints="1" noAdjustHandles="1" noChangeArrowheads="1" noChangeShapeType="1" noTextEdit="1"/>
                </p:cNvSpPr>
                <p:nvPr/>
              </p:nvSpPr>
              <p:spPr>
                <a:xfrm>
                  <a:off x="9955040" y="5295476"/>
                  <a:ext cx="200198" cy="257369"/>
                </a:xfrm>
                <a:prstGeom prst="rect">
                  <a:avLst/>
                </a:prstGeom>
                <a:blipFill>
                  <a:blip r:embed="rId6"/>
                  <a:stretch>
                    <a:fillRect l="-9091" t="-2381" r="-6061"/>
                  </a:stretch>
                </a:blipFill>
              </p:spPr>
              <p:txBody>
                <a:bodyPr/>
                <a:lstStyle/>
                <a:p>
                  <a:r>
                    <a:rPr lang="en-AU">
                      <a:noFill/>
                    </a:rPr>
                    <a:t> </a:t>
                  </a:r>
                </a:p>
              </p:txBody>
            </p:sp>
          </mc:Fallback>
        </mc:AlternateContent>
      </p:grpSp>
    </p:spTree>
    <p:custDataLst>
      <p:tags r:id="rId1"/>
    </p:custDataLst>
    <p:extLst>
      <p:ext uri="{BB962C8B-B14F-4D97-AF65-F5344CB8AC3E}">
        <p14:creationId xmlns:p14="http://schemas.microsoft.com/office/powerpoint/2010/main" val="1783009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A3002F-05A8-818E-D004-DED572828AA9}"/>
              </a:ext>
            </a:extLst>
          </p:cNvPr>
          <p:cNvSpPr>
            <a:spLocks noGrp="1"/>
          </p:cNvSpPr>
          <p:nvPr>
            <p:ph type="title"/>
          </p:nvPr>
        </p:nvSpPr>
        <p:spPr/>
        <p:txBody>
          <a:bodyPr>
            <a:normAutofit/>
          </a:bodyPr>
          <a:lstStyle/>
          <a:p>
            <a:r>
              <a:rPr lang="en-US" dirty="0"/>
              <a:t>Single scan performance: SIR vs. CPI length</a:t>
            </a:r>
            <a:endParaRPr lang="en-AU" dirty="0"/>
          </a:p>
        </p:txBody>
      </p:sp>
      <p:sp>
        <p:nvSpPr>
          <p:cNvPr id="3" name="Text Placeholder 2">
            <a:extLst>
              <a:ext uri="{FF2B5EF4-FFF2-40B4-BE49-F238E27FC236}">
                <a16:creationId xmlns:a16="http://schemas.microsoft.com/office/drawing/2014/main" id="{C786C14E-6005-4BC6-8C44-81ABCDDB6573}"/>
              </a:ext>
            </a:extLst>
          </p:cNvPr>
          <p:cNvSpPr>
            <a:spLocks noGrp="1"/>
          </p:cNvSpPr>
          <p:nvPr>
            <p:ph type="body" sz="quarter" idx="4294967295"/>
          </p:nvPr>
        </p:nvSpPr>
        <p:spPr>
          <a:xfrm>
            <a:off x="376807" y="1284384"/>
            <a:ext cx="6144236" cy="4681538"/>
          </a:xfrm>
        </p:spPr>
        <p:txBody>
          <a:bodyPr>
            <a:normAutofit/>
          </a:bodyPr>
          <a:lstStyle/>
          <a:p>
            <a:pPr>
              <a:lnSpc>
                <a:spcPct val="100000"/>
              </a:lnSpc>
              <a:spcBef>
                <a:spcPct val="20000"/>
              </a:spcBef>
              <a:spcAft>
                <a:spcPct val="0"/>
              </a:spcAft>
            </a:pPr>
            <a:r>
              <a:rPr lang="en-US" dirty="0"/>
              <a:t>For a slow-moving target, </a:t>
            </a:r>
            <a:r>
              <a:rPr lang="en-US" i="1" dirty="0"/>
              <a:t>f</a:t>
            </a:r>
            <a:r>
              <a:rPr lang="en-US" dirty="0"/>
              <a:t> = 60 Hz</a:t>
            </a:r>
          </a:p>
          <a:p>
            <a:pPr lvl="1"/>
            <a:r>
              <a:rPr lang="en-US" dirty="0"/>
              <a:t>Speckle correlation limits coherent integration gain</a:t>
            </a:r>
          </a:p>
          <a:p>
            <a:pPr lvl="1"/>
            <a:r>
              <a:rPr lang="en-US" dirty="0"/>
              <a:t>NAMF detector is better for larger CPIs (slower scan rates)</a:t>
            </a:r>
          </a:p>
          <a:p>
            <a:pPr lvl="1"/>
            <a:endParaRPr lang="en-US" dirty="0"/>
          </a:p>
          <a:p>
            <a:r>
              <a:rPr lang="en-US" dirty="0"/>
              <a:t>NC detector is better for smaller CPIs (faster scan rates)</a:t>
            </a:r>
          </a:p>
          <a:p>
            <a:pPr lvl="1"/>
            <a:endParaRPr lang="en-US" dirty="0"/>
          </a:p>
          <a:p>
            <a:pPr>
              <a:lnSpc>
                <a:spcPct val="100000"/>
              </a:lnSpc>
              <a:spcBef>
                <a:spcPct val="20000"/>
              </a:spcBef>
              <a:spcAft>
                <a:spcPct val="0"/>
              </a:spcAft>
            </a:pPr>
            <a:r>
              <a:rPr lang="en-US" dirty="0"/>
              <a:t>For a fast-moving target, </a:t>
            </a:r>
            <a:r>
              <a:rPr lang="en-US" i="1" dirty="0"/>
              <a:t>f</a:t>
            </a:r>
            <a:r>
              <a:rPr lang="en-US" dirty="0"/>
              <a:t> = 200 Hz</a:t>
            </a:r>
          </a:p>
          <a:p>
            <a:pPr lvl="1"/>
            <a:r>
              <a:rPr lang="en-US" dirty="0"/>
              <a:t>Coherent detection offers best performance </a:t>
            </a:r>
          </a:p>
        </p:txBody>
      </p:sp>
      <p:grpSp>
        <p:nvGrpSpPr>
          <p:cNvPr id="14" name="Group 13">
            <a:extLst>
              <a:ext uri="{FF2B5EF4-FFF2-40B4-BE49-F238E27FC236}">
                <a16:creationId xmlns:a16="http://schemas.microsoft.com/office/drawing/2014/main" id="{EBE913E1-4D43-3633-F745-5F4E4A936666}"/>
              </a:ext>
            </a:extLst>
          </p:cNvPr>
          <p:cNvGrpSpPr/>
          <p:nvPr/>
        </p:nvGrpSpPr>
        <p:grpSpPr>
          <a:xfrm>
            <a:off x="6775043" y="1037965"/>
            <a:ext cx="4968592" cy="4927957"/>
            <a:chOff x="6775043" y="1037965"/>
            <a:chExt cx="4968592" cy="4927957"/>
          </a:xfrm>
        </p:grpSpPr>
        <p:grpSp>
          <p:nvGrpSpPr>
            <p:cNvPr id="11" name="Group 10">
              <a:extLst>
                <a:ext uri="{FF2B5EF4-FFF2-40B4-BE49-F238E27FC236}">
                  <a16:creationId xmlns:a16="http://schemas.microsoft.com/office/drawing/2014/main" id="{53F9BC14-9B7A-05E8-CE54-731BB5D92B2A}"/>
                </a:ext>
              </a:extLst>
            </p:cNvPr>
            <p:cNvGrpSpPr/>
            <p:nvPr/>
          </p:nvGrpSpPr>
          <p:grpSpPr>
            <a:xfrm>
              <a:off x="6775043" y="1037965"/>
              <a:ext cx="4968592" cy="4927957"/>
              <a:chOff x="6521043" y="1037965"/>
              <a:chExt cx="4968592" cy="4927957"/>
            </a:xfrm>
          </p:grpSpPr>
          <p:pic>
            <p:nvPicPr>
              <p:cNvPr id="4" name="Picture 3">
                <a:extLst>
                  <a:ext uri="{FF2B5EF4-FFF2-40B4-BE49-F238E27FC236}">
                    <a16:creationId xmlns:a16="http://schemas.microsoft.com/office/drawing/2014/main" id="{B8AB72BB-59BF-494C-986B-0F340A9D3A25}"/>
                  </a:ext>
                </a:extLst>
              </p:cNvPr>
              <p:cNvPicPr>
                <a:picLocks noChangeAspect="1"/>
              </p:cNvPicPr>
              <p:nvPr/>
            </p:nvPicPr>
            <p:blipFill rotWithShape="1">
              <a:blip r:embed="rId4"/>
              <a:srcRect l="64661" t="4062" r="7725" b="4536"/>
              <a:stretch/>
            </p:blipFill>
            <p:spPr>
              <a:xfrm>
                <a:off x="6521043" y="1037965"/>
                <a:ext cx="4968592" cy="4927957"/>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4CD4C14-1DD3-F1DF-80F9-A3F896EC302A}"/>
                      </a:ext>
                    </a:extLst>
                  </p:cNvPr>
                  <p:cNvSpPr txBox="1"/>
                  <p:nvPr/>
                </p:nvSpPr>
                <p:spPr>
                  <a:xfrm>
                    <a:off x="9590690" y="5600700"/>
                    <a:ext cx="505810" cy="365222"/>
                  </a:xfrm>
                  <a:prstGeom prst="rect">
                    <a:avLst/>
                  </a:prstGeom>
                  <a:solidFill>
                    <a:schemeClr val="bg1"/>
                  </a:solidFill>
                </p:spPr>
                <p:txBody>
                  <a:bodyPr wrap="square" lIns="0" tIns="0" rIns="0" bIns="0">
                    <a:normAutofit/>
                  </a:bodyPr>
                  <a:lstStyle/>
                  <a:p>
                    <a:r>
                      <a:rPr lang="en-AU" i="1" dirty="0"/>
                      <a:t>  </a:t>
                    </a:r>
                    <a14:m>
                      <m:oMath xmlns:m="http://schemas.openxmlformats.org/officeDocument/2006/math">
                        <m:r>
                          <a:rPr lang="en-AU" i="1" dirty="0" smtClean="0">
                            <a:latin typeface="Cambria Math" panose="02040503050406030204" pitchFamily="18" charset="0"/>
                          </a:rPr>
                          <m:t>𝑁</m:t>
                        </m:r>
                      </m:oMath>
                    </a14:m>
                    <a:endParaRPr lang="en-AU" dirty="0"/>
                  </a:p>
                </p:txBody>
              </p:sp>
            </mc:Choice>
            <mc:Fallback xmlns="">
              <p:sp>
                <p:nvSpPr>
                  <p:cNvPr id="2" name="TextBox 1">
                    <a:extLst>
                      <a:ext uri="{FF2B5EF4-FFF2-40B4-BE49-F238E27FC236}">
                        <a16:creationId xmlns:a16="http://schemas.microsoft.com/office/drawing/2014/main" id="{94CD4C14-1DD3-F1DF-80F9-A3F896EC302A}"/>
                      </a:ext>
                    </a:extLst>
                  </p:cNvPr>
                  <p:cNvSpPr txBox="1">
                    <a:spLocks noRot="1" noChangeAspect="1" noMove="1" noResize="1" noEditPoints="1" noAdjustHandles="1" noChangeArrowheads="1" noChangeShapeType="1" noTextEdit="1"/>
                  </p:cNvSpPr>
                  <p:nvPr/>
                </p:nvSpPr>
                <p:spPr>
                  <a:xfrm>
                    <a:off x="9590690" y="5600700"/>
                    <a:ext cx="505810" cy="365222"/>
                  </a:xfrm>
                  <a:prstGeom prst="rect">
                    <a:avLst/>
                  </a:prstGeom>
                  <a:blipFill>
                    <a:blip r:embed="rId5"/>
                    <a:stretch>
                      <a:fillRect/>
                    </a:stretch>
                  </a:blipFill>
                </p:spPr>
                <p:txBody>
                  <a:bodyPr/>
                  <a:lstStyle/>
                  <a:p>
                    <a:r>
                      <a:rPr lang="en-AU">
                        <a:noFill/>
                      </a:rPr>
                      <a:t> </a:t>
                    </a:r>
                  </a:p>
                </p:txBody>
              </p:sp>
            </mc:Fallback>
          </mc:AlternateContent>
          <p:sp>
            <p:nvSpPr>
              <p:cNvPr id="7" name="TextBox 6">
                <a:extLst>
                  <a:ext uri="{FF2B5EF4-FFF2-40B4-BE49-F238E27FC236}">
                    <a16:creationId xmlns:a16="http://schemas.microsoft.com/office/drawing/2014/main" id="{B661C163-4864-0A0F-DA3F-27AF263EC847}"/>
                  </a:ext>
                </a:extLst>
              </p:cNvPr>
              <p:cNvSpPr txBox="1"/>
              <p:nvPr/>
            </p:nvSpPr>
            <p:spPr>
              <a:xfrm>
                <a:off x="9797041" y="1327467"/>
                <a:ext cx="880892" cy="184666"/>
              </a:xfrm>
              <a:prstGeom prst="rect">
                <a:avLst/>
              </a:prstGeom>
              <a:solidFill>
                <a:schemeClr val="bg1"/>
              </a:solidFill>
            </p:spPr>
            <p:txBody>
              <a:bodyPr wrap="square" lIns="0" tIns="0" rIns="0" bIns="0">
                <a:spAutoFit/>
              </a:bodyPr>
              <a:lstStyle/>
              <a:p>
                <a:r>
                  <a:rPr lang="en-US" sz="1200" dirty="0">
                    <a:latin typeface="Times New Roman" panose="02020603050405020304" pitchFamily="18" charset="0"/>
                    <a:cs typeface="Times New Roman" panose="02020603050405020304" pitchFamily="18" charset="0"/>
                  </a:rPr>
                  <a:t>NAMF(SW1)</a:t>
                </a:r>
                <a:endParaRPr lang="en-AU" sz="1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F6ADB90-04ED-BF9A-FCC6-552B90F99AD5}"/>
                  </a:ext>
                </a:extLst>
              </p:cNvPr>
              <p:cNvSpPr txBox="1"/>
              <p:nvPr/>
            </p:nvSpPr>
            <p:spPr>
              <a:xfrm>
                <a:off x="9797041" y="1546265"/>
                <a:ext cx="880892" cy="184666"/>
              </a:xfrm>
              <a:prstGeom prst="rect">
                <a:avLst/>
              </a:prstGeom>
              <a:solidFill>
                <a:schemeClr val="bg1"/>
              </a:solidFill>
            </p:spPr>
            <p:txBody>
              <a:bodyPr wrap="square" lIns="0" tIns="0" rIns="0" bIns="0">
                <a:spAutoFit/>
              </a:bodyPr>
              <a:lstStyle/>
              <a:p>
                <a:r>
                  <a:rPr lang="en-US" sz="1200" dirty="0">
                    <a:latin typeface="Times New Roman" panose="02020603050405020304" pitchFamily="18" charset="0"/>
                    <a:cs typeface="Times New Roman" panose="02020603050405020304" pitchFamily="18" charset="0"/>
                  </a:rPr>
                  <a:t>NAMF(SW1)</a:t>
                </a:r>
                <a:endParaRPr lang="en-AU" sz="1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A7AD90B-7435-A6FA-4A4B-AE254EE452C1}"/>
                  </a:ext>
                </a:extLst>
              </p:cNvPr>
              <p:cNvSpPr txBox="1"/>
              <p:nvPr/>
            </p:nvSpPr>
            <p:spPr>
              <a:xfrm>
                <a:off x="9797041" y="1776898"/>
                <a:ext cx="880892" cy="184666"/>
              </a:xfrm>
              <a:prstGeom prst="rect">
                <a:avLst/>
              </a:prstGeom>
              <a:solidFill>
                <a:schemeClr val="bg1"/>
              </a:solidFill>
            </p:spPr>
            <p:txBody>
              <a:bodyPr wrap="square" lIns="0" tIns="0" rIns="0" bIns="0">
                <a:spAutoFit/>
              </a:bodyPr>
              <a:lstStyle/>
              <a:p>
                <a:r>
                  <a:rPr lang="en-US" sz="1200" dirty="0">
                    <a:latin typeface="Times New Roman" panose="02020603050405020304" pitchFamily="18" charset="0"/>
                    <a:cs typeface="Times New Roman" panose="02020603050405020304" pitchFamily="18" charset="0"/>
                  </a:rPr>
                  <a:t>NAMF(SW1)</a:t>
                </a:r>
                <a:endParaRPr lang="en-AU" sz="1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65C6527-E323-CF77-77D1-8358A2EBA63C}"/>
                  </a:ext>
                </a:extLst>
              </p:cNvPr>
              <p:cNvSpPr txBox="1"/>
              <p:nvPr/>
            </p:nvSpPr>
            <p:spPr>
              <a:xfrm>
                <a:off x="9797041" y="1994966"/>
                <a:ext cx="880892" cy="184666"/>
              </a:xfrm>
              <a:prstGeom prst="rect">
                <a:avLst/>
              </a:prstGeom>
              <a:solidFill>
                <a:schemeClr val="bg1"/>
              </a:solidFill>
            </p:spPr>
            <p:txBody>
              <a:bodyPr wrap="square" lIns="0" tIns="0" rIns="0" bIns="0">
                <a:spAutoFit/>
              </a:bodyPr>
              <a:lstStyle/>
              <a:p>
                <a:r>
                  <a:rPr lang="en-US" sz="1200" dirty="0">
                    <a:latin typeface="Times New Roman" panose="02020603050405020304" pitchFamily="18" charset="0"/>
                    <a:cs typeface="Times New Roman" panose="02020603050405020304" pitchFamily="18" charset="0"/>
                  </a:rPr>
                  <a:t>NAMF(SW1)</a:t>
                </a:r>
                <a:endParaRPr lang="en-AU" sz="120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4FF4142-C7D4-8090-FCAB-A979C62BDA02}"/>
                    </a:ext>
                  </a:extLst>
                </p:cNvPr>
                <p:cNvSpPr txBox="1"/>
                <p:nvPr/>
              </p:nvSpPr>
              <p:spPr>
                <a:xfrm>
                  <a:off x="10622370" y="4090874"/>
                  <a:ext cx="200198" cy="318924"/>
                </a:xfrm>
                <a:prstGeom prst="rect">
                  <a:avLst/>
                </a:prstGeom>
                <a:solidFill>
                  <a:schemeClr val="bg1"/>
                </a:solidFill>
              </p:spPr>
              <p:txBody>
                <a:bodyPr wrap="square" lIns="0" tIns="0" rIns="0" bIns="72000">
                  <a:spAutoFit/>
                </a:bodyPr>
                <a:lstStyle/>
                <a:p>
                  <a:pPr/>
                  <a14:m>
                    <m:oMathPara xmlns:m="http://schemas.openxmlformats.org/officeDocument/2006/math">
                      <m:oMathParaPr>
                        <m:jc m:val="centerGroup"/>
                      </m:oMathParaPr>
                      <m:oMath xmlns:m="http://schemas.openxmlformats.org/officeDocument/2006/math">
                        <m:r>
                          <a:rPr lang="en-AU" sz="1600" b="0" i="1" dirty="0" smtClean="0">
                            <a:latin typeface="Cambria Math" panose="02040503050406030204" pitchFamily="18" charset="0"/>
                          </a:rPr>
                          <m:t>𝑓</m:t>
                        </m:r>
                      </m:oMath>
                    </m:oMathPara>
                  </a14:m>
                  <a:endParaRPr lang="en-AU" sz="1600" dirty="0"/>
                </a:p>
              </p:txBody>
            </p:sp>
          </mc:Choice>
          <mc:Fallback>
            <p:sp>
              <p:nvSpPr>
                <p:cNvPr id="12" name="TextBox 11">
                  <a:extLst>
                    <a:ext uri="{FF2B5EF4-FFF2-40B4-BE49-F238E27FC236}">
                      <a16:creationId xmlns:a16="http://schemas.microsoft.com/office/drawing/2014/main" id="{C4FF4142-C7D4-8090-FCAB-A979C62BDA02}"/>
                    </a:ext>
                  </a:extLst>
                </p:cNvPr>
                <p:cNvSpPr txBox="1">
                  <a:spLocks noRot="1" noChangeAspect="1" noMove="1" noResize="1" noEditPoints="1" noAdjustHandles="1" noChangeArrowheads="1" noChangeShapeType="1" noTextEdit="1"/>
                </p:cNvSpPr>
                <p:nvPr/>
              </p:nvSpPr>
              <p:spPr>
                <a:xfrm>
                  <a:off x="10622370" y="4090874"/>
                  <a:ext cx="200198" cy="318924"/>
                </a:xfrm>
                <a:prstGeom prst="rect">
                  <a:avLst/>
                </a:prstGeom>
                <a:blipFill>
                  <a:blip r:embed="rId6"/>
                  <a:stretch>
                    <a:fillRect l="-28125" r="-25000" b="-3846"/>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01AFA05-999B-F357-7D09-E11548EBA903}"/>
                    </a:ext>
                  </a:extLst>
                </p:cNvPr>
                <p:cNvSpPr txBox="1"/>
                <p:nvPr/>
              </p:nvSpPr>
              <p:spPr>
                <a:xfrm>
                  <a:off x="8191907" y="1466440"/>
                  <a:ext cx="200198" cy="318924"/>
                </a:xfrm>
                <a:prstGeom prst="rect">
                  <a:avLst/>
                </a:prstGeom>
                <a:solidFill>
                  <a:schemeClr val="bg1"/>
                </a:solidFill>
              </p:spPr>
              <p:txBody>
                <a:bodyPr wrap="square" lIns="0" tIns="0" rIns="0" bIns="72000">
                  <a:spAutoFit/>
                </a:bodyPr>
                <a:lstStyle/>
                <a:p>
                  <a:pPr/>
                  <a14:m>
                    <m:oMathPara xmlns:m="http://schemas.openxmlformats.org/officeDocument/2006/math">
                      <m:oMathParaPr>
                        <m:jc m:val="centerGroup"/>
                      </m:oMathParaPr>
                      <m:oMath xmlns:m="http://schemas.openxmlformats.org/officeDocument/2006/math">
                        <m:r>
                          <a:rPr lang="en-AU" sz="1600" b="0" i="1" dirty="0" smtClean="0">
                            <a:latin typeface="Cambria Math" panose="02040503050406030204" pitchFamily="18" charset="0"/>
                          </a:rPr>
                          <m:t>𝑓</m:t>
                        </m:r>
                      </m:oMath>
                    </m:oMathPara>
                  </a14:m>
                  <a:endParaRPr lang="en-AU" sz="1600" dirty="0"/>
                </a:p>
              </p:txBody>
            </p:sp>
          </mc:Choice>
          <mc:Fallback>
            <p:sp>
              <p:nvSpPr>
                <p:cNvPr id="13" name="TextBox 12">
                  <a:extLst>
                    <a:ext uri="{FF2B5EF4-FFF2-40B4-BE49-F238E27FC236}">
                      <a16:creationId xmlns:a16="http://schemas.microsoft.com/office/drawing/2014/main" id="{E01AFA05-999B-F357-7D09-E11548EBA903}"/>
                    </a:ext>
                  </a:extLst>
                </p:cNvPr>
                <p:cNvSpPr txBox="1">
                  <a:spLocks noRot="1" noChangeAspect="1" noMove="1" noResize="1" noEditPoints="1" noAdjustHandles="1" noChangeArrowheads="1" noChangeShapeType="1" noTextEdit="1"/>
                </p:cNvSpPr>
                <p:nvPr/>
              </p:nvSpPr>
              <p:spPr>
                <a:xfrm>
                  <a:off x="8191907" y="1466440"/>
                  <a:ext cx="200198" cy="318924"/>
                </a:xfrm>
                <a:prstGeom prst="rect">
                  <a:avLst/>
                </a:prstGeom>
                <a:blipFill>
                  <a:blip r:embed="rId7"/>
                  <a:stretch>
                    <a:fillRect l="-27273" r="-21212" b="-1923"/>
                  </a:stretch>
                </a:blipFill>
              </p:spPr>
              <p:txBody>
                <a:bodyPr/>
                <a:lstStyle/>
                <a:p>
                  <a:r>
                    <a:rPr lang="en-AU">
                      <a:noFill/>
                    </a:rPr>
                    <a:t> </a:t>
                  </a:r>
                </a:p>
              </p:txBody>
            </p:sp>
          </mc:Fallback>
        </mc:AlternateContent>
      </p:grpSp>
    </p:spTree>
    <p:custDataLst>
      <p:tags r:id="rId1"/>
    </p:custDataLst>
    <p:extLst>
      <p:ext uri="{BB962C8B-B14F-4D97-AF65-F5344CB8AC3E}">
        <p14:creationId xmlns:p14="http://schemas.microsoft.com/office/powerpoint/2010/main" val="283150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22808-BBD4-3C9E-41C6-BEA16A42CA5A}"/>
              </a:ext>
            </a:extLst>
          </p:cNvPr>
          <p:cNvSpPr>
            <a:spLocks noGrp="1"/>
          </p:cNvSpPr>
          <p:nvPr>
            <p:ph type="title"/>
          </p:nvPr>
        </p:nvSpPr>
        <p:spPr/>
        <p:txBody>
          <a:bodyPr>
            <a:normAutofit/>
          </a:bodyPr>
          <a:lstStyle/>
          <a:p>
            <a:r>
              <a:rPr lang="en-US" dirty="0"/>
              <a:t>SIR vs. scan rate</a:t>
            </a:r>
            <a:endParaRPr lang="en-AU" dirty="0"/>
          </a:p>
        </p:txBody>
      </p:sp>
      <p:sp>
        <p:nvSpPr>
          <p:cNvPr id="6" name="TextBox 5">
            <a:extLst>
              <a:ext uri="{FF2B5EF4-FFF2-40B4-BE49-F238E27FC236}">
                <a16:creationId xmlns:a16="http://schemas.microsoft.com/office/drawing/2014/main" id="{D1BCD82E-DD07-433B-A62F-F2CDA93FE215}"/>
              </a:ext>
            </a:extLst>
          </p:cNvPr>
          <p:cNvSpPr txBox="1"/>
          <p:nvPr/>
        </p:nvSpPr>
        <p:spPr>
          <a:xfrm>
            <a:off x="1137702" y="1224448"/>
            <a:ext cx="10295012" cy="420564"/>
          </a:xfrm>
          <a:prstGeom prst="rect">
            <a:avLst/>
          </a:prstGeom>
          <a:noFill/>
        </p:spPr>
        <p:txBody>
          <a:bodyPr wrap="square" rtlCol="0">
            <a:spAutoFit/>
          </a:bodyPr>
          <a:lstStyle/>
          <a:p>
            <a:r>
              <a:rPr lang="en-US" sz="2133" b="1" dirty="0">
                <a:latin typeface="Altis UniSA Book" panose="020B0503030000000003" pitchFamily="34" charset="0"/>
              </a:rPr>
              <a:t>     Texture Correlation                      </a:t>
            </a:r>
            <a:r>
              <a:rPr lang="en-US" sz="2133" b="1" i="1" dirty="0">
                <a:latin typeface="Altis UniSA Book" panose="020B0503030000000003" pitchFamily="34" charset="0"/>
              </a:rPr>
              <a:t>v</a:t>
            </a:r>
            <a:r>
              <a:rPr lang="en-US" sz="2133" b="1" dirty="0">
                <a:latin typeface="Altis UniSA Book" panose="020B0503030000000003" pitchFamily="34" charset="0"/>
              </a:rPr>
              <a:t> = 1 (spiky clutter)                      </a:t>
            </a:r>
            <a:r>
              <a:rPr lang="en-US" sz="2133" b="1" i="1" dirty="0">
                <a:latin typeface="Altis UniSA Book" panose="020B0503030000000003" pitchFamily="34" charset="0"/>
              </a:rPr>
              <a:t>v</a:t>
            </a:r>
            <a:r>
              <a:rPr lang="en-US" sz="2133" b="1" dirty="0">
                <a:latin typeface="Altis UniSA Book" panose="020B0503030000000003" pitchFamily="34" charset="0"/>
              </a:rPr>
              <a:t> =  5 (less spiky clutter) </a:t>
            </a:r>
            <a:endParaRPr lang="en-AU" sz="2133" b="1" dirty="0">
              <a:latin typeface="Altis UniSA Book" panose="020B0503030000000003" pitchFamily="34"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BB536C2-A24E-4844-A795-452A46DE82EA}"/>
                  </a:ext>
                </a:extLst>
              </p:cNvPr>
              <p:cNvSpPr txBox="1"/>
              <p:nvPr/>
            </p:nvSpPr>
            <p:spPr>
              <a:xfrm>
                <a:off x="4939464" y="5523078"/>
                <a:ext cx="2987936" cy="1015663"/>
              </a:xfrm>
              <a:prstGeom prst="rect">
                <a:avLst/>
              </a:prstGeom>
              <a:noFill/>
            </p:spPr>
            <p:txBody>
              <a:bodyPr wrap="square" rtlCol="0">
                <a:spAutoFit/>
              </a:bodyPr>
              <a:lstStyle/>
              <a:p>
                <a:r>
                  <a:rPr lang="en-US" sz="2000" dirty="0">
                    <a:latin typeface="Altis UniSA Book" panose="020B0503030000000003" pitchFamily="34" charset="0"/>
                  </a:rPr>
                  <a:t>Solid lines – </a:t>
                </a:r>
                <a14:m>
                  <m:oMath xmlns:m="http://schemas.openxmlformats.org/officeDocument/2006/math">
                    <m:r>
                      <a:rPr lang="en-US" sz="2000" b="0" i="1" dirty="0" smtClean="0">
                        <a:latin typeface="Cambria Math" panose="02040503050406030204" pitchFamily="18" charset="0"/>
                      </a:rPr>
                      <m:t>𝑡</m:t>
                    </m:r>
                    <m:r>
                      <a:rPr lang="en-US" sz="2000" b="0" i="1" baseline="-25000" dirty="0">
                        <a:latin typeface="Cambria Math" panose="02040503050406030204" pitchFamily="18" charset="0"/>
                      </a:rPr>
                      <m:t>𝑑</m:t>
                    </m:r>
                  </m:oMath>
                </a14:m>
                <a:r>
                  <a:rPr lang="en-US" sz="2000" dirty="0">
                    <a:latin typeface="Altis UniSA Book" panose="020B0503030000000003" pitchFamily="34" charset="0"/>
                  </a:rPr>
                  <a:t> = 5 s, </a:t>
                </a:r>
              </a:p>
              <a:p>
                <a:r>
                  <a:rPr lang="en-US" sz="2000" dirty="0">
                    <a:latin typeface="Altis UniSA Book" panose="020B0503030000000003" pitchFamily="34" charset="0"/>
                  </a:rPr>
                  <a:t>Dashed lines – </a:t>
                </a:r>
                <a14:m>
                  <m:oMath xmlns:m="http://schemas.openxmlformats.org/officeDocument/2006/math">
                    <m:r>
                      <a:rPr lang="en-US" sz="2000" b="0" i="1" dirty="0" smtClean="0">
                        <a:latin typeface="Cambria Math" panose="02040503050406030204" pitchFamily="18" charset="0"/>
                      </a:rPr>
                      <m:t>𝑡</m:t>
                    </m:r>
                    <m:r>
                      <a:rPr lang="en-US" sz="2000" b="0" i="1" baseline="-25000" dirty="0">
                        <a:latin typeface="Cambria Math" panose="02040503050406030204" pitchFamily="18" charset="0"/>
                      </a:rPr>
                      <m:t>𝑑</m:t>
                    </m:r>
                  </m:oMath>
                </a14:m>
                <a:r>
                  <a:rPr lang="en-US" sz="2000" dirty="0">
                    <a:latin typeface="Altis UniSA Book" panose="020B0503030000000003" pitchFamily="34" charset="0"/>
                  </a:rPr>
                  <a:t> = 1 s, </a:t>
                </a:r>
              </a:p>
              <a:p>
                <a:r>
                  <a:rPr lang="en-US" sz="2000" dirty="0">
                    <a:latin typeface="Altis UniSA Book" panose="020B0503030000000003" pitchFamily="34" charset="0"/>
                  </a:rPr>
                  <a:t>Dotted line – </a:t>
                </a:r>
                <a14:m>
                  <m:oMath xmlns:m="http://schemas.openxmlformats.org/officeDocument/2006/math">
                    <m:r>
                      <a:rPr lang="en-US" sz="2000" b="0" i="1" dirty="0" smtClean="0">
                        <a:latin typeface="Cambria Math" panose="02040503050406030204" pitchFamily="18" charset="0"/>
                      </a:rPr>
                      <m:t>𝑡</m:t>
                    </m:r>
                    <m:r>
                      <a:rPr lang="en-US" sz="2000" b="0" i="1" baseline="-25000" dirty="0">
                        <a:latin typeface="Cambria Math" panose="02040503050406030204" pitchFamily="18" charset="0"/>
                      </a:rPr>
                      <m:t>𝑑</m:t>
                    </m:r>
                  </m:oMath>
                </a14:m>
                <a:r>
                  <a:rPr lang="en-US" sz="2000" dirty="0">
                    <a:latin typeface="Altis UniSA Book" panose="020B0503030000000003" pitchFamily="34" charset="0"/>
                  </a:rPr>
                  <a:t> = 0.01 s</a:t>
                </a:r>
                <a:endParaRPr lang="en-AU" sz="2000" dirty="0">
                  <a:latin typeface="Altis UniSA Book" panose="020B0503030000000003" pitchFamily="34" charset="0"/>
                </a:endParaRPr>
              </a:p>
            </p:txBody>
          </p:sp>
        </mc:Choice>
        <mc:Fallback>
          <p:sp>
            <p:nvSpPr>
              <p:cNvPr id="12" name="TextBox 11">
                <a:extLst>
                  <a:ext uri="{FF2B5EF4-FFF2-40B4-BE49-F238E27FC236}">
                    <a16:creationId xmlns:a16="http://schemas.microsoft.com/office/drawing/2014/main" id="{CBB536C2-A24E-4844-A795-452A46DE82EA}"/>
                  </a:ext>
                </a:extLst>
              </p:cNvPr>
              <p:cNvSpPr txBox="1">
                <a:spLocks noRot="1" noChangeAspect="1" noMove="1" noResize="1" noEditPoints="1" noAdjustHandles="1" noChangeArrowheads="1" noChangeShapeType="1" noTextEdit="1"/>
              </p:cNvSpPr>
              <p:nvPr/>
            </p:nvSpPr>
            <p:spPr>
              <a:xfrm>
                <a:off x="4939464" y="5523078"/>
                <a:ext cx="2987936" cy="1015663"/>
              </a:xfrm>
              <a:prstGeom prst="rect">
                <a:avLst/>
              </a:prstGeom>
              <a:blipFill>
                <a:blip r:embed="rId2"/>
                <a:stretch>
                  <a:fillRect l="-2041" t="-2994" b="-9581"/>
                </a:stretch>
              </a:blipFill>
            </p:spPr>
            <p:txBody>
              <a:bodyPr/>
              <a:lstStyle/>
              <a:p>
                <a:r>
                  <a:rPr lang="en-AU">
                    <a:noFill/>
                  </a:rPr>
                  <a:t> </a:t>
                </a:r>
              </a:p>
            </p:txBody>
          </p:sp>
        </mc:Fallback>
      </mc:AlternateContent>
      <p:grpSp>
        <p:nvGrpSpPr>
          <p:cNvPr id="870" name="Group 869">
            <a:extLst>
              <a:ext uri="{FF2B5EF4-FFF2-40B4-BE49-F238E27FC236}">
                <a16:creationId xmlns:a16="http://schemas.microsoft.com/office/drawing/2014/main" id="{468CF3C2-45F8-97E5-E69A-594DF5FC3522}"/>
              </a:ext>
            </a:extLst>
          </p:cNvPr>
          <p:cNvGrpSpPr/>
          <p:nvPr/>
        </p:nvGrpSpPr>
        <p:grpSpPr>
          <a:xfrm>
            <a:off x="376807" y="1524711"/>
            <a:ext cx="11351156" cy="4108841"/>
            <a:chOff x="341439" y="1635209"/>
            <a:chExt cx="11351156" cy="4108841"/>
          </a:xfrm>
        </p:grpSpPr>
        <p:grpSp>
          <p:nvGrpSpPr>
            <p:cNvPr id="22" name="Group 21">
              <a:extLst>
                <a:ext uri="{FF2B5EF4-FFF2-40B4-BE49-F238E27FC236}">
                  <a16:creationId xmlns:a16="http://schemas.microsoft.com/office/drawing/2014/main" id="{FF6F0765-51A4-AC02-7DB7-B173C3418F01}"/>
                </a:ext>
              </a:extLst>
            </p:cNvPr>
            <p:cNvGrpSpPr/>
            <p:nvPr/>
          </p:nvGrpSpPr>
          <p:grpSpPr>
            <a:xfrm>
              <a:off x="341439" y="1635209"/>
              <a:ext cx="11351156" cy="3949203"/>
              <a:chOff x="341439" y="1635209"/>
              <a:chExt cx="11351156" cy="3949203"/>
            </a:xfrm>
          </p:grpSpPr>
          <p:pic>
            <p:nvPicPr>
              <p:cNvPr id="4" name="Picture 3">
                <a:extLst>
                  <a:ext uri="{FF2B5EF4-FFF2-40B4-BE49-F238E27FC236}">
                    <a16:creationId xmlns:a16="http://schemas.microsoft.com/office/drawing/2014/main" id="{D2E3C06C-7533-403B-B400-EA7B1CE7F743}"/>
                  </a:ext>
                </a:extLst>
              </p:cNvPr>
              <p:cNvPicPr>
                <a:picLocks noChangeAspect="1"/>
              </p:cNvPicPr>
              <p:nvPr/>
            </p:nvPicPr>
            <p:blipFill rotWithShape="1">
              <a:blip r:embed="rId3"/>
              <a:srcRect l="7615" t="3872" r="8166"/>
              <a:stretch/>
            </p:blipFill>
            <p:spPr>
              <a:xfrm>
                <a:off x="341439" y="1635209"/>
                <a:ext cx="11351156" cy="3949203"/>
              </a:xfrm>
              <a:prstGeom prst="rect">
                <a:avLst/>
              </a:prstGeom>
            </p:spPr>
          </p:pic>
          <p:cxnSp>
            <p:nvCxnSpPr>
              <p:cNvPr id="8" name="Straight Arrow Connector 7">
                <a:extLst>
                  <a:ext uri="{FF2B5EF4-FFF2-40B4-BE49-F238E27FC236}">
                    <a16:creationId xmlns:a16="http://schemas.microsoft.com/office/drawing/2014/main" id="{A04633EB-CF56-4338-B0DB-FFC621F5711A}"/>
                  </a:ext>
                </a:extLst>
              </p:cNvPr>
              <p:cNvCxnSpPr>
                <a:cxnSpLocks/>
              </p:cNvCxnSpPr>
              <p:nvPr/>
            </p:nvCxnSpPr>
            <p:spPr bwMode="auto">
              <a:xfrm>
                <a:off x="5377172" y="2125508"/>
                <a:ext cx="177800" cy="5092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C344B1D0-3ED9-46BF-AD96-3089EB263F04}"/>
                  </a:ext>
                </a:extLst>
              </p:cNvPr>
              <p:cNvCxnSpPr>
                <a:cxnSpLocks/>
                <a:stCxn id="11" idx="2"/>
              </p:cNvCxnSpPr>
              <p:nvPr/>
            </p:nvCxnSpPr>
            <p:spPr bwMode="auto">
              <a:xfrm>
                <a:off x="5675622" y="4066295"/>
                <a:ext cx="171450" cy="40035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F87245BD-1DF7-4E58-8731-4C5BCBA7C05D}"/>
                  </a:ext>
                </a:extLst>
              </p:cNvPr>
              <p:cNvSpPr txBox="1"/>
              <p:nvPr/>
            </p:nvSpPr>
            <p:spPr>
              <a:xfrm>
                <a:off x="4904096" y="3686639"/>
                <a:ext cx="1543051" cy="379656"/>
              </a:xfrm>
              <a:prstGeom prst="rect">
                <a:avLst/>
              </a:prstGeom>
              <a:noFill/>
            </p:spPr>
            <p:txBody>
              <a:bodyPr wrap="square" rtlCol="0">
                <a:spAutoFit/>
              </a:bodyPr>
              <a:lstStyle/>
              <a:p>
                <a:r>
                  <a:rPr lang="en-AU" sz="1867" i="1" dirty="0">
                    <a:latin typeface="Times New Roman" panose="02020603050405020304" pitchFamily="18" charset="0"/>
                    <a:cs typeface="Times New Roman" panose="02020603050405020304" pitchFamily="18" charset="0"/>
                  </a:rPr>
                  <a:t>f</a:t>
                </a:r>
                <a:r>
                  <a:rPr lang="en-AU" sz="1867" i="1" baseline="-25000" dirty="0">
                    <a:latin typeface="Times New Roman" panose="02020603050405020304" pitchFamily="18" charset="0"/>
                    <a:cs typeface="Times New Roman" panose="02020603050405020304" pitchFamily="18" charset="0"/>
                  </a:rPr>
                  <a:t> </a:t>
                </a:r>
                <a:r>
                  <a:rPr lang="en-AU" sz="1867" dirty="0">
                    <a:latin typeface="Times New Roman" panose="02020603050405020304" pitchFamily="18" charset="0"/>
                    <a:cs typeface="Times New Roman" panose="02020603050405020304" pitchFamily="18" charset="0"/>
                  </a:rPr>
                  <a:t>= 200 Hz</a:t>
                </a:r>
                <a:endParaRPr lang="en-US" sz="1867"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15789C2-2C05-4943-845C-54A5F3DD5337}"/>
                  </a:ext>
                </a:extLst>
              </p:cNvPr>
              <p:cNvSpPr txBox="1"/>
              <p:nvPr/>
            </p:nvSpPr>
            <p:spPr>
              <a:xfrm>
                <a:off x="4788210" y="1715138"/>
                <a:ext cx="1330325" cy="379656"/>
              </a:xfrm>
              <a:prstGeom prst="rect">
                <a:avLst/>
              </a:prstGeom>
              <a:noFill/>
            </p:spPr>
            <p:txBody>
              <a:bodyPr wrap="square" rtlCol="0">
                <a:spAutoFit/>
              </a:bodyPr>
              <a:lstStyle/>
              <a:p>
                <a:r>
                  <a:rPr lang="en-AU" sz="1867" i="1" dirty="0">
                    <a:latin typeface="Times New Roman" panose="02020603050405020304" pitchFamily="18" charset="0"/>
                    <a:cs typeface="Times New Roman" panose="02020603050405020304" pitchFamily="18" charset="0"/>
                  </a:rPr>
                  <a:t>f</a:t>
                </a:r>
                <a:r>
                  <a:rPr lang="en-AU" sz="1867" i="1" baseline="-25000" dirty="0">
                    <a:latin typeface="Times New Roman" panose="02020603050405020304" pitchFamily="18" charset="0"/>
                    <a:cs typeface="Times New Roman" panose="02020603050405020304" pitchFamily="18" charset="0"/>
                  </a:rPr>
                  <a:t> </a:t>
                </a:r>
                <a:r>
                  <a:rPr lang="en-AU" sz="1867" dirty="0">
                    <a:latin typeface="Times New Roman" panose="02020603050405020304" pitchFamily="18" charset="0"/>
                    <a:cs typeface="Times New Roman" panose="02020603050405020304" pitchFamily="18" charset="0"/>
                  </a:rPr>
                  <a:t>= 60 Hz</a:t>
                </a:r>
                <a:endParaRPr lang="en-US" sz="1867" dirty="0">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46C5F7E5-CA5E-4723-9235-2DEA926EAEE4}"/>
                  </a:ext>
                </a:extLst>
              </p:cNvPr>
              <p:cNvCxnSpPr/>
              <p:nvPr/>
            </p:nvCxnSpPr>
            <p:spPr bwMode="auto">
              <a:xfrm flipV="1">
                <a:off x="9326872" y="3511089"/>
                <a:ext cx="330200" cy="5395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D162B1BB-9885-48A0-862E-C117CD60599D}"/>
                  </a:ext>
                </a:extLst>
              </p:cNvPr>
              <p:cNvSpPr txBox="1"/>
              <p:nvPr/>
            </p:nvSpPr>
            <p:spPr>
              <a:xfrm>
                <a:off x="8649223" y="3990225"/>
                <a:ext cx="1543051" cy="379656"/>
              </a:xfrm>
              <a:prstGeom prst="rect">
                <a:avLst/>
              </a:prstGeom>
              <a:noFill/>
            </p:spPr>
            <p:txBody>
              <a:bodyPr wrap="square" rtlCol="0">
                <a:spAutoFit/>
              </a:bodyPr>
              <a:lstStyle/>
              <a:p>
                <a:r>
                  <a:rPr lang="en-US" sz="1867" dirty="0">
                    <a:latin typeface="Times New Roman" panose="02020603050405020304" pitchFamily="18" charset="0"/>
                    <a:cs typeface="Times New Roman" panose="02020603050405020304" pitchFamily="18" charset="0"/>
                  </a:rPr>
                  <a:t>Non-coherent</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636F621-B1C4-4ACB-A59A-1CBB19F9005F}"/>
                      </a:ext>
                    </a:extLst>
                  </p:cNvPr>
                  <p:cNvSpPr txBox="1"/>
                  <p:nvPr/>
                </p:nvSpPr>
                <p:spPr>
                  <a:xfrm>
                    <a:off x="10199669" y="2125508"/>
                    <a:ext cx="1270515" cy="201004"/>
                  </a:xfrm>
                  <a:prstGeom prst="rect">
                    <a:avLst/>
                  </a:prstGeom>
                  <a:solidFill>
                    <a:schemeClr val="bg1"/>
                  </a:solidFill>
                </p:spPr>
                <p:txBody>
                  <a:bodyPr wrap="square" lIns="0" tIns="0" rIns="0" bIns="0">
                    <a:noAutofit/>
                  </a:bodyPr>
                  <a:lstStyle/>
                  <a:p>
                    <a:r>
                      <a:rPr lang="en-US" sz="1000" dirty="0">
                        <a:latin typeface="Times New Roman" panose="02020603050405020304" pitchFamily="18" charset="0"/>
                        <a:cs typeface="Times New Roman" panose="02020603050405020304" pitchFamily="18" charset="0"/>
                      </a:rPr>
                      <a:t>NAMF(SW1),</a:t>
                    </a:r>
                    <a14:m>
                      <m:oMath xmlns:m="http://schemas.openxmlformats.org/officeDocument/2006/math">
                        <m:r>
                          <a:rPr lang="en-AU" sz="1000" b="0" i="0" dirty="0" smtClean="0">
                            <a:latin typeface="Cambria Math" panose="02040503050406030204" pitchFamily="18" charset="0"/>
                            <a:cs typeface="Times New Roman" panose="02020603050405020304" pitchFamily="18" charset="0"/>
                          </a:rPr>
                          <m:t> </m:t>
                        </m:r>
                        <m:r>
                          <a:rPr lang="en-AU" sz="1000" b="0" i="1" dirty="0" smtClean="0">
                            <a:latin typeface="Cambria Math" panose="02040503050406030204" pitchFamily="18" charset="0"/>
                            <a:cs typeface="Times New Roman" panose="02020603050405020304" pitchFamily="18" charset="0"/>
                          </a:rPr>
                          <m:t> </m:t>
                        </m:r>
                        <m:r>
                          <a:rPr lang="en-AU" sz="1000" b="0" i="1" dirty="0" smtClean="0">
                            <a:latin typeface="Cambria Math" panose="02040503050406030204" pitchFamily="18" charset="0"/>
                            <a:cs typeface="Times New Roman" panose="02020603050405020304" pitchFamily="18" charset="0"/>
                          </a:rPr>
                          <m:t>𝑓</m:t>
                        </m:r>
                        <m:r>
                          <a:rPr lang="en-US" sz="1000" b="0" i="1" dirty="0" smtClean="0">
                            <a:latin typeface="Cambria Math" panose="02040503050406030204" pitchFamily="18" charset="0"/>
                            <a:cs typeface="Times New Roman" panose="02020603050405020304" pitchFamily="18" charset="0"/>
                          </a:rPr>
                          <m:t>=</m:t>
                        </m:r>
                        <m:r>
                          <a:rPr lang="en-US" sz="1000" i="1" dirty="0" smtClean="0">
                            <a:latin typeface="Cambria Math" panose="02040503050406030204" pitchFamily="18" charset="0"/>
                            <a:cs typeface="Times New Roman" panose="02020603050405020304" pitchFamily="18" charset="0"/>
                          </a:rPr>
                          <m:t>200</m:t>
                        </m:r>
                      </m:oMath>
                    </a14:m>
                    <a:endParaRPr lang="en-AU" sz="1000" dirty="0">
                      <a:latin typeface="Times New Roman" panose="02020603050405020304" pitchFamily="18"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3636F621-B1C4-4ACB-A59A-1CBB19F9005F}"/>
                      </a:ext>
                    </a:extLst>
                  </p:cNvPr>
                  <p:cNvSpPr txBox="1">
                    <a:spLocks noRot="1" noChangeAspect="1" noMove="1" noResize="1" noEditPoints="1" noAdjustHandles="1" noChangeArrowheads="1" noChangeShapeType="1" noTextEdit="1"/>
                  </p:cNvSpPr>
                  <p:nvPr/>
                </p:nvSpPr>
                <p:spPr>
                  <a:xfrm>
                    <a:off x="10199669" y="2125508"/>
                    <a:ext cx="1270515" cy="201004"/>
                  </a:xfrm>
                  <a:prstGeom prst="rect">
                    <a:avLst/>
                  </a:prstGeom>
                  <a:blipFill>
                    <a:blip r:embed="rId4"/>
                    <a:stretch>
                      <a:fillRect l="-6250" t="-21212" b="-15152"/>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0EABE67-15B7-B020-CEC1-567B8BAC32E0}"/>
                      </a:ext>
                    </a:extLst>
                  </p:cNvPr>
                  <p:cNvSpPr txBox="1"/>
                  <p:nvPr/>
                </p:nvSpPr>
                <p:spPr>
                  <a:xfrm>
                    <a:off x="10199669" y="1875340"/>
                    <a:ext cx="1270515" cy="201004"/>
                  </a:xfrm>
                  <a:prstGeom prst="rect">
                    <a:avLst/>
                  </a:prstGeom>
                  <a:solidFill>
                    <a:schemeClr val="bg1"/>
                  </a:solidFill>
                </p:spPr>
                <p:txBody>
                  <a:bodyPr wrap="square" lIns="0" tIns="0" rIns="0" bIns="0">
                    <a:noAutofit/>
                  </a:bodyPr>
                  <a:lstStyle/>
                  <a:p>
                    <a:r>
                      <a:rPr lang="en-US" sz="1000" dirty="0">
                        <a:latin typeface="Times New Roman" panose="02020603050405020304" pitchFamily="18" charset="0"/>
                        <a:cs typeface="Times New Roman" panose="02020603050405020304" pitchFamily="18" charset="0"/>
                      </a:rPr>
                      <a:t>NAMF(SW1),</a:t>
                    </a:r>
                    <a14:m>
                      <m:oMath xmlns:m="http://schemas.openxmlformats.org/officeDocument/2006/math">
                        <m:r>
                          <a:rPr lang="en-AU" sz="1000" b="0" i="0" dirty="0" smtClean="0">
                            <a:latin typeface="Cambria Math" panose="02040503050406030204" pitchFamily="18" charset="0"/>
                            <a:cs typeface="Times New Roman" panose="02020603050405020304" pitchFamily="18" charset="0"/>
                          </a:rPr>
                          <m:t> </m:t>
                        </m:r>
                        <m:r>
                          <a:rPr lang="en-AU" sz="1000" i="1" dirty="0" smtClean="0">
                            <a:latin typeface="Cambria Math" panose="02040503050406030204" pitchFamily="18" charset="0"/>
                            <a:cs typeface="Times New Roman" panose="02020603050405020304" pitchFamily="18" charset="0"/>
                          </a:rPr>
                          <m:t> </m:t>
                        </m:r>
                        <m:r>
                          <a:rPr lang="en-AU" sz="1000" b="0" i="1" dirty="0" smtClean="0">
                            <a:latin typeface="Cambria Math" panose="02040503050406030204" pitchFamily="18" charset="0"/>
                            <a:cs typeface="Times New Roman" panose="02020603050405020304" pitchFamily="18" charset="0"/>
                          </a:rPr>
                          <m:t>𝑓</m:t>
                        </m:r>
                        <m:r>
                          <a:rPr lang="en-US" sz="1000" b="0" i="1" dirty="0" smtClean="0">
                            <a:latin typeface="Cambria Math" panose="02040503050406030204" pitchFamily="18" charset="0"/>
                            <a:cs typeface="Times New Roman" panose="02020603050405020304" pitchFamily="18" charset="0"/>
                          </a:rPr>
                          <m:t>=6</m:t>
                        </m:r>
                        <m:r>
                          <a:rPr lang="en-US" sz="1000" i="1" dirty="0" smtClean="0">
                            <a:latin typeface="Cambria Math" panose="02040503050406030204" pitchFamily="18" charset="0"/>
                            <a:cs typeface="Times New Roman" panose="02020603050405020304" pitchFamily="18" charset="0"/>
                          </a:rPr>
                          <m:t>0</m:t>
                        </m:r>
                      </m:oMath>
                    </a14:m>
                    <a:endParaRPr lang="en-AU" sz="1000" dirty="0">
                      <a:latin typeface="Times New Roman" panose="02020603050405020304" pitchFamily="18"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30EABE67-15B7-B020-CEC1-567B8BAC32E0}"/>
                      </a:ext>
                    </a:extLst>
                  </p:cNvPr>
                  <p:cNvSpPr txBox="1">
                    <a:spLocks noRot="1" noChangeAspect="1" noMove="1" noResize="1" noEditPoints="1" noAdjustHandles="1" noChangeArrowheads="1" noChangeShapeType="1" noTextEdit="1"/>
                  </p:cNvSpPr>
                  <p:nvPr/>
                </p:nvSpPr>
                <p:spPr>
                  <a:xfrm>
                    <a:off x="10199669" y="1875340"/>
                    <a:ext cx="1270515" cy="201004"/>
                  </a:xfrm>
                  <a:prstGeom prst="rect">
                    <a:avLst/>
                  </a:prstGeom>
                  <a:blipFill>
                    <a:blip r:embed="rId5"/>
                    <a:stretch>
                      <a:fillRect l="-6250" t="-21875" b="-18750"/>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BC9AE9C-CDDB-ED82-E36D-FEE7E547C74A}"/>
                      </a:ext>
                    </a:extLst>
                  </p:cNvPr>
                  <p:cNvSpPr txBox="1"/>
                  <p:nvPr/>
                </p:nvSpPr>
                <p:spPr>
                  <a:xfrm>
                    <a:off x="6418732" y="2139650"/>
                    <a:ext cx="1270515" cy="201004"/>
                  </a:xfrm>
                  <a:prstGeom prst="rect">
                    <a:avLst/>
                  </a:prstGeom>
                  <a:solidFill>
                    <a:schemeClr val="bg1"/>
                  </a:solidFill>
                </p:spPr>
                <p:txBody>
                  <a:bodyPr wrap="square" lIns="0" tIns="0" rIns="0" bIns="0">
                    <a:noAutofit/>
                  </a:bodyPr>
                  <a:lstStyle/>
                  <a:p>
                    <a:r>
                      <a:rPr lang="en-US" sz="1000" dirty="0">
                        <a:latin typeface="Times New Roman" panose="02020603050405020304" pitchFamily="18" charset="0"/>
                        <a:cs typeface="Times New Roman" panose="02020603050405020304" pitchFamily="18" charset="0"/>
                      </a:rPr>
                      <a:t>NAMF(SW1),</a:t>
                    </a:r>
                    <a14:m>
                      <m:oMath xmlns:m="http://schemas.openxmlformats.org/officeDocument/2006/math">
                        <m:r>
                          <a:rPr lang="en-AU" sz="1000" b="0" i="0" dirty="0" smtClean="0">
                            <a:latin typeface="Cambria Math" panose="02040503050406030204" pitchFamily="18" charset="0"/>
                            <a:cs typeface="Times New Roman" panose="02020603050405020304" pitchFamily="18" charset="0"/>
                          </a:rPr>
                          <m:t> </m:t>
                        </m:r>
                        <m:r>
                          <a:rPr lang="en-AU" sz="1000" b="0" i="1" dirty="0" smtClean="0">
                            <a:latin typeface="Cambria Math" panose="02040503050406030204" pitchFamily="18" charset="0"/>
                            <a:cs typeface="Times New Roman" panose="02020603050405020304" pitchFamily="18" charset="0"/>
                          </a:rPr>
                          <m:t> </m:t>
                        </m:r>
                        <m:r>
                          <a:rPr lang="en-AU" sz="1000" i="1" dirty="0" smtClean="0">
                            <a:latin typeface="Cambria Math" panose="02040503050406030204" pitchFamily="18" charset="0"/>
                            <a:cs typeface="Times New Roman" panose="02020603050405020304" pitchFamily="18" charset="0"/>
                          </a:rPr>
                          <m:t>𝑓</m:t>
                        </m:r>
                        <m:r>
                          <a:rPr lang="en-US" sz="1000" b="0" i="1" dirty="0" smtClean="0">
                            <a:latin typeface="Cambria Math" panose="02040503050406030204" pitchFamily="18" charset="0"/>
                            <a:cs typeface="Times New Roman" panose="02020603050405020304" pitchFamily="18" charset="0"/>
                          </a:rPr>
                          <m:t>=</m:t>
                        </m:r>
                        <m:r>
                          <a:rPr lang="en-US" sz="1000" i="1" dirty="0" smtClean="0">
                            <a:latin typeface="Cambria Math" panose="02040503050406030204" pitchFamily="18" charset="0"/>
                            <a:cs typeface="Times New Roman" panose="02020603050405020304" pitchFamily="18" charset="0"/>
                          </a:rPr>
                          <m:t>200</m:t>
                        </m:r>
                      </m:oMath>
                    </a14:m>
                    <a:endParaRPr lang="en-AU" sz="1000" dirty="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5BC9AE9C-CDDB-ED82-E36D-FEE7E547C74A}"/>
                      </a:ext>
                    </a:extLst>
                  </p:cNvPr>
                  <p:cNvSpPr txBox="1">
                    <a:spLocks noRot="1" noChangeAspect="1" noMove="1" noResize="1" noEditPoints="1" noAdjustHandles="1" noChangeArrowheads="1" noChangeShapeType="1" noTextEdit="1"/>
                  </p:cNvSpPr>
                  <p:nvPr/>
                </p:nvSpPr>
                <p:spPr>
                  <a:xfrm>
                    <a:off x="6418732" y="2139650"/>
                    <a:ext cx="1270515" cy="201004"/>
                  </a:xfrm>
                  <a:prstGeom prst="rect">
                    <a:avLst/>
                  </a:prstGeom>
                  <a:blipFill>
                    <a:blip r:embed="rId4"/>
                    <a:stretch>
                      <a:fillRect l="-6250" t="-21212" b="-15152"/>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EDAEA15-BC98-F3D7-EC01-E1D31FE01479}"/>
                      </a:ext>
                    </a:extLst>
                  </p:cNvPr>
                  <p:cNvSpPr txBox="1"/>
                  <p:nvPr/>
                </p:nvSpPr>
                <p:spPr>
                  <a:xfrm>
                    <a:off x="6418732" y="1889482"/>
                    <a:ext cx="1270515" cy="201004"/>
                  </a:xfrm>
                  <a:prstGeom prst="rect">
                    <a:avLst/>
                  </a:prstGeom>
                  <a:solidFill>
                    <a:schemeClr val="bg1"/>
                  </a:solidFill>
                </p:spPr>
                <p:txBody>
                  <a:bodyPr wrap="square" lIns="0" tIns="0" rIns="0" bIns="0">
                    <a:noAutofit/>
                  </a:bodyPr>
                  <a:lstStyle/>
                  <a:p>
                    <a:r>
                      <a:rPr lang="en-US" sz="1000" dirty="0">
                        <a:latin typeface="Times New Roman" panose="02020603050405020304" pitchFamily="18" charset="0"/>
                        <a:cs typeface="Times New Roman" panose="02020603050405020304" pitchFamily="18" charset="0"/>
                      </a:rPr>
                      <a:t>NAMF(SW1),</a:t>
                    </a:r>
                    <a14:m>
                      <m:oMath xmlns:m="http://schemas.openxmlformats.org/officeDocument/2006/math">
                        <m:r>
                          <a:rPr lang="en-AU" sz="1000" b="0" i="0" dirty="0" smtClean="0">
                            <a:latin typeface="Cambria Math" panose="02040503050406030204" pitchFamily="18" charset="0"/>
                            <a:cs typeface="Times New Roman" panose="02020603050405020304" pitchFamily="18" charset="0"/>
                          </a:rPr>
                          <m:t> </m:t>
                        </m:r>
                        <m:r>
                          <a:rPr lang="en-AU" sz="1000" b="0" i="1" dirty="0" smtClean="0">
                            <a:latin typeface="Cambria Math" panose="02040503050406030204" pitchFamily="18" charset="0"/>
                            <a:cs typeface="Times New Roman" panose="02020603050405020304" pitchFamily="18" charset="0"/>
                          </a:rPr>
                          <m:t> </m:t>
                        </m:r>
                        <m:r>
                          <a:rPr lang="en-AU" sz="1000" i="1" dirty="0" smtClean="0">
                            <a:latin typeface="Cambria Math" panose="02040503050406030204" pitchFamily="18" charset="0"/>
                            <a:cs typeface="Times New Roman" panose="02020603050405020304" pitchFamily="18" charset="0"/>
                          </a:rPr>
                          <m:t>𝑓</m:t>
                        </m:r>
                        <m:r>
                          <a:rPr lang="en-US" sz="1000" b="0" i="1" dirty="0" smtClean="0">
                            <a:latin typeface="Cambria Math" panose="02040503050406030204" pitchFamily="18" charset="0"/>
                            <a:cs typeface="Times New Roman" panose="02020603050405020304" pitchFamily="18" charset="0"/>
                          </a:rPr>
                          <m:t>=6</m:t>
                        </m:r>
                        <m:r>
                          <a:rPr lang="en-US" sz="1000" i="1" dirty="0" smtClean="0">
                            <a:latin typeface="Cambria Math" panose="02040503050406030204" pitchFamily="18" charset="0"/>
                            <a:cs typeface="Times New Roman" panose="02020603050405020304" pitchFamily="18" charset="0"/>
                          </a:rPr>
                          <m:t>0</m:t>
                        </m:r>
                      </m:oMath>
                    </a14:m>
                    <a:endParaRPr lang="en-AU" sz="1000" dirty="0">
                      <a:latin typeface="Times New Roman" panose="02020603050405020304" pitchFamily="18"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9EDAEA15-BC98-F3D7-EC01-E1D31FE01479}"/>
                      </a:ext>
                    </a:extLst>
                  </p:cNvPr>
                  <p:cNvSpPr txBox="1">
                    <a:spLocks noRot="1" noChangeAspect="1" noMove="1" noResize="1" noEditPoints="1" noAdjustHandles="1" noChangeArrowheads="1" noChangeShapeType="1" noTextEdit="1"/>
                  </p:cNvSpPr>
                  <p:nvPr/>
                </p:nvSpPr>
                <p:spPr>
                  <a:xfrm>
                    <a:off x="6418732" y="1889482"/>
                    <a:ext cx="1270515" cy="201004"/>
                  </a:xfrm>
                  <a:prstGeom prst="rect">
                    <a:avLst/>
                  </a:prstGeom>
                  <a:blipFill>
                    <a:blip r:embed="rId6"/>
                    <a:stretch>
                      <a:fillRect l="-6250" t="-21212" b="-1515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5581CDB-9D3C-27FC-3E53-7A27DCA67FA8}"/>
                      </a:ext>
                    </a:extLst>
                  </p:cNvPr>
                  <p:cNvSpPr txBox="1"/>
                  <p:nvPr/>
                </p:nvSpPr>
                <p:spPr>
                  <a:xfrm>
                    <a:off x="3249679" y="1826784"/>
                    <a:ext cx="222690" cy="259391"/>
                  </a:xfrm>
                  <a:prstGeom prst="rect">
                    <a:avLst/>
                  </a:prstGeom>
                  <a:solidFill>
                    <a:schemeClr val="bg1"/>
                  </a:solidFill>
                </p:spPr>
                <p:txBody>
                  <a:bodyPr wrap="square" lIns="0" tIns="0" rIns="0" bIns="0">
                    <a:noAutofit/>
                  </a:bodyPr>
                  <a:lstStyle/>
                  <a:p>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𝑡</m:t>
                          </m:r>
                          <m:r>
                            <a:rPr lang="en-US" sz="1400" b="0" i="1" baseline="-25000" dirty="0">
                              <a:latin typeface="Cambria Math" panose="02040503050406030204" pitchFamily="18" charset="0"/>
                            </a:rPr>
                            <m:t>𝑑</m:t>
                          </m:r>
                        </m:oMath>
                      </m:oMathPara>
                    </a14:m>
                    <a:endParaRPr lang="en-AU" sz="1400" dirty="0"/>
                  </a:p>
                </p:txBody>
              </p:sp>
            </mc:Choice>
            <mc:Fallback xmlns="">
              <p:sp>
                <p:nvSpPr>
                  <p:cNvPr id="17" name="TextBox 16">
                    <a:extLst>
                      <a:ext uri="{FF2B5EF4-FFF2-40B4-BE49-F238E27FC236}">
                        <a16:creationId xmlns:a16="http://schemas.microsoft.com/office/drawing/2014/main" id="{C5581CDB-9D3C-27FC-3E53-7A27DCA67FA8}"/>
                      </a:ext>
                    </a:extLst>
                  </p:cNvPr>
                  <p:cNvSpPr txBox="1">
                    <a:spLocks noRot="1" noChangeAspect="1" noMove="1" noResize="1" noEditPoints="1" noAdjustHandles="1" noChangeArrowheads="1" noChangeShapeType="1" noTextEdit="1"/>
                  </p:cNvSpPr>
                  <p:nvPr/>
                </p:nvSpPr>
                <p:spPr>
                  <a:xfrm>
                    <a:off x="3249679" y="1826784"/>
                    <a:ext cx="222690" cy="259391"/>
                  </a:xfrm>
                  <a:prstGeom prst="rect">
                    <a:avLst/>
                  </a:prstGeom>
                  <a:blipFill>
                    <a:blip r:embed="rId9"/>
                    <a:stretch>
                      <a:fillRect l="-810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5C755E9-B03A-4E3E-4193-B1D2956AA097}"/>
                      </a:ext>
                    </a:extLst>
                  </p:cNvPr>
                  <p:cNvSpPr txBox="1"/>
                  <p:nvPr/>
                </p:nvSpPr>
                <p:spPr>
                  <a:xfrm>
                    <a:off x="3249679" y="2086175"/>
                    <a:ext cx="222690" cy="259391"/>
                  </a:xfrm>
                  <a:prstGeom prst="rect">
                    <a:avLst/>
                  </a:prstGeom>
                  <a:solidFill>
                    <a:schemeClr val="bg1"/>
                  </a:solidFill>
                </p:spPr>
                <p:txBody>
                  <a:bodyPr wrap="square" lIns="0" tIns="0" rIns="0" bIns="0">
                    <a:noAutofit/>
                  </a:bodyPr>
                  <a:lstStyle/>
                  <a:p>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𝑡</m:t>
                          </m:r>
                          <m:r>
                            <a:rPr lang="en-US" sz="1400" b="0" i="1" baseline="-25000" dirty="0">
                              <a:latin typeface="Cambria Math" panose="02040503050406030204" pitchFamily="18" charset="0"/>
                            </a:rPr>
                            <m:t>𝑑</m:t>
                          </m:r>
                        </m:oMath>
                      </m:oMathPara>
                    </a14:m>
                    <a:endParaRPr lang="en-AU" sz="1400" dirty="0"/>
                  </a:p>
                </p:txBody>
              </p:sp>
            </mc:Choice>
            <mc:Fallback xmlns="">
              <p:sp>
                <p:nvSpPr>
                  <p:cNvPr id="20" name="TextBox 19">
                    <a:extLst>
                      <a:ext uri="{FF2B5EF4-FFF2-40B4-BE49-F238E27FC236}">
                        <a16:creationId xmlns:a16="http://schemas.microsoft.com/office/drawing/2014/main" id="{F5C755E9-B03A-4E3E-4193-B1D2956AA097}"/>
                      </a:ext>
                    </a:extLst>
                  </p:cNvPr>
                  <p:cNvSpPr txBox="1">
                    <a:spLocks noRot="1" noChangeAspect="1" noMove="1" noResize="1" noEditPoints="1" noAdjustHandles="1" noChangeArrowheads="1" noChangeShapeType="1" noTextEdit="1"/>
                  </p:cNvSpPr>
                  <p:nvPr/>
                </p:nvSpPr>
                <p:spPr>
                  <a:xfrm>
                    <a:off x="3249679" y="2086175"/>
                    <a:ext cx="222690" cy="259391"/>
                  </a:xfrm>
                  <a:prstGeom prst="rect">
                    <a:avLst/>
                  </a:prstGeom>
                  <a:blipFill>
                    <a:blip r:embed="rId10"/>
                    <a:stretch>
                      <a:fillRect l="-810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CBD6906-4EDB-761D-D5EA-583E433D8224}"/>
                      </a:ext>
                    </a:extLst>
                  </p:cNvPr>
                  <p:cNvSpPr txBox="1"/>
                  <p:nvPr/>
                </p:nvSpPr>
                <p:spPr>
                  <a:xfrm>
                    <a:off x="3249677" y="2335896"/>
                    <a:ext cx="222691" cy="259391"/>
                  </a:xfrm>
                  <a:prstGeom prst="rect">
                    <a:avLst/>
                  </a:prstGeom>
                  <a:solidFill>
                    <a:schemeClr val="bg1"/>
                  </a:solidFill>
                </p:spPr>
                <p:txBody>
                  <a:bodyPr wrap="square" lIns="0" tIns="0" rIns="0" bIns="0">
                    <a:noAutofit/>
                  </a:bodyPr>
                  <a:lstStyle/>
                  <a:p>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𝑡</m:t>
                          </m:r>
                          <m:r>
                            <a:rPr lang="en-US" sz="1400" b="0" i="1" baseline="-25000" dirty="0">
                              <a:latin typeface="Cambria Math" panose="02040503050406030204" pitchFamily="18" charset="0"/>
                            </a:rPr>
                            <m:t>𝑑</m:t>
                          </m:r>
                        </m:oMath>
                      </m:oMathPara>
                    </a14:m>
                    <a:endParaRPr lang="en-AU" sz="1400" dirty="0"/>
                  </a:p>
                </p:txBody>
              </p:sp>
            </mc:Choice>
            <mc:Fallback xmlns="">
              <p:sp>
                <p:nvSpPr>
                  <p:cNvPr id="21" name="TextBox 20">
                    <a:extLst>
                      <a:ext uri="{FF2B5EF4-FFF2-40B4-BE49-F238E27FC236}">
                        <a16:creationId xmlns:a16="http://schemas.microsoft.com/office/drawing/2014/main" id="{2CBD6906-4EDB-761D-D5EA-583E433D8224}"/>
                      </a:ext>
                    </a:extLst>
                  </p:cNvPr>
                  <p:cNvSpPr txBox="1">
                    <a:spLocks noRot="1" noChangeAspect="1" noMove="1" noResize="1" noEditPoints="1" noAdjustHandles="1" noChangeArrowheads="1" noChangeShapeType="1" noTextEdit="1"/>
                  </p:cNvSpPr>
                  <p:nvPr/>
                </p:nvSpPr>
                <p:spPr>
                  <a:xfrm>
                    <a:off x="3249677" y="2335896"/>
                    <a:ext cx="222691" cy="259391"/>
                  </a:xfrm>
                  <a:prstGeom prst="rect">
                    <a:avLst/>
                  </a:prstGeom>
                  <a:blipFill>
                    <a:blip r:embed="rId10"/>
                    <a:stretch>
                      <a:fillRect l="-8108"/>
                    </a:stretch>
                  </a:blipFill>
                </p:spPr>
                <p:txBody>
                  <a:bodyPr/>
                  <a:lstStyle/>
                  <a:p>
                    <a:r>
                      <a:rPr lang="en-AU">
                        <a:noFill/>
                      </a:rPr>
                      <a:t> </a:t>
                    </a:r>
                  </a:p>
                </p:txBody>
              </p:sp>
            </mc:Fallback>
          </mc:AlternateContent>
        </p:grpSp>
        <p:sp>
          <p:nvSpPr>
            <p:cNvPr id="868" name="TextBox 867">
              <a:extLst>
                <a:ext uri="{FF2B5EF4-FFF2-40B4-BE49-F238E27FC236}">
                  <a16:creationId xmlns:a16="http://schemas.microsoft.com/office/drawing/2014/main" id="{9D07E738-DE14-9D98-D47E-A3AA5EF77049}"/>
                </a:ext>
              </a:extLst>
            </p:cNvPr>
            <p:cNvSpPr txBox="1"/>
            <p:nvPr/>
          </p:nvSpPr>
          <p:spPr>
            <a:xfrm>
              <a:off x="1137702" y="5374718"/>
              <a:ext cx="10111935" cy="369332"/>
            </a:xfrm>
            <a:prstGeom prst="rect">
              <a:avLst/>
            </a:prstGeom>
            <a:solidFill>
              <a:schemeClr val="bg1"/>
            </a:solidFill>
          </p:spPr>
          <p:txBody>
            <a:bodyPr wrap="square">
              <a:spAutoFit/>
            </a:bodyPr>
            <a:lstStyle/>
            <a:p>
              <a:endParaRPr lang="en-AU" dirty="0"/>
            </a:p>
          </p:txBody>
        </p:sp>
        <p:sp>
          <p:nvSpPr>
            <p:cNvPr id="869" name="TextBox 868">
              <a:extLst>
                <a:ext uri="{FF2B5EF4-FFF2-40B4-BE49-F238E27FC236}">
                  <a16:creationId xmlns:a16="http://schemas.microsoft.com/office/drawing/2014/main" id="{76D50868-4053-2807-705C-728755B691B0}"/>
                </a:ext>
              </a:extLst>
            </p:cNvPr>
            <p:cNvSpPr txBox="1"/>
            <p:nvPr/>
          </p:nvSpPr>
          <p:spPr>
            <a:xfrm>
              <a:off x="1580331" y="5291952"/>
              <a:ext cx="1498429" cy="369332"/>
            </a:xfrm>
            <a:prstGeom prst="rect">
              <a:avLst/>
            </a:prstGeom>
            <a:solidFill>
              <a:schemeClr val="bg1"/>
            </a:solidFill>
          </p:spPr>
          <p:txBody>
            <a:bodyPr wrap="square">
              <a:spAutoFit/>
            </a:bodyPr>
            <a:lstStyle/>
            <a:p>
              <a:endParaRPr lang="en-AU" dirty="0"/>
            </a:p>
          </p:txBody>
        </p:sp>
      </p:grpSp>
    </p:spTree>
    <p:extLst>
      <p:ext uri="{BB962C8B-B14F-4D97-AF65-F5344CB8AC3E}">
        <p14:creationId xmlns:p14="http://schemas.microsoft.com/office/powerpoint/2010/main" val="169038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38342-A8D5-2011-7D59-A59B64FFC0A4}"/>
              </a:ext>
            </a:extLst>
          </p:cNvPr>
          <p:cNvSpPr>
            <a:spLocks noGrp="1"/>
          </p:cNvSpPr>
          <p:nvPr>
            <p:ph type="title"/>
          </p:nvPr>
        </p:nvSpPr>
        <p:spPr/>
        <p:txBody>
          <a:bodyPr/>
          <a:lstStyle/>
          <a:p>
            <a:r>
              <a:rPr lang="en-US" dirty="0"/>
              <a:t>Case study summary</a:t>
            </a:r>
            <a:endParaRPr lang="en-AU" dirty="0"/>
          </a:p>
        </p:txBody>
      </p:sp>
      <p:sp>
        <p:nvSpPr>
          <p:cNvPr id="3" name="Text Placeholder 2">
            <a:extLst>
              <a:ext uri="{FF2B5EF4-FFF2-40B4-BE49-F238E27FC236}">
                <a16:creationId xmlns:a16="http://schemas.microsoft.com/office/drawing/2014/main" id="{54ED46EF-0C3B-47FE-8F5F-07C27CBE0C79}"/>
              </a:ext>
            </a:extLst>
          </p:cNvPr>
          <p:cNvSpPr>
            <a:spLocks noGrp="1"/>
          </p:cNvSpPr>
          <p:nvPr>
            <p:ph type="body" sz="quarter" idx="4294967295"/>
          </p:nvPr>
        </p:nvSpPr>
        <p:spPr>
          <a:xfrm>
            <a:off x="437984" y="1419971"/>
            <a:ext cx="11041063" cy="2725655"/>
          </a:xfrm>
        </p:spPr>
        <p:txBody>
          <a:bodyPr>
            <a:normAutofit/>
          </a:bodyPr>
          <a:lstStyle/>
          <a:p>
            <a:r>
              <a:rPr lang="en-AU" dirty="0"/>
              <a:t>For slow moving targets</a:t>
            </a:r>
          </a:p>
          <a:p>
            <a:pPr lvl="1"/>
            <a:r>
              <a:rPr lang="en-AU" dirty="0"/>
              <a:t>Frequency agility considerably improves non-coherent target detection</a:t>
            </a:r>
          </a:p>
          <a:p>
            <a:pPr lvl="1"/>
            <a:r>
              <a:rPr lang="en-AU" dirty="0"/>
              <a:t>Performance improves with increasing scan rate</a:t>
            </a:r>
          </a:p>
          <a:p>
            <a:r>
              <a:rPr lang="en-AU" dirty="0"/>
              <a:t>For fast moving targets</a:t>
            </a:r>
          </a:p>
          <a:p>
            <a:pPr lvl="1"/>
            <a:r>
              <a:rPr lang="en-AU" dirty="0"/>
              <a:t>Coherent detection is a better choice</a:t>
            </a:r>
          </a:p>
          <a:p>
            <a:pPr lvl="1"/>
            <a:r>
              <a:rPr lang="en-AU" dirty="0"/>
              <a:t>Best performance is achieved at lower scan rates (&lt; 24 rpm)    </a:t>
            </a:r>
          </a:p>
          <a:p>
            <a:r>
              <a:rPr lang="en-US" dirty="0"/>
              <a:t>Texture correlation limits the scan-to-scan integration gain</a:t>
            </a:r>
          </a:p>
          <a:p>
            <a:pPr marL="0" indent="0">
              <a:buNone/>
            </a:pPr>
            <a:endParaRPr lang="en-AU" dirty="0"/>
          </a:p>
        </p:txBody>
      </p:sp>
    </p:spTree>
    <p:custDataLst>
      <p:tags r:id="rId1"/>
    </p:custDataLst>
    <p:extLst>
      <p:ext uri="{BB962C8B-B14F-4D97-AF65-F5344CB8AC3E}">
        <p14:creationId xmlns:p14="http://schemas.microsoft.com/office/powerpoint/2010/main" val="1185809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42" r="7676"/>
          <a:stretch/>
        </p:blipFill>
        <p:spPr bwMode="auto">
          <a:xfrm>
            <a:off x="162666" y="3039303"/>
            <a:ext cx="7035419" cy="288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sz="quarter" idx="12"/>
          </p:nvPr>
        </p:nvSpPr>
        <p:spPr>
          <a:xfrm>
            <a:off x="387692" y="1231163"/>
            <a:ext cx="10962862" cy="1387547"/>
          </a:xfrm>
        </p:spPr>
        <p:txBody>
          <a:bodyPr>
            <a:normAutofit/>
          </a:bodyPr>
          <a:lstStyle/>
          <a:p>
            <a:r>
              <a:rPr lang="en-AU" sz="1800" dirty="0"/>
              <a:t>Example data – from the </a:t>
            </a:r>
            <a:r>
              <a:rPr lang="en-AU" sz="1800" dirty="0" err="1"/>
              <a:t>Ingara</a:t>
            </a:r>
            <a:r>
              <a:rPr lang="en-AU" sz="1800" dirty="0"/>
              <a:t> X-band sea clutter data set</a:t>
            </a:r>
          </a:p>
          <a:p>
            <a:pPr lvl="1"/>
            <a:r>
              <a:rPr lang="en-AU" sz="1800" dirty="0"/>
              <a:t>Size – 58,743 pulses x 1,006 fast-time samples.</a:t>
            </a:r>
          </a:p>
          <a:p>
            <a:pPr lvl="1"/>
            <a:r>
              <a:rPr lang="en-AU" sz="1800" dirty="0"/>
              <a:t>Wave structure changes with azimuth angle, upwind at 0</a:t>
            </a:r>
            <a:r>
              <a:rPr lang="en-GB" sz="1800" dirty="0">
                <a:sym typeface="Symbol"/>
              </a:rPr>
              <a:t></a:t>
            </a:r>
            <a:r>
              <a:rPr lang="en-US" sz="1800" dirty="0"/>
              <a:t>.</a:t>
            </a:r>
          </a:p>
          <a:p>
            <a:pPr lvl="1"/>
            <a:r>
              <a:rPr lang="en-AU" sz="1800" dirty="0"/>
              <a:t>Observation time: 208 s.</a:t>
            </a:r>
          </a:p>
          <a:p>
            <a:endParaRPr lang="en-AU" sz="1800" dirty="0"/>
          </a:p>
        </p:txBody>
      </p:sp>
      <p:sp>
        <p:nvSpPr>
          <p:cNvPr id="5" name="Title 4">
            <a:extLst>
              <a:ext uri="{FF2B5EF4-FFF2-40B4-BE49-F238E27FC236}">
                <a16:creationId xmlns:a16="http://schemas.microsoft.com/office/drawing/2014/main" id="{6FF24E54-D1CF-8CAC-BF5E-786B158F9BBA}"/>
              </a:ext>
            </a:extLst>
          </p:cNvPr>
          <p:cNvSpPr>
            <a:spLocks noGrp="1"/>
          </p:cNvSpPr>
          <p:nvPr>
            <p:ph type="title"/>
          </p:nvPr>
        </p:nvSpPr>
        <p:spPr/>
        <p:txBody>
          <a:bodyPr>
            <a:normAutofit/>
          </a:bodyPr>
          <a:lstStyle/>
          <a:p>
            <a:r>
              <a:rPr lang="en-AU" sz="2800" dirty="0"/>
              <a:t>Sea clutter example</a:t>
            </a:r>
            <a:endParaRPr lang="en-AU" dirty="0"/>
          </a:p>
        </p:txBody>
      </p:sp>
      <p:sp>
        <p:nvSpPr>
          <p:cNvPr id="8" name="TextBox 7">
            <a:extLst>
              <a:ext uri="{FF2B5EF4-FFF2-40B4-BE49-F238E27FC236}">
                <a16:creationId xmlns:a16="http://schemas.microsoft.com/office/drawing/2014/main" id="{A5E15A4F-89EE-4283-A1FA-0DDF93EE5E5D}"/>
              </a:ext>
            </a:extLst>
          </p:cNvPr>
          <p:cNvSpPr txBox="1"/>
          <p:nvPr/>
        </p:nvSpPr>
        <p:spPr>
          <a:xfrm>
            <a:off x="7147285" y="2557830"/>
            <a:ext cx="2895650" cy="369332"/>
          </a:xfrm>
          <a:prstGeom prst="rect">
            <a:avLst/>
          </a:prstGeom>
          <a:noFill/>
        </p:spPr>
        <p:txBody>
          <a:bodyPr wrap="square">
            <a:spAutoFit/>
          </a:bodyPr>
          <a:lstStyle/>
          <a:p>
            <a:pPr lvl="1"/>
            <a:r>
              <a:rPr lang="en-AU" dirty="0"/>
              <a:t>Range time intensity</a:t>
            </a:r>
          </a:p>
        </p:txBody>
      </p:sp>
      <p:sp>
        <p:nvSpPr>
          <p:cNvPr id="9" name="TextBox 8">
            <a:extLst>
              <a:ext uri="{FF2B5EF4-FFF2-40B4-BE49-F238E27FC236}">
                <a16:creationId xmlns:a16="http://schemas.microsoft.com/office/drawing/2014/main" id="{944C37A5-5AC8-40CE-9547-36822900EA2E}"/>
              </a:ext>
            </a:extLst>
          </p:cNvPr>
          <p:cNvSpPr txBox="1"/>
          <p:nvPr/>
        </p:nvSpPr>
        <p:spPr>
          <a:xfrm>
            <a:off x="9385873" y="2563964"/>
            <a:ext cx="2895650" cy="369332"/>
          </a:xfrm>
          <a:prstGeom prst="rect">
            <a:avLst/>
          </a:prstGeom>
          <a:noFill/>
        </p:spPr>
        <p:txBody>
          <a:bodyPr wrap="square">
            <a:spAutoFit/>
          </a:bodyPr>
          <a:lstStyle/>
          <a:p>
            <a:pPr lvl="1"/>
            <a:r>
              <a:rPr lang="en-AU" dirty="0"/>
              <a:t>Doppler spectrum</a:t>
            </a:r>
          </a:p>
        </p:txBody>
      </p:sp>
      <p:pic>
        <p:nvPicPr>
          <p:cNvPr id="3" name="Picture 2">
            <a:extLst>
              <a:ext uri="{FF2B5EF4-FFF2-40B4-BE49-F238E27FC236}">
                <a16:creationId xmlns:a16="http://schemas.microsoft.com/office/drawing/2014/main" id="{2AF5E371-F191-4BB8-6C31-79F2F3284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9211" y="3000853"/>
            <a:ext cx="4524582" cy="3333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BBFEDB23-5EED-2363-1FF9-443464B370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7483" y="381767"/>
            <a:ext cx="3370903" cy="202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711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38342-A8D5-2011-7D59-A59B64FFC0A4}"/>
              </a:ext>
            </a:extLst>
          </p:cNvPr>
          <p:cNvSpPr>
            <a:spLocks noGrp="1"/>
          </p:cNvSpPr>
          <p:nvPr>
            <p:ph type="title"/>
          </p:nvPr>
        </p:nvSpPr>
        <p:spPr/>
        <p:txBody>
          <a:bodyPr/>
          <a:lstStyle/>
          <a:p>
            <a:r>
              <a:rPr lang="en-US" dirty="0"/>
              <a:t>Final conclusions</a:t>
            </a:r>
            <a:endParaRPr lang="en-AU" dirty="0"/>
          </a:p>
        </p:txBody>
      </p:sp>
      <p:sp>
        <p:nvSpPr>
          <p:cNvPr id="3" name="Text Placeholder 2">
            <a:extLst>
              <a:ext uri="{FF2B5EF4-FFF2-40B4-BE49-F238E27FC236}">
                <a16:creationId xmlns:a16="http://schemas.microsoft.com/office/drawing/2014/main" id="{54ED46EF-0C3B-47FE-8F5F-07C27CBE0C79}"/>
              </a:ext>
            </a:extLst>
          </p:cNvPr>
          <p:cNvSpPr>
            <a:spLocks noGrp="1"/>
          </p:cNvSpPr>
          <p:nvPr>
            <p:ph type="body" sz="quarter" idx="4294967295"/>
          </p:nvPr>
        </p:nvSpPr>
        <p:spPr>
          <a:xfrm>
            <a:off x="376807" y="1165971"/>
            <a:ext cx="11566273" cy="4437269"/>
          </a:xfrm>
        </p:spPr>
        <p:txBody>
          <a:bodyPr>
            <a:normAutofit/>
          </a:bodyPr>
          <a:lstStyle/>
          <a:p>
            <a:pPr marL="285750" indent="-285750">
              <a:spcAft>
                <a:spcPts val="300"/>
              </a:spcAft>
              <a:buFont typeface="Arial" panose="020B0604020202020204" pitchFamily="34" charset="0"/>
              <a:buChar char="•"/>
            </a:pPr>
            <a:r>
              <a:rPr lang="en-GB" altLang="en-US" dirty="0"/>
              <a:t>Performance prediction modelling is an essential part of the specification process for a radar.</a:t>
            </a:r>
          </a:p>
          <a:p>
            <a:pPr marL="285750" indent="-285750">
              <a:spcAft>
                <a:spcPts val="300"/>
              </a:spcAft>
              <a:buFont typeface="Arial" panose="020B0604020202020204" pitchFamily="34" charset="0"/>
              <a:buChar char="•"/>
            </a:pPr>
            <a:r>
              <a:rPr lang="en-US" altLang="en-US" dirty="0"/>
              <a:t>Performance strongly depends on:</a:t>
            </a:r>
          </a:p>
          <a:p>
            <a:pPr marL="742950" lvl="1" indent="-285750">
              <a:spcAft>
                <a:spcPts val="300"/>
              </a:spcAft>
            </a:pPr>
            <a:r>
              <a:rPr lang="en-US" altLang="en-US" dirty="0"/>
              <a:t>Selection of clutter models and how they vary with sea conditions, viewing geometry and radar parameters</a:t>
            </a:r>
          </a:p>
          <a:p>
            <a:pPr marL="742950" lvl="1" indent="-285750">
              <a:spcAft>
                <a:spcPts val="300"/>
              </a:spcAft>
            </a:pPr>
            <a:r>
              <a:rPr lang="en-US" altLang="en-US" dirty="0"/>
              <a:t>Choice of non-coherent vs. coherent processing</a:t>
            </a:r>
          </a:p>
          <a:p>
            <a:r>
              <a:rPr lang="en-AU" dirty="0"/>
              <a:t>Detection is optimal with low sea states and downwind</a:t>
            </a:r>
          </a:p>
          <a:p>
            <a:pPr lvl="1"/>
            <a:endParaRPr lang="en-AU" dirty="0"/>
          </a:p>
          <a:p>
            <a:endParaRPr lang="en-AU" dirty="0"/>
          </a:p>
          <a:p>
            <a:r>
              <a:rPr lang="en-AU" dirty="0"/>
              <a:t>Case studies showed that</a:t>
            </a:r>
          </a:p>
          <a:p>
            <a:pPr lvl="1"/>
            <a:r>
              <a:rPr lang="en-AU" dirty="0"/>
              <a:t>For slow moving targets, non-coherent detection with frequency agility offers good performance</a:t>
            </a:r>
          </a:p>
          <a:p>
            <a:pPr lvl="1"/>
            <a:r>
              <a:rPr lang="en-AU" dirty="0"/>
              <a:t>For fast moving targets, coherent detection is a better choice</a:t>
            </a:r>
          </a:p>
          <a:p>
            <a:pPr marL="0" indent="0">
              <a:buNone/>
            </a:pPr>
            <a:endParaRPr lang="en-AU" dirty="0"/>
          </a:p>
        </p:txBody>
      </p:sp>
    </p:spTree>
    <p:custDataLst>
      <p:tags r:id="rId1"/>
    </p:custDataLst>
    <p:extLst>
      <p:ext uri="{BB962C8B-B14F-4D97-AF65-F5344CB8AC3E}">
        <p14:creationId xmlns:p14="http://schemas.microsoft.com/office/powerpoint/2010/main" val="1078826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38342-A8D5-2011-7D59-A59B64FFC0A4}"/>
              </a:ext>
            </a:extLst>
          </p:cNvPr>
          <p:cNvSpPr>
            <a:spLocks noGrp="1"/>
          </p:cNvSpPr>
          <p:nvPr>
            <p:ph type="title"/>
          </p:nvPr>
        </p:nvSpPr>
        <p:spPr/>
        <p:txBody>
          <a:bodyPr/>
          <a:lstStyle/>
          <a:p>
            <a:r>
              <a:rPr lang="en-US" dirty="0"/>
              <a:t>Key References</a:t>
            </a:r>
            <a:endParaRPr lang="en-AU" dirty="0"/>
          </a:p>
        </p:txBody>
      </p:sp>
      <p:sp>
        <p:nvSpPr>
          <p:cNvPr id="3" name="Text Placeholder 2">
            <a:extLst>
              <a:ext uri="{FF2B5EF4-FFF2-40B4-BE49-F238E27FC236}">
                <a16:creationId xmlns:a16="http://schemas.microsoft.com/office/drawing/2014/main" id="{54ED46EF-0C3B-47FE-8F5F-07C27CBE0C79}"/>
              </a:ext>
            </a:extLst>
          </p:cNvPr>
          <p:cNvSpPr>
            <a:spLocks noGrp="1"/>
          </p:cNvSpPr>
          <p:nvPr>
            <p:ph type="body" sz="quarter" idx="4294967295"/>
          </p:nvPr>
        </p:nvSpPr>
        <p:spPr>
          <a:xfrm>
            <a:off x="376807" y="1338691"/>
            <a:ext cx="11566273" cy="4437269"/>
          </a:xfrm>
        </p:spPr>
        <p:txBody>
          <a:bodyPr>
            <a:normAutofit/>
          </a:bodyPr>
          <a:lstStyle/>
          <a:p>
            <a:pPr marL="457200" lvl="0" indent="-457200" algn="just">
              <a:buSzPct val="100000"/>
              <a:buFont typeface="+mj-lt"/>
              <a:buAutoNum type="arabicPeriod"/>
              <a:tabLst>
                <a:tab pos="540385" algn="l"/>
              </a:tabLst>
            </a:pPr>
            <a:r>
              <a:rPr lang="en-AU" dirty="0"/>
              <a:t>Rosenberg, L. and Watts, S., Radar sea clutter: modelling and target detection, Institution of Engineering and Technology, 2022.</a:t>
            </a:r>
          </a:p>
          <a:p>
            <a:pPr marL="457200" lvl="0" indent="-457200" algn="just">
              <a:buSzPct val="100000"/>
              <a:buFont typeface="+mj-lt"/>
              <a:buAutoNum type="arabicPeriod"/>
              <a:tabLst>
                <a:tab pos="540385" algn="l"/>
              </a:tabLst>
            </a:pPr>
            <a:r>
              <a:rPr lang="en-US" dirty="0"/>
              <a:t>K. D. Ward, R. J. A. Tough, and S. Watts, Sea Clutter: Scattering, the K-Distribution and Radar Performance, second edition ed. The Institute of Engineering Technology, 2013</a:t>
            </a:r>
          </a:p>
          <a:p>
            <a:pPr marL="457200" lvl="0" indent="-457200" algn="just">
              <a:buSzPct val="100000"/>
              <a:buFont typeface="+mj-lt"/>
              <a:buAutoNum type="arabicPeriod"/>
              <a:tabLst>
                <a:tab pos="540385" algn="l"/>
              </a:tabLst>
            </a:pPr>
            <a:r>
              <a:rPr lang="en-US" dirty="0"/>
              <a:t>Rosenberg, L. and </a:t>
            </a:r>
            <a:r>
              <a:rPr lang="en-US" dirty="0" err="1"/>
              <a:t>Bocquet</a:t>
            </a:r>
            <a:r>
              <a:rPr lang="en-US" dirty="0"/>
              <a:t>, S., Non-coherent radar detection performance in medium grazing angle sea-clutter, </a:t>
            </a:r>
            <a:r>
              <a:rPr lang="en-AU" dirty="0"/>
              <a:t>IEEE Transactions of Aerospace and Electronic Systems, April 2017, 53(2), pp. 669-682</a:t>
            </a:r>
          </a:p>
          <a:p>
            <a:pPr marL="457200" indent="-457200" algn="just">
              <a:buSzPct val="100000"/>
              <a:buFont typeface="+mj-lt"/>
              <a:buAutoNum type="arabicPeriod"/>
              <a:tabLst>
                <a:tab pos="540385" algn="l"/>
              </a:tabLst>
            </a:pPr>
            <a:r>
              <a:rPr lang="en-US" dirty="0"/>
              <a:t>Mehboob, A., Rosenberg, L., </a:t>
            </a:r>
            <a:r>
              <a:rPr lang="en-US" dirty="0" err="1"/>
              <a:t>Dogancay</a:t>
            </a:r>
            <a:r>
              <a:rPr lang="en-US" dirty="0"/>
              <a:t>, K. and Ng, B., Waveform selection for a scanning radar in the maritime environment, IEEE Radar Conference 2021.</a:t>
            </a:r>
            <a:endParaRPr lang="en-AU" dirty="0"/>
          </a:p>
          <a:p>
            <a:pPr marL="457200" lvl="0" indent="-457200" algn="just">
              <a:buSzPct val="100000"/>
              <a:buFont typeface="+mj-lt"/>
              <a:buAutoNum type="arabicPeriod"/>
              <a:tabLst>
                <a:tab pos="540385" algn="l"/>
              </a:tabLst>
            </a:pPr>
            <a:endParaRPr lang="en-AU" dirty="0"/>
          </a:p>
          <a:p>
            <a:pPr marL="457200" lvl="0" indent="-457200" algn="just">
              <a:buSzPct val="100000"/>
              <a:buFont typeface="+mj-lt"/>
              <a:buAutoNum type="arabicPeriod"/>
              <a:tabLst>
                <a:tab pos="540385" algn="l"/>
              </a:tabLst>
            </a:pPr>
            <a:endParaRPr lang="en-AU" dirty="0"/>
          </a:p>
          <a:p>
            <a:pPr marL="457200" indent="-457200">
              <a:buSzPct val="100000"/>
              <a:buFont typeface="+mj-lt"/>
              <a:buAutoNum type="arabicPeriod"/>
            </a:pPr>
            <a:endParaRPr lang="en-AU" dirty="0"/>
          </a:p>
        </p:txBody>
      </p:sp>
    </p:spTree>
    <p:custDataLst>
      <p:tags r:id="rId1"/>
    </p:custDataLst>
    <p:extLst>
      <p:ext uri="{BB962C8B-B14F-4D97-AF65-F5344CB8AC3E}">
        <p14:creationId xmlns:p14="http://schemas.microsoft.com/office/powerpoint/2010/main" val="1153303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41" name="Rectangle 17"/>
          <p:cNvSpPr>
            <a:spLocks noChangeArrowheads="1"/>
          </p:cNvSpPr>
          <p:nvPr/>
        </p:nvSpPr>
        <p:spPr bwMode="auto">
          <a:xfrm>
            <a:off x="2076154" y="3353014"/>
            <a:ext cx="26752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a:solidFill>
                  <a:schemeClr val="tx1"/>
                </a:solidFill>
                <a:latin typeface="Arial" pitchFamily="34" charset="0"/>
              </a:defRPr>
            </a:lvl1pPr>
            <a:lvl2pPr>
              <a:spcBef>
                <a:spcPct val="0"/>
              </a:spcBef>
              <a:defRPr>
                <a:solidFill>
                  <a:schemeClr val="tx1"/>
                </a:solidFill>
                <a:latin typeface="Arial" pitchFamily="34" charset="0"/>
              </a:defRPr>
            </a:lvl2pPr>
            <a:lvl3pPr>
              <a:spcBef>
                <a:spcPct val="0"/>
              </a:spcBef>
              <a:defRPr>
                <a:solidFill>
                  <a:schemeClr val="tx1"/>
                </a:solidFill>
                <a:latin typeface="Arial" pitchFamily="34" charset="0"/>
              </a:defRPr>
            </a:lvl3pPr>
            <a:lvl4pPr>
              <a:spcBef>
                <a:spcPct val="0"/>
              </a:spcBef>
              <a:defRPr>
                <a:solidFill>
                  <a:schemeClr val="tx1"/>
                </a:solidFill>
                <a:latin typeface="Arial" pitchFamily="34" charset="0"/>
              </a:defRPr>
            </a:lvl4pPr>
            <a:lvl5pPr>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Font typeface="Wingdings" pitchFamily="2" charset="2"/>
              <a:buNone/>
            </a:pPr>
            <a:r>
              <a:rPr lang="en-US" altLang="it-IT" sz="2000" dirty="0">
                <a:latin typeface="+mn-lt"/>
                <a:cs typeface="Times New Roman" pitchFamily="18" charset="0"/>
              </a:rPr>
              <a:t>RCS of a single scatterer</a:t>
            </a:r>
            <a:endParaRPr lang="it-IT" altLang="it-IT" sz="2000" dirty="0">
              <a:latin typeface="+mn-lt"/>
              <a:cs typeface="Times New Roman" pitchFamily="18" charset="0"/>
            </a:endParaRPr>
          </a:p>
        </p:txBody>
      </p:sp>
      <p:sp>
        <p:nvSpPr>
          <p:cNvPr id="513042" name="Rectangle 18"/>
          <p:cNvSpPr>
            <a:spLocks noChangeArrowheads="1"/>
          </p:cNvSpPr>
          <p:nvPr/>
        </p:nvSpPr>
        <p:spPr bwMode="auto">
          <a:xfrm>
            <a:off x="5047955" y="3156164"/>
            <a:ext cx="13713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a:solidFill>
                  <a:schemeClr val="tx1"/>
                </a:solidFill>
                <a:latin typeface="Arial" pitchFamily="34" charset="0"/>
              </a:defRPr>
            </a:lvl1pPr>
            <a:lvl2pPr>
              <a:spcBef>
                <a:spcPct val="0"/>
              </a:spcBef>
              <a:defRPr>
                <a:solidFill>
                  <a:schemeClr val="tx1"/>
                </a:solidFill>
                <a:latin typeface="Arial" pitchFamily="34" charset="0"/>
              </a:defRPr>
            </a:lvl2pPr>
            <a:lvl3pPr>
              <a:spcBef>
                <a:spcPct val="0"/>
              </a:spcBef>
              <a:defRPr>
                <a:solidFill>
                  <a:schemeClr val="tx1"/>
                </a:solidFill>
                <a:latin typeface="Arial" pitchFamily="34" charset="0"/>
              </a:defRPr>
            </a:lvl3pPr>
            <a:lvl4pPr>
              <a:spcBef>
                <a:spcPct val="0"/>
              </a:spcBef>
              <a:defRPr>
                <a:solidFill>
                  <a:schemeClr val="tx1"/>
                </a:solidFill>
                <a:latin typeface="Arial" pitchFamily="34" charset="0"/>
              </a:defRPr>
            </a:lvl4pPr>
            <a:lvl5pPr>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Font typeface="Wingdings" pitchFamily="2" charset="2"/>
              <a:buNone/>
            </a:pPr>
            <a:r>
              <a:rPr lang="en-US" altLang="it-IT" sz="2000">
                <a:latin typeface="+mn-lt"/>
                <a:cs typeface="Times New Roman" pitchFamily="18" charset="0"/>
              </a:rPr>
              <a:t>phase term</a:t>
            </a:r>
            <a:endParaRPr lang="it-IT" altLang="it-IT" sz="2000">
              <a:latin typeface="+mn-lt"/>
              <a:cs typeface="Times New Roman" pitchFamily="18" charset="0"/>
            </a:endParaRPr>
          </a:p>
        </p:txBody>
      </p:sp>
      <p:sp>
        <p:nvSpPr>
          <p:cNvPr id="513043" name="Line 19"/>
          <p:cNvSpPr>
            <a:spLocks noChangeShapeType="1"/>
          </p:cNvSpPr>
          <p:nvPr/>
        </p:nvSpPr>
        <p:spPr bwMode="auto">
          <a:xfrm flipV="1">
            <a:off x="3800179" y="2819613"/>
            <a:ext cx="452871" cy="5588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000"/>
          </a:p>
        </p:txBody>
      </p:sp>
      <p:sp>
        <p:nvSpPr>
          <p:cNvPr id="513044" name="Line 20"/>
          <p:cNvSpPr>
            <a:spLocks noChangeShapeType="1"/>
          </p:cNvSpPr>
          <p:nvPr/>
        </p:nvSpPr>
        <p:spPr bwMode="auto">
          <a:xfrm flipH="1" flipV="1">
            <a:off x="5176172" y="2808702"/>
            <a:ext cx="466725" cy="396875"/>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000"/>
          </a:p>
        </p:txBody>
      </p:sp>
      <mc:AlternateContent xmlns:mc="http://schemas.openxmlformats.org/markup-compatibility/2006">
        <mc:Choice xmlns:a14="http://schemas.microsoft.com/office/drawing/2010/main" Requires="a14">
          <p:sp>
            <p:nvSpPr>
              <p:cNvPr id="15" name="Content Placeholder 2"/>
              <p:cNvSpPr>
                <a:spLocks noGrp="1"/>
              </p:cNvSpPr>
              <p:nvPr>
                <p:ph sz="quarter" idx="12"/>
              </p:nvPr>
            </p:nvSpPr>
            <p:spPr>
              <a:xfrm>
                <a:off x="388372" y="1365621"/>
                <a:ext cx="7578585" cy="857086"/>
              </a:xfrm>
            </p:spPr>
            <p:txBody>
              <a:bodyPr>
                <a:normAutofit/>
              </a:bodyPr>
              <a:lstStyle/>
              <a:p>
                <a:pPr>
                  <a:lnSpc>
                    <a:spcPct val="100000"/>
                  </a:lnSpc>
                  <a:spcBef>
                    <a:spcPts val="0"/>
                  </a:spcBef>
                </a:pPr>
                <a:r>
                  <a:rPr lang="en-AU" dirty="0"/>
                  <a:t>The scattered clutter (in-phase or quadrature) can be written as the vector sum from </a:t>
                </a:r>
                <a14:m>
                  <m:oMath xmlns:m="http://schemas.openxmlformats.org/officeDocument/2006/math">
                    <m:sSub>
                      <m:sSubPr>
                        <m:ctrlPr>
                          <a:rPr lang="en-AU" i="1" smtClean="0">
                            <a:latin typeface="Cambria Math" panose="02040503050406030204" pitchFamily="18" charset="0"/>
                          </a:rPr>
                        </m:ctrlPr>
                      </m:sSubPr>
                      <m:e>
                        <m:r>
                          <a:rPr lang="en-AU" i="1">
                            <a:latin typeface="Cambria Math" panose="02040503050406030204" pitchFamily="18" charset="0"/>
                          </a:rPr>
                          <m:t>𝑁</m:t>
                        </m:r>
                      </m:e>
                      <m:sub>
                        <m:r>
                          <m:rPr>
                            <m:sty m:val="p"/>
                          </m:rPr>
                          <a:rPr lang="en-AU">
                            <a:latin typeface="Cambria Math" panose="02040503050406030204" pitchFamily="18" charset="0"/>
                          </a:rPr>
                          <m:t>sc</m:t>
                        </m:r>
                      </m:sub>
                    </m:sSub>
                  </m:oMath>
                </a14:m>
                <a:r>
                  <a:rPr lang="en-AU" dirty="0"/>
                  <a:t> random scatterers:</a:t>
                </a:r>
              </a:p>
            </p:txBody>
          </p:sp>
        </mc:Choice>
        <mc:Fallback>
          <p:sp>
            <p:nvSpPr>
              <p:cNvPr id="15" name="Content Placeholder 2"/>
              <p:cNvSpPr>
                <a:spLocks noGrp="1" noRot="1" noChangeAspect="1" noMove="1" noResize="1" noEditPoints="1" noAdjustHandles="1" noChangeArrowheads="1" noChangeShapeType="1" noTextEdit="1"/>
              </p:cNvSpPr>
              <p:nvPr>
                <p:ph sz="quarter" idx="12"/>
              </p:nvPr>
            </p:nvSpPr>
            <p:spPr>
              <a:xfrm>
                <a:off x="388372" y="1365621"/>
                <a:ext cx="7578585" cy="857086"/>
              </a:xfrm>
              <a:blipFill>
                <a:blip r:embed="rId3"/>
                <a:stretch>
                  <a:fillRect l="-724" t="-3546"/>
                </a:stretch>
              </a:blipFill>
            </p:spPr>
            <p:txBody>
              <a:bodyPr/>
              <a:lstStyle/>
              <a:p>
                <a:r>
                  <a:rPr lang="en-AU">
                    <a:noFill/>
                  </a:rPr>
                  <a:t> </a:t>
                </a:r>
              </a:p>
            </p:txBody>
          </p:sp>
        </mc:Fallback>
      </mc:AlternateContent>
      <p:sp>
        <p:nvSpPr>
          <p:cNvPr id="17" name="Title 1"/>
          <p:cNvSpPr>
            <a:spLocks noGrp="1"/>
          </p:cNvSpPr>
          <p:nvPr>
            <p:ph type="title"/>
          </p:nvPr>
        </p:nvSpPr>
        <p:spPr/>
        <p:txBody>
          <a:bodyPr>
            <a:noAutofit/>
          </a:bodyPr>
          <a:lstStyle/>
          <a:p>
            <a:r>
              <a:rPr lang="en-AU" dirty="0"/>
              <a:t>Clutter statistics</a:t>
            </a:r>
          </a:p>
        </p:txBody>
      </p:sp>
      <mc:AlternateContent xmlns:mc="http://schemas.openxmlformats.org/markup-compatibility/2006">
        <mc:Choice xmlns:a14="http://schemas.microsoft.com/office/drawing/2010/main" Requires="a14">
          <p:sp>
            <p:nvSpPr>
              <p:cNvPr id="16" name="Content Placeholder 2"/>
              <p:cNvSpPr txBox="1">
                <a:spLocks/>
              </p:cNvSpPr>
              <p:nvPr/>
            </p:nvSpPr>
            <p:spPr bwMode="auto">
              <a:xfrm>
                <a:off x="294925" y="3803691"/>
                <a:ext cx="8208011" cy="22354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buFont typeface="Arial" panose="020B0604020202020204" pitchFamily="34" charset="0"/>
                  <a:buChar char="•"/>
                </a:pPr>
                <a:r>
                  <a:rPr lang="en-AU" sz="2000" kern="0" dirty="0">
                    <a:solidFill>
                      <a:schemeClr val="tx1"/>
                    </a:solidFill>
                  </a:rPr>
                  <a:t>With low resolution radars, </a:t>
                </a:r>
                <a14:m>
                  <m:oMath xmlns:m="http://schemas.openxmlformats.org/officeDocument/2006/math">
                    <m:sSub>
                      <m:sSubPr>
                        <m:ctrlPr>
                          <a:rPr lang="en-AU" sz="2000" i="1">
                            <a:solidFill>
                              <a:schemeClr val="tx1"/>
                            </a:solidFill>
                            <a:latin typeface="Cambria Math" panose="02040503050406030204" pitchFamily="18" charset="0"/>
                          </a:rPr>
                        </m:ctrlPr>
                      </m:sSubPr>
                      <m:e>
                        <m:r>
                          <a:rPr lang="en-AU" sz="2000" i="1">
                            <a:solidFill>
                              <a:schemeClr val="tx1"/>
                            </a:solidFill>
                            <a:latin typeface="Cambria Math" panose="02040503050406030204" pitchFamily="18" charset="0"/>
                          </a:rPr>
                          <m:t>𝑁</m:t>
                        </m:r>
                      </m:e>
                      <m:sub>
                        <m:r>
                          <m:rPr>
                            <m:sty m:val="p"/>
                          </m:rPr>
                          <a:rPr lang="en-AU" sz="2000">
                            <a:solidFill>
                              <a:schemeClr val="tx1"/>
                            </a:solidFill>
                            <a:latin typeface="Cambria Math" panose="02040503050406030204" pitchFamily="18" charset="0"/>
                          </a:rPr>
                          <m:t>sc</m:t>
                        </m:r>
                      </m:sub>
                    </m:sSub>
                  </m:oMath>
                </a14:m>
                <a:r>
                  <a:rPr lang="en-AU" sz="2000" kern="0" dirty="0">
                    <a:solidFill>
                      <a:schemeClr val="tx1"/>
                    </a:solidFill>
                  </a:rPr>
                  <a:t> is deterministic and very high in each illuminated cell. </a:t>
                </a:r>
              </a:p>
              <a:p>
                <a:pPr>
                  <a:buFont typeface="Arial" panose="020B0604020202020204" pitchFamily="34" charset="0"/>
                  <a:buChar char="•"/>
                </a:pPr>
                <a:r>
                  <a:rPr lang="en-AU" sz="2000" kern="0" dirty="0">
                    <a:solidFill>
                      <a:schemeClr val="tx1"/>
                    </a:solidFill>
                  </a:rPr>
                  <a:t>Through the application of the central limit theorem the clutter returns can be considered as Gaussian distributed, the amplitude </a:t>
                </a:r>
                <a14:m>
                  <m:oMath xmlns:m="http://schemas.openxmlformats.org/officeDocument/2006/math">
                    <m:r>
                      <a:rPr lang="en-AU" sz="2000" i="1" kern="0" dirty="0" smtClean="0">
                        <a:solidFill>
                          <a:schemeClr val="tx1"/>
                        </a:solidFill>
                        <a:latin typeface="Cambria Math" panose="02040503050406030204" pitchFamily="18" charset="0"/>
                      </a:rPr>
                      <m:t>𝑟</m:t>
                    </m:r>
                    <m:r>
                      <a:rPr lang="en-AU" sz="2000" i="1" kern="0" dirty="0" smtClean="0">
                        <a:solidFill>
                          <a:schemeClr val="tx1"/>
                        </a:solidFill>
                        <a:latin typeface="Cambria Math" panose="02040503050406030204" pitchFamily="18" charset="0"/>
                      </a:rPr>
                      <m:t>=|</m:t>
                    </m:r>
                    <m:sSub>
                      <m:sSubPr>
                        <m:ctrlPr>
                          <a:rPr lang="en-AU" sz="2000" b="0" i="1" kern="0" dirty="0" smtClean="0">
                            <a:solidFill>
                              <a:schemeClr val="tx1"/>
                            </a:solidFill>
                            <a:latin typeface="Cambria Math" panose="02040503050406030204" pitchFamily="18" charset="0"/>
                          </a:rPr>
                        </m:ctrlPr>
                      </m:sSubPr>
                      <m:e>
                        <m:r>
                          <a:rPr lang="en-AU" sz="2000" i="1" kern="0" dirty="0" smtClean="0">
                            <a:solidFill>
                              <a:schemeClr val="tx1"/>
                            </a:solidFill>
                            <a:latin typeface="Cambria Math" panose="02040503050406030204" pitchFamily="18" charset="0"/>
                          </a:rPr>
                          <m:t>𝑥</m:t>
                        </m:r>
                      </m:e>
                      <m:sub>
                        <m:r>
                          <a:rPr lang="en-AU" sz="2000" b="0" i="1" kern="0" dirty="0" smtClean="0">
                            <a:solidFill>
                              <a:schemeClr val="tx1"/>
                            </a:solidFill>
                            <a:latin typeface="Cambria Math" panose="02040503050406030204" pitchFamily="18" charset="0"/>
                          </a:rPr>
                          <m:t>𝐼</m:t>
                        </m:r>
                      </m:sub>
                    </m:sSub>
                    <m:r>
                      <a:rPr lang="en-AU" sz="2000" b="0" i="1" kern="0" dirty="0" smtClean="0">
                        <a:solidFill>
                          <a:schemeClr val="tx1"/>
                        </a:solidFill>
                        <a:latin typeface="Cambria Math" panose="02040503050406030204" pitchFamily="18" charset="0"/>
                      </a:rPr>
                      <m:t>+</m:t>
                    </m:r>
                    <m:r>
                      <a:rPr lang="en-AU" sz="2000" b="0" i="1" kern="0" dirty="0" smtClean="0">
                        <a:solidFill>
                          <a:schemeClr val="tx1"/>
                        </a:solidFill>
                        <a:latin typeface="Cambria Math" panose="02040503050406030204" pitchFamily="18" charset="0"/>
                      </a:rPr>
                      <m:t>𝑗</m:t>
                    </m:r>
                    <m:sSub>
                      <m:sSubPr>
                        <m:ctrlPr>
                          <a:rPr lang="en-AU" sz="2000" b="0" i="1" kern="0" dirty="0" smtClean="0">
                            <a:solidFill>
                              <a:schemeClr val="tx1"/>
                            </a:solidFill>
                            <a:latin typeface="Cambria Math" panose="02040503050406030204" pitchFamily="18" charset="0"/>
                          </a:rPr>
                        </m:ctrlPr>
                      </m:sSubPr>
                      <m:e>
                        <m:r>
                          <a:rPr lang="en-AU" sz="2000" b="0" i="1" kern="0" dirty="0" smtClean="0">
                            <a:solidFill>
                              <a:schemeClr val="tx1"/>
                            </a:solidFill>
                            <a:latin typeface="Cambria Math" panose="02040503050406030204" pitchFamily="18" charset="0"/>
                          </a:rPr>
                          <m:t>𝑥</m:t>
                        </m:r>
                      </m:e>
                      <m:sub>
                        <m:r>
                          <a:rPr lang="en-AU" sz="2000" b="0" i="1" kern="0" dirty="0" smtClean="0">
                            <a:solidFill>
                              <a:schemeClr val="tx1"/>
                            </a:solidFill>
                            <a:latin typeface="Cambria Math" panose="02040503050406030204" pitchFamily="18" charset="0"/>
                          </a:rPr>
                          <m:t>𝑄</m:t>
                        </m:r>
                      </m:sub>
                    </m:sSub>
                    <m:r>
                      <a:rPr lang="en-AU" sz="2000" i="1" kern="0" dirty="0" smtClean="0">
                        <a:solidFill>
                          <a:schemeClr val="tx1"/>
                        </a:solidFill>
                        <a:latin typeface="Cambria Math" panose="02040503050406030204" pitchFamily="18" charset="0"/>
                      </a:rPr>
                      <m:t>|</m:t>
                    </m:r>
                  </m:oMath>
                </a14:m>
                <a:r>
                  <a:rPr lang="en-AU" sz="2000" kern="0" dirty="0">
                    <a:solidFill>
                      <a:schemeClr val="tx1"/>
                    </a:solidFill>
                  </a:rPr>
                  <a:t> is Rayleigh distributed:</a:t>
                </a:r>
              </a:p>
              <a:p>
                <a:pPr marL="0" indent="0">
                  <a:buNone/>
                </a:pPr>
                <a14:m>
                  <m:oMathPara xmlns:m="http://schemas.openxmlformats.org/officeDocument/2006/math">
                    <m:oMathParaPr>
                      <m:jc m:val="centerGroup"/>
                    </m:oMathParaPr>
                    <m:oMath xmlns:m="http://schemas.openxmlformats.org/officeDocument/2006/math">
                      <m:sSub>
                        <m:sSubPr>
                          <m:ctrlPr>
                            <a:rPr lang="en-AU" sz="2000" b="0" i="1" smtClean="0">
                              <a:solidFill>
                                <a:schemeClr val="tx1"/>
                              </a:solidFill>
                              <a:latin typeface="Cambria Math" panose="02040503050406030204" pitchFamily="18" charset="0"/>
                            </a:rPr>
                          </m:ctrlPr>
                        </m:sSubPr>
                        <m:e>
                          <m:r>
                            <a:rPr lang="en-AU" sz="2000" b="0" i="1" smtClean="0">
                              <a:solidFill>
                                <a:schemeClr val="tx1"/>
                              </a:solidFill>
                              <a:latin typeface="Cambria Math" panose="02040503050406030204" pitchFamily="18" charset="0"/>
                            </a:rPr>
                            <m:t>𝑃</m:t>
                          </m:r>
                        </m:e>
                        <m:sub>
                          <m:r>
                            <a:rPr lang="en-AU" sz="2000" b="0" i="1" smtClean="0">
                              <a:solidFill>
                                <a:schemeClr val="tx1"/>
                              </a:solidFill>
                              <a:latin typeface="Cambria Math" panose="02040503050406030204" pitchFamily="18" charset="0"/>
                            </a:rPr>
                            <m:t>𝑟</m:t>
                          </m:r>
                        </m:sub>
                      </m:sSub>
                      <m:d>
                        <m:dPr>
                          <m:ctrlPr>
                            <a:rPr lang="en-AU" sz="2000" i="1">
                              <a:solidFill>
                                <a:schemeClr val="tx1"/>
                              </a:solidFill>
                              <a:latin typeface="Cambria Math" panose="02040503050406030204" pitchFamily="18" charset="0"/>
                            </a:rPr>
                          </m:ctrlPr>
                        </m:dPr>
                        <m:e>
                          <m:r>
                            <a:rPr lang="en-AU" sz="2000" i="1">
                              <a:solidFill>
                                <a:schemeClr val="tx1"/>
                              </a:solidFill>
                              <a:latin typeface="Cambria Math" panose="02040503050406030204" pitchFamily="18" charset="0"/>
                            </a:rPr>
                            <m:t>𝑟</m:t>
                          </m:r>
                        </m:e>
                      </m:d>
                      <m:r>
                        <a:rPr lang="en-AU" sz="2000" i="1">
                          <a:solidFill>
                            <a:schemeClr val="tx1"/>
                          </a:solidFill>
                          <a:latin typeface="Cambria Math" panose="02040503050406030204" pitchFamily="18" charset="0"/>
                        </a:rPr>
                        <m:t>=</m:t>
                      </m:r>
                      <m:f>
                        <m:fPr>
                          <m:ctrlPr>
                            <a:rPr lang="en-AU" sz="2000" i="1">
                              <a:solidFill>
                                <a:schemeClr val="tx1"/>
                              </a:solidFill>
                              <a:latin typeface="Cambria Math" panose="02040503050406030204" pitchFamily="18" charset="0"/>
                            </a:rPr>
                          </m:ctrlPr>
                        </m:fPr>
                        <m:num>
                          <m:r>
                            <a:rPr lang="en-AU" sz="2000" i="1">
                              <a:solidFill>
                                <a:schemeClr val="tx1"/>
                              </a:solidFill>
                              <a:latin typeface="Cambria Math" panose="02040503050406030204" pitchFamily="18" charset="0"/>
                            </a:rPr>
                            <m:t>2</m:t>
                          </m:r>
                          <m:r>
                            <a:rPr lang="en-AU" sz="2000" i="1">
                              <a:solidFill>
                                <a:schemeClr val="tx1"/>
                              </a:solidFill>
                              <a:latin typeface="Cambria Math" panose="02040503050406030204" pitchFamily="18" charset="0"/>
                            </a:rPr>
                            <m:t>𝑟</m:t>
                          </m:r>
                        </m:num>
                        <m:den>
                          <m:r>
                            <a:rPr lang="en-AU" sz="2000" i="1">
                              <a:solidFill>
                                <a:schemeClr val="tx1"/>
                              </a:solidFill>
                              <a:latin typeface="Cambria Math" panose="02040503050406030204" pitchFamily="18" charset="0"/>
                              <a:ea typeface="Cambria Math" panose="02040503050406030204" pitchFamily="18" charset="0"/>
                            </a:rPr>
                            <m:t>𝜏</m:t>
                          </m:r>
                        </m:den>
                      </m:f>
                      <m:func>
                        <m:funcPr>
                          <m:ctrlPr>
                            <a:rPr lang="en-AU" sz="2000" i="1">
                              <a:solidFill>
                                <a:schemeClr val="tx1"/>
                              </a:solidFill>
                              <a:latin typeface="Cambria Math" panose="02040503050406030204" pitchFamily="18" charset="0"/>
                            </a:rPr>
                          </m:ctrlPr>
                        </m:funcPr>
                        <m:fName>
                          <m:r>
                            <m:rPr>
                              <m:sty m:val="p"/>
                            </m:rPr>
                            <a:rPr lang="en-AU" sz="2000">
                              <a:solidFill>
                                <a:schemeClr val="tx1"/>
                              </a:solidFill>
                              <a:latin typeface="Cambria Math" panose="02040503050406030204" pitchFamily="18" charset="0"/>
                            </a:rPr>
                            <m:t>exp</m:t>
                          </m:r>
                        </m:fName>
                        <m:e>
                          <m:d>
                            <m:dPr>
                              <m:ctrlPr>
                                <a:rPr lang="en-AU" sz="2000" i="1">
                                  <a:solidFill>
                                    <a:schemeClr val="tx1"/>
                                  </a:solidFill>
                                  <a:latin typeface="Cambria Math" panose="02040503050406030204" pitchFamily="18" charset="0"/>
                                </a:rPr>
                              </m:ctrlPr>
                            </m:dPr>
                            <m:e>
                              <m:r>
                                <a:rPr lang="en-AU" sz="2000" i="1">
                                  <a:solidFill>
                                    <a:schemeClr val="tx1"/>
                                  </a:solidFill>
                                  <a:latin typeface="Cambria Math" panose="02040503050406030204" pitchFamily="18" charset="0"/>
                                </a:rPr>
                                <m:t>−</m:t>
                              </m:r>
                              <m:f>
                                <m:fPr>
                                  <m:ctrlPr>
                                    <a:rPr lang="en-AU" sz="2000" i="1">
                                      <a:solidFill>
                                        <a:schemeClr val="tx1"/>
                                      </a:solidFill>
                                      <a:latin typeface="Cambria Math" panose="02040503050406030204" pitchFamily="18" charset="0"/>
                                    </a:rPr>
                                  </m:ctrlPr>
                                </m:fPr>
                                <m:num>
                                  <m:sSup>
                                    <m:sSupPr>
                                      <m:ctrlPr>
                                        <a:rPr lang="en-AU" sz="2000" i="1">
                                          <a:solidFill>
                                            <a:schemeClr val="tx1"/>
                                          </a:solidFill>
                                          <a:latin typeface="Cambria Math" panose="02040503050406030204" pitchFamily="18" charset="0"/>
                                        </a:rPr>
                                      </m:ctrlPr>
                                    </m:sSupPr>
                                    <m:e>
                                      <m:r>
                                        <a:rPr lang="en-AU" sz="2000" i="1">
                                          <a:solidFill>
                                            <a:schemeClr val="tx1"/>
                                          </a:solidFill>
                                          <a:latin typeface="Cambria Math" panose="02040503050406030204" pitchFamily="18" charset="0"/>
                                        </a:rPr>
                                        <m:t>𝑟</m:t>
                                      </m:r>
                                    </m:e>
                                    <m:sup>
                                      <m:r>
                                        <a:rPr lang="en-AU" sz="2000" i="1">
                                          <a:solidFill>
                                            <a:schemeClr val="tx1"/>
                                          </a:solidFill>
                                          <a:latin typeface="Cambria Math" panose="02040503050406030204" pitchFamily="18" charset="0"/>
                                        </a:rPr>
                                        <m:t>2</m:t>
                                      </m:r>
                                    </m:sup>
                                  </m:sSup>
                                </m:num>
                                <m:den>
                                  <m:r>
                                    <a:rPr lang="en-AU" sz="2000" i="1">
                                      <a:solidFill>
                                        <a:schemeClr val="tx1"/>
                                      </a:solidFill>
                                      <a:latin typeface="Cambria Math" panose="02040503050406030204" pitchFamily="18" charset="0"/>
                                      <a:ea typeface="Cambria Math" panose="02040503050406030204" pitchFamily="18" charset="0"/>
                                    </a:rPr>
                                    <m:t>𝜏</m:t>
                                  </m:r>
                                </m:den>
                              </m:f>
                            </m:e>
                          </m:d>
                        </m:e>
                      </m:func>
                      <m:r>
                        <a:rPr lang="en-AU" sz="2000" i="1">
                          <a:solidFill>
                            <a:schemeClr val="tx1"/>
                          </a:solidFill>
                          <a:latin typeface="Cambria Math" panose="02040503050406030204" pitchFamily="18" charset="0"/>
                        </a:rPr>
                        <m:t>,    0</m:t>
                      </m:r>
                      <m:r>
                        <a:rPr lang="en-AU" sz="2000" i="1">
                          <a:solidFill>
                            <a:schemeClr val="tx1"/>
                          </a:solidFill>
                          <a:latin typeface="Cambria Math" panose="02040503050406030204" pitchFamily="18" charset="0"/>
                          <a:ea typeface="Cambria Math" panose="02040503050406030204" pitchFamily="18" charset="0"/>
                        </a:rPr>
                        <m:t>≤</m:t>
                      </m:r>
                      <m:r>
                        <a:rPr lang="en-AU" sz="2000" i="1">
                          <a:solidFill>
                            <a:schemeClr val="tx1"/>
                          </a:solidFill>
                          <a:latin typeface="Cambria Math" panose="02040503050406030204" pitchFamily="18" charset="0"/>
                          <a:ea typeface="Cambria Math" panose="02040503050406030204" pitchFamily="18" charset="0"/>
                        </a:rPr>
                        <m:t>𝑟</m:t>
                      </m:r>
                      <m:r>
                        <a:rPr lang="en-AU" sz="2000" i="1">
                          <a:solidFill>
                            <a:schemeClr val="tx1"/>
                          </a:solidFill>
                          <a:latin typeface="Cambria Math" panose="02040503050406030204" pitchFamily="18" charset="0"/>
                          <a:ea typeface="Cambria Math" panose="02040503050406030204" pitchFamily="18" charset="0"/>
                        </a:rPr>
                        <m:t>≤∞</m:t>
                      </m:r>
                    </m:oMath>
                  </m:oMathPara>
                </a14:m>
                <a:endParaRPr lang="en-AU" sz="2000" dirty="0">
                  <a:solidFill>
                    <a:schemeClr val="tx1"/>
                  </a:solidFill>
                </a:endParaRPr>
              </a:p>
              <a:p>
                <a:pPr>
                  <a:buFont typeface="Arial" panose="020B0604020202020204" pitchFamily="34" charset="0"/>
                  <a:buChar char="•"/>
                </a:pPr>
                <a:endParaRPr lang="en-AU" sz="2000" kern="0" dirty="0">
                  <a:solidFill>
                    <a:schemeClr val="tx1"/>
                  </a:solidFill>
                </a:endParaRPr>
              </a:p>
            </p:txBody>
          </p:sp>
        </mc:Choice>
        <mc:Fallback>
          <p:sp>
            <p:nvSpPr>
              <p:cNvPr id="16" name="Content Placeholder 2"/>
              <p:cNvSpPr txBox="1">
                <a:spLocks noRot="1" noChangeAspect="1" noMove="1" noResize="1" noEditPoints="1" noAdjustHandles="1" noChangeArrowheads="1" noChangeShapeType="1" noTextEdit="1"/>
              </p:cNvSpPr>
              <p:nvPr/>
            </p:nvSpPr>
            <p:spPr bwMode="auto">
              <a:xfrm>
                <a:off x="294925" y="3803691"/>
                <a:ext cx="8208011" cy="2235445"/>
              </a:xfrm>
              <a:prstGeom prst="rect">
                <a:avLst/>
              </a:prstGeom>
              <a:blipFill>
                <a:blip r:embed="rId4"/>
                <a:stretch>
                  <a:fillRect l="-668" t="-1635" b="-46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2429446" y="2117386"/>
                <a:ext cx="3647207" cy="9638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𝑥</m:t>
                          </m:r>
                        </m:e>
                        <m:sub>
                          <m:r>
                            <a:rPr lang="en-AU" sz="2000" b="0" i="1" smtClean="0">
                              <a:latin typeface="Cambria Math" panose="02040503050406030204" pitchFamily="18" charset="0"/>
                            </a:rPr>
                            <m:t>𝐼</m:t>
                          </m:r>
                          <m:r>
                            <a:rPr lang="en-AU" sz="2000" b="0" i="1" smtClean="0">
                              <a:latin typeface="Cambria Math" panose="02040503050406030204" pitchFamily="18" charset="0"/>
                            </a:rPr>
                            <m:t>,</m:t>
                          </m:r>
                          <m:r>
                            <a:rPr lang="en-AU" sz="2000" b="0" i="1" smtClean="0">
                              <a:latin typeface="Cambria Math" panose="02040503050406030204" pitchFamily="18" charset="0"/>
                            </a:rPr>
                            <m:t>𝑄</m:t>
                          </m:r>
                        </m:sub>
                      </m:sSub>
                      <m:r>
                        <a:rPr lang="en-AU" sz="2000" b="0" i="1" smtClean="0">
                          <a:latin typeface="Cambria Math" panose="02040503050406030204" pitchFamily="18" charset="0"/>
                        </a:rPr>
                        <m:t>=</m:t>
                      </m:r>
                      <m:nary>
                        <m:naryPr>
                          <m:chr m:val="∑"/>
                          <m:ctrlPr>
                            <a:rPr lang="en-AU" sz="2000" i="1">
                              <a:latin typeface="Cambria Math" panose="02040503050406030204" pitchFamily="18" charset="0"/>
                            </a:rPr>
                          </m:ctrlPr>
                        </m:naryPr>
                        <m:sub>
                          <m:r>
                            <a:rPr lang="en-AU" sz="2000" i="1">
                              <a:latin typeface="Cambria Math" panose="02040503050406030204" pitchFamily="18" charset="0"/>
                            </a:rPr>
                            <m:t>𝑛</m:t>
                          </m:r>
                          <m:r>
                            <a:rPr lang="en-AU" sz="2000" i="1">
                              <a:latin typeface="Cambria Math" panose="02040503050406030204" pitchFamily="18" charset="0"/>
                            </a:rPr>
                            <m:t>=1</m:t>
                          </m:r>
                        </m:sub>
                        <m:sup>
                          <m:sSub>
                            <m:sSubPr>
                              <m:ctrlPr>
                                <a:rPr lang="en-AU" sz="2000" i="1">
                                  <a:latin typeface="Cambria Math" panose="02040503050406030204" pitchFamily="18" charset="0"/>
                                </a:rPr>
                              </m:ctrlPr>
                            </m:sSubPr>
                            <m:e>
                              <m:r>
                                <a:rPr lang="en-AU" sz="2000" i="1">
                                  <a:latin typeface="Cambria Math" panose="02040503050406030204" pitchFamily="18" charset="0"/>
                                </a:rPr>
                                <m:t>𝑁</m:t>
                              </m:r>
                            </m:e>
                            <m:sub>
                              <m:r>
                                <m:rPr>
                                  <m:sty m:val="p"/>
                                </m:rPr>
                                <a:rPr lang="en-AU" sz="2000">
                                  <a:latin typeface="Cambria Math" panose="02040503050406030204" pitchFamily="18" charset="0"/>
                                </a:rPr>
                                <m:t>sc</m:t>
                              </m:r>
                            </m:sub>
                          </m:sSub>
                        </m:sup>
                        <m:e>
                          <m:rad>
                            <m:radPr>
                              <m:degHide m:val="on"/>
                              <m:ctrlPr>
                                <a:rPr lang="en-AU" sz="2000" i="1">
                                  <a:latin typeface="Cambria Math" panose="02040503050406030204" pitchFamily="18" charset="0"/>
                                </a:rPr>
                              </m:ctrlPr>
                            </m:radPr>
                            <m:deg/>
                            <m:e>
                              <m:sSub>
                                <m:sSubPr>
                                  <m:ctrlPr>
                                    <a:rPr lang="en-AU" altLang="en-US" sz="2000" i="1" dirty="0">
                                      <a:latin typeface="Cambria Math" panose="02040503050406030204" pitchFamily="18" charset="0"/>
                                    </a:rPr>
                                  </m:ctrlPr>
                                </m:sSubPr>
                                <m:e>
                                  <m:acc>
                                    <m:accPr>
                                      <m:chr m:val="̃"/>
                                      <m:ctrlPr>
                                        <a:rPr lang="en-AU" altLang="en-US" sz="2000" i="1">
                                          <a:latin typeface="Cambria Math" panose="02040503050406030204" pitchFamily="18" charset="0"/>
                                        </a:rPr>
                                      </m:ctrlPr>
                                    </m:accPr>
                                    <m:e>
                                      <m:r>
                                        <a:rPr lang="en-AU" altLang="en-US" sz="2000" i="1">
                                          <a:latin typeface="Cambria Math" panose="02040503050406030204" pitchFamily="18" charset="0"/>
                                        </a:rPr>
                                        <m:t>𝜎</m:t>
                                      </m:r>
                                    </m:e>
                                  </m:acc>
                                </m:e>
                                <m:sub>
                                  <m:r>
                                    <a:rPr lang="en-AU" altLang="en-US" sz="2000" i="1" dirty="0">
                                      <a:latin typeface="Cambria Math" panose="02040503050406030204" pitchFamily="18" charset="0"/>
                                    </a:rPr>
                                    <m:t>𝑛</m:t>
                                  </m:r>
                                </m:sub>
                              </m:sSub>
                            </m:e>
                          </m:rad>
                          <m:r>
                            <m:rPr>
                              <m:sty m:val="p"/>
                            </m:rPr>
                            <a:rPr lang="en-AU" sz="2000">
                              <a:latin typeface="Cambria Math" panose="02040503050406030204" pitchFamily="18" charset="0"/>
                            </a:rPr>
                            <m:t>exp</m:t>
                          </m:r>
                          <m:d>
                            <m:dPr>
                              <m:ctrlPr>
                                <a:rPr lang="en-AU" sz="2000" i="1">
                                  <a:latin typeface="Cambria Math" panose="02040503050406030204" pitchFamily="18" charset="0"/>
                                </a:rPr>
                              </m:ctrlPr>
                            </m:dPr>
                            <m:e>
                              <m:r>
                                <a:rPr lang="en-AU" sz="2000" i="1">
                                  <a:latin typeface="Cambria Math" panose="02040503050406030204" pitchFamily="18" charset="0"/>
                                </a:rPr>
                                <m:t>𝑗</m:t>
                              </m:r>
                              <m:sSub>
                                <m:sSubPr>
                                  <m:ctrlPr>
                                    <a:rPr lang="en-AU" altLang="en-US" sz="2000" i="1" dirty="0">
                                      <a:latin typeface="Cambria Math" panose="02040503050406030204" pitchFamily="18" charset="0"/>
                                    </a:rPr>
                                  </m:ctrlPr>
                                </m:sSubPr>
                                <m:e>
                                  <m:acc>
                                    <m:accPr>
                                      <m:chr m:val="̃"/>
                                      <m:ctrlPr>
                                        <a:rPr lang="en-AU" altLang="en-US" sz="2000" i="1">
                                          <a:latin typeface="Cambria Math" panose="02040503050406030204" pitchFamily="18" charset="0"/>
                                        </a:rPr>
                                      </m:ctrlPr>
                                    </m:accPr>
                                    <m:e>
                                      <m:r>
                                        <a:rPr lang="en-AU" altLang="en-US" sz="2000" i="1">
                                          <a:latin typeface="Cambria Math" panose="02040503050406030204" pitchFamily="18" charset="0"/>
                                        </a:rPr>
                                        <m:t>𝜙</m:t>
                                      </m:r>
                                    </m:e>
                                  </m:acc>
                                </m:e>
                                <m:sub>
                                  <m:r>
                                    <a:rPr lang="en-AU" altLang="en-US" sz="2000" i="1" dirty="0">
                                      <a:latin typeface="Cambria Math" panose="02040503050406030204" pitchFamily="18" charset="0"/>
                                    </a:rPr>
                                    <m:t>𝑛</m:t>
                                  </m:r>
                                </m:sub>
                              </m:sSub>
                            </m:e>
                          </m:d>
                        </m:e>
                      </m:nary>
                    </m:oMath>
                  </m:oMathPara>
                </a14:m>
                <a:endParaRPr lang="en-AU" sz="2000" dirty="0">
                  <a:solidFill>
                    <a:schemeClr val="tx1"/>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2429446" y="2117386"/>
                <a:ext cx="3647207" cy="963854"/>
              </a:xfrm>
              <a:prstGeom prst="rect">
                <a:avLst/>
              </a:prstGeom>
              <a:blipFill>
                <a:blip r:embed="rId5"/>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 name="Text Box 91">
                <a:extLst>
                  <a:ext uri="{FF2B5EF4-FFF2-40B4-BE49-F238E27FC236}">
                    <a16:creationId xmlns:a16="http://schemas.microsoft.com/office/drawing/2014/main" id="{64A378F2-5123-A39F-5B5F-6F6A3D5F8CA8}"/>
                  </a:ext>
                </a:extLst>
              </p:cNvPr>
              <p:cNvSpPr txBox="1">
                <a:spLocks noChangeArrowheads="1"/>
              </p:cNvSpPr>
              <p:nvPr/>
            </p:nvSpPr>
            <p:spPr bwMode="auto">
              <a:xfrm>
                <a:off x="8941108" y="1603377"/>
                <a:ext cx="2639184" cy="323165"/>
              </a:xfrm>
              <a:prstGeom prst="rect">
                <a:avLst/>
              </a:prstGeom>
              <a:noFill/>
              <a:ln>
                <a:noFill/>
              </a:ln>
              <a:effectLst/>
              <a:extLst>
                <a:ext uri="{909E8E84-426E-40DD-AFC4-6F175D3DCCD1}">
                  <a14:hiddenFill>
                    <a:gradFill rotWithShape="0">
                      <a:gsLst>
                        <a:gs pos="0">
                          <a:schemeClr val="accent1"/>
                        </a:gs>
                        <a:gs pos="100000">
                          <a:schemeClr val="bg1"/>
                        </a:gs>
                      </a:gsLst>
                      <a:lin ang="0" scaled="1"/>
                    </a:gra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defTabSz="762000" eaLnBrk="0" hangingPunct="0">
                  <a:spcBef>
                    <a:spcPct val="20000"/>
                  </a:spcBef>
                  <a:buFont typeface="Wingdings" panose="05000000000000000000" pitchFamily="2" charset="2"/>
                  <a:buChar char="n"/>
                  <a:defRPr sz="2400">
                    <a:solidFill>
                      <a:srgbClr val="003366"/>
                    </a:solidFill>
                    <a:latin typeface="Arial" panose="020B0604020202020204" pitchFamily="34" charset="0"/>
                    <a:cs typeface="Arial" panose="020B0604020202020204" pitchFamily="34" charset="0"/>
                  </a:defRPr>
                </a:lvl1pPr>
                <a:lvl2pPr marL="946150" indent="-377825" defTabSz="762000" eaLnBrk="0" hangingPunct="0">
                  <a:spcBef>
                    <a:spcPct val="30000"/>
                  </a:spcBef>
                  <a:buSzPct val="85000"/>
                  <a:buFont typeface="Wingdings" panose="05000000000000000000" pitchFamily="2" charset="2"/>
                  <a:buChar char="n"/>
                  <a:defRPr sz="2200">
                    <a:solidFill>
                      <a:srgbClr val="123E6E"/>
                    </a:solidFill>
                    <a:latin typeface="Arial" panose="020B0604020202020204" pitchFamily="34" charset="0"/>
                    <a:cs typeface="Arial" panose="020B0604020202020204" pitchFamily="34" charset="0"/>
                  </a:defRPr>
                </a:lvl2pPr>
                <a:lvl3pPr marL="1427163" indent="-290513" defTabSz="762000" eaLnBrk="0" hangingPunct="0">
                  <a:spcBef>
                    <a:spcPct val="30000"/>
                  </a:spcBef>
                  <a:buSzPct val="80000"/>
                  <a:buFont typeface="Wingdings" panose="05000000000000000000" pitchFamily="2" charset="2"/>
                  <a:buChar char="n"/>
                  <a:defRPr sz="2000">
                    <a:solidFill>
                      <a:srgbClr val="336699"/>
                    </a:solidFill>
                    <a:latin typeface="Arial" panose="020B0604020202020204" pitchFamily="34" charset="0"/>
                    <a:cs typeface="Arial" panose="020B0604020202020204" pitchFamily="34" charset="0"/>
                  </a:defRPr>
                </a:lvl3pPr>
                <a:lvl4pPr marL="1895475" indent="-277813" defTabSz="762000" eaLnBrk="0" hangingPunct="0">
                  <a:spcBef>
                    <a:spcPct val="20000"/>
                  </a:spcBef>
                  <a:buSzPct val="60000"/>
                  <a:buFont typeface="Wingdings" panose="05000000000000000000" pitchFamily="2" charset="2"/>
                  <a:buChar char="l"/>
                  <a:defRPr>
                    <a:solidFill>
                      <a:srgbClr val="336699"/>
                    </a:solidFill>
                    <a:latin typeface="Arial" panose="020B0604020202020204" pitchFamily="34" charset="0"/>
                    <a:cs typeface="Arial" panose="020B0604020202020204" pitchFamily="34" charset="0"/>
                  </a:defRPr>
                </a:lvl4pPr>
                <a:lvl5pPr marL="2376488" indent="-290513" defTabSz="762000" eaLnBrk="0" hangingPunct="0">
                  <a:spcBef>
                    <a:spcPct val="20000"/>
                  </a:spcBef>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5pPr>
                <a:lvl6pPr marL="28336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6pPr>
                <a:lvl7pPr marL="32908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7pPr>
                <a:lvl8pPr marL="37480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8pPr>
                <a:lvl9pPr marL="4205288" indent="-290513" defTabSz="762000" eaLnBrk="0" fontAlgn="base" hangingPunct="0">
                  <a:spcBef>
                    <a:spcPct val="20000"/>
                  </a:spcBef>
                  <a:spcAft>
                    <a:spcPct val="0"/>
                  </a:spcAft>
                  <a:buSzPct val="45000"/>
                  <a:buFont typeface="Wingdings" panose="05000000000000000000" pitchFamily="2" charset="2"/>
                  <a:buChar char="l"/>
                  <a:defRPr sz="1600">
                    <a:solidFill>
                      <a:srgbClr val="336699"/>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500" dirty="0">
                    <a:solidFill>
                      <a:schemeClr val="tx1"/>
                    </a:solidFill>
                  </a:rPr>
                  <a:t>Vector sum of </a:t>
                </a:r>
                <a14:m>
                  <m:oMath xmlns:m="http://schemas.openxmlformats.org/officeDocument/2006/math">
                    <m:sSub>
                      <m:sSubPr>
                        <m:ctrlPr>
                          <a:rPr lang="en-GB" altLang="en-US" sz="1500" i="1" dirty="0" smtClean="0">
                            <a:solidFill>
                              <a:schemeClr val="tx1"/>
                            </a:solidFill>
                            <a:latin typeface="Cambria Math" panose="02040503050406030204" pitchFamily="18" charset="0"/>
                          </a:rPr>
                        </m:ctrlPr>
                      </m:sSubPr>
                      <m:e>
                        <m:r>
                          <a:rPr lang="en-GB" altLang="en-US" sz="1500" i="1" dirty="0" smtClean="0">
                            <a:solidFill>
                              <a:schemeClr val="tx1"/>
                            </a:solidFill>
                            <a:latin typeface="Cambria Math" panose="02040503050406030204" pitchFamily="18" charset="0"/>
                          </a:rPr>
                          <m:t>𝑁</m:t>
                        </m:r>
                      </m:e>
                      <m:sub>
                        <m:r>
                          <m:rPr>
                            <m:sty m:val="p"/>
                          </m:rPr>
                          <a:rPr lang="en-GB" altLang="en-US" sz="1500" i="0" dirty="0" smtClean="0">
                            <a:solidFill>
                              <a:schemeClr val="tx1"/>
                            </a:solidFill>
                            <a:latin typeface="Cambria Math" panose="02040503050406030204" pitchFamily="18" charset="0"/>
                          </a:rPr>
                          <m:t>sc</m:t>
                        </m:r>
                      </m:sub>
                    </m:sSub>
                  </m:oMath>
                </a14:m>
                <a:r>
                  <a:rPr lang="en-GB" altLang="en-US" sz="1500" i="1" dirty="0">
                    <a:solidFill>
                      <a:schemeClr val="tx1"/>
                    </a:solidFill>
                  </a:rPr>
                  <a:t> </a:t>
                </a:r>
                <a:r>
                  <a:rPr lang="en-GB" altLang="en-US" sz="1500" dirty="0">
                    <a:solidFill>
                      <a:schemeClr val="tx1"/>
                    </a:solidFill>
                  </a:rPr>
                  <a:t>scatterers</a:t>
                </a:r>
              </a:p>
            </p:txBody>
          </p:sp>
        </mc:Choice>
        <mc:Fallback>
          <p:sp>
            <p:nvSpPr>
              <p:cNvPr id="2" name="Text Box 91">
                <a:extLst>
                  <a:ext uri="{FF2B5EF4-FFF2-40B4-BE49-F238E27FC236}">
                    <a16:creationId xmlns:a16="http://schemas.microsoft.com/office/drawing/2014/main" id="{64A378F2-5123-A39F-5B5F-6F6A3D5F8CA8}"/>
                  </a:ext>
                </a:extLst>
              </p:cNvPr>
              <p:cNvSpPr txBox="1">
                <a:spLocks noRot="1" noChangeAspect="1" noMove="1" noResize="1" noEditPoints="1" noAdjustHandles="1" noChangeArrowheads="1" noChangeShapeType="1" noTextEdit="1"/>
              </p:cNvSpPr>
              <p:nvPr/>
            </p:nvSpPr>
            <p:spPr bwMode="auto">
              <a:xfrm>
                <a:off x="8941108" y="1603377"/>
                <a:ext cx="2639184" cy="323165"/>
              </a:xfrm>
              <a:prstGeom prst="rect">
                <a:avLst/>
              </a:prstGeom>
              <a:blipFill>
                <a:blip r:embed="rId6"/>
                <a:stretch>
                  <a:fillRect l="-924" t="-3774" b="-20755"/>
                </a:stretch>
              </a:blip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AU">
                    <a:noFill/>
                  </a:rPr>
                  <a:t> </a:t>
                </a:r>
              </a:p>
            </p:txBody>
          </p:sp>
        </mc:Fallback>
      </mc:AlternateContent>
      <p:grpSp>
        <p:nvGrpSpPr>
          <p:cNvPr id="3" name="Group 2">
            <a:extLst>
              <a:ext uri="{FF2B5EF4-FFF2-40B4-BE49-F238E27FC236}">
                <a16:creationId xmlns:a16="http://schemas.microsoft.com/office/drawing/2014/main" id="{9091CC1C-01F5-69C1-D498-2FC27D0AE965}"/>
              </a:ext>
            </a:extLst>
          </p:cNvPr>
          <p:cNvGrpSpPr/>
          <p:nvPr/>
        </p:nvGrpSpPr>
        <p:grpSpPr>
          <a:xfrm>
            <a:off x="8686263" y="2014563"/>
            <a:ext cx="3067995" cy="3412716"/>
            <a:chOff x="2182977" y="2051920"/>
            <a:chExt cx="2709862" cy="3878263"/>
          </a:xfrm>
        </p:grpSpPr>
        <p:sp>
          <p:nvSpPr>
            <p:cNvPr id="4" name="Freeform 5">
              <a:extLst>
                <a:ext uri="{FF2B5EF4-FFF2-40B4-BE49-F238E27FC236}">
                  <a16:creationId xmlns:a16="http://schemas.microsoft.com/office/drawing/2014/main" id="{754E4743-4DC6-EE51-2CF1-B800F3B81D26}"/>
                </a:ext>
              </a:extLst>
            </p:cNvPr>
            <p:cNvSpPr>
              <a:spLocks/>
            </p:cNvSpPr>
            <p:nvPr/>
          </p:nvSpPr>
          <p:spPr bwMode="auto">
            <a:xfrm>
              <a:off x="2236952" y="2105895"/>
              <a:ext cx="2600325" cy="3770313"/>
            </a:xfrm>
            <a:custGeom>
              <a:avLst/>
              <a:gdLst>
                <a:gd name="T0" fmla="*/ 516 w 1638"/>
                <a:gd name="T1" fmla="*/ 1088 h 2375"/>
                <a:gd name="T2" fmla="*/ 113 w 1638"/>
                <a:gd name="T3" fmla="*/ 901 h 2375"/>
                <a:gd name="T4" fmla="*/ 720 w 1638"/>
                <a:gd name="T5" fmla="*/ 1281 h 2375"/>
                <a:gd name="T6" fmla="*/ 193 w 1638"/>
                <a:gd name="T7" fmla="*/ 1156 h 2375"/>
                <a:gd name="T8" fmla="*/ 0 w 1638"/>
                <a:gd name="T9" fmla="*/ 1264 h 2375"/>
                <a:gd name="T10" fmla="*/ 289 w 1638"/>
                <a:gd name="T11" fmla="*/ 1882 h 2375"/>
                <a:gd name="T12" fmla="*/ 459 w 1638"/>
                <a:gd name="T13" fmla="*/ 1491 h 2375"/>
                <a:gd name="T14" fmla="*/ 187 w 1638"/>
                <a:gd name="T15" fmla="*/ 1638 h 2375"/>
                <a:gd name="T16" fmla="*/ 454 w 1638"/>
                <a:gd name="T17" fmla="*/ 1406 h 2375"/>
                <a:gd name="T18" fmla="*/ 505 w 1638"/>
                <a:gd name="T19" fmla="*/ 1576 h 2375"/>
                <a:gd name="T20" fmla="*/ 334 w 1638"/>
                <a:gd name="T21" fmla="*/ 1956 h 2375"/>
                <a:gd name="T22" fmla="*/ 425 w 1638"/>
                <a:gd name="T23" fmla="*/ 1621 h 2375"/>
                <a:gd name="T24" fmla="*/ 147 w 1638"/>
                <a:gd name="T25" fmla="*/ 1276 h 2375"/>
                <a:gd name="T26" fmla="*/ 261 w 1638"/>
                <a:gd name="T27" fmla="*/ 1582 h 2375"/>
                <a:gd name="T28" fmla="*/ 391 w 1638"/>
                <a:gd name="T29" fmla="*/ 1094 h 2375"/>
                <a:gd name="T30" fmla="*/ 952 w 1638"/>
                <a:gd name="T31" fmla="*/ 1094 h 2375"/>
                <a:gd name="T32" fmla="*/ 550 w 1638"/>
                <a:gd name="T33" fmla="*/ 1519 h 2375"/>
                <a:gd name="T34" fmla="*/ 493 w 1638"/>
                <a:gd name="T35" fmla="*/ 1774 h 2375"/>
                <a:gd name="T36" fmla="*/ 748 w 1638"/>
                <a:gd name="T37" fmla="*/ 1463 h 2375"/>
                <a:gd name="T38" fmla="*/ 952 w 1638"/>
                <a:gd name="T39" fmla="*/ 1661 h 2375"/>
                <a:gd name="T40" fmla="*/ 1361 w 1638"/>
                <a:gd name="T41" fmla="*/ 2013 h 2375"/>
                <a:gd name="T42" fmla="*/ 1344 w 1638"/>
                <a:gd name="T43" fmla="*/ 1922 h 2375"/>
                <a:gd name="T44" fmla="*/ 879 w 1638"/>
                <a:gd name="T45" fmla="*/ 2200 h 2375"/>
                <a:gd name="T46" fmla="*/ 737 w 1638"/>
                <a:gd name="T47" fmla="*/ 2024 h 2375"/>
                <a:gd name="T48" fmla="*/ 760 w 1638"/>
                <a:gd name="T49" fmla="*/ 1871 h 2375"/>
                <a:gd name="T50" fmla="*/ 1156 w 1638"/>
                <a:gd name="T51" fmla="*/ 1502 h 2375"/>
                <a:gd name="T52" fmla="*/ 992 w 1638"/>
                <a:gd name="T53" fmla="*/ 1281 h 2375"/>
                <a:gd name="T54" fmla="*/ 1315 w 1638"/>
                <a:gd name="T55" fmla="*/ 1287 h 2375"/>
                <a:gd name="T56" fmla="*/ 969 w 1638"/>
                <a:gd name="T57" fmla="*/ 1179 h 2375"/>
                <a:gd name="T58" fmla="*/ 1020 w 1638"/>
                <a:gd name="T59" fmla="*/ 765 h 2375"/>
                <a:gd name="T60" fmla="*/ 1582 w 1638"/>
                <a:gd name="T61" fmla="*/ 1117 h 2375"/>
                <a:gd name="T62" fmla="*/ 1361 w 1638"/>
                <a:gd name="T63" fmla="*/ 799 h 2375"/>
                <a:gd name="T64" fmla="*/ 1037 w 1638"/>
                <a:gd name="T65" fmla="*/ 663 h 2375"/>
                <a:gd name="T66" fmla="*/ 1202 w 1638"/>
                <a:gd name="T67" fmla="*/ 1139 h 2375"/>
                <a:gd name="T68" fmla="*/ 1015 w 1638"/>
                <a:gd name="T69" fmla="*/ 1145 h 2375"/>
                <a:gd name="T70" fmla="*/ 1587 w 1638"/>
                <a:gd name="T71" fmla="*/ 873 h 2375"/>
                <a:gd name="T72" fmla="*/ 998 w 1638"/>
                <a:gd name="T73" fmla="*/ 1440 h 2375"/>
                <a:gd name="T74" fmla="*/ 1247 w 1638"/>
                <a:gd name="T75" fmla="*/ 1780 h 2375"/>
                <a:gd name="T76" fmla="*/ 1134 w 1638"/>
                <a:gd name="T77" fmla="*/ 1689 h 2375"/>
                <a:gd name="T78" fmla="*/ 992 w 1638"/>
                <a:gd name="T79" fmla="*/ 1706 h 2375"/>
                <a:gd name="T80" fmla="*/ 1321 w 1638"/>
                <a:gd name="T81" fmla="*/ 1542 h 2375"/>
                <a:gd name="T82" fmla="*/ 1321 w 1638"/>
                <a:gd name="T83" fmla="*/ 1208 h 2375"/>
                <a:gd name="T84" fmla="*/ 1026 w 1638"/>
                <a:gd name="T85" fmla="*/ 1236 h 2375"/>
                <a:gd name="T86" fmla="*/ 601 w 1638"/>
                <a:gd name="T87" fmla="*/ 1020 h 2375"/>
                <a:gd name="T88" fmla="*/ 414 w 1638"/>
                <a:gd name="T89" fmla="*/ 601 h 2375"/>
                <a:gd name="T90" fmla="*/ 607 w 1638"/>
                <a:gd name="T91" fmla="*/ 357 h 2375"/>
                <a:gd name="T92" fmla="*/ 799 w 1638"/>
                <a:gd name="T93" fmla="*/ 363 h 2375"/>
                <a:gd name="T94" fmla="*/ 465 w 1638"/>
                <a:gd name="T95" fmla="*/ 272 h 2375"/>
                <a:gd name="T96" fmla="*/ 726 w 1638"/>
                <a:gd name="T97" fmla="*/ 595 h 2375"/>
                <a:gd name="T98" fmla="*/ 1145 w 1638"/>
                <a:gd name="T99" fmla="*/ 0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38" h="2375">
                  <a:moveTo>
                    <a:pt x="454" y="1083"/>
                  </a:moveTo>
                  <a:lnTo>
                    <a:pt x="539" y="1139"/>
                  </a:lnTo>
                  <a:lnTo>
                    <a:pt x="567" y="1111"/>
                  </a:lnTo>
                  <a:lnTo>
                    <a:pt x="516" y="1088"/>
                  </a:lnTo>
                  <a:lnTo>
                    <a:pt x="357" y="924"/>
                  </a:lnTo>
                  <a:lnTo>
                    <a:pt x="102" y="652"/>
                  </a:lnTo>
                  <a:lnTo>
                    <a:pt x="193" y="675"/>
                  </a:lnTo>
                  <a:lnTo>
                    <a:pt x="113" y="901"/>
                  </a:lnTo>
                  <a:lnTo>
                    <a:pt x="368" y="1139"/>
                  </a:lnTo>
                  <a:lnTo>
                    <a:pt x="283" y="1338"/>
                  </a:lnTo>
                  <a:lnTo>
                    <a:pt x="414" y="1480"/>
                  </a:lnTo>
                  <a:lnTo>
                    <a:pt x="720" y="1281"/>
                  </a:lnTo>
                  <a:lnTo>
                    <a:pt x="618" y="1355"/>
                  </a:lnTo>
                  <a:lnTo>
                    <a:pt x="465" y="1293"/>
                  </a:lnTo>
                  <a:lnTo>
                    <a:pt x="357" y="992"/>
                  </a:lnTo>
                  <a:lnTo>
                    <a:pt x="193" y="1156"/>
                  </a:lnTo>
                  <a:lnTo>
                    <a:pt x="136" y="1264"/>
                  </a:lnTo>
                  <a:lnTo>
                    <a:pt x="249" y="1264"/>
                  </a:lnTo>
                  <a:lnTo>
                    <a:pt x="266" y="1287"/>
                  </a:lnTo>
                  <a:lnTo>
                    <a:pt x="0" y="1264"/>
                  </a:lnTo>
                  <a:lnTo>
                    <a:pt x="283" y="1553"/>
                  </a:lnTo>
                  <a:lnTo>
                    <a:pt x="465" y="1820"/>
                  </a:lnTo>
                  <a:lnTo>
                    <a:pt x="323" y="1831"/>
                  </a:lnTo>
                  <a:lnTo>
                    <a:pt x="289" y="1882"/>
                  </a:lnTo>
                  <a:lnTo>
                    <a:pt x="516" y="1661"/>
                  </a:lnTo>
                  <a:lnTo>
                    <a:pt x="567" y="1610"/>
                  </a:lnTo>
                  <a:lnTo>
                    <a:pt x="584" y="1440"/>
                  </a:lnTo>
                  <a:lnTo>
                    <a:pt x="459" y="1491"/>
                  </a:lnTo>
                  <a:lnTo>
                    <a:pt x="363" y="1327"/>
                  </a:lnTo>
                  <a:lnTo>
                    <a:pt x="108" y="1576"/>
                  </a:lnTo>
                  <a:lnTo>
                    <a:pt x="363" y="1837"/>
                  </a:lnTo>
                  <a:lnTo>
                    <a:pt x="187" y="1638"/>
                  </a:lnTo>
                  <a:lnTo>
                    <a:pt x="74" y="1695"/>
                  </a:lnTo>
                  <a:lnTo>
                    <a:pt x="255" y="1672"/>
                  </a:lnTo>
                  <a:lnTo>
                    <a:pt x="283" y="1655"/>
                  </a:lnTo>
                  <a:lnTo>
                    <a:pt x="454" y="1406"/>
                  </a:lnTo>
                  <a:lnTo>
                    <a:pt x="584" y="1536"/>
                  </a:lnTo>
                  <a:lnTo>
                    <a:pt x="646" y="1514"/>
                  </a:lnTo>
                  <a:lnTo>
                    <a:pt x="635" y="1474"/>
                  </a:lnTo>
                  <a:lnTo>
                    <a:pt x="505" y="1576"/>
                  </a:lnTo>
                  <a:lnTo>
                    <a:pt x="357" y="1723"/>
                  </a:lnTo>
                  <a:lnTo>
                    <a:pt x="300" y="1735"/>
                  </a:lnTo>
                  <a:lnTo>
                    <a:pt x="261" y="1893"/>
                  </a:lnTo>
                  <a:lnTo>
                    <a:pt x="334" y="1956"/>
                  </a:lnTo>
                  <a:lnTo>
                    <a:pt x="62" y="1678"/>
                  </a:lnTo>
                  <a:lnTo>
                    <a:pt x="283" y="1542"/>
                  </a:lnTo>
                  <a:lnTo>
                    <a:pt x="340" y="1542"/>
                  </a:lnTo>
                  <a:lnTo>
                    <a:pt x="425" y="1621"/>
                  </a:lnTo>
                  <a:lnTo>
                    <a:pt x="493" y="1451"/>
                  </a:lnTo>
                  <a:lnTo>
                    <a:pt x="476" y="1434"/>
                  </a:lnTo>
                  <a:lnTo>
                    <a:pt x="221" y="1338"/>
                  </a:lnTo>
                  <a:lnTo>
                    <a:pt x="147" y="1276"/>
                  </a:lnTo>
                  <a:lnTo>
                    <a:pt x="244" y="1276"/>
                  </a:lnTo>
                  <a:lnTo>
                    <a:pt x="510" y="1565"/>
                  </a:lnTo>
                  <a:lnTo>
                    <a:pt x="425" y="1395"/>
                  </a:lnTo>
                  <a:lnTo>
                    <a:pt x="261" y="1582"/>
                  </a:lnTo>
                  <a:lnTo>
                    <a:pt x="255" y="1587"/>
                  </a:lnTo>
                  <a:lnTo>
                    <a:pt x="57" y="1378"/>
                  </a:lnTo>
                  <a:lnTo>
                    <a:pt x="74" y="1349"/>
                  </a:lnTo>
                  <a:lnTo>
                    <a:pt x="391" y="1094"/>
                  </a:lnTo>
                  <a:lnTo>
                    <a:pt x="578" y="958"/>
                  </a:lnTo>
                  <a:lnTo>
                    <a:pt x="618" y="890"/>
                  </a:lnTo>
                  <a:lnTo>
                    <a:pt x="913" y="1117"/>
                  </a:lnTo>
                  <a:lnTo>
                    <a:pt x="952" y="1094"/>
                  </a:lnTo>
                  <a:lnTo>
                    <a:pt x="1083" y="1208"/>
                  </a:lnTo>
                  <a:lnTo>
                    <a:pt x="782" y="1514"/>
                  </a:lnTo>
                  <a:lnTo>
                    <a:pt x="709" y="1315"/>
                  </a:lnTo>
                  <a:lnTo>
                    <a:pt x="550" y="1519"/>
                  </a:lnTo>
                  <a:lnTo>
                    <a:pt x="278" y="1706"/>
                  </a:lnTo>
                  <a:lnTo>
                    <a:pt x="385" y="1820"/>
                  </a:lnTo>
                  <a:lnTo>
                    <a:pt x="488" y="1956"/>
                  </a:lnTo>
                  <a:lnTo>
                    <a:pt x="493" y="1774"/>
                  </a:lnTo>
                  <a:lnTo>
                    <a:pt x="641" y="1627"/>
                  </a:lnTo>
                  <a:lnTo>
                    <a:pt x="459" y="1559"/>
                  </a:lnTo>
                  <a:lnTo>
                    <a:pt x="499" y="1633"/>
                  </a:lnTo>
                  <a:lnTo>
                    <a:pt x="748" y="1463"/>
                  </a:lnTo>
                  <a:lnTo>
                    <a:pt x="862" y="1593"/>
                  </a:lnTo>
                  <a:lnTo>
                    <a:pt x="1009" y="1729"/>
                  </a:lnTo>
                  <a:lnTo>
                    <a:pt x="1049" y="1712"/>
                  </a:lnTo>
                  <a:lnTo>
                    <a:pt x="952" y="1661"/>
                  </a:lnTo>
                  <a:lnTo>
                    <a:pt x="1241" y="1984"/>
                  </a:lnTo>
                  <a:lnTo>
                    <a:pt x="1100" y="1854"/>
                  </a:lnTo>
                  <a:lnTo>
                    <a:pt x="1100" y="1848"/>
                  </a:lnTo>
                  <a:lnTo>
                    <a:pt x="1361" y="2013"/>
                  </a:lnTo>
                  <a:lnTo>
                    <a:pt x="1321" y="2024"/>
                  </a:lnTo>
                  <a:lnTo>
                    <a:pt x="1315" y="2081"/>
                  </a:lnTo>
                  <a:lnTo>
                    <a:pt x="1338" y="2030"/>
                  </a:lnTo>
                  <a:lnTo>
                    <a:pt x="1344" y="1922"/>
                  </a:lnTo>
                  <a:lnTo>
                    <a:pt x="1293" y="2120"/>
                  </a:lnTo>
                  <a:lnTo>
                    <a:pt x="1015" y="2137"/>
                  </a:lnTo>
                  <a:lnTo>
                    <a:pt x="726" y="2375"/>
                  </a:lnTo>
                  <a:lnTo>
                    <a:pt x="879" y="2200"/>
                  </a:lnTo>
                  <a:lnTo>
                    <a:pt x="578" y="1876"/>
                  </a:lnTo>
                  <a:lnTo>
                    <a:pt x="765" y="2041"/>
                  </a:lnTo>
                  <a:lnTo>
                    <a:pt x="777" y="2064"/>
                  </a:lnTo>
                  <a:lnTo>
                    <a:pt x="737" y="2024"/>
                  </a:lnTo>
                  <a:lnTo>
                    <a:pt x="958" y="2183"/>
                  </a:lnTo>
                  <a:lnTo>
                    <a:pt x="986" y="1984"/>
                  </a:lnTo>
                  <a:lnTo>
                    <a:pt x="879" y="1837"/>
                  </a:lnTo>
                  <a:lnTo>
                    <a:pt x="760" y="1871"/>
                  </a:lnTo>
                  <a:lnTo>
                    <a:pt x="805" y="1910"/>
                  </a:lnTo>
                  <a:lnTo>
                    <a:pt x="748" y="1990"/>
                  </a:lnTo>
                  <a:lnTo>
                    <a:pt x="952" y="1791"/>
                  </a:lnTo>
                  <a:lnTo>
                    <a:pt x="1156" y="1502"/>
                  </a:lnTo>
                  <a:lnTo>
                    <a:pt x="1151" y="1497"/>
                  </a:lnTo>
                  <a:lnTo>
                    <a:pt x="952" y="1253"/>
                  </a:lnTo>
                  <a:lnTo>
                    <a:pt x="879" y="1463"/>
                  </a:lnTo>
                  <a:lnTo>
                    <a:pt x="992" y="1281"/>
                  </a:lnTo>
                  <a:lnTo>
                    <a:pt x="1083" y="1225"/>
                  </a:lnTo>
                  <a:lnTo>
                    <a:pt x="1259" y="1361"/>
                  </a:lnTo>
                  <a:lnTo>
                    <a:pt x="1327" y="1287"/>
                  </a:lnTo>
                  <a:lnTo>
                    <a:pt x="1315" y="1287"/>
                  </a:lnTo>
                  <a:lnTo>
                    <a:pt x="1531" y="1151"/>
                  </a:lnTo>
                  <a:lnTo>
                    <a:pt x="1264" y="1264"/>
                  </a:lnTo>
                  <a:lnTo>
                    <a:pt x="1020" y="1060"/>
                  </a:lnTo>
                  <a:lnTo>
                    <a:pt x="969" y="1179"/>
                  </a:lnTo>
                  <a:lnTo>
                    <a:pt x="1060" y="1094"/>
                  </a:lnTo>
                  <a:lnTo>
                    <a:pt x="969" y="799"/>
                  </a:lnTo>
                  <a:lnTo>
                    <a:pt x="1077" y="771"/>
                  </a:lnTo>
                  <a:lnTo>
                    <a:pt x="1020" y="765"/>
                  </a:lnTo>
                  <a:lnTo>
                    <a:pt x="1247" y="522"/>
                  </a:lnTo>
                  <a:lnTo>
                    <a:pt x="1213" y="731"/>
                  </a:lnTo>
                  <a:lnTo>
                    <a:pt x="1298" y="839"/>
                  </a:lnTo>
                  <a:lnTo>
                    <a:pt x="1582" y="1117"/>
                  </a:lnTo>
                  <a:lnTo>
                    <a:pt x="1536" y="1122"/>
                  </a:lnTo>
                  <a:lnTo>
                    <a:pt x="1604" y="1162"/>
                  </a:lnTo>
                  <a:lnTo>
                    <a:pt x="1468" y="1049"/>
                  </a:lnTo>
                  <a:lnTo>
                    <a:pt x="1361" y="799"/>
                  </a:lnTo>
                  <a:lnTo>
                    <a:pt x="1287" y="964"/>
                  </a:lnTo>
                  <a:lnTo>
                    <a:pt x="1213" y="828"/>
                  </a:lnTo>
                  <a:lnTo>
                    <a:pt x="1009" y="743"/>
                  </a:lnTo>
                  <a:lnTo>
                    <a:pt x="1037" y="663"/>
                  </a:lnTo>
                  <a:lnTo>
                    <a:pt x="1321" y="975"/>
                  </a:lnTo>
                  <a:lnTo>
                    <a:pt x="1259" y="862"/>
                  </a:lnTo>
                  <a:lnTo>
                    <a:pt x="1423" y="935"/>
                  </a:lnTo>
                  <a:lnTo>
                    <a:pt x="1202" y="1139"/>
                  </a:lnTo>
                  <a:lnTo>
                    <a:pt x="1060" y="1162"/>
                  </a:lnTo>
                  <a:lnTo>
                    <a:pt x="1054" y="1173"/>
                  </a:lnTo>
                  <a:lnTo>
                    <a:pt x="992" y="1168"/>
                  </a:lnTo>
                  <a:lnTo>
                    <a:pt x="1015" y="1145"/>
                  </a:lnTo>
                  <a:lnTo>
                    <a:pt x="1066" y="1145"/>
                  </a:lnTo>
                  <a:lnTo>
                    <a:pt x="1100" y="1015"/>
                  </a:lnTo>
                  <a:lnTo>
                    <a:pt x="1378" y="930"/>
                  </a:lnTo>
                  <a:lnTo>
                    <a:pt x="1587" y="873"/>
                  </a:lnTo>
                  <a:lnTo>
                    <a:pt x="1599" y="935"/>
                  </a:lnTo>
                  <a:lnTo>
                    <a:pt x="1423" y="1094"/>
                  </a:lnTo>
                  <a:lnTo>
                    <a:pt x="1111" y="1332"/>
                  </a:lnTo>
                  <a:lnTo>
                    <a:pt x="998" y="1440"/>
                  </a:lnTo>
                  <a:lnTo>
                    <a:pt x="1032" y="1548"/>
                  </a:lnTo>
                  <a:lnTo>
                    <a:pt x="1105" y="1644"/>
                  </a:lnTo>
                  <a:lnTo>
                    <a:pt x="1049" y="1536"/>
                  </a:lnTo>
                  <a:lnTo>
                    <a:pt x="1247" y="1780"/>
                  </a:lnTo>
                  <a:lnTo>
                    <a:pt x="1162" y="1638"/>
                  </a:lnTo>
                  <a:lnTo>
                    <a:pt x="1020" y="1718"/>
                  </a:lnTo>
                  <a:lnTo>
                    <a:pt x="1259" y="1440"/>
                  </a:lnTo>
                  <a:lnTo>
                    <a:pt x="1134" y="1689"/>
                  </a:lnTo>
                  <a:lnTo>
                    <a:pt x="1168" y="1621"/>
                  </a:lnTo>
                  <a:lnTo>
                    <a:pt x="964" y="1667"/>
                  </a:lnTo>
                  <a:lnTo>
                    <a:pt x="947" y="1735"/>
                  </a:lnTo>
                  <a:lnTo>
                    <a:pt x="992" y="1706"/>
                  </a:lnTo>
                  <a:lnTo>
                    <a:pt x="975" y="1893"/>
                  </a:lnTo>
                  <a:lnTo>
                    <a:pt x="828" y="2047"/>
                  </a:lnTo>
                  <a:lnTo>
                    <a:pt x="1088" y="1808"/>
                  </a:lnTo>
                  <a:lnTo>
                    <a:pt x="1321" y="1542"/>
                  </a:lnTo>
                  <a:lnTo>
                    <a:pt x="1638" y="1281"/>
                  </a:lnTo>
                  <a:lnTo>
                    <a:pt x="1559" y="1168"/>
                  </a:lnTo>
                  <a:lnTo>
                    <a:pt x="1400" y="1264"/>
                  </a:lnTo>
                  <a:lnTo>
                    <a:pt x="1321" y="1208"/>
                  </a:lnTo>
                  <a:lnTo>
                    <a:pt x="1315" y="1185"/>
                  </a:lnTo>
                  <a:lnTo>
                    <a:pt x="1094" y="1434"/>
                  </a:lnTo>
                  <a:lnTo>
                    <a:pt x="879" y="1395"/>
                  </a:lnTo>
                  <a:lnTo>
                    <a:pt x="1026" y="1236"/>
                  </a:lnTo>
                  <a:lnTo>
                    <a:pt x="845" y="1100"/>
                  </a:lnTo>
                  <a:lnTo>
                    <a:pt x="629" y="896"/>
                  </a:lnTo>
                  <a:lnTo>
                    <a:pt x="612" y="1020"/>
                  </a:lnTo>
                  <a:lnTo>
                    <a:pt x="601" y="1020"/>
                  </a:lnTo>
                  <a:lnTo>
                    <a:pt x="669" y="828"/>
                  </a:lnTo>
                  <a:lnTo>
                    <a:pt x="658" y="856"/>
                  </a:lnTo>
                  <a:lnTo>
                    <a:pt x="431" y="595"/>
                  </a:lnTo>
                  <a:lnTo>
                    <a:pt x="414" y="601"/>
                  </a:lnTo>
                  <a:lnTo>
                    <a:pt x="425" y="646"/>
                  </a:lnTo>
                  <a:lnTo>
                    <a:pt x="465" y="607"/>
                  </a:lnTo>
                  <a:lnTo>
                    <a:pt x="607" y="431"/>
                  </a:lnTo>
                  <a:lnTo>
                    <a:pt x="607" y="357"/>
                  </a:lnTo>
                  <a:lnTo>
                    <a:pt x="709" y="431"/>
                  </a:lnTo>
                  <a:lnTo>
                    <a:pt x="703" y="454"/>
                  </a:lnTo>
                  <a:lnTo>
                    <a:pt x="692" y="442"/>
                  </a:lnTo>
                  <a:lnTo>
                    <a:pt x="799" y="363"/>
                  </a:lnTo>
                  <a:lnTo>
                    <a:pt x="811" y="380"/>
                  </a:lnTo>
                  <a:lnTo>
                    <a:pt x="816" y="346"/>
                  </a:lnTo>
                  <a:lnTo>
                    <a:pt x="782" y="544"/>
                  </a:lnTo>
                  <a:lnTo>
                    <a:pt x="465" y="272"/>
                  </a:lnTo>
                  <a:lnTo>
                    <a:pt x="510" y="289"/>
                  </a:lnTo>
                  <a:lnTo>
                    <a:pt x="590" y="374"/>
                  </a:lnTo>
                  <a:lnTo>
                    <a:pt x="726" y="624"/>
                  </a:lnTo>
                  <a:lnTo>
                    <a:pt x="726" y="595"/>
                  </a:lnTo>
                  <a:lnTo>
                    <a:pt x="709" y="584"/>
                  </a:lnTo>
                  <a:lnTo>
                    <a:pt x="986" y="391"/>
                  </a:lnTo>
                  <a:lnTo>
                    <a:pt x="981" y="204"/>
                  </a:lnTo>
                  <a:lnTo>
                    <a:pt x="1145"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Freeform 6">
              <a:extLst>
                <a:ext uri="{FF2B5EF4-FFF2-40B4-BE49-F238E27FC236}">
                  <a16:creationId xmlns:a16="http://schemas.microsoft.com/office/drawing/2014/main" id="{CD455591-9A8B-1744-B182-04515316ABA3}"/>
                </a:ext>
              </a:extLst>
            </p:cNvPr>
            <p:cNvSpPr>
              <a:spLocks/>
            </p:cNvSpPr>
            <p:nvPr/>
          </p:nvSpPr>
          <p:spPr bwMode="auto">
            <a:xfrm>
              <a:off x="2930690" y="3798170"/>
              <a:ext cx="53975" cy="53975"/>
            </a:xfrm>
            <a:custGeom>
              <a:avLst/>
              <a:gdLst>
                <a:gd name="T0" fmla="*/ 34 w 34"/>
                <a:gd name="T1" fmla="*/ 17 h 34"/>
                <a:gd name="T2" fmla="*/ 28 w 34"/>
                <a:gd name="T3" fmla="*/ 28 h 34"/>
                <a:gd name="T4" fmla="*/ 17 w 34"/>
                <a:gd name="T5" fmla="*/ 34 h 34"/>
                <a:gd name="T6" fmla="*/ 5 w 34"/>
                <a:gd name="T7" fmla="*/ 28 h 34"/>
                <a:gd name="T8" fmla="*/ 0 w 34"/>
                <a:gd name="T9" fmla="*/ 17 h 34"/>
                <a:gd name="T10" fmla="*/ 5 w 34"/>
                <a:gd name="T11" fmla="*/ 5 h 34"/>
                <a:gd name="T12" fmla="*/ 17 w 34"/>
                <a:gd name="T13" fmla="*/ 0 h 34"/>
                <a:gd name="T14" fmla="*/ 28 w 34"/>
                <a:gd name="T15" fmla="*/ 5 h 34"/>
                <a:gd name="T16" fmla="*/ 34 w 3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4">
                  <a:moveTo>
                    <a:pt x="34" y="17"/>
                  </a:moveTo>
                  <a:lnTo>
                    <a:pt x="28" y="28"/>
                  </a:lnTo>
                  <a:lnTo>
                    <a:pt x="17" y="34"/>
                  </a:lnTo>
                  <a:lnTo>
                    <a:pt x="5" y="28"/>
                  </a:lnTo>
                  <a:lnTo>
                    <a:pt x="0" y="17"/>
                  </a:lnTo>
                  <a:lnTo>
                    <a:pt x="5" y="5"/>
                  </a:lnTo>
                  <a:lnTo>
                    <a:pt x="17" y="0"/>
                  </a:lnTo>
                  <a:lnTo>
                    <a:pt x="28" y="5"/>
                  </a:lnTo>
                  <a:lnTo>
                    <a:pt x="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7">
              <a:extLst>
                <a:ext uri="{FF2B5EF4-FFF2-40B4-BE49-F238E27FC236}">
                  <a16:creationId xmlns:a16="http://schemas.microsoft.com/office/drawing/2014/main" id="{F8B36BFC-2CDD-FD91-5797-266B5314C03D}"/>
                </a:ext>
              </a:extLst>
            </p:cNvPr>
            <p:cNvSpPr>
              <a:spLocks/>
            </p:cNvSpPr>
            <p:nvPr/>
          </p:nvSpPr>
          <p:spPr bwMode="auto">
            <a:xfrm>
              <a:off x="4027652" y="2078907"/>
              <a:ext cx="53975" cy="53975"/>
            </a:xfrm>
            <a:custGeom>
              <a:avLst/>
              <a:gdLst>
                <a:gd name="T0" fmla="*/ 34 w 34"/>
                <a:gd name="T1" fmla="*/ 17 h 34"/>
                <a:gd name="T2" fmla="*/ 28 w 34"/>
                <a:gd name="T3" fmla="*/ 28 h 34"/>
                <a:gd name="T4" fmla="*/ 17 w 34"/>
                <a:gd name="T5" fmla="*/ 34 h 34"/>
                <a:gd name="T6" fmla="*/ 6 w 34"/>
                <a:gd name="T7" fmla="*/ 28 h 34"/>
                <a:gd name="T8" fmla="*/ 0 w 34"/>
                <a:gd name="T9" fmla="*/ 17 h 34"/>
                <a:gd name="T10" fmla="*/ 6 w 34"/>
                <a:gd name="T11" fmla="*/ 6 h 34"/>
                <a:gd name="T12" fmla="*/ 17 w 34"/>
                <a:gd name="T13" fmla="*/ 0 h 34"/>
                <a:gd name="T14" fmla="*/ 28 w 34"/>
                <a:gd name="T15" fmla="*/ 6 h 34"/>
                <a:gd name="T16" fmla="*/ 34 w 3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4">
                  <a:moveTo>
                    <a:pt x="34" y="17"/>
                  </a:moveTo>
                  <a:lnTo>
                    <a:pt x="28" y="28"/>
                  </a:lnTo>
                  <a:lnTo>
                    <a:pt x="17" y="34"/>
                  </a:lnTo>
                  <a:lnTo>
                    <a:pt x="6" y="28"/>
                  </a:lnTo>
                  <a:lnTo>
                    <a:pt x="0" y="17"/>
                  </a:lnTo>
                  <a:lnTo>
                    <a:pt x="6" y="6"/>
                  </a:lnTo>
                  <a:lnTo>
                    <a:pt x="17" y="0"/>
                  </a:lnTo>
                  <a:lnTo>
                    <a:pt x="28" y="6"/>
                  </a:lnTo>
                  <a:lnTo>
                    <a:pt x="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Line 8">
              <a:extLst>
                <a:ext uri="{FF2B5EF4-FFF2-40B4-BE49-F238E27FC236}">
                  <a16:creationId xmlns:a16="http://schemas.microsoft.com/office/drawing/2014/main" id="{8F7CBE98-DB60-C3B4-7300-F1B4223FF4B5}"/>
                </a:ext>
              </a:extLst>
            </p:cNvPr>
            <p:cNvSpPr>
              <a:spLocks noChangeShapeType="1"/>
            </p:cNvSpPr>
            <p:nvPr/>
          </p:nvSpPr>
          <p:spPr bwMode="auto">
            <a:xfrm flipV="1">
              <a:off x="2209965"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 name="Line 9">
              <a:extLst>
                <a:ext uri="{FF2B5EF4-FFF2-40B4-BE49-F238E27FC236}">
                  <a16:creationId xmlns:a16="http://schemas.microsoft.com/office/drawing/2014/main" id="{69812B1B-CC75-3A55-9F5D-4C9C6F54CDF7}"/>
                </a:ext>
              </a:extLst>
            </p:cNvPr>
            <p:cNvSpPr>
              <a:spLocks noChangeShapeType="1"/>
            </p:cNvSpPr>
            <p:nvPr/>
          </p:nvSpPr>
          <p:spPr bwMode="auto">
            <a:xfrm flipV="1">
              <a:off x="2317915"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9" name="Line 10">
              <a:extLst>
                <a:ext uri="{FF2B5EF4-FFF2-40B4-BE49-F238E27FC236}">
                  <a16:creationId xmlns:a16="http://schemas.microsoft.com/office/drawing/2014/main" id="{F5C205F8-BFD0-9BFA-8499-C398CDBC2DF2}"/>
                </a:ext>
              </a:extLst>
            </p:cNvPr>
            <p:cNvSpPr>
              <a:spLocks noChangeShapeType="1"/>
            </p:cNvSpPr>
            <p:nvPr/>
          </p:nvSpPr>
          <p:spPr bwMode="auto">
            <a:xfrm flipV="1">
              <a:off x="2425865" y="3788645"/>
              <a:ext cx="1587" cy="3651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0" name="Rectangle 9">
              <a:extLst>
                <a:ext uri="{FF2B5EF4-FFF2-40B4-BE49-F238E27FC236}">
                  <a16:creationId xmlns:a16="http://schemas.microsoft.com/office/drawing/2014/main" id="{36573EAB-5210-62D8-D3D5-C451280C4F3C}"/>
                </a:ext>
              </a:extLst>
            </p:cNvPr>
            <p:cNvSpPr>
              <a:spLocks noChangeArrowheads="1"/>
            </p:cNvSpPr>
            <p:nvPr/>
          </p:nvSpPr>
          <p:spPr bwMode="auto">
            <a:xfrm>
              <a:off x="2362365" y="3842620"/>
              <a:ext cx="746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Rectangle 10">
              <a:extLst>
                <a:ext uri="{FF2B5EF4-FFF2-40B4-BE49-F238E27FC236}">
                  <a16:creationId xmlns:a16="http://schemas.microsoft.com/office/drawing/2014/main" id="{93FD1FC0-5728-C933-1206-E04540BDF47E}"/>
                </a:ext>
              </a:extLst>
            </p:cNvPr>
            <p:cNvSpPr>
              <a:spLocks noChangeArrowheads="1"/>
            </p:cNvSpPr>
            <p:nvPr/>
          </p:nvSpPr>
          <p:spPr bwMode="auto">
            <a:xfrm>
              <a:off x="2362365" y="3850557"/>
              <a:ext cx="234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athematica1"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C77CBB52-557A-7E04-F28A-A9C10AF7ABAA}"/>
                </a:ext>
              </a:extLst>
            </p:cNvPr>
            <p:cNvSpPr>
              <a:spLocks noChangeArrowheads="1"/>
            </p:cNvSpPr>
            <p:nvPr/>
          </p:nvSpPr>
          <p:spPr bwMode="auto">
            <a:xfrm>
              <a:off x="2425865" y="3842620"/>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Rectangle 12">
              <a:extLst>
                <a:ext uri="{FF2B5EF4-FFF2-40B4-BE49-F238E27FC236}">
                  <a16:creationId xmlns:a16="http://schemas.microsoft.com/office/drawing/2014/main" id="{16FB3750-1B3A-B0D2-4484-C51E412C2749}"/>
                </a:ext>
              </a:extLst>
            </p:cNvPr>
            <p:cNvSpPr>
              <a:spLocks noChangeArrowheads="1"/>
            </p:cNvSpPr>
            <p:nvPr/>
          </p:nvSpPr>
          <p:spPr bwMode="auto">
            <a:xfrm>
              <a:off x="2425865" y="3850557"/>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Line 15">
              <a:extLst>
                <a:ext uri="{FF2B5EF4-FFF2-40B4-BE49-F238E27FC236}">
                  <a16:creationId xmlns:a16="http://schemas.microsoft.com/office/drawing/2014/main" id="{494B022F-AE34-F265-375B-E249C773F0E8}"/>
                </a:ext>
              </a:extLst>
            </p:cNvPr>
            <p:cNvSpPr>
              <a:spLocks noChangeShapeType="1"/>
            </p:cNvSpPr>
            <p:nvPr/>
          </p:nvSpPr>
          <p:spPr bwMode="auto">
            <a:xfrm flipV="1">
              <a:off x="2533815"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8" name="Line 16">
              <a:extLst>
                <a:ext uri="{FF2B5EF4-FFF2-40B4-BE49-F238E27FC236}">
                  <a16:creationId xmlns:a16="http://schemas.microsoft.com/office/drawing/2014/main" id="{D2868E2F-79BC-AFDB-7FF0-9DAD7A47AB62}"/>
                </a:ext>
              </a:extLst>
            </p:cNvPr>
            <p:cNvSpPr>
              <a:spLocks noChangeShapeType="1"/>
            </p:cNvSpPr>
            <p:nvPr/>
          </p:nvSpPr>
          <p:spPr bwMode="auto">
            <a:xfrm flipV="1">
              <a:off x="2641765"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9" name="Line 17">
              <a:extLst>
                <a:ext uri="{FF2B5EF4-FFF2-40B4-BE49-F238E27FC236}">
                  <a16:creationId xmlns:a16="http://schemas.microsoft.com/office/drawing/2014/main" id="{70D62A33-E911-FF21-A51B-70E5AF420B9F}"/>
                </a:ext>
              </a:extLst>
            </p:cNvPr>
            <p:cNvSpPr>
              <a:spLocks noChangeShapeType="1"/>
            </p:cNvSpPr>
            <p:nvPr/>
          </p:nvSpPr>
          <p:spPr bwMode="auto">
            <a:xfrm flipV="1">
              <a:off x="2740190"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1" name="Line 18">
              <a:extLst>
                <a:ext uri="{FF2B5EF4-FFF2-40B4-BE49-F238E27FC236}">
                  <a16:creationId xmlns:a16="http://schemas.microsoft.com/office/drawing/2014/main" id="{DACCD011-1539-1D8D-B1DA-C405F18C5FEE}"/>
                </a:ext>
              </a:extLst>
            </p:cNvPr>
            <p:cNvSpPr>
              <a:spLocks noChangeShapeType="1"/>
            </p:cNvSpPr>
            <p:nvPr/>
          </p:nvSpPr>
          <p:spPr bwMode="auto">
            <a:xfrm flipV="1">
              <a:off x="2848140"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2" name="Line 19">
              <a:extLst>
                <a:ext uri="{FF2B5EF4-FFF2-40B4-BE49-F238E27FC236}">
                  <a16:creationId xmlns:a16="http://schemas.microsoft.com/office/drawing/2014/main" id="{487E3F28-52A0-C823-B953-27BDC0D8DA83}"/>
                </a:ext>
              </a:extLst>
            </p:cNvPr>
            <p:cNvSpPr>
              <a:spLocks noChangeShapeType="1"/>
            </p:cNvSpPr>
            <p:nvPr/>
          </p:nvSpPr>
          <p:spPr bwMode="auto">
            <a:xfrm flipV="1">
              <a:off x="2957677" y="3788645"/>
              <a:ext cx="1587" cy="3651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3" name="Line 20">
              <a:extLst>
                <a:ext uri="{FF2B5EF4-FFF2-40B4-BE49-F238E27FC236}">
                  <a16:creationId xmlns:a16="http://schemas.microsoft.com/office/drawing/2014/main" id="{C7B8840C-0FC3-25E1-2640-4F579A0E15BE}"/>
                </a:ext>
              </a:extLst>
            </p:cNvPr>
            <p:cNvSpPr>
              <a:spLocks noChangeShapeType="1"/>
            </p:cNvSpPr>
            <p:nvPr/>
          </p:nvSpPr>
          <p:spPr bwMode="auto">
            <a:xfrm flipV="1">
              <a:off x="3065627"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4" name="Line 21">
              <a:extLst>
                <a:ext uri="{FF2B5EF4-FFF2-40B4-BE49-F238E27FC236}">
                  <a16:creationId xmlns:a16="http://schemas.microsoft.com/office/drawing/2014/main" id="{2959CA6A-AFC0-4800-147B-5576FAD5BC02}"/>
                </a:ext>
              </a:extLst>
            </p:cNvPr>
            <p:cNvSpPr>
              <a:spLocks noChangeShapeType="1"/>
            </p:cNvSpPr>
            <p:nvPr/>
          </p:nvSpPr>
          <p:spPr bwMode="auto">
            <a:xfrm flipV="1">
              <a:off x="3173577"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5" name="Line 22">
              <a:extLst>
                <a:ext uri="{FF2B5EF4-FFF2-40B4-BE49-F238E27FC236}">
                  <a16:creationId xmlns:a16="http://schemas.microsoft.com/office/drawing/2014/main" id="{7F40CAE4-6191-2E3C-2D93-5F5DB15D2ABD}"/>
                </a:ext>
              </a:extLst>
            </p:cNvPr>
            <p:cNvSpPr>
              <a:spLocks noChangeShapeType="1"/>
            </p:cNvSpPr>
            <p:nvPr/>
          </p:nvSpPr>
          <p:spPr bwMode="auto">
            <a:xfrm flipV="1">
              <a:off x="3281527"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6" name="Line 23">
              <a:extLst>
                <a:ext uri="{FF2B5EF4-FFF2-40B4-BE49-F238E27FC236}">
                  <a16:creationId xmlns:a16="http://schemas.microsoft.com/office/drawing/2014/main" id="{AEC2FD41-3BE0-3F8F-8914-69A54A6940D7}"/>
                </a:ext>
              </a:extLst>
            </p:cNvPr>
            <p:cNvSpPr>
              <a:spLocks noChangeShapeType="1"/>
            </p:cNvSpPr>
            <p:nvPr/>
          </p:nvSpPr>
          <p:spPr bwMode="auto">
            <a:xfrm flipV="1">
              <a:off x="3389477"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7" name="Line 24">
              <a:extLst>
                <a:ext uri="{FF2B5EF4-FFF2-40B4-BE49-F238E27FC236}">
                  <a16:creationId xmlns:a16="http://schemas.microsoft.com/office/drawing/2014/main" id="{8C8EF5B2-19BF-D624-145C-D3B3A3DC74B9}"/>
                </a:ext>
              </a:extLst>
            </p:cNvPr>
            <p:cNvSpPr>
              <a:spLocks noChangeShapeType="1"/>
            </p:cNvSpPr>
            <p:nvPr/>
          </p:nvSpPr>
          <p:spPr bwMode="auto">
            <a:xfrm flipV="1">
              <a:off x="3497427" y="3788645"/>
              <a:ext cx="1587" cy="3651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8" name="Rectangle 27">
              <a:extLst>
                <a:ext uri="{FF2B5EF4-FFF2-40B4-BE49-F238E27FC236}">
                  <a16:creationId xmlns:a16="http://schemas.microsoft.com/office/drawing/2014/main" id="{AEA0EE89-7374-6CCC-BD3A-B928D155CEE5}"/>
                </a:ext>
              </a:extLst>
            </p:cNvPr>
            <p:cNvSpPr>
              <a:spLocks noChangeArrowheads="1"/>
            </p:cNvSpPr>
            <p:nvPr/>
          </p:nvSpPr>
          <p:spPr bwMode="auto">
            <a:xfrm>
              <a:off x="3470440" y="3842620"/>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Rectangle 28">
              <a:extLst>
                <a:ext uri="{FF2B5EF4-FFF2-40B4-BE49-F238E27FC236}">
                  <a16:creationId xmlns:a16="http://schemas.microsoft.com/office/drawing/2014/main" id="{2D22B2D2-4F32-73A0-2921-A4C2606C1672}"/>
                </a:ext>
              </a:extLst>
            </p:cNvPr>
            <p:cNvSpPr>
              <a:spLocks noChangeArrowheads="1"/>
            </p:cNvSpPr>
            <p:nvPr/>
          </p:nvSpPr>
          <p:spPr bwMode="auto">
            <a:xfrm>
              <a:off x="3470440" y="3850557"/>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Line 27">
              <a:extLst>
                <a:ext uri="{FF2B5EF4-FFF2-40B4-BE49-F238E27FC236}">
                  <a16:creationId xmlns:a16="http://schemas.microsoft.com/office/drawing/2014/main" id="{05D7BE22-261F-0126-637E-46E48F5145B4}"/>
                </a:ext>
              </a:extLst>
            </p:cNvPr>
            <p:cNvSpPr>
              <a:spLocks noChangeShapeType="1"/>
            </p:cNvSpPr>
            <p:nvPr/>
          </p:nvSpPr>
          <p:spPr bwMode="auto">
            <a:xfrm flipV="1">
              <a:off x="3605377"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1" name="Line 28">
              <a:extLst>
                <a:ext uri="{FF2B5EF4-FFF2-40B4-BE49-F238E27FC236}">
                  <a16:creationId xmlns:a16="http://schemas.microsoft.com/office/drawing/2014/main" id="{454D08F6-CE8C-DC92-CA88-24CC729A90DE}"/>
                </a:ext>
              </a:extLst>
            </p:cNvPr>
            <p:cNvSpPr>
              <a:spLocks noChangeShapeType="1"/>
            </p:cNvSpPr>
            <p:nvPr/>
          </p:nvSpPr>
          <p:spPr bwMode="auto">
            <a:xfrm flipV="1">
              <a:off x="3713327"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2" name="Line 29">
              <a:extLst>
                <a:ext uri="{FF2B5EF4-FFF2-40B4-BE49-F238E27FC236}">
                  <a16:creationId xmlns:a16="http://schemas.microsoft.com/office/drawing/2014/main" id="{9C080EF2-9FF6-A13C-4426-980076704C48}"/>
                </a:ext>
              </a:extLst>
            </p:cNvPr>
            <p:cNvSpPr>
              <a:spLocks noChangeShapeType="1"/>
            </p:cNvSpPr>
            <p:nvPr/>
          </p:nvSpPr>
          <p:spPr bwMode="auto">
            <a:xfrm flipV="1">
              <a:off x="3821277"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3" name="Line 30">
              <a:extLst>
                <a:ext uri="{FF2B5EF4-FFF2-40B4-BE49-F238E27FC236}">
                  <a16:creationId xmlns:a16="http://schemas.microsoft.com/office/drawing/2014/main" id="{3DABCE70-CCDD-5B95-A826-938D24D8FBC1}"/>
                </a:ext>
              </a:extLst>
            </p:cNvPr>
            <p:cNvSpPr>
              <a:spLocks noChangeShapeType="1"/>
            </p:cNvSpPr>
            <p:nvPr/>
          </p:nvSpPr>
          <p:spPr bwMode="auto">
            <a:xfrm flipV="1">
              <a:off x="3919702"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4" name="Line 31">
              <a:extLst>
                <a:ext uri="{FF2B5EF4-FFF2-40B4-BE49-F238E27FC236}">
                  <a16:creationId xmlns:a16="http://schemas.microsoft.com/office/drawing/2014/main" id="{517F8F3D-6127-A119-455F-689523255D5D}"/>
                </a:ext>
              </a:extLst>
            </p:cNvPr>
            <p:cNvSpPr>
              <a:spLocks noChangeShapeType="1"/>
            </p:cNvSpPr>
            <p:nvPr/>
          </p:nvSpPr>
          <p:spPr bwMode="auto">
            <a:xfrm flipV="1">
              <a:off x="4027652" y="3788645"/>
              <a:ext cx="1587" cy="3651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5" name="Rectangle 34">
              <a:extLst>
                <a:ext uri="{FF2B5EF4-FFF2-40B4-BE49-F238E27FC236}">
                  <a16:creationId xmlns:a16="http://schemas.microsoft.com/office/drawing/2014/main" id="{F48EA7D4-3C4A-03DD-5340-A5CAF30F1EBF}"/>
                </a:ext>
              </a:extLst>
            </p:cNvPr>
            <p:cNvSpPr>
              <a:spLocks noChangeArrowheads="1"/>
            </p:cNvSpPr>
            <p:nvPr/>
          </p:nvSpPr>
          <p:spPr bwMode="auto">
            <a:xfrm>
              <a:off x="4000665" y="3842620"/>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Rectangle 35">
              <a:extLst>
                <a:ext uri="{FF2B5EF4-FFF2-40B4-BE49-F238E27FC236}">
                  <a16:creationId xmlns:a16="http://schemas.microsoft.com/office/drawing/2014/main" id="{7F57CD81-43B6-A4A9-CCDB-C33C13C787D9}"/>
                </a:ext>
              </a:extLst>
            </p:cNvPr>
            <p:cNvSpPr>
              <a:spLocks noChangeArrowheads="1"/>
            </p:cNvSpPr>
            <p:nvPr/>
          </p:nvSpPr>
          <p:spPr bwMode="auto">
            <a:xfrm>
              <a:off x="4000665" y="3850557"/>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Line 34">
              <a:extLst>
                <a:ext uri="{FF2B5EF4-FFF2-40B4-BE49-F238E27FC236}">
                  <a16:creationId xmlns:a16="http://schemas.microsoft.com/office/drawing/2014/main" id="{709898D1-8670-E595-15B5-99A89F4B8A94}"/>
                </a:ext>
              </a:extLst>
            </p:cNvPr>
            <p:cNvSpPr>
              <a:spLocks noChangeShapeType="1"/>
            </p:cNvSpPr>
            <p:nvPr/>
          </p:nvSpPr>
          <p:spPr bwMode="auto">
            <a:xfrm flipV="1">
              <a:off x="4135602"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8" name="Line 35">
              <a:extLst>
                <a:ext uri="{FF2B5EF4-FFF2-40B4-BE49-F238E27FC236}">
                  <a16:creationId xmlns:a16="http://schemas.microsoft.com/office/drawing/2014/main" id="{433EA12B-D99C-4466-6346-81A03D344C5D}"/>
                </a:ext>
              </a:extLst>
            </p:cNvPr>
            <p:cNvSpPr>
              <a:spLocks noChangeShapeType="1"/>
            </p:cNvSpPr>
            <p:nvPr/>
          </p:nvSpPr>
          <p:spPr bwMode="auto">
            <a:xfrm flipV="1">
              <a:off x="4243552"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9" name="Line 36">
              <a:extLst>
                <a:ext uri="{FF2B5EF4-FFF2-40B4-BE49-F238E27FC236}">
                  <a16:creationId xmlns:a16="http://schemas.microsoft.com/office/drawing/2014/main" id="{0C1B33EA-C769-E081-62B2-FF91835F7EE8}"/>
                </a:ext>
              </a:extLst>
            </p:cNvPr>
            <p:cNvSpPr>
              <a:spLocks noChangeShapeType="1"/>
            </p:cNvSpPr>
            <p:nvPr/>
          </p:nvSpPr>
          <p:spPr bwMode="auto">
            <a:xfrm flipV="1">
              <a:off x="4351502"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0" name="Line 37">
              <a:extLst>
                <a:ext uri="{FF2B5EF4-FFF2-40B4-BE49-F238E27FC236}">
                  <a16:creationId xmlns:a16="http://schemas.microsoft.com/office/drawing/2014/main" id="{8933A902-A2CB-953A-294C-E64D242EBEA7}"/>
                </a:ext>
              </a:extLst>
            </p:cNvPr>
            <p:cNvSpPr>
              <a:spLocks noChangeShapeType="1"/>
            </p:cNvSpPr>
            <p:nvPr/>
          </p:nvSpPr>
          <p:spPr bwMode="auto">
            <a:xfrm flipV="1">
              <a:off x="4459452"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1" name="Line 38">
              <a:extLst>
                <a:ext uri="{FF2B5EF4-FFF2-40B4-BE49-F238E27FC236}">
                  <a16:creationId xmlns:a16="http://schemas.microsoft.com/office/drawing/2014/main" id="{E8A4B1CD-CFC1-7289-88DB-96D3EBFB0A5C}"/>
                </a:ext>
              </a:extLst>
            </p:cNvPr>
            <p:cNvSpPr>
              <a:spLocks noChangeShapeType="1"/>
            </p:cNvSpPr>
            <p:nvPr/>
          </p:nvSpPr>
          <p:spPr bwMode="auto">
            <a:xfrm flipV="1">
              <a:off x="4567402" y="3788645"/>
              <a:ext cx="1587" cy="3651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2" name="Rectangle 41">
              <a:extLst>
                <a:ext uri="{FF2B5EF4-FFF2-40B4-BE49-F238E27FC236}">
                  <a16:creationId xmlns:a16="http://schemas.microsoft.com/office/drawing/2014/main" id="{32EF83D5-20C4-10CF-0C47-37B69B089C02}"/>
                </a:ext>
              </a:extLst>
            </p:cNvPr>
            <p:cNvSpPr>
              <a:spLocks noChangeArrowheads="1"/>
            </p:cNvSpPr>
            <p:nvPr/>
          </p:nvSpPr>
          <p:spPr bwMode="auto">
            <a:xfrm>
              <a:off x="4540415" y="3842620"/>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Rectangle 42">
              <a:extLst>
                <a:ext uri="{FF2B5EF4-FFF2-40B4-BE49-F238E27FC236}">
                  <a16:creationId xmlns:a16="http://schemas.microsoft.com/office/drawing/2014/main" id="{35D2DDDB-2E08-68BB-12FF-906C90D903AE}"/>
                </a:ext>
              </a:extLst>
            </p:cNvPr>
            <p:cNvSpPr>
              <a:spLocks noChangeArrowheads="1"/>
            </p:cNvSpPr>
            <p:nvPr/>
          </p:nvSpPr>
          <p:spPr bwMode="auto">
            <a:xfrm>
              <a:off x="4540415" y="3850557"/>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Line 41">
              <a:extLst>
                <a:ext uri="{FF2B5EF4-FFF2-40B4-BE49-F238E27FC236}">
                  <a16:creationId xmlns:a16="http://schemas.microsoft.com/office/drawing/2014/main" id="{E71FB425-A100-E2C9-6356-237B56898129}"/>
                </a:ext>
              </a:extLst>
            </p:cNvPr>
            <p:cNvSpPr>
              <a:spLocks noChangeShapeType="1"/>
            </p:cNvSpPr>
            <p:nvPr/>
          </p:nvSpPr>
          <p:spPr bwMode="auto">
            <a:xfrm flipV="1">
              <a:off x="4675352"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5" name="Line 42">
              <a:extLst>
                <a:ext uri="{FF2B5EF4-FFF2-40B4-BE49-F238E27FC236}">
                  <a16:creationId xmlns:a16="http://schemas.microsoft.com/office/drawing/2014/main" id="{885DFD34-7D81-5DCF-E020-8C4C04FE76F8}"/>
                </a:ext>
              </a:extLst>
            </p:cNvPr>
            <p:cNvSpPr>
              <a:spLocks noChangeShapeType="1"/>
            </p:cNvSpPr>
            <p:nvPr/>
          </p:nvSpPr>
          <p:spPr bwMode="auto">
            <a:xfrm flipV="1">
              <a:off x="4783302"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6" name="Line 43">
              <a:extLst>
                <a:ext uri="{FF2B5EF4-FFF2-40B4-BE49-F238E27FC236}">
                  <a16:creationId xmlns:a16="http://schemas.microsoft.com/office/drawing/2014/main" id="{D6A0DCF9-614E-0D1F-EA12-4F4C90CD7454}"/>
                </a:ext>
              </a:extLst>
            </p:cNvPr>
            <p:cNvSpPr>
              <a:spLocks noChangeShapeType="1"/>
            </p:cNvSpPr>
            <p:nvPr/>
          </p:nvSpPr>
          <p:spPr bwMode="auto">
            <a:xfrm flipV="1">
              <a:off x="4891252" y="3798170"/>
              <a:ext cx="1587" cy="269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7" name="Line 44">
              <a:extLst>
                <a:ext uri="{FF2B5EF4-FFF2-40B4-BE49-F238E27FC236}">
                  <a16:creationId xmlns:a16="http://schemas.microsoft.com/office/drawing/2014/main" id="{6B8E183D-B1EC-6A6E-21C2-4B087C11A638}"/>
                </a:ext>
              </a:extLst>
            </p:cNvPr>
            <p:cNvSpPr>
              <a:spLocks noChangeShapeType="1"/>
            </p:cNvSpPr>
            <p:nvPr/>
          </p:nvSpPr>
          <p:spPr bwMode="auto">
            <a:xfrm>
              <a:off x="2182977" y="3825157"/>
              <a:ext cx="2708275"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8" name="Line 45">
              <a:extLst>
                <a:ext uri="{FF2B5EF4-FFF2-40B4-BE49-F238E27FC236}">
                  <a16:creationId xmlns:a16="http://schemas.microsoft.com/office/drawing/2014/main" id="{234D489A-AD2F-33A9-08F0-AC070174B1FC}"/>
                </a:ext>
              </a:extLst>
            </p:cNvPr>
            <p:cNvSpPr>
              <a:spLocks noChangeShapeType="1"/>
            </p:cNvSpPr>
            <p:nvPr/>
          </p:nvSpPr>
          <p:spPr bwMode="auto">
            <a:xfrm>
              <a:off x="2957677" y="585874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9" name="Line 46">
              <a:extLst>
                <a:ext uri="{FF2B5EF4-FFF2-40B4-BE49-F238E27FC236}">
                  <a16:creationId xmlns:a16="http://schemas.microsoft.com/office/drawing/2014/main" id="{C2FFB523-61AC-B32A-AD6B-94A65DB839DA}"/>
                </a:ext>
              </a:extLst>
            </p:cNvPr>
            <p:cNvSpPr>
              <a:spLocks noChangeShapeType="1"/>
            </p:cNvSpPr>
            <p:nvPr/>
          </p:nvSpPr>
          <p:spPr bwMode="auto">
            <a:xfrm>
              <a:off x="2957677" y="575079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0" name="Line 47">
              <a:extLst>
                <a:ext uri="{FF2B5EF4-FFF2-40B4-BE49-F238E27FC236}">
                  <a16:creationId xmlns:a16="http://schemas.microsoft.com/office/drawing/2014/main" id="{1F6FC6FE-C354-16B4-79B4-D0CD213413CF}"/>
                </a:ext>
              </a:extLst>
            </p:cNvPr>
            <p:cNvSpPr>
              <a:spLocks noChangeShapeType="1"/>
            </p:cNvSpPr>
            <p:nvPr/>
          </p:nvSpPr>
          <p:spPr bwMode="auto">
            <a:xfrm>
              <a:off x="2957677" y="564284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 name="Line 48">
              <a:extLst>
                <a:ext uri="{FF2B5EF4-FFF2-40B4-BE49-F238E27FC236}">
                  <a16:creationId xmlns:a16="http://schemas.microsoft.com/office/drawing/2014/main" id="{CB1C7A51-8ED5-96D9-8DC8-5D61BF91D357}"/>
                </a:ext>
              </a:extLst>
            </p:cNvPr>
            <p:cNvSpPr>
              <a:spLocks noChangeShapeType="1"/>
            </p:cNvSpPr>
            <p:nvPr/>
          </p:nvSpPr>
          <p:spPr bwMode="auto">
            <a:xfrm>
              <a:off x="2957677" y="553489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2" name="Line 49">
              <a:extLst>
                <a:ext uri="{FF2B5EF4-FFF2-40B4-BE49-F238E27FC236}">
                  <a16:creationId xmlns:a16="http://schemas.microsoft.com/office/drawing/2014/main" id="{23E2FE57-95D1-D76A-EB9F-D28F2CB10749}"/>
                </a:ext>
              </a:extLst>
            </p:cNvPr>
            <p:cNvSpPr>
              <a:spLocks noChangeShapeType="1"/>
            </p:cNvSpPr>
            <p:nvPr/>
          </p:nvSpPr>
          <p:spPr bwMode="auto">
            <a:xfrm>
              <a:off x="2957677" y="5426945"/>
              <a:ext cx="34925"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3" name="Rectangle 52">
              <a:extLst>
                <a:ext uri="{FF2B5EF4-FFF2-40B4-BE49-F238E27FC236}">
                  <a16:creationId xmlns:a16="http://schemas.microsoft.com/office/drawing/2014/main" id="{DAC415A1-AC88-D6AC-D218-50FB7B206E2F}"/>
                </a:ext>
              </a:extLst>
            </p:cNvPr>
            <p:cNvSpPr>
              <a:spLocks noChangeArrowheads="1"/>
            </p:cNvSpPr>
            <p:nvPr/>
          </p:nvSpPr>
          <p:spPr bwMode="auto">
            <a:xfrm>
              <a:off x="2821152" y="5372970"/>
              <a:ext cx="746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Rectangle 53">
              <a:extLst>
                <a:ext uri="{FF2B5EF4-FFF2-40B4-BE49-F238E27FC236}">
                  <a16:creationId xmlns:a16="http://schemas.microsoft.com/office/drawing/2014/main" id="{22227C69-B0C8-EAAB-244A-AE94066B84DC}"/>
                </a:ext>
              </a:extLst>
            </p:cNvPr>
            <p:cNvSpPr>
              <a:spLocks noChangeArrowheads="1"/>
            </p:cNvSpPr>
            <p:nvPr/>
          </p:nvSpPr>
          <p:spPr bwMode="auto">
            <a:xfrm>
              <a:off x="2821152" y="5380907"/>
              <a:ext cx="234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athematica1"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4">
              <a:extLst>
                <a:ext uri="{FF2B5EF4-FFF2-40B4-BE49-F238E27FC236}">
                  <a16:creationId xmlns:a16="http://schemas.microsoft.com/office/drawing/2014/main" id="{9ABEB1EE-03C1-119C-8BF5-E6C192609DC2}"/>
                </a:ext>
              </a:extLst>
            </p:cNvPr>
            <p:cNvSpPr>
              <a:spLocks noChangeArrowheads="1"/>
            </p:cNvSpPr>
            <p:nvPr/>
          </p:nvSpPr>
          <p:spPr bwMode="auto">
            <a:xfrm>
              <a:off x="2876715" y="5372970"/>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Rectangle 55">
              <a:extLst>
                <a:ext uri="{FF2B5EF4-FFF2-40B4-BE49-F238E27FC236}">
                  <a16:creationId xmlns:a16="http://schemas.microsoft.com/office/drawing/2014/main" id="{97151523-8FAB-8C3D-7000-36DEC63611B4}"/>
                </a:ext>
              </a:extLst>
            </p:cNvPr>
            <p:cNvSpPr>
              <a:spLocks noChangeArrowheads="1"/>
            </p:cNvSpPr>
            <p:nvPr/>
          </p:nvSpPr>
          <p:spPr bwMode="auto">
            <a:xfrm>
              <a:off x="2876715" y="5380907"/>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Line 54">
              <a:extLst>
                <a:ext uri="{FF2B5EF4-FFF2-40B4-BE49-F238E27FC236}">
                  <a16:creationId xmlns:a16="http://schemas.microsoft.com/office/drawing/2014/main" id="{418FF536-4742-9E31-2B24-24ADFFE9713B}"/>
                </a:ext>
              </a:extLst>
            </p:cNvPr>
            <p:cNvSpPr>
              <a:spLocks noChangeShapeType="1"/>
            </p:cNvSpPr>
            <p:nvPr/>
          </p:nvSpPr>
          <p:spPr bwMode="auto">
            <a:xfrm>
              <a:off x="2957677" y="531899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8" name="Line 55">
              <a:extLst>
                <a:ext uri="{FF2B5EF4-FFF2-40B4-BE49-F238E27FC236}">
                  <a16:creationId xmlns:a16="http://schemas.microsoft.com/office/drawing/2014/main" id="{C4C9F595-30B4-9449-0A58-404B00074713}"/>
                </a:ext>
              </a:extLst>
            </p:cNvPr>
            <p:cNvSpPr>
              <a:spLocks noChangeShapeType="1"/>
            </p:cNvSpPr>
            <p:nvPr/>
          </p:nvSpPr>
          <p:spPr bwMode="auto">
            <a:xfrm>
              <a:off x="2957677" y="521104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9" name="Line 56">
              <a:extLst>
                <a:ext uri="{FF2B5EF4-FFF2-40B4-BE49-F238E27FC236}">
                  <a16:creationId xmlns:a16="http://schemas.microsoft.com/office/drawing/2014/main" id="{102725B6-C18C-70C2-F560-EEC58326FE7D}"/>
                </a:ext>
              </a:extLst>
            </p:cNvPr>
            <p:cNvSpPr>
              <a:spLocks noChangeShapeType="1"/>
            </p:cNvSpPr>
            <p:nvPr/>
          </p:nvSpPr>
          <p:spPr bwMode="auto">
            <a:xfrm>
              <a:off x="2957677" y="510309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0" name="Line 57">
              <a:extLst>
                <a:ext uri="{FF2B5EF4-FFF2-40B4-BE49-F238E27FC236}">
                  <a16:creationId xmlns:a16="http://schemas.microsoft.com/office/drawing/2014/main" id="{6ACA3AE1-AA2B-9A12-1212-0F1FC1EEA8C9}"/>
                </a:ext>
              </a:extLst>
            </p:cNvPr>
            <p:cNvSpPr>
              <a:spLocks noChangeShapeType="1"/>
            </p:cNvSpPr>
            <p:nvPr/>
          </p:nvSpPr>
          <p:spPr bwMode="auto">
            <a:xfrm>
              <a:off x="2957677" y="500308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1" name="Line 58">
              <a:extLst>
                <a:ext uri="{FF2B5EF4-FFF2-40B4-BE49-F238E27FC236}">
                  <a16:creationId xmlns:a16="http://schemas.microsoft.com/office/drawing/2014/main" id="{CCB2E956-F217-AB6D-0BBA-569F0CE3EE1B}"/>
                </a:ext>
              </a:extLst>
            </p:cNvPr>
            <p:cNvSpPr>
              <a:spLocks noChangeShapeType="1"/>
            </p:cNvSpPr>
            <p:nvPr/>
          </p:nvSpPr>
          <p:spPr bwMode="auto">
            <a:xfrm>
              <a:off x="2957677" y="4895132"/>
              <a:ext cx="34925"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2" name="Rectangle 61">
              <a:extLst>
                <a:ext uri="{FF2B5EF4-FFF2-40B4-BE49-F238E27FC236}">
                  <a16:creationId xmlns:a16="http://schemas.microsoft.com/office/drawing/2014/main" id="{7C3F1D0A-D8A5-3FC5-020C-90F8B0064BA9}"/>
                </a:ext>
              </a:extLst>
            </p:cNvPr>
            <p:cNvSpPr>
              <a:spLocks noChangeArrowheads="1"/>
            </p:cNvSpPr>
            <p:nvPr/>
          </p:nvSpPr>
          <p:spPr bwMode="auto">
            <a:xfrm>
              <a:off x="2821152" y="4831632"/>
              <a:ext cx="746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Rectangle 62">
              <a:extLst>
                <a:ext uri="{FF2B5EF4-FFF2-40B4-BE49-F238E27FC236}">
                  <a16:creationId xmlns:a16="http://schemas.microsoft.com/office/drawing/2014/main" id="{35EC83EA-3771-6DEA-D83F-225A5B96EC06}"/>
                </a:ext>
              </a:extLst>
            </p:cNvPr>
            <p:cNvSpPr>
              <a:spLocks noChangeArrowheads="1"/>
            </p:cNvSpPr>
            <p:nvPr/>
          </p:nvSpPr>
          <p:spPr bwMode="auto">
            <a:xfrm>
              <a:off x="2821152" y="4839570"/>
              <a:ext cx="234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athematica1"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024" name="Rectangle 513023">
              <a:extLst>
                <a:ext uri="{FF2B5EF4-FFF2-40B4-BE49-F238E27FC236}">
                  <a16:creationId xmlns:a16="http://schemas.microsoft.com/office/drawing/2014/main" id="{0892CA3E-B7A7-47B3-2BBE-28E5B5527859}"/>
                </a:ext>
              </a:extLst>
            </p:cNvPr>
            <p:cNvSpPr>
              <a:spLocks noChangeArrowheads="1"/>
            </p:cNvSpPr>
            <p:nvPr/>
          </p:nvSpPr>
          <p:spPr bwMode="auto">
            <a:xfrm>
              <a:off x="2876715" y="4831632"/>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025" name="Rectangle 513024">
              <a:extLst>
                <a:ext uri="{FF2B5EF4-FFF2-40B4-BE49-F238E27FC236}">
                  <a16:creationId xmlns:a16="http://schemas.microsoft.com/office/drawing/2014/main" id="{2F6E1E06-2D4E-63D0-87FC-97AC7C3170BF}"/>
                </a:ext>
              </a:extLst>
            </p:cNvPr>
            <p:cNvSpPr>
              <a:spLocks noChangeArrowheads="1"/>
            </p:cNvSpPr>
            <p:nvPr/>
          </p:nvSpPr>
          <p:spPr bwMode="auto">
            <a:xfrm>
              <a:off x="2876715" y="4839570"/>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026" name="Line 63">
              <a:extLst>
                <a:ext uri="{FF2B5EF4-FFF2-40B4-BE49-F238E27FC236}">
                  <a16:creationId xmlns:a16="http://schemas.microsoft.com/office/drawing/2014/main" id="{028D26A0-D213-67EB-8409-1461F1EB7588}"/>
                </a:ext>
              </a:extLst>
            </p:cNvPr>
            <p:cNvSpPr>
              <a:spLocks noChangeShapeType="1"/>
            </p:cNvSpPr>
            <p:nvPr/>
          </p:nvSpPr>
          <p:spPr bwMode="auto">
            <a:xfrm>
              <a:off x="2957677" y="478718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27" name="Line 64">
              <a:extLst>
                <a:ext uri="{FF2B5EF4-FFF2-40B4-BE49-F238E27FC236}">
                  <a16:creationId xmlns:a16="http://schemas.microsoft.com/office/drawing/2014/main" id="{6875FD5F-3744-C21A-ACE2-0DC6D1320FFB}"/>
                </a:ext>
              </a:extLst>
            </p:cNvPr>
            <p:cNvSpPr>
              <a:spLocks noChangeShapeType="1"/>
            </p:cNvSpPr>
            <p:nvPr/>
          </p:nvSpPr>
          <p:spPr bwMode="auto">
            <a:xfrm>
              <a:off x="2957677" y="467923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28" name="Line 65">
              <a:extLst>
                <a:ext uri="{FF2B5EF4-FFF2-40B4-BE49-F238E27FC236}">
                  <a16:creationId xmlns:a16="http://schemas.microsoft.com/office/drawing/2014/main" id="{A0C89685-8D4C-C320-45F7-867CEFD74A54}"/>
                </a:ext>
              </a:extLst>
            </p:cNvPr>
            <p:cNvSpPr>
              <a:spLocks noChangeShapeType="1"/>
            </p:cNvSpPr>
            <p:nvPr/>
          </p:nvSpPr>
          <p:spPr bwMode="auto">
            <a:xfrm>
              <a:off x="2957677" y="457128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29" name="Line 66">
              <a:extLst>
                <a:ext uri="{FF2B5EF4-FFF2-40B4-BE49-F238E27FC236}">
                  <a16:creationId xmlns:a16="http://schemas.microsoft.com/office/drawing/2014/main" id="{41B83EB7-F737-BFCA-17C5-3288979F3237}"/>
                </a:ext>
              </a:extLst>
            </p:cNvPr>
            <p:cNvSpPr>
              <a:spLocks noChangeShapeType="1"/>
            </p:cNvSpPr>
            <p:nvPr/>
          </p:nvSpPr>
          <p:spPr bwMode="auto">
            <a:xfrm>
              <a:off x="2957677" y="446333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30" name="Line 67">
              <a:extLst>
                <a:ext uri="{FF2B5EF4-FFF2-40B4-BE49-F238E27FC236}">
                  <a16:creationId xmlns:a16="http://schemas.microsoft.com/office/drawing/2014/main" id="{C7195043-B68C-FB78-B881-268BBEAC5261}"/>
                </a:ext>
              </a:extLst>
            </p:cNvPr>
            <p:cNvSpPr>
              <a:spLocks noChangeShapeType="1"/>
            </p:cNvSpPr>
            <p:nvPr/>
          </p:nvSpPr>
          <p:spPr bwMode="auto">
            <a:xfrm>
              <a:off x="2957677" y="4355382"/>
              <a:ext cx="34925"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31" name="Rectangle 68">
              <a:extLst>
                <a:ext uri="{FF2B5EF4-FFF2-40B4-BE49-F238E27FC236}">
                  <a16:creationId xmlns:a16="http://schemas.microsoft.com/office/drawing/2014/main" id="{1C4FAFE0-A191-642F-16B8-4148A0C9D404}"/>
                </a:ext>
              </a:extLst>
            </p:cNvPr>
            <p:cNvSpPr>
              <a:spLocks noChangeArrowheads="1"/>
            </p:cNvSpPr>
            <p:nvPr/>
          </p:nvSpPr>
          <p:spPr bwMode="auto">
            <a:xfrm>
              <a:off x="2821152" y="4301407"/>
              <a:ext cx="746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032" name="Rectangle 69">
              <a:extLst>
                <a:ext uri="{FF2B5EF4-FFF2-40B4-BE49-F238E27FC236}">
                  <a16:creationId xmlns:a16="http://schemas.microsoft.com/office/drawing/2014/main" id="{A98797ED-53B6-542F-36B9-1BD745A33846}"/>
                </a:ext>
              </a:extLst>
            </p:cNvPr>
            <p:cNvSpPr>
              <a:spLocks noChangeArrowheads="1"/>
            </p:cNvSpPr>
            <p:nvPr/>
          </p:nvSpPr>
          <p:spPr bwMode="auto">
            <a:xfrm>
              <a:off x="2821152" y="4309345"/>
              <a:ext cx="234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athematica1" charset="2"/>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033" name="Rectangle 70">
              <a:extLst>
                <a:ext uri="{FF2B5EF4-FFF2-40B4-BE49-F238E27FC236}">
                  <a16:creationId xmlns:a16="http://schemas.microsoft.com/office/drawing/2014/main" id="{9902564A-6378-EFB8-3AB4-EC5E03499259}"/>
                </a:ext>
              </a:extLst>
            </p:cNvPr>
            <p:cNvSpPr>
              <a:spLocks noChangeArrowheads="1"/>
            </p:cNvSpPr>
            <p:nvPr/>
          </p:nvSpPr>
          <p:spPr bwMode="auto">
            <a:xfrm>
              <a:off x="2876715" y="4301407"/>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034" name="Rectangle 71">
              <a:extLst>
                <a:ext uri="{FF2B5EF4-FFF2-40B4-BE49-F238E27FC236}">
                  <a16:creationId xmlns:a16="http://schemas.microsoft.com/office/drawing/2014/main" id="{6412FCDE-8690-45AA-5C3E-AB8E47722EE5}"/>
                </a:ext>
              </a:extLst>
            </p:cNvPr>
            <p:cNvSpPr>
              <a:spLocks noChangeArrowheads="1"/>
            </p:cNvSpPr>
            <p:nvPr/>
          </p:nvSpPr>
          <p:spPr bwMode="auto">
            <a:xfrm>
              <a:off x="2876715" y="4309345"/>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035" name="Line 72">
              <a:extLst>
                <a:ext uri="{FF2B5EF4-FFF2-40B4-BE49-F238E27FC236}">
                  <a16:creationId xmlns:a16="http://schemas.microsoft.com/office/drawing/2014/main" id="{8F7C553A-7880-4BD2-AD39-D0E2E963BF26}"/>
                </a:ext>
              </a:extLst>
            </p:cNvPr>
            <p:cNvSpPr>
              <a:spLocks noChangeShapeType="1"/>
            </p:cNvSpPr>
            <p:nvPr/>
          </p:nvSpPr>
          <p:spPr bwMode="auto">
            <a:xfrm>
              <a:off x="2957677" y="424743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36" name="Line 73">
              <a:extLst>
                <a:ext uri="{FF2B5EF4-FFF2-40B4-BE49-F238E27FC236}">
                  <a16:creationId xmlns:a16="http://schemas.microsoft.com/office/drawing/2014/main" id="{D6CCBDFA-0AA4-82C1-76A1-39BF2988CF16}"/>
                </a:ext>
              </a:extLst>
            </p:cNvPr>
            <p:cNvSpPr>
              <a:spLocks noChangeShapeType="1"/>
            </p:cNvSpPr>
            <p:nvPr/>
          </p:nvSpPr>
          <p:spPr bwMode="auto">
            <a:xfrm>
              <a:off x="2957677" y="413948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37" name="Line 74">
              <a:extLst>
                <a:ext uri="{FF2B5EF4-FFF2-40B4-BE49-F238E27FC236}">
                  <a16:creationId xmlns:a16="http://schemas.microsoft.com/office/drawing/2014/main" id="{2D8EA57E-2430-596A-D6F6-1F89DF40980B}"/>
                </a:ext>
              </a:extLst>
            </p:cNvPr>
            <p:cNvSpPr>
              <a:spLocks noChangeShapeType="1"/>
            </p:cNvSpPr>
            <p:nvPr/>
          </p:nvSpPr>
          <p:spPr bwMode="auto">
            <a:xfrm>
              <a:off x="2957677" y="403153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38" name="Line 75">
              <a:extLst>
                <a:ext uri="{FF2B5EF4-FFF2-40B4-BE49-F238E27FC236}">
                  <a16:creationId xmlns:a16="http://schemas.microsoft.com/office/drawing/2014/main" id="{4C8846D6-A2AF-161E-8C9E-B573F2CD9387}"/>
                </a:ext>
              </a:extLst>
            </p:cNvPr>
            <p:cNvSpPr>
              <a:spLocks noChangeShapeType="1"/>
            </p:cNvSpPr>
            <p:nvPr/>
          </p:nvSpPr>
          <p:spPr bwMode="auto">
            <a:xfrm>
              <a:off x="2957677" y="3923582"/>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39" name="Line 76">
              <a:extLst>
                <a:ext uri="{FF2B5EF4-FFF2-40B4-BE49-F238E27FC236}">
                  <a16:creationId xmlns:a16="http://schemas.microsoft.com/office/drawing/2014/main" id="{9D4CD0FE-B2D8-06F5-C7DC-B1F83A0040AF}"/>
                </a:ext>
              </a:extLst>
            </p:cNvPr>
            <p:cNvSpPr>
              <a:spLocks noChangeShapeType="1"/>
            </p:cNvSpPr>
            <p:nvPr/>
          </p:nvSpPr>
          <p:spPr bwMode="auto">
            <a:xfrm>
              <a:off x="2957677" y="3825157"/>
              <a:ext cx="34925"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40" name="Line 77">
              <a:extLst>
                <a:ext uri="{FF2B5EF4-FFF2-40B4-BE49-F238E27FC236}">
                  <a16:creationId xmlns:a16="http://schemas.microsoft.com/office/drawing/2014/main" id="{8ADB4D65-437A-6DE9-FC4C-D5A281E7DEF5}"/>
                </a:ext>
              </a:extLst>
            </p:cNvPr>
            <p:cNvSpPr>
              <a:spLocks noChangeShapeType="1"/>
            </p:cNvSpPr>
            <p:nvPr/>
          </p:nvSpPr>
          <p:spPr bwMode="auto">
            <a:xfrm>
              <a:off x="2957677" y="3717207"/>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45" name="Line 78">
              <a:extLst>
                <a:ext uri="{FF2B5EF4-FFF2-40B4-BE49-F238E27FC236}">
                  <a16:creationId xmlns:a16="http://schemas.microsoft.com/office/drawing/2014/main" id="{A5CF196D-BE99-4891-3A06-8BF1329AAB3C}"/>
                </a:ext>
              </a:extLst>
            </p:cNvPr>
            <p:cNvSpPr>
              <a:spLocks noChangeShapeType="1"/>
            </p:cNvSpPr>
            <p:nvPr/>
          </p:nvSpPr>
          <p:spPr bwMode="auto">
            <a:xfrm>
              <a:off x="2957677" y="3609257"/>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46" name="Line 79">
              <a:extLst>
                <a:ext uri="{FF2B5EF4-FFF2-40B4-BE49-F238E27FC236}">
                  <a16:creationId xmlns:a16="http://schemas.microsoft.com/office/drawing/2014/main" id="{2121A2EB-B027-36B6-F3FF-C36C69D0C4FA}"/>
                </a:ext>
              </a:extLst>
            </p:cNvPr>
            <p:cNvSpPr>
              <a:spLocks noChangeShapeType="1"/>
            </p:cNvSpPr>
            <p:nvPr/>
          </p:nvSpPr>
          <p:spPr bwMode="auto">
            <a:xfrm>
              <a:off x="2957677" y="3501307"/>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47" name="Line 80">
              <a:extLst>
                <a:ext uri="{FF2B5EF4-FFF2-40B4-BE49-F238E27FC236}">
                  <a16:creationId xmlns:a16="http://schemas.microsoft.com/office/drawing/2014/main" id="{E22394B7-93F1-3693-1D96-69234F60B336}"/>
                </a:ext>
              </a:extLst>
            </p:cNvPr>
            <p:cNvSpPr>
              <a:spLocks noChangeShapeType="1"/>
            </p:cNvSpPr>
            <p:nvPr/>
          </p:nvSpPr>
          <p:spPr bwMode="auto">
            <a:xfrm>
              <a:off x="2957677" y="3393357"/>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48" name="Line 81">
              <a:extLst>
                <a:ext uri="{FF2B5EF4-FFF2-40B4-BE49-F238E27FC236}">
                  <a16:creationId xmlns:a16="http://schemas.microsoft.com/office/drawing/2014/main" id="{54F01F69-40FC-ACD6-E6AB-235A93A26584}"/>
                </a:ext>
              </a:extLst>
            </p:cNvPr>
            <p:cNvSpPr>
              <a:spLocks noChangeShapeType="1"/>
            </p:cNvSpPr>
            <p:nvPr/>
          </p:nvSpPr>
          <p:spPr bwMode="auto">
            <a:xfrm>
              <a:off x="2957677" y="3285407"/>
              <a:ext cx="34925"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49" name="Rectangle 82">
              <a:extLst>
                <a:ext uri="{FF2B5EF4-FFF2-40B4-BE49-F238E27FC236}">
                  <a16:creationId xmlns:a16="http://schemas.microsoft.com/office/drawing/2014/main" id="{F440AB2C-A9C4-5282-9467-A4012C1A6C02}"/>
                </a:ext>
              </a:extLst>
            </p:cNvPr>
            <p:cNvSpPr>
              <a:spLocks noChangeArrowheads="1"/>
            </p:cNvSpPr>
            <p:nvPr/>
          </p:nvSpPr>
          <p:spPr bwMode="auto">
            <a:xfrm>
              <a:off x="2884652" y="3221907"/>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050" name="Rectangle 83">
              <a:extLst>
                <a:ext uri="{FF2B5EF4-FFF2-40B4-BE49-F238E27FC236}">
                  <a16:creationId xmlns:a16="http://schemas.microsoft.com/office/drawing/2014/main" id="{F000E4A1-8F2F-B540-3476-C881C70A97CD}"/>
                </a:ext>
              </a:extLst>
            </p:cNvPr>
            <p:cNvSpPr>
              <a:spLocks noChangeArrowheads="1"/>
            </p:cNvSpPr>
            <p:nvPr/>
          </p:nvSpPr>
          <p:spPr bwMode="auto">
            <a:xfrm>
              <a:off x="2884652" y="3229845"/>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051" name="Line 84">
              <a:extLst>
                <a:ext uri="{FF2B5EF4-FFF2-40B4-BE49-F238E27FC236}">
                  <a16:creationId xmlns:a16="http://schemas.microsoft.com/office/drawing/2014/main" id="{3C9ADE56-F5A3-1671-5B95-CF0733663608}"/>
                </a:ext>
              </a:extLst>
            </p:cNvPr>
            <p:cNvSpPr>
              <a:spLocks noChangeShapeType="1"/>
            </p:cNvSpPr>
            <p:nvPr/>
          </p:nvSpPr>
          <p:spPr bwMode="auto">
            <a:xfrm>
              <a:off x="2957677" y="3177457"/>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52" name="Line 85">
              <a:extLst>
                <a:ext uri="{FF2B5EF4-FFF2-40B4-BE49-F238E27FC236}">
                  <a16:creationId xmlns:a16="http://schemas.microsoft.com/office/drawing/2014/main" id="{14FF0B49-3D00-6546-2EA0-CB2C66883758}"/>
                </a:ext>
              </a:extLst>
            </p:cNvPr>
            <p:cNvSpPr>
              <a:spLocks noChangeShapeType="1"/>
            </p:cNvSpPr>
            <p:nvPr/>
          </p:nvSpPr>
          <p:spPr bwMode="auto">
            <a:xfrm>
              <a:off x="2957677" y="3069507"/>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53" name="Line 86">
              <a:extLst>
                <a:ext uri="{FF2B5EF4-FFF2-40B4-BE49-F238E27FC236}">
                  <a16:creationId xmlns:a16="http://schemas.microsoft.com/office/drawing/2014/main" id="{57DF0718-26BE-A528-2919-1512C58A25FE}"/>
                </a:ext>
              </a:extLst>
            </p:cNvPr>
            <p:cNvSpPr>
              <a:spLocks noChangeShapeType="1"/>
            </p:cNvSpPr>
            <p:nvPr/>
          </p:nvSpPr>
          <p:spPr bwMode="auto">
            <a:xfrm>
              <a:off x="2957677" y="2961557"/>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54" name="Line 87">
              <a:extLst>
                <a:ext uri="{FF2B5EF4-FFF2-40B4-BE49-F238E27FC236}">
                  <a16:creationId xmlns:a16="http://schemas.microsoft.com/office/drawing/2014/main" id="{84FC2A75-55A9-533E-6D3E-F14DC704F0BB}"/>
                </a:ext>
              </a:extLst>
            </p:cNvPr>
            <p:cNvSpPr>
              <a:spLocks noChangeShapeType="1"/>
            </p:cNvSpPr>
            <p:nvPr/>
          </p:nvSpPr>
          <p:spPr bwMode="auto">
            <a:xfrm>
              <a:off x="2957677" y="2853607"/>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55" name="Line 88">
              <a:extLst>
                <a:ext uri="{FF2B5EF4-FFF2-40B4-BE49-F238E27FC236}">
                  <a16:creationId xmlns:a16="http://schemas.microsoft.com/office/drawing/2014/main" id="{185CF397-0E5F-9757-8E53-4AFE7915F013}"/>
                </a:ext>
              </a:extLst>
            </p:cNvPr>
            <p:cNvSpPr>
              <a:spLocks noChangeShapeType="1"/>
            </p:cNvSpPr>
            <p:nvPr/>
          </p:nvSpPr>
          <p:spPr bwMode="auto">
            <a:xfrm>
              <a:off x="2957677" y="2745657"/>
              <a:ext cx="34925"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56" name="Rectangle 89">
              <a:extLst>
                <a:ext uri="{FF2B5EF4-FFF2-40B4-BE49-F238E27FC236}">
                  <a16:creationId xmlns:a16="http://schemas.microsoft.com/office/drawing/2014/main" id="{D0FA6E9E-E56D-4E46-D74C-B77D81EB46F1}"/>
                </a:ext>
              </a:extLst>
            </p:cNvPr>
            <p:cNvSpPr>
              <a:spLocks noChangeArrowheads="1"/>
            </p:cNvSpPr>
            <p:nvPr/>
          </p:nvSpPr>
          <p:spPr bwMode="auto">
            <a:xfrm>
              <a:off x="2884652" y="2690095"/>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057" name="Rectangle 90">
              <a:extLst>
                <a:ext uri="{FF2B5EF4-FFF2-40B4-BE49-F238E27FC236}">
                  <a16:creationId xmlns:a16="http://schemas.microsoft.com/office/drawing/2014/main" id="{25BD88B8-AC86-13D9-D270-6F3034D79267}"/>
                </a:ext>
              </a:extLst>
            </p:cNvPr>
            <p:cNvSpPr>
              <a:spLocks noChangeArrowheads="1"/>
            </p:cNvSpPr>
            <p:nvPr/>
          </p:nvSpPr>
          <p:spPr bwMode="auto">
            <a:xfrm>
              <a:off x="2884652" y="2698032"/>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058" name="Line 91">
              <a:extLst>
                <a:ext uri="{FF2B5EF4-FFF2-40B4-BE49-F238E27FC236}">
                  <a16:creationId xmlns:a16="http://schemas.microsoft.com/office/drawing/2014/main" id="{94CEE5FA-87C1-CA0F-7C14-34E5635758DA}"/>
                </a:ext>
              </a:extLst>
            </p:cNvPr>
            <p:cNvSpPr>
              <a:spLocks noChangeShapeType="1"/>
            </p:cNvSpPr>
            <p:nvPr/>
          </p:nvSpPr>
          <p:spPr bwMode="auto">
            <a:xfrm>
              <a:off x="2957677" y="264564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59" name="Line 92">
              <a:extLst>
                <a:ext uri="{FF2B5EF4-FFF2-40B4-BE49-F238E27FC236}">
                  <a16:creationId xmlns:a16="http://schemas.microsoft.com/office/drawing/2014/main" id="{5B7047DF-E6F9-DB07-A727-C986BB4CF5F2}"/>
                </a:ext>
              </a:extLst>
            </p:cNvPr>
            <p:cNvSpPr>
              <a:spLocks noChangeShapeType="1"/>
            </p:cNvSpPr>
            <p:nvPr/>
          </p:nvSpPr>
          <p:spPr bwMode="auto">
            <a:xfrm>
              <a:off x="2957677" y="253769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60" name="Line 93">
              <a:extLst>
                <a:ext uri="{FF2B5EF4-FFF2-40B4-BE49-F238E27FC236}">
                  <a16:creationId xmlns:a16="http://schemas.microsoft.com/office/drawing/2014/main" id="{8212454A-BC36-344F-E0F4-98FF5EB030C6}"/>
                </a:ext>
              </a:extLst>
            </p:cNvPr>
            <p:cNvSpPr>
              <a:spLocks noChangeShapeType="1"/>
            </p:cNvSpPr>
            <p:nvPr/>
          </p:nvSpPr>
          <p:spPr bwMode="auto">
            <a:xfrm>
              <a:off x="2957677" y="242974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61" name="Line 94">
              <a:extLst>
                <a:ext uri="{FF2B5EF4-FFF2-40B4-BE49-F238E27FC236}">
                  <a16:creationId xmlns:a16="http://schemas.microsoft.com/office/drawing/2014/main" id="{4C4EDCE2-0502-10A1-3C1C-F2968CD9CEA3}"/>
                </a:ext>
              </a:extLst>
            </p:cNvPr>
            <p:cNvSpPr>
              <a:spLocks noChangeShapeType="1"/>
            </p:cNvSpPr>
            <p:nvPr/>
          </p:nvSpPr>
          <p:spPr bwMode="auto">
            <a:xfrm>
              <a:off x="2957677" y="232179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62" name="Line 95">
              <a:extLst>
                <a:ext uri="{FF2B5EF4-FFF2-40B4-BE49-F238E27FC236}">
                  <a16:creationId xmlns:a16="http://schemas.microsoft.com/office/drawing/2014/main" id="{1719E536-C423-D510-47CF-D4AADAC54058}"/>
                </a:ext>
              </a:extLst>
            </p:cNvPr>
            <p:cNvSpPr>
              <a:spLocks noChangeShapeType="1"/>
            </p:cNvSpPr>
            <p:nvPr/>
          </p:nvSpPr>
          <p:spPr bwMode="auto">
            <a:xfrm>
              <a:off x="2957677" y="2213845"/>
              <a:ext cx="34925"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63" name="Rectangle 96">
              <a:extLst>
                <a:ext uri="{FF2B5EF4-FFF2-40B4-BE49-F238E27FC236}">
                  <a16:creationId xmlns:a16="http://schemas.microsoft.com/office/drawing/2014/main" id="{52FE6972-1C76-35E3-6A68-CC2049476EFD}"/>
                </a:ext>
              </a:extLst>
            </p:cNvPr>
            <p:cNvSpPr>
              <a:spLocks noChangeArrowheads="1"/>
            </p:cNvSpPr>
            <p:nvPr/>
          </p:nvSpPr>
          <p:spPr bwMode="auto">
            <a:xfrm>
              <a:off x="2884652" y="2150345"/>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064" name="Rectangle 97">
              <a:extLst>
                <a:ext uri="{FF2B5EF4-FFF2-40B4-BE49-F238E27FC236}">
                  <a16:creationId xmlns:a16="http://schemas.microsoft.com/office/drawing/2014/main" id="{DF3D7AFD-6E83-443F-22F7-E01327DB8B56}"/>
                </a:ext>
              </a:extLst>
            </p:cNvPr>
            <p:cNvSpPr>
              <a:spLocks noChangeArrowheads="1"/>
            </p:cNvSpPr>
            <p:nvPr/>
          </p:nvSpPr>
          <p:spPr bwMode="auto">
            <a:xfrm>
              <a:off x="2884652" y="2158282"/>
              <a:ext cx="103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imes New Roman" panose="0202060305040502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065" name="Line 98">
              <a:extLst>
                <a:ext uri="{FF2B5EF4-FFF2-40B4-BE49-F238E27FC236}">
                  <a16:creationId xmlns:a16="http://schemas.microsoft.com/office/drawing/2014/main" id="{FDF71AD6-DF80-A834-CA6E-C47CEF3D9CD7}"/>
                </a:ext>
              </a:extLst>
            </p:cNvPr>
            <p:cNvSpPr>
              <a:spLocks noChangeShapeType="1"/>
            </p:cNvSpPr>
            <p:nvPr/>
          </p:nvSpPr>
          <p:spPr bwMode="auto">
            <a:xfrm>
              <a:off x="2957677" y="2105895"/>
              <a:ext cx="26987" cy="158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13066" name="Line 99">
              <a:extLst>
                <a:ext uri="{FF2B5EF4-FFF2-40B4-BE49-F238E27FC236}">
                  <a16:creationId xmlns:a16="http://schemas.microsoft.com/office/drawing/2014/main" id="{54C18260-9476-0840-39E6-8A7B03CF3AF4}"/>
                </a:ext>
              </a:extLst>
            </p:cNvPr>
            <p:cNvSpPr>
              <a:spLocks noChangeShapeType="1"/>
            </p:cNvSpPr>
            <p:nvPr/>
          </p:nvSpPr>
          <p:spPr bwMode="auto">
            <a:xfrm flipV="1">
              <a:off x="2957677" y="2051920"/>
              <a:ext cx="1587" cy="387826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513067" name="Group 102">
              <a:extLst>
                <a:ext uri="{FF2B5EF4-FFF2-40B4-BE49-F238E27FC236}">
                  <a16:creationId xmlns:a16="http://schemas.microsoft.com/office/drawing/2014/main" id="{166DAB6E-0AFB-C94F-155E-3B7DCC39599C}"/>
                </a:ext>
              </a:extLst>
            </p:cNvPr>
            <p:cNvGrpSpPr>
              <a:grpSpLocks/>
            </p:cNvGrpSpPr>
            <p:nvPr/>
          </p:nvGrpSpPr>
          <p:grpSpPr bwMode="auto">
            <a:xfrm>
              <a:off x="2952915" y="2096370"/>
              <a:ext cx="1106487" cy="1754188"/>
              <a:chOff x="2595" y="1261"/>
              <a:chExt cx="697" cy="1105"/>
            </a:xfrm>
          </p:grpSpPr>
          <p:sp>
            <p:nvSpPr>
              <p:cNvPr id="513068" name="Freeform 100">
                <a:extLst>
                  <a:ext uri="{FF2B5EF4-FFF2-40B4-BE49-F238E27FC236}">
                    <a16:creationId xmlns:a16="http://schemas.microsoft.com/office/drawing/2014/main" id="{FC432EA2-1408-8244-1752-C697B992DC4A}"/>
                  </a:ext>
                </a:extLst>
              </p:cNvPr>
              <p:cNvSpPr>
                <a:spLocks/>
              </p:cNvSpPr>
              <p:nvPr/>
            </p:nvSpPr>
            <p:spPr bwMode="auto">
              <a:xfrm>
                <a:off x="2595" y="1329"/>
                <a:ext cx="660" cy="1037"/>
              </a:xfrm>
              <a:custGeom>
                <a:avLst/>
                <a:gdLst>
                  <a:gd name="T0" fmla="*/ 0 w 660"/>
                  <a:gd name="T1" fmla="*/ 1029 h 1037"/>
                  <a:gd name="T2" fmla="*/ 13 w 660"/>
                  <a:gd name="T3" fmla="*/ 1037 h 1037"/>
                  <a:gd name="T4" fmla="*/ 660 w 660"/>
                  <a:gd name="T5" fmla="*/ 8 h 1037"/>
                  <a:gd name="T6" fmla="*/ 647 w 660"/>
                  <a:gd name="T7" fmla="*/ 0 h 1037"/>
                  <a:gd name="T8" fmla="*/ 0 w 660"/>
                  <a:gd name="T9" fmla="*/ 1029 h 1037"/>
                </a:gdLst>
                <a:ahLst/>
                <a:cxnLst>
                  <a:cxn ang="0">
                    <a:pos x="T0" y="T1"/>
                  </a:cxn>
                  <a:cxn ang="0">
                    <a:pos x="T2" y="T3"/>
                  </a:cxn>
                  <a:cxn ang="0">
                    <a:pos x="T4" y="T5"/>
                  </a:cxn>
                  <a:cxn ang="0">
                    <a:pos x="T6" y="T7"/>
                  </a:cxn>
                  <a:cxn ang="0">
                    <a:pos x="T8" y="T9"/>
                  </a:cxn>
                </a:cxnLst>
                <a:rect l="0" t="0" r="r" b="b"/>
                <a:pathLst>
                  <a:path w="660" h="1037">
                    <a:moveTo>
                      <a:pt x="0" y="1029"/>
                    </a:moveTo>
                    <a:lnTo>
                      <a:pt x="13" y="1037"/>
                    </a:lnTo>
                    <a:lnTo>
                      <a:pt x="660" y="8"/>
                    </a:lnTo>
                    <a:lnTo>
                      <a:pt x="647" y="0"/>
                    </a:lnTo>
                    <a:lnTo>
                      <a:pt x="0" y="10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3069" name="Freeform 101">
                <a:extLst>
                  <a:ext uri="{FF2B5EF4-FFF2-40B4-BE49-F238E27FC236}">
                    <a16:creationId xmlns:a16="http://schemas.microsoft.com/office/drawing/2014/main" id="{4A83DB5D-8B0E-677F-88F4-36060CB0C25F}"/>
                  </a:ext>
                </a:extLst>
              </p:cNvPr>
              <p:cNvSpPr>
                <a:spLocks/>
              </p:cNvSpPr>
              <p:nvPr/>
            </p:nvSpPr>
            <p:spPr bwMode="auto">
              <a:xfrm>
                <a:off x="3209" y="1261"/>
                <a:ext cx="83" cy="98"/>
              </a:xfrm>
              <a:custGeom>
                <a:avLst/>
                <a:gdLst>
                  <a:gd name="T0" fmla="*/ 74 w 83"/>
                  <a:gd name="T1" fmla="*/ 98 h 98"/>
                  <a:gd name="T2" fmla="*/ 83 w 83"/>
                  <a:gd name="T3" fmla="*/ 0 h 98"/>
                  <a:gd name="T4" fmla="*/ 0 w 83"/>
                  <a:gd name="T5" fmla="*/ 52 h 98"/>
                  <a:gd name="T6" fmla="*/ 74 w 83"/>
                  <a:gd name="T7" fmla="*/ 98 h 98"/>
                </a:gdLst>
                <a:ahLst/>
                <a:cxnLst>
                  <a:cxn ang="0">
                    <a:pos x="T0" y="T1"/>
                  </a:cxn>
                  <a:cxn ang="0">
                    <a:pos x="T2" y="T3"/>
                  </a:cxn>
                  <a:cxn ang="0">
                    <a:pos x="T4" y="T5"/>
                  </a:cxn>
                  <a:cxn ang="0">
                    <a:pos x="T6" y="T7"/>
                  </a:cxn>
                </a:cxnLst>
                <a:rect l="0" t="0" r="r" b="b"/>
                <a:pathLst>
                  <a:path w="83" h="98">
                    <a:moveTo>
                      <a:pt x="74" y="98"/>
                    </a:moveTo>
                    <a:lnTo>
                      <a:pt x="83" y="0"/>
                    </a:lnTo>
                    <a:lnTo>
                      <a:pt x="0" y="52"/>
                    </a:lnTo>
                    <a:lnTo>
                      <a:pt x="74" y="9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spTree>
    <p:extLst>
      <p:ext uri="{BB962C8B-B14F-4D97-AF65-F5344CB8AC3E}">
        <p14:creationId xmlns:p14="http://schemas.microsoft.com/office/powerpoint/2010/main" val="853377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t>Compound Gaussian model</a:t>
            </a:r>
            <a:endParaRPr lang="en-AU" sz="2800" dirty="0">
              <a:solidFill>
                <a:srgbClr val="002060"/>
              </a:solidFill>
              <a:latin typeface="Arial" panose="020B0604020202020204" pitchFamily="34" charset="0"/>
              <a:cs typeface="Arial" panose="020B0604020202020204" pitchFamily="34" charset="0"/>
            </a:endParaRPr>
          </a:p>
        </p:txBody>
      </p:sp>
      <p:sp>
        <p:nvSpPr>
          <p:cNvPr id="4" name="Rectangle 16">
            <a:extLst>
              <a:ext uri="{FF2B5EF4-FFF2-40B4-BE49-F238E27FC236}">
                <a16:creationId xmlns:a16="http://schemas.microsoft.com/office/drawing/2014/main" id="{27379800-A7AA-4FB5-AE1C-31EDE9EFF9A1}"/>
              </a:ext>
            </a:extLst>
          </p:cNvPr>
          <p:cNvSpPr>
            <a:spLocks noChangeArrowheads="1"/>
          </p:cNvSpPr>
          <p:nvPr/>
        </p:nvSpPr>
        <p:spPr bwMode="auto">
          <a:xfrm>
            <a:off x="3869521" y="2153910"/>
            <a:ext cx="4724400" cy="1635125"/>
          </a:xfrm>
          <a:prstGeom prst="rect">
            <a:avLst/>
          </a:prstGeom>
          <a:solidFill>
            <a:schemeClr val="accent2">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it-IT" sz="2000">
              <a:latin typeface="Cambria" panose="02040503050406030204" pitchFamily="18" charset="0"/>
            </a:endParaRPr>
          </a:p>
        </p:txBody>
      </p:sp>
      <p:sp>
        <p:nvSpPr>
          <p:cNvPr id="7" name="Line 25">
            <a:extLst>
              <a:ext uri="{FF2B5EF4-FFF2-40B4-BE49-F238E27FC236}">
                <a16:creationId xmlns:a16="http://schemas.microsoft.com/office/drawing/2014/main" id="{6DAD580D-063F-4144-9FBA-2F7DB8CC05C1}"/>
              </a:ext>
            </a:extLst>
          </p:cNvPr>
          <p:cNvSpPr>
            <a:spLocks noChangeShapeType="1"/>
          </p:cNvSpPr>
          <p:nvPr/>
        </p:nvSpPr>
        <p:spPr bwMode="auto">
          <a:xfrm>
            <a:off x="5968676" y="4570543"/>
            <a:ext cx="1019174" cy="454025"/>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1600">
              <a:latin typeface="Cambria" panose="02040503050406030204" pitchFamily="18" charset="0"/>
            </a:endParaRPr>
          </a:p>
        </p:txBody>
      </p:sp>
      <p:sp>
        <p:nvSpPr>
          <p:cNvPr id="8" name="Line 26">
            <a:extLst>
              <a:ext uri="{FF2B5EF4-FFF2-40B4-BE49-F238E27FC236}">
                <a16:creationId xmlns:a16="http://schemas.microsoft.com/office/drawing/2014/main" id="{F1C9654F-A827-4026-970C-356F2FA511FB}"/>
              </a:ext>
            </a:extLst>
          </p:cNvPr>
          <p:cNvSpPr>
            <a:spLocks noChangeShapeType="1"/>
          </p:cNvSpPr>
          <p:nvPr/>
        </p:nvSpPr>
        <p:spPr bwMode="auto">
          <a:xfrm flipH="1">
            <a:off x="4684774" y="4628487"/>
            <a:ext cx="1008063" cy="792163"/>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1600">
              <a:latin typeface="Cambria" panose="02040503050406030204" pitchFamily="18" charset="0"/>
            </a:endParaRPr>
          </a:p>
        </p:txBody>
      </p:sp>
      <p:sp>
        <p:nvSpPr>
          <p:cNvPr id="9" name="Rectangle 27">
            <a:extLst>
              <a:ext uri="{FF2B5EF4-FFF2-40B4-BE49-F238E27FC236}">
                <a16:creationId xmlns:a16="http://schemas.microsoft.com/office/drawing/2014/main" id="{97D64194-5C6B-47F2-8436-1AA68E77001B}"/>
              </a:ext>
            </a:extLst>
          </p:cNvPr>
          <p:cNvSpPr>
            <a:spLocks noChangeArrowheads="1"/>
          </p:cNvSpPr>
          <p:nvPr/>
        </p:nvSpPr>
        <p:spPr bwMode="auto">
          <a:xfrm>
            <a:off x="5899696" y="5567420"/>
            <a:ext cx="4032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ClrTx/>
              <a:buSzTx/>
              <a:buFontTx/>
              <a:buNone/>
            </a:pPr>
            <a:r>
              <a:rPr lang="en-GB" altLang="it-IT" dirty="0">
                <a:latin typeface="+mn-lt"/>
              </a:rPr>
              <a:t>Speckle: complex Gaussian process, takes into account the local backscattering</a:t>
            </a:r>
          </a:p>
        </p:txBody>
      </p:sp>
      <p:sp>
        <p:nvSpPr>
          <p:cNvPr id="10" name="Rectangle 28">
            <a:extLst>
              <a:ext uri="{FF2B5EF4-FFF2-40B4-BE49-F238E27FC236}">
                <a16:creationId xmlns:a16="http://schemas.microsoft.com/office/drawing/2014/main" id="{2797CE3B-9150-437E-96E8-4D1DEAE8157A}"/>
              </a:ext>
            </a:extLst>
          </p:cNvPr>
          <p:cNvSpPr>
            <a:spLocks noChangeArrowheads="1"/>
          </p:cNvSpPr>
          <p:nvPr/>
        </p:nvSpPr>
        <p:spPr bwMode="auto">
          <a:xfrm>
            <a:off x="1431270" y="5373828"/>
            <a:ext cx="4032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ClrTx/>
              <a:buSzTx/>
              <a:buFontTx/>
              <a:buNone/>
            </a:pPr>
            <a:r>
              <a:rPr lang="en-GB" altLang="it-IT" dirty="0">
                <a:latin typeface="+mn-lt"/>
              </a:rPr>
              <a:t>Texture: non-negative random process, takes into account the local mean power</a:t>
            </a:r>
          </a:p>
        </p:txBody>
      </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082558C9-2C55-410C-869F-4F03199C880C}"/>
                  </a:ext>
                </a:extLst>
              </p:cNvPr>
              <p:cNvSpPr/>
              <p:nvPr/>
            </p:nvSpPr>
            <p:spPr>
              <a:xfrm>
                <a:off x="4581808" y="4186092"/>
                <a:ext cx="1841576" cy="4025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𝑦</m:t>
                      </m:r>
                      <m:r>
                        <a:rPr lang="en-AU" sz="2000" i="1">
                          <a:latin typeface="Cambria Math"/>
                        </a:rPr>
                        <m:t>=</m:t>
                      </m:r>
                      <m:rad>
                        <m:radPr>
                          <m:degHide m:val="on"/>
                          <m:ctrlPr>
                            <a:rPr lang="en-AU" sz="2000" i="1">
                              <a:latin typeface="Cambria Math" panose="02040503050406030204" pitchFamily="18" charset="0"/>
                            </a:rPr>
                          </m:ctrlPr>
                        </m:radPr>
                        <m:deg/>
                        <m:e>
                          <m:r>
                            <a:rPr lang="en-AU" sz="2000" b="0" i="1" smtClean="0">
                              <a:latin typeface="Cambria Math" panose="02040503050406030204" pitchFamily="18" charset="0"/>
                            </a:rPr>
                            <m:t>𝜏</m:t>
                          </m:r>
                        </m:e>
                      </m:rad>
                      <m:r>
                        <a:rPr lang="en-AU" sz="2000" b="0" i="1" smtClean="0">
                          <a:latin typeface="Cambria Math" panose="02040503050406030204" pitchFamily="18" charset="0"/>
                          <a:ea typeface="Cambria Math"/>
                        </a:rPr>
                        <m:t>𝑥</m:t>
                      </m:r>
                    </m:oMath>
                  </m:oMathPara>
                </a14:m>
                <a:endParaRPr lang="en-AU" sz="2000" dirty="0"/>
              </a:p>
            </p:txBody>
          </p:sp>
        </mc:Choice>
        <mc:Fallback>
          <p:sp>
            <p:nvSpPr>
              <p:cNvPr id="14" name="Rectangle 13">
                <a:extLst>
                  <a:ext uri="{FF2B5EF4-FFF2-40B4-BE49-F238E27FC236}">
                    <a16:creationId xmlns:a16="http://schemas.microsoft.com/office/drawing/2014/main" id="{082558C9-2C55-410C-869F-4F03199C880C}"/>
                  </a:ext>
                </a:extLst>
              </p:cNvPr>
              <p:cNvSpPr>
                <a:spLocks noRot="1" noChangeAspect="1" noMove="1" noResize="1" noEditPoints="1" noAdjustHandles="1" noChangeArrowheads="1" noChangeShapeType="1" noTextEdit="1"/>
              </p:cNvSpPr>
              <p:nvPr/>
            </p:nvSpPr>
            <p:spPr>
              <a:xfrm>
                <a:off x="4581808" y="4186092"/>
                <a:ext cx="1841576" cy="402546"/>
              </a:xfrm>
              <a:prstGeom prst="rect">
                <a:avLst/>
              </a:prstGeom>
              <a:blipFill>
                <a:blip r:embed="rId3"/>
                <a:stretch>
                  <a:fillRect b="-7576"/>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97B55B88-5A8C-40DA-BC54-2F46496DC7C0}"/>
                  </a:ext>
                </a:extLst>
              </p:cNvPr>
              <p:cNvSpPr/>
              <p:nvPr/>
            </p:nvSpPr>
            <p:spPr>
              <a:xfrm>
                <a:off x="5989505" y="5060097"/>
                <a:ext cx="2844638" cy="4217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𝑥</m:t>
                      </m:r>
                      <m:r>
                        <a:rPr lang="en-AU" sz="2000" b="0" i="1" smtClean="0">
                          <a:latin typeface="Cambria Math"/>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𝑥</m:t>
                          </m:r>
                        </m:e>
                        <m:sub>
                          <m:r>
                            <a:rPr lang="en-AU" sz="2000" b="0" i="1" smtClean="0">
                              <a:latin typeface="Cambria Math"/>
                            </a:rPr>
                            <m:t>𝐼</m:t>
                          </m:r>
                        </m:sub>
                      </m:sSub>
                      <m:r>
                        <a:rPr lang="en-AU" sz="2000" b="0" i="1" smtClean="0">
                          <a:latin typeface="Cambria Math"/>
                        </a:rPr>
                        <m:t>+</m:t>
                      </m:r>
                      <m:r>
                        <a:rPr lang="en-AU" sz="2000" b="0" i="1" smtClean="0">
                          <a:latin typeface="Cambria Math"/>
                        </a:rPr>
                        <m:t>𝑗</m:t>
                      </m:r>
                      <m:sSub>
                        <m:sSubPr>
                          <m:ctrlPr>
                            <a:rPr lang="en-AU" sz="2000" i="1">
                              <a:latin typeface="Cambria Math" panose="02040503050406030204" pitchFamily="18" charset="0"/>
                            </a:rPr>
                          </m:ctrlPr>
                        </m:sSubPr>
                        <m:e>
                          <m:r>
                            <a:rPr lang="en-AU" sz="2000" b="0" i="1" smtClean="0">
                              <a:latin typeface="Cambria Math" panose="02040503050406030204" pitchFamily="18" charset="0"/>
                            </a:rPr>
                            <m:t>𝑥</m:t>
                          </m:r>
                        </m:e>
                        <m:sub>
                          <m:r>
                            <a:rPr lang="en-AU" sz="2000" b="0" i="1" smtClean="0">
                              <a:latin typeface="Cambria Math"/>
                            </a:rPr>
                            <m:t>𝑄</m:t>
                          </m:r>
                        </m:sub>
                      </m:sSub>
                    </m:oMath>
                  </m:oMathPara>
                </a14:m>
                <a:endParaRPr lang="en-AU" sz="2000" dirty="0"/>
              </a:p>
            </p:txBody>
          </p:sp>
        </mc:Choice>
        <mc:Fallback>
          <p:sp>
            <p:nvSpPr>
              <p:cNvPr id="15" name="Rectangle 14">
                <a:extLst>
                  <a:ext uri="{FF2B5EF4-FFF2-40B4-BE49-F238E27FC236}">
                    <a16:creationId xmlns:a16="http://schemas.microsoft.com/office/drawing/2014/main" id="{97B55B88-5A8C-40DA-BC54-2F46496DC7C0}"/>
                  </a:ext>
                </a:extLst>
              </p:cNvPr>
              <p:cNvSpPr>
                <a:spLocks noRot="1" noChangeAspect="1" noMove="1" noResize="1" noEditPoints="1" noAdjustHandles="1" noChangeArrowheads="1" noChangeShapeType="1" noTextEdit="1"/>
              </p:cNvSpPr>
              <p:nvPr/>
            </p:nvSpPr>
            <p:spPr>
              <a:xfrm>
                <a:off x="5989505" y="5060097"/>
                <a:ext cx="2844638" cy="421782"/>
              </a:xfrm>
              <a:prstGeom prst="rect">
                <a:avLst/>
              </a:prstGeom>
              <a:blipFill>
                <a:blip r:embed="rId4"/>
                <a:stretch>
                  <a:fillRect b="-10145"/>
                </a:stretch>
              </a:blipFill>
            </p:spPr>
            <p:txBody>
              <a:bodyPr/>
              <a:lstStyle/>
              <a:p>
                <a:r>
                  <a:rPr lang="en-AU">
                    <a:noFill/>
                  </a:rPr>
                  <a:t> </a:t>
                </a:r>
              </a:p>
            </p:txBody>
          </p:sp>
        </mc:Fallback>
      </mc:AlternateContent>
      <p:sp>
        <p:nvSpPr>
          <p:cNvPr id="16" name="Content Placeholder 2">
            <a:extLst>
              <a:ext uri="{FF2B5EF4-FFF2-40B4-BE49-F238E27FC236}">
                <a16:creationId xmlns:a16="http://schemas.microsoft.com/office/drawing/2014/main" id="{8E67CAC2-0327-4226-93FE-7CAE51669424}"/>
              </a:ext>
            </a:extLst>
          </p:cNvPr>
          <p:cNvSpPr txBox="1">
            <a:spLocks/>
          </p:cNvSpPr>
          <p:nvPr/>
        </p:nvSpPr>
        <p:spPr>
          <a:xfrm>
            <a:off x="436307" y="1078158"/>
            <a:ext cx="10503363" cy="954085"/>
          </a:xfrm>
          <a:prstGeom prst="rect">
            <a:avLst/>
          </a:prstGeom>
        </p:spPr>
        <p:txBody>
          <a:bodyPr>
            <a:noAutofit/>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lnSpc>
                <a:spcPct val="90000"/>
              </a:lnSpc>
              <a:buFont typeface="Arial" panose="020B0604020202020204" pitchFamily="34" charset="0"/>
              <a:buChar char="•"/>
            </a:pPr>
            <a:r>
              <a:rPr lang="en-US" altLang="it-IT" sz="2000" dirty="0">
                <a:solidFill>
                  <a:schemeClr val="tx1"/>
                </a:solidFill>
              </a:rPr>
              <a:t>The compound-Gaussian model extends the Gaussian case by modelling the mean power, 𝜏 as a random variable.</a:t>
            </a:r>
          </a:p>
          <a:p>
            <a:pPr>
              <a:lnSpc>
                <a:spcPct val="90000"/>
              </a:lnSpc>
              <a:buFont typeface="Arial" panose="020B0604020202020204" pitchFamily="34" charset="0"/>
              <a:buChar char="•"/>
            </a:pPr>
            <a:r>
              <a:rPr lang="en-US" sz="2000" dirty="0">
                <a:solidFill>
                  <a:schemeClr val="tx1"/>
                </a:solidFill>
              </a:rPr>
              <a:t>Can be represented in amplitude or intensity:</a:t>
            </a:r>
            <a:endParaRPr lang="en-AU" sz="2000" dirty="0">
              <a:solidFill>
                <a:schemeClr val="tx1"/>
              </a:solidFill>
            </a:endParaRPr>
          </a:p>
        </p:txBody>
      </p:sp>
      <p:sp>
        <p:nvSpPr>
          <p:cNvPr id="17" name="Content Placeholder 2">
            <a:extLst>
              <a:ext uri="{FF2B5EF4-FFF2-40B4-BE49-F238E27FC236}">
                <a16:creationId xmlns:a16="http://schemas.microsoft.com/office/drawing/2014/main" id="{1EB6FAA3-DC4E-4CB9-A3D3-115D79DEE567}"/>
              </a:ext>
            </a:extLst>
          </p:cNvPr>
          <p:cNvSpPr txBox="1">
            <a:spLocks/>
          </p:cNvSpPr>
          <p:nvPr/>
        </p:nvSpPr>
        <p:spPr>
          <a:xfrm>
            <a:off x="436892" y="3873129"/>
            <a:ext cx="4318607" cy="477042"/>
          </a:xfrm>
          <a:prstGeom prst="rect">
            <a:avLst/>
          </a:prstGeom>
        </p:spPr>
        <p:txBody>
          <a:bodyPr>
            <a:normAutofit/>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lnSpc>
                <a:spcPct val="90000"/>
              </a:lnSpc>
              <a:buFont typeface="Arial" panose="020B0604020202020204" pitchFamily="34" charset="0"/>
              <a:buChar char="•"/>
            </a:pPr>
            <a:r>
              <a:rPr lang="en-GB" altLang="it-IT" sz="2000" dirty="0">
                <a:solidFill>
                  <a:schemeClr val="tx1"/>
                </a:solidFill>
              </a:rPr>
              <a:t>According to the model:</a:t>
            </a:r>
            <a:endParaRPr lang="en-AU" sz="2000" dirty="0">
              <a:solidFill>
                <a:schemeClr val="tx1"/>
              </a:solidFill>
            </a:endParaRPr>
          </a:p>
        </p:txBody>
      </p:sp>
      <mc:AlternateContent xmlns:mc="http://schemas.openxmlformats.org/markup-compatibility/2006">
        <mc:Choice xmlns:a14="http://schemas.microsoft.com/office/drawing/2010/main" Requires="a14">
          <p:sp>
            <p:nvSpPr>
              <p:cNvPr id="5" name="Object 21">
                <a:extLst>
                  <a:ext uri="{FF2B5EF4-FFF2-40B4-BE49-F238E27FC236}">
                    <a16:creationId xmlns:a16="http://schemas.microsoft.com/office/drawing/2014/main" id="{4B6DA8AD-0541-21C0-F130-179E738D0D0F}"/>
                  </a:ext>
                </a:extLst>
              </p:cNvPr>
              <p:cNvSpPr txBox="1"/>
              <p:nvPr/>
            </p:nvSpPr>
            <p:spPr bwMode="auto">
              <a:xfrm>
                <a:off x="4419709" y="2925412"/>
                <a:ext cx="4038000" cy="75495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AU" sz="1600" b="0" i="1" smtClean="0">
                              <a:solidFill>
                                <a:schemeClr val="tx1"/>
                              </a:solidFill>
                              <a:latin typeface="Cambria Math" panose="02040503050406030204" pitchFamily="18" charset="0"/>
                            </a:rPr>
                          </m:ctrlPr>
                        </m:sSubPr>
                        <m:e>
                          <m:r>
                            <a:rPr lang="en-AU" sz="1600" b="0" i="1" smtClean="0">
                              <a:solidFill>
                                <a:schemeClr val="tx1"/>
                              </a:solidFill>
                              <a:latin typeface="Cambria Math" panose="02040503050406030204" pitchFamily="18" charset="0"/>
                            </a:rPr>
                            <m:t>𝑃</m:t>
                          </m:r>
                        </m:e>
                        <m:sub>
                          <m:r>
                            <a:rPr lang="en-AU" sz="1600" b="0" i="1" smtClean="0">
                              <a:solidFill>
                                <a:schemeClr val="tx1"/>
                              </a:solidFill>
                              <a:latin typeface="Cambria Math" panose="02040503050406030204" pitchFamily="18" charset="0"/>
                            </a:rPr>
                            <m:t>𝑟</m:t>
                          </m:r>
                        </m:sub>
                      </m:sSub>
                      <m:d>
                        <m:dPr>
                          <m:ctrlPr>
                            <a:rPr lang="en-GB" sz="1600" i="1" smtClean="0">
                              <a:solidFill>
                                <a:schemeClr val="tx1"/>
                              </a:solidFill>
                              <a:latin typeface="Cambria Math" panose="02040503050406030204" pitchFamily="18" charset="0"/>
                            </a:rPr>
                          </m:ctrlPr>
                        </m:dPr>
                        <m:e>
                          <m:r>
                            <a:rPr lang="en-GB" sz="1600" i="1" smtClean="0">
                              <a:solidFill>
                                <a:schemeClr val="tx1"/>
                              </a:solidFill>
                              <a:latin typeface="Cambria Math" panose="02040503050406030204" pitchFamily="18" charset="0"/>
                            </a:rPr>
                            <m:t>𝑟</m:t>
                          </m:r>
                        </m:e>
                      </m:d>
                      <m:r>
                        <a:rPr lang="en-GB" sz="1600" i="1" smtClean="0">
                          <a:solidFill>
                            <a:schemeClr val="tx1"/>
                          </a:solidFill>
                          <a:latin typeface="Cambria Math" panose="02040503050406030204" pitchFamily="18" charset="0"/>
                        </a:rPr>
                        <m:t>=</m:t>
                      </m:r>
                      <m:nary>
                        <m:naryPr>
                          <m:limLoc m:val="undOvr"/>
                          <m:ctrlPr>
                            <a:rPr lang="en-GB" sz="1600" i="1">
                              <a:solidFill>
                                <a:schemeClr val="tx1"/>
                              </a:solidFill>
                              <a:latin typeface="Cambria Math" panose="02040503050406030204" pitchFamily="18" charset="0"/>
                            </a:rPr>
                          </m:ctrlPr>
                        </m:naryPr>
                        <m:sub>
                          <m:r>
                            <a:rPr lang="en-GB" sz="1600" i="1">
                              <a:solidFill>
                                <a:schemeClr val="tx1"/>
                              </a:solidFill>
                              <a:latin typeface="Cambria Math" panose="02040503050406030204" pitchFamily="18" charset="0"/>
                            </a:rPr>
                            <m:t>0</m:t>
                          </m:r>
                        </m:sub>
                        <m:sup>
                          <m:r>
                            <a:rPr lang="en-GB" sz="1600" i="1">
                              <a:solidFill>
                                <a:schemeClr val="tx1"/>
                              </a:solidFill>
                              <a:latin typeface="Cambria Math" panose="02040503050406030204" pitchFamily="18" charset="0"/>
                            </a:rPr>
                            <m:t>∞</m:t>
                          </m:r>
                        </m:sup>
                        <m:e>
                          <m:sSub>
                            <m:sSubPr>
                              <m:ctrlPr>
                                <a:rPr lang="en-AU" sz="1600" b="0" i="1" smtClean="0">
                                  <a:solidFill>
                                    <a:schemeClr val="tx1"/>
                                  </a:solidFill>
                                  <a:latin typeface="Cambria Math" panose="02040503050406030204" pitchFamily="18" charset="0"/>
                                </a:rPr>
                              </m:ctrlPr>
                            </m:sSubPr>
                            <m:e>
                              <m:r>
                                <a:rPr lang="en-AU" sz="1600" b="0" i="1" smtClean="0">
                                  <a:solidFill>
                                    <a:schemeClr val="tx1"/>
                                  </a:solidFill>
                                  <a:latin typeface="Cambria Math" panose="02040503050406030204" pitchFamily="18" charset="0"/>
                                </a:rPr>
                                <m:t>𝑃</m:t>
                              </m:r>
                            </m:e>
                            <m:sub>
                              <m:r>
                                <a:rPr lang="en-AU" sz="1600" i="1">
                                  <a:latin typeface="Cambria Math" panose="02040503050406030204" pitchFamily="18" charset="0"/>
                                </a:rPr>
                                <m:t>𝑟</m:t>
                              </m:r>
                              <m:r>
                                <a:rPr lang="en-AU" sz="1600" i="1">
                                  <a:latin typeface="Cambria Math" panose="02040503050406030204" pitchFamily="18" charset="0"/>
                                </a:rPr>
                                <m:t>|</m:t>
                              </m:r>
                              <m:r>
                                <a:rPr lang="en-AU" sz="1600" i="1">
                                  <a:latin typeface="Cambria Math" panose="02040503050406030204" pitchFamily="18" charset="0"/>
                                </a:rPr>
                                <m:t>𝜏</m:t>
                              </m:r>
                            </m:sub>
                          </m:sSub>
                          <m:d>
                            <m:dPr>
                              <m:ctrlPr>
                                <a:rPr lang="en-GB" sz="1600" i="1">
                                  <a:solidFill>
                                    <a:schemeClr val="tx1"/>
                                  </a:solidFill>
                                  <a:latin typeface="Cambria Math" panose="02040503050406030204" pitchFamily="18" charset="0"/>
                                </a:rPr>
                              </m:ctrlPr>
                            </m:dPr>
                            <m:e>
                              <m:r>
                                <a:rPr lang="en-GB" sz="1600" i="1">
                                  <a:solidFill>
                                    <a:schemeClr val="tx1"/>
                                  </a:solidFill>
                                  <a:latin typeface="Cambria Math" panose="02040503050406030204" pitchFamily="18" charset="0"/>
                                </a:rPr>
                                <m:t>𝑟</m:t>
                              </m:r>
                            </m:e>
                            <m:e>
                              <m:r>
                                <a:rPr lang="en-GB" sz="1600" i="1">
                                  <a:solidFill>
                                    <a:schemeClr val="tx1"/>
                                  </a:solidFill>
                                  <a:latin typeface="Cambria Math" panose="02040503050406030204" pitchFamily="18" charset="0"/>
                                </a:rPr>
                                <m:t>𝜏</m:t>
                              </m:r>
                            </m:e>
                          </m:d>
                          <m:sSub>
                            <m:sSubPr>
                              <m:ctrlPr>
                                <a:rPr lang="en-AU" sz="1600" b="0" i="1" smtClean="0">
                                  <a:solidFill>
                                    <a:schemeClr val="tx1"/>
                                  </a:solidFill>
                                  <a:latin typeface="Cambria Math" panose="02040503050406030204" pitchFamily="18" charset="0"/>
                                </a:rPr>
                              </m:ctrlPr>
                            </m:sSubPr>
                            <m:e>
                              <m:r>
                                <a:rPr lang="en-AU" sz="1600" b="0" i="1" smtClean="0">
                                  <a:solidFill>
                                    <a:schemeClr val="tx1"/>
                                  </a:solidFill>
                                  <a:latin typeface="Cambria Math" panose="02040503050406030204" pitchFamily="18" charset="0"/>
                                </a:rPr>
                                <m:t>𝑃</m:t>
                              </m:r>
                            </m:e>
                            <m:sub>
                              <m:r>
                                <a:rPr lang="en-AU" sz="1600" b="0" i="1" smtClean="0">
                                  <a:solidFill>
                                    <a:schemeClr val="tx1"/>
                                  </a:solidFill>
                                  <a:latin typeface="Cambria Math" panose="02040503050406030204" pitchFamily="18" charset="0"/>
                                </a:rPr>
                                <m:t>𝜏</m:t>
                              </m:r>
                            </m:sub>
                          </m:sSub>
                          <m:d>
                            <m:dPr>
                              <m:ctrlPr>
                                <a:rPr lang="en-GB" sz="1600" i="1">
                                  <a:solidFill>
                                    <a:schemeClr val="tx1"/>
                                  </a:solidFill>
                                  <a:latin typeface="Cambria Math" panose="02040503050406030204" pitchFamily="18" charset="0"/>
                                </a:rPr>
                              </m:ctrlPr>
                            </m:dPr>
                            <m:e>
                              <m:r>
                                <a:rPr lang="en-GB" sz="1600" i="1">
                                  <a:solidFill>
                                    <a:schemeClr val="tx1"/>
                                  </a:solidFill>
                                  <a:latin typeface="Cambria Math" panose="02040503050406030204" pitchFamily="18" charset="0"/>
                                </a:rPr>
                                <m:t>𝜏</m:t>
                              </m:r>
                            </m:e>
                          </m:d>
                          <m:r>
                            <a:rPr lang="en-GB" sz="1600" i="1">
                              <a:solidFill>
                                <a:schemeClr val="tx1"/>
                              </a:solidFill>
                              <a:latin typeface="Cambria Math" panose="02040503050406030204" pitchFamily="18" charset="0"/>
                            </a:rPr>
                            <m:t> </m:t>
                          </m:r>
                          <m:r>
                            <a:rPr lang="en-GB" sz="1600" i="1">
                              <a:solidFill>
                                <a:schemeClr val="tx1"/>
                              </a:solidFill>
                              <a:latin typeface="Cambria Math" panose="02040503050406030204" pitchFamily="18" charset="0"/>
                            </a:rPr>
                            <m:t>𝑑</m:t>
                          </m:r>
                          <m:r>
                            <a:rPr lang="en-GB" sz="1600" i="1">
                              <a:solidFill>
                                <a:schemeClr val="tx1"/>
                              </a:solidFill>
                              <a:latin typeface="Cambria Math" panose="02040503050406030204" pitchFamily="18" charset="0"/>
                            </a:rPr>
                            <m:t>𝜏</m:t>
                          </m:r>
                        </m:e>
                      </m:nary>
                      <m:r>
                        <a:rPr lang="en-AU" sz="1600" b="0" i="1" smtClean="0">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 0≤</m:t>
                      </m:r>
                      <m:r>
                        <a:rPr lang="en-GB" sz="1600" i="1">
                          <a:solidFill>
                            <a:schemeClr val="tx1"/>
                          </a:solidFill>
                          <a:latin typeface="Cambria Math" panose="02040503050406030204" pitchFamily="18" charset="0"/>
                        </a:rPr>
                        <m:t>𝑟</m:t>
                      </m:r>
                      <m:r>
                        <a:rPr lang="en-GB" sz="1600" i="1">
                          <a:solidFill>
                            <a:schemeClr val="tx1"/>
                          </a:solidFill>
                          <a:latin typeface="Cambria Math" panose="02040503050406030204" pitchFamily="18" charset="0"/>
                        </a:rPr>
                        <m:t>≤∞</m:t>
                      </m:r>
                    </m:oMath>
                  </m:oMathPara>
                </a14:m>
                <a:endParaRPr lang="en-GB" sz="1600" dirty="0">
                  <a:solidFill>
                    <a:schemeClr val="tx1"/>
                  </a:solidFill>
                </a:endParaRPr>
              </a:p>
            </p:txBody>
          </p:sp>
        </mc:Choice>
        <mc:Fallback>
          <p:sp>
            <p:nvSpPr>
              <p:cNvPr id="5" name="Object 21">
                <a:extLst>
                  <a:ext uri="{FF2B5EF4-FFF2-40B4-BE49-F238E27FC236}">
                    <a16:creationId xmlns:a16="http://schemas.microsoft.com/office/drawing/2014/main" id="{4B6DA8AD-0541-21C0-F130-179E738D0D0F}"/>
                  </a:ext>
                </a:extLst>
              </p:cNvPr>
              <p:cNvSpPr txBox="1">
                <a:spLocks noRot="1" noChangeAspect="1" noMove="1" noResize="1" noEditPoints="1" noAdjustHandles="1" noChangeArrowheads="1" noChangeShapeType="1" noTextEdit="1"/>
              </p:cNvSpPr>
              <p:nvPr/>
            </p:nvSpPr>
            <p:spPr bwMode="auto">
              <a:xfrm>
                <a:off x="4419709" y="2925412"/>
                <a:ext cx="4038000" cy="754957"/>
              </a:xfrm>
              <a:prstGeom prst="rect">
                <a:avLst/>
              </a:prstGeom>
              <a:blipFill>
                <a:blip r:embed="rId5"/>
                <a:stretch>
                  <a:fillRect b="-806"/>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A452A644-96BF-4575-1CB8-6FBA205573AE}"/>
                  </a:ext>
                </a:extLst>
              </p:cNvPr>
              <p:cNvSpPr txBox="1"/>
              <p:nvPr/>
            </p:nvSpPr>
            <p:spPr>
              <a:xfrm>
                <a:off x="3520699" y="2247914"/>
                <a:ext cx="3946352" cy="6505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chemeClr val="tx1"/>
                              </a:solidFill>
                              <a:latin typeface="Cambria Math" panose="02040503050406030204" pitchFamily="18" charset="0"/>
                            </a:rPr>
                          </m:ctrlPr>
                        </m:sSubPr>
                        <m:e>
                          <m:r>
                            <a:rPr lang="en-AU" sz="1600" b="0" i="1" smtClean="0">
                              <a:solidFill>
                                <a:schemeClr val="tx1"/>
                              </a:solidFill>
                              <a:latin typeface="Cambria Math" panose="02040503050406030204" pitchFamily="18" charset="0"/>
                            </a:rPr>
                            <m:t>𝑃</m:t>
                          </m:r>
                        </m:e>
                        <m:sub>
                          <m:r>
                            <a:rPr lang="en-AU" sz="1600" b="0" i="1" smtClean="0">
                              <a:solidFill>
                                <a:schemeClr val="tx1"/>
                              </a:solidFill>
                              <a:latin typeface="Cambria Math" panose="02040503050406030204" pitchFamily="18" charset="0"/>
                            </a:rPr>
                            <m:t>𝑟</m:t>
                          </m:r>
                          <m:r>
                            <a:rPr lang="en-AU" sz="1600" b="0" i="1" smtClean="0">
                              <a:solidFill>
                                <a:schemeClr val="tx1"/>
                              </a:solidFill>
                              <a:latin typeface="Cambria Math" panose="02040503050406030204" pitchFamily="18" charset="0"/>
                            </a:rPr>
                            <m:t>|</m:t>
                          </m:r>
                          <m:r>
                            <a:rPr lang="en-AU" sz="1600" b="0" i="1" smtClean="0">
                              <a:solidFill>
                                <a:schemeClr val="tx1"/>
                              </a:solidFill>
                              <a:latin typeface="Cambria Math" panose="02040503050406030204" pitchFamily="18" charset="0"/>
                            </a:rPr>
                            <m:t>𝜏</m:t>
                          </m:r>
                        </m:sub>
                      </m:sSub>
                      <m:d>
                        <m:dPr>
                          <m:ctrlPr>
                            <a:rPr lang="en-AU" sz="1600" i="1">
                              <a:solidFill>
                                <a:schemeClr val="tx1"/>
                              </a:solidFill>
                              <a:latin typeface="Cambria Math" panose="02040503050406030204" pitchFamily="18" charset="0"/>
                            </a:rPr>
                          </m:ctrlPr>
                        </m:dPr>
                        <m:e>
                          <m:r>
                            <a:rPr lang="en-AU" sz="1600" i="1">
                              <a:solidFill>
                                <a:schemeClr val="tx1"/>
                              </a:solidFill>
                              <a:latin typeface="Cambria Math" panose="02040503050406030204" pitchFamily="18" charset="0"/>
                            </a:rPr>
                            <m:t>𝑟</m:t>
                          </m:r>
                          <m:r>
                            <a:rPr lang="en-AU" sz="1600" i="1">
                              <a:solidFill>
                                <a:schemeClr val="tx1"/>
                              </a:solidFill>
                              <a:latin typeface="Cambria Math" panose="02040503050406030204" pitchFamily="18" charset="0"/>
                            </a:rPr>
                            <m:t>|</m:t>
                          </m:r>
                          <m:r>
                            <a:rPr lang="en-AU" sz="1600" i="1">
                              <a:solidFill>
                                <a:schemeClr val="tx1"/>
                              </a:solidFill>
                              <a:latin typeface="Cambria Math" panose="02040503050406030204" pitchFamily="18" charset="0"/>
                              <a:ea typeface="Cambria Math" panose="02040503050406030204" pitchFamily="18" charset="0"/>
                            </a:rPr>
                            <m:t>𝜏</m:t>
                          </m:r>
                        </m:e>
                      </m:d>
                      <m:r>
                        <a:rPr lang="en-AU" sz="1600" i="1">
                          <a:solidFill>
                            <a:schemeClr val="tx1"/>
                          </a:solidFill>
                          <a:latin typeface="Cambria Math" panose="02040503050406030204" pitchFamily="18" charset="0"/>
                        </a:rPr>
                        <m:t>=</m:t>
                      </m:r>
                      <m:f>
                        <m:fPr>
                          <m:ctrlPr>
                            <a:rPr lang="en-AU" sz="1600" i="1">
                              <a:solidFill>
                                <a:schemeClr val="tx1"/>
                              </a:solidFill>
                              <a:latin typeface="Cambria Math" panose="02040503050406030204" pitchFamily="18" charset="0"/>
                            </a:rPr>
                          </m:ctrlPr>
                        </m:fPr>
                        <m:num>
                          <m:r>
                            <a:rPr lang="en-AU" sz="1600" i="1">
                              <a:solidFill>
                                <a:schemeClr val="tx1"/>
                              </a:solidFill>
                              <a:latin typeface="Cambria Math" panose="02040503050406030204" pitchFamily="18" charset="0"/>
                            </a:rPr>
                            <m:t>2</m:t>
                          </m:r>
                          <m:r>
                            <a:rPr lang="en-AU" sz="1600" i="1">
                              <a:solidFill>
                                <a:schemeClr val="tx1"/>
                              </a:solidFill>
                              <a:latin typeface="Cambria Math" panose="02040503050406030204" pitchFamily="18" charset="0"/>
                            </a:rPr>
                            <m:t>𝑟</m:t>
                          </m:r>
                        </m:num>
                        <m:den>
                          <m:r>
                            <a:rPr lang="en-AU" sz="1600" i="1">
                              <a:solidFill>
                                <a:schemeClr val="tx1"/>
                              </a:solidFill>
                              <a:latin typeface="Cambria Math" panose="02040503050406030204" pitchFamily="18" charset="0"/>
                              <a:ea typeface="Cambria Math" panose="02040503050406030204" pitchFamily="18" charset="0"/>
                            </a:rPr>
                            <m:t>𝜏</m:t>
                          </m:r>
                        </m:den>
                      </m:f>
                      <m:func>
                        <m:funcPr>
                          <m:ctrlPr>
                            <a:rPr lang="en-AU" sz="1600" i="1">
                              <a:solidFill>
                                <a:schemeClr val="tx1"/>
                              </a:solidFill>
                              <a:latin typeface="Cambria Math" panose="02040503050406030204" pitchFamily="18" charset="0"/>
                            </a:rPr>
                          </m:ctrlPr>
                        </m:funcPr>
                        <m:fName>
                          <m:r>
                            <m:rPr>
                              <m:sty m:val="p"/>
                            </m:rPr>
                            <a:rPr lang="en-AU" sz="1600">
                              <a:solidFill>
                                <a:schemeClr val="tx1"/>
                              </a:solidFill>
                              <a:latin typeface="Cambria Math" panose="02040503050406030204" pitchFamily="18" charset="0"/>
                            </a:rPr>
                            <m:t>exp</m:t>
                          </m:r>
                        </m:fName>
                        <m:e>
                          <m:d>
                            <m:dPr>
                              <m:ctrlPr>
                                <a:rPr lang="en-AU" sz="1600" i="1">
                                  <a:solidFill>
                                    <a:schemeClr val="tx1"/>
                                  </a:solidFill>
                                  <a:latin typeface="Cambria Math" panose="02040503050406030204" pitchFamily="18" charset="0"/>
                                </a:rPr>
                              </m:ctrlPr>
                            </m:dPr>
                            <m:e>
                              <m:r>
                                <a:rPr lang="en-AU" sz="1600" i="1">
                                  <a:solidFill>
                                    <a:schemeClr val="tx1"/>
                                  </a:solidFill>
                                  <a:latin typeface="Cambria Math" panose="02040503050406030204" pitchFamily="18" charset="0"/>
                                </a:rPr>
                                <m:t>−</m:t>
                              </m:r>
                              <m:f>
                                <m:fPr>
                                  <m:ctrlPr>
                                    <a:rPr lang="en-AU" sz="1600" i="1">
                                      <a:solidFill>
                                        <a:schemeClr val="tx1"/>
                                      </a:solidFill>
                                      <a:latin typeface="Cambria Math" panose="02040503050406030204" pitchFamily="18" charset="0"/>
                                    </a:rPr>
                                  </m:ctrlPr>
                                </m:fPr>
                                <m:num>
                                  <m:sSup>
                                    <m:sSupPr>
                                      <m:ctrlPr>
                                        <a:rPr lang="en-AU" sz="1600" i="1">
                                          <a:solidFill>
                                            <a:schemeClr val="tx1"/>
                                          </a:solidFill>
                                          <a:latin typeface="Cambria Math" panose="02040503050406030204" pitchFamily="18" charset="0"/>
                                        </a:rPr>
                                      </m:ctrlPr>
                                    </m:sSupPr>
                                    <m:e>
                                      <m:r>
                                        <a:rPr lang="en-AU" sz="1600" i="1">
                                          <a:solidFill>
                                            <a:schemeClr val="tx1"/>
                                          </a:solidFill>
                                          <a:latin typeface="Cambria Math" panose="02040503050406030204" pitchFamily="18" charset="0"/>
                                        </a:rPr>
                                        <m:t>𝑟</m:t>
                                      </m:r>
                                    </m:e>
                                    <m:sup>
                                      <m:r>
                                        <a:rPr lang="en-AU" sz="1600" i="1">
                                          <a:solidFill>
                                            <a:schemeClr val="tx1"/>
                                          </a:solidFill>
                                          <a:latin typeface="Cambria Math" panose="02040503050406030204" pitchFamily="18" charset="0"/>
                                        </a:rPr>
                                        <m:t>2</m:t>
                                      </m:r>
                                    </m:sup>
                                  </m:sSup>
                                </m:num>
                                <m:den>
                                  <m:r>
                                    <a:rPr lang="en-AU" sz="1600" i="1">
                                      <a:solidFill>
                                        <a:schemeClr val="tx1"/>
                                      </a:solidFill>
                                      <a:latin typeface="Cambria Math" panose="02040503050406030204" pitchFamily="18" charset="0"/>
                                      <a:ea typeface="Cambria Math" panose="02040503050406030204" pitchFamily="18" charset="0"/>
                                    </a:rPr>
                                    <m:t>𝜏</m:t>
                                  </m:r>
                                </m:den>
                              </m:f>
                            </m:e>
                          </m:d>
                        </m:e>
                      </m:func>
                      <m:r>
                        <a:rPr lang="en-AU" sz="1600" i="1">
                          <a:solidFill>
                            <a:schemeClr val="tx1"/>
                          </a:solidFill>
                          <a:latin typeface="Cambria Math" panose="02040503050406030204" pitchFamily="18" charset="0"/>
                        </a:rPr>
                        <m:t>,</m:t>
                      </m:r>
                    </m:oMath>
                  </m:oMathPara>
                </a14:m>
                <a:endParaRPr lang="en-AU" dirty="0">
                  <a:solidFill>
                    <a:schemeClr val="tx1"/>
                  </a:solidFill>
                </a:endParaRPr>
              </a:p>
            </p:txBody>
          </p:sp>
        </mc:Choice>
        <mc:Fallback>
          <p:sp>
            <p:nvSpPr>
              <p:cNvPr id="12" name="TextBox 11">
                <a:extLst>
                  <a:ext uri="{FF2B5EF4-FFF2-40B4-BE49-F238E27FC236}">
                    <a16:creationId xmlns:a16="http://schemas.microsoft.com/office/drawing/2014/main" id="{A452A644-96BF-4575-1CB8-6FBA205573AE}"/>
                  </a:ext>
                </a:extLst>
              </p:cNvPr>
              <p:cNvSpPr txBox="1">
                <a:spLocks noRot="1" noChangeAspect="1" noMove="1" noResize="1" noEditPoints="1" noAdjustHandles="1" noChangeArrowheads="1" noChangeShapeType="1" noTextEdit="1"/>
              </p:cNvSpPr>
              <p:nvPr/>
            </p:nvSpPr>
            <p:spPr>
              <a:xfrm>
                <a:off x="3520699" y="2247914"/>
                <a:ext cx="3946352" cy="650563"/>
              </a:xfrm>
              <a:prstGeom prst="rect">
                <a:avLst/>
              </a:prstGeom>
              <a:blipFill>
                <a:blip r:embed="rId6"/>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591787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Content Placeholder 2"/>
              <p:cNvSpPr txBox="1">
                <a:spLocks/>
              </p:cNvSpPr>
              <p:nvPr/>
            </p:nvSpPr>
            <p:spPr>
              <a:xfrm>
                <a:off x="433678" y="1058120"/>
                <a:ext cx="11231880" cy="4899220"/>
              </a:xfrm>
              <a:prstGeom prst="rect">
                <a:avLst/>
              </a:prstGeom>
            </p:spPr>
            <p:txBody>
              <a:bodyPr>
                <a:noAutofit/>
              </a:bodyPr>
              <a:lstStyle>
                <a:lvl1pPr marL="377825" indent="-377825" algn="l" rtl="0" eaLnBrk="0" fontAlgn="base" hangingPunct="0">
                  <a:spcBef>
                    <a:spcPct val="20000"/>
                  </a:spcBef>
                  <a:spcAft>
                    <a:spcPct val="0"/>
                  </a:spcAft>
                  <a:buFont typeface="Wingdings" panose="05000000000000000000" pitchFamily="2" charset="2"/>
                  <a:buChar char="n"/>
                  <a:defRPr sz="2400">
                    <a:solidFill>
                      <a:srgbClr val="003366"/>
                    </a:solidFill>
                    <a:latin typeface="+mn-lt"/>
                    <a:ea typeface="+mn-ea"/>
                    <a:cs typeface="+mn-cs"/>
                  </a:defRPr>
                </a:lvl1pPr>
                <a:lvl2pPr marL="946150" indent="-377825" algn="l" rtl="0" eaLnBrk="0" fontAlgn="base" hangingPunct="0">
                  <a:spcBef>
                    <a:spcPct val="30000"/>
                  </a:spcBef>
                  <a:spcAft>
                    <a:spcPct val="0"/>
                  </a:spcAft>
                  <a:buSzPct val="85000"/>
                  <a:buFont typeface="Wingdings" panose="05000000000000000000" pitchFamily="2" charset="2"/>
                  <a:buChar char="n"/>
                  <a:defRPr sz="2200">
                    <a:solidFill>
                      <a:srgbClr val="123E6E"/>
                    </a:solidFill>
                    <a:latin typeface="+mn-lt"/>
                    <a:cs typeface="+mn-cs"/>
                  </a:defRPr>
                </a:lvl2pPr>
                <a:lvl3pPr marL="1427163" indent="-290513" algn="l" rtl="0" eaLnBrk="0" fontAlgn="base" hangingPunct="0">
                  <a:spcBef>
                    <a:spcPct val="30000"/>
                  </a:spcBef>
                  <a:spcAft>
                    <a:spcPct val="0"/>
                  </a:spcAft>
                  <a:buSzPct val="80000"/>
                  <a:buFont typeface="Wingdings" panose="05000000000000000000" pitchFamily="2" charset="2"/>
                  <a:buChar char="n"/>
                  <a:defRPr sz="2000">
                    <a:solidFill>
                      <a:srgbClr val="336699"/>
                    </a:solidFill>
                    <a:latin typeface="+mn-lt"/>
                    <a:cs typeface="+mn-cs"/>
                  </a:defRPr>
                </a:lvl3pPr>
                <a:lvl4pPr marL="1895475" indent="-277813" algn="l" rtl="0" eaLnBrk="0" fontAlgn="base" hangingPunct="0">
                  <a:spcBef>
                    <a:spcPct val="20000"/>
                  </a:spcBef>
                  <a:spcAft>
                    <a:spcPct val="0"/>
                  </a:spcAft>
                  <a:buSzPct val="60000"/>
                  <a:buFont typeface="Wingdings" panose="05000000000000000000" pitchFamily="2" charset="2"/>
                  <a:buChar char="l"/>
                  <a:defRPr>
                    <a:solidFill>
                      <a:srgbClr val="336699"/>
                    </a:solidFill>
                    <a:latin typeface="+mn-lt"/>
                    <a:cs typeface="+mn-cs"/>
                  </a:defRPr>
                </a:lvl4pPr>
                <a:lvl5pPr marL="2376488" indent="-290513" algn="l" rtl="0" eaLnBrk="0" fontAlgn="base" hangingPunct="0">
                  <a:spcBef>
                    <a:spcPct val="20000"/>
                  </a:spcBef>
                  <a:spcAft>
                    <a:spcPct val="0"/>
                  </a:spcAft>
                  <a:buSzPct val="45000"/>
                  <a:buFont typeface="Wingdings" panose="05000000000000000000" pitchFamily="2" charset="2"/>
                  <a:buChar char="l"/>
                  <a:defRPr sz="1600">
                    <a:solidFill>
                      <a:srgbClr val="336699"/>
                    </a:solidFill>
                    <a:latin typeface="+mn-lt"/>
                    <a:cs typeface="+mn-cs"/>
                  </a:defRPr>
                </a:lvl5pPr>
                <a:lvl6pPr marL="28336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6pPr>
                <a:lvl7pPr marL="32908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7pPr>
                <a:lvl8pPr marL="37480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8pPr>
                <a:lvl9pPr marL="4205288" indent="-290513" algn="l" rtl="0" eaLnBrk="0" fontAlgn="base" hangingPunct="0">
                  <a:spcBef>
                    <a:spcPct val="20000"/>
                  </a:spcBef>
                  <a:spcAft>
                    <a:spcPct val="0"/>
                  </a:spcAft>
                  <a:buSzPct val="45000"/>
                  <a:buFont typeface="Wingdings" pitchFamily="2" charset="2"/>
                  <a:buChar char="l"/>
                  <a:defRPr sz="1600">
                    <a:solidFill>
                      <a:srgbClr val="336699"/>
                    </a:solidFill>
                    <a:latin typeface="+mn-lt"/>
                    <a:cs typeface="+mn-cs"/>
                  </a:defRPr>
                </a:lvl9pPr>
              </a:lstStyle>
              <a:p>
                <a:pPr>
                  <a:lnSpc>
                    <a:spcPct val="90000"/>
                  </a:lnSpc>
                  <a:buFont typeface="Arial" panose="020B0604020202020204" pitchFamily="34" charset="0"/>
                  <a:buChar char="•"/>
                </a:pPr>
                <a:r>
                  <a:rPr lang="en-AU" sz="2000" dirty="0">
                    <a:solidFill>
                      <a:schemeClr val="tx1"/>
                    </a:solidFill>
                  </a:rPr>
                  <a:t>K+noise (K+N) distribution extends the K model with an extra term which accounts for thermal noise.</a:t>
                </a:r>
              </a:p>
              <a:p>
                <a:pPr>
                  <a:lnSpc>
                    <a:spcPct val="90000"/>
                  </a:lnSpc>
                  <a:buFont typeface="Arial" panose="020B0604020202020204" pitchFamily="34" charset="0"/>
                  <a:buChar char="•"/>
                </a:pPr>
                <a:r>
                  <a:rPr lang="en-AU" sz="2000" dirty="0">
                    <a:solidFill>
                      <a:schemeClr val="tx1"/>
                    </a:solidFill>
                  </a:rPr>
                  <a:t>Convenient to model with </a:t>
                </a:r>
                <a:r>
                  <a:rPr lang="en-AU" sz="2000" b="1" dirty="0">
                    <a:solidFill>
                      <a:schemeClr val="tx1"/>
                    </a:solidFill>
                  </a:rPr>
                  <a:t>power</a:t>
                </a:r>
                <a:r>
                  <a:rPr lang="en-AU" sz="2000" dirty="0">
                    <a:solidFill>
                      <a:schemeClr val="tx1"/>
                    </a:solidFill>
                  </a:rPr>
                  <a:t> or </a:t>
                </a:r>
                <a:r>
                  <a:rPr lang="en-AU" sz="2000" b="1" dirty="0">
                    <a:solidFill>
                      <a:schemeClr val="tx1"/>
                    </a:solidFill>
                  </a:rPr>
                  <a:t>intensity</a:t>
                </a:r>
                <a:r>
                  <a:rPr lang="en-AU" sz="2000" dirty="0">
                    <a:solidFill>
                      <a:schemeClr val="tx1"/>
                    </a:solidFill>
                  </a:rPr>
                  <a:t>. </a:t>
                </a:r>
              </a:p>
              <a:p>
                <a:pPr>
                  <a:lnSpc>
                    <a:spcPct val="90000"/>
                  </a:lnSpc>
                  <a:buFont typeface="Arial" panose="020B0604020202020204" pitchFamily="34" charset="0"/>
                  <a:buChar char="•"/>
                </a:pPr>
                <a:r>
                  <a:rPr lang="en-AU" sz="2000" dirty="0">
                    <a:solidFill>
                      <a:schemeClr val="tx1"/>
                    </a:solidFill>
                  </a:rPr>
                  <a:t>Also wish to model non-coherent summation (used to improve target detection).</a:t>
                </a:r>
              </a:p>
              <a:p>
                <a:pPr>
                  <a:lnSpc>
                    <a:spcPct val="90000"/>
                  </a:lnSpc>
                  <a:buFont typeface="Arial" panose="020B0604020202020204" pitchFamily="34" charset="0"/>
                  <a:buChar char="•"/>
                </a:pPr>
                <a:r>
                  <a:rPr lang="en-AU" sz="2000" dirty="0">
                    <a:solidFill>
                      <a:schemeClr val="tx1"/>
                    </a:solidFill>
                  </a:rPr>
                  <a:t>Define non-coherent sum of </a:t>
                </a:r>
                <a14:m>
                  <m:oMath xmlns:m="http://schemas.openxmlformats.org/officeDocument/2006/math">
                    <m:r>
                      <a:rPr lang="en-AU" sz="2000" i="1" dirty="0" smtClean="0">
                        <a:solidFill>
                          <a:schemeClr val="tx1"/>
                        </a:solidFill>
                        <a:latin typeface="Cambria Math" panose="02040503050406030204" pitchFamily="18" charset="0"/>
                      </a:rPr>
                      <m:t>𝑁</m:t>
                    </m:r>
                  </m:oMath>
                </a14:m>
                <a:r>
                  <a:rPr lang="en-AU" sz="2000" dirty="0">
                    <a:solidFill>
                      <a:schemeClr val="tx1"/>
                    </a:solidFill>
                  </a:rPr>
                  <a:t> pulses (assumed uncorrelated), </a:t>
                </a:r>
                <a14:m>
                  <m:oMath xmlns:m="http://schemas.openxmlformats.org/officeDocument/2006/math">
                    <m:r>
                      <a:rPr lang="en-AU" sz="2000">
                        <a:solidFill>
                          <a:schemeClr val="tx1"/>
                        </a:solidFill>
                        <a:latin typeface="Cambria Math"/>
                      </a:rPr>
                      <m:t> </m:t>
                    </m:r>
                    <m:r>
                      <a:rPr lang="en-AU" sz="2000" b="0" i="1" smtClean="0">
                        <a:solidFill>
                          <a:schemeClr val="tx1"/>
                        </a:solidFill>
                        <a:latin typeface="Cambria Math" panose="02040503050406030204" pitchFamily="18" charset="0"/>
                      </a:rPr>
                      <m:t>𝑍</m:t>
                    </m:r>
                    <m:r>
                      <a:rPr lang="en-AU" sz="2000" i="1">
                        <a:solidFill>
                          <a:schemeClr val="tx1"/>
                        </a:solidFill>
                        <a:latin typeface="Cambria Math"/>
                      </a:rPr>
                      <m:t>=</m:t>
                    </m:r>
                    <m:nary>
                      <m:naryPr>
                        <m:chr m:val="∑"/>
                        <m:ctrlPr>
                          <a:rPr lang="en-AU" sz="2000" i="1">
                            <a:solidFill>
                              <a:schemeClr val="tx1"/>
                            </a:solidFill>
                            <a:latin typeface="Cambria Math" panose="02040503050406030204" pitchFamily="18" charset="0"/>
                          </a:rPr>
                        </m:ctrlPr>
                      </m:naryPr>
                      <m:sub>
                        <m:r>
                          <a:rPr lang="en-AU" sz="2000" b="0" i="1" smtClean="0">
                            <a:solidFill>
                              <a:schemeClr val="tx1"/>
                            </a:solidFill>
                            <a:latin typeface="Cambria Math" panose="02040503050406030204" pitchFamily="18" charset="0"/>
                          </a:rPr>
                          <m:t>𝑛</m:t>
                        </m:r>
                        <m:r>
                          <a:rPr lang="en-AU" sz="2000" i="1">
                            <a:solidFill>
                              <a:schemeClr val="tx1"/>
                            </a:solidFill>
                            <a:latin typeface="Cambria Math"/>
                          </a:rPr>
                          <m:t>=1</m:t>
                        </m:r>
                      </m:sub>
                      <m:sup>
                        <m:r>
                          <a:rPr lang="en-AU" sz="2000" b="0" i="1" smtClean="0">
                            <a:solidFill>
                              <a:schemeClr val="tx1"/>
                            </a:solidFill>
                            <a:latin typeface="Cambria Math" panose="02040503050406030204" pitchFamily="18" charset="0"/>
                          </a:rPr>
                          <m:t>𝑁</m:t>
                        </m:r>
                      </m:sup>
                      <m:e>
                        <m:sSubSup>
                          <m:sSubSupPr>
                            <m:ctrlPr>
                              <a:rPr lang="en-AU" sz="2000" b="0" i="1" smtClean="0">
                                <a:solidFill>
                                  <a:schemeClr val="tx1"/>
                                </a:solidFill>
                                <a:latin typeface="Cambria Math" panose="02040503050406030204" pitchFamily="18" charset="0"/>
                              </a:rPr>
                            </m:ctrlPr>
                          </m:sSubSupPr>
                          <m:e>
                            <m:r>
                              <a:rPr lang="en-AU" sz="2000" i="1">
                                <a:solidFill>
                                  <a:schemeClr val="tx1"/>
                                </a:solidFill>
                                <a:latin typeface="Cambria Math"/>
                              </a:rPr>
                              <m:t>𝑟</m:t>
                            </m:r>
                          </m:e>
                          <m:sub>
                            <m:r>
                              <a:rPr lang="en-AU" sz="2000" b="0" i="1" smtClean="0">
                                <a:solidFill>
                                  <a:schemeClr val="tx1"/>
                                </a:solidFill>
                                <a:latin typeface="Cambria Math" panose="02040503050406030204" pitchFamily="18" charset="0"/>
                              </a:rPr>
                              <m:t>𝑛</m:t>
                            </m:r>
                          </m:sub>
                          <m:sup>
                            <m:r>
                              <a:rPr lang="en-AU" sz="2000" i="1">
                                <a:solidFill>
                                  <a:schemeClr val="tx1"/>
                                </a:solidFill>
                                <a:latin typeface="Cambria Math"/>
                              </a:rPr>
                              <m:t>2</m:t>
                            </m:r>
                          </m:sup>
                        </m:sSubSup>
                      </m:e>
                    </m:nary>
                  </m:oMath>
                </a14:m>
                <a:endParaRPr lang="en-AU" sz="2000" dirty="0">
                  <a:solidFill>
                    <a:schemeClr val="tx1"/>
                  </a:solidFill>
                </a:endParaRPr>
              </a:p>
              <a:p>
                <a:pPr>
                  <a:lnSpc>
                    <a:spcPct val="90000"/>
                  </a:lnSpc>
                  <a:buFont typeface="Arial" panose="020B0604020202020204" pitchFamily="34" charset="0"/>
                  <a:buChar char="•"/>
                </a:pPr>
                <a:r>
                  <a:rPr lang="en-AU" sz="2000" dirty="0">
                    <a:solidFill>
                      <a:schemeClr val="tx1"/>
                    </a:solidFill>
                  </a:rPr>
                  <a:t>Consider compound distribution:</a:t>
                </a:r>
              </a:p>
              <a:p>
                <a:pPr marL="0" indent="0">
                  <a:lnSpc>
                    <a:spcPct val="90000"/>
                  </a:lnSpc>
                  <a:buNone/>
                </a:pPr>
                <a14:m>
                  <m:oMathPara xmlns:m="http://schemas.openxmlformats.org/officeDocument/2006/math">
                    <m:oMathParaPr>
                      <m:jc m:val="centerGroup"/>
                    </m:oMathParaPr>
                    <m:oMath xmlns:m="http://schemas.openxmlformats.org/officeDocument/2006/math">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𝑃</m:t>
                          </m:r>
                        </m:e>
                        <m:sub>
                          <m:r>
                            <a:rPr lang="en-AU" sz="1800" b="0" i="1" smtClean="0">
                              <a:solidFill>
                                <a:schemeClr val="tx1"/>
                              </a:solidFill>
                              <a:latin typeface="Cambria Math" panose="02040503050406030204" pitchFamily="18" charset="0"/>
                            </a:rPr>
                            <m:t>𝑍</m:t>
                          </m:r>
                        </m:sub>
                      </m:sSub>
                      <m:d>
                        <m:dPr>
                          <m:ctrlPr>
                            <a:rPr lang="en-AU" sz="1800" i="1">
                              <a:solidFill>
                                <a:schemeClr val="tx1"/>
                              </a:solidFill>
                              <a:latin typeface="Cambria Math" panose="02040503050406030204" pitchFamily="18" charset="0"/>
                            </a:rPr>
                          </m:ctrlPr>
                        </m:dPr>
                        <m:e>
                          <m:r>
                            <a:rPr lang="en-AU" sz="1800" b="0" i="1" smtClean="0">
                              <a:solidFill>
                                <a:schemeClr val="tx1"/>
                              </a:solidFill>
                              <a:latin typeface="Cambria Math" panose="02040503050406030204" pitchFamily="18" charset="0"/>
                            </a:rPr>
                            <m:t>𝑍</m:t>
                          </m:r>
                        </m:e>
                      </m:d>
                      <m:r>
                        <a:rPr lang="en-AU" sz="1800" i="1">
                          <a:solidFill>
                            <a:schemeClr val="tx1"/>
                          </a:solidFill>
                          <a:latin typeface="Cambria Math" panose="02040503050406030204" pitchFamily="18" charset="0"/>
                        </a:rPr>
                        <m:t>=</m:t>
                      </m:r>
                      <m:nary>
                        <m:naryPr>
                          <m:ctrlPr>
                            <a:rPr lang="en-AU" sz="1800" i="1">
                              <a:solidFill>
                                <a:schemeClr val="tx1"/>
                              </a:solidFill>
                              <a:latin typeface="Cambria Math" panose="02040503050406030204" pitchFamily="18" charset="0"/>
                            </a:rPr>
                          </m:ctrlPr>
                        </m:naryPr>
                        <m:sub>
                          <m:r>
                            <m:rPr>
                              <m:brk m:alnAt="23"/>
                            </m:rPr>
                            <a:rPr lang="en-AU" sz="1800" i="1">
                              <a:solidFill>
                                <a:schemeClr val="tx1"/>
                              </a:solidFill>
                              <a:latin typeface="Cambria Math" panose="02040503050406030204" pitchFamily="18" charset="0"/>
                            </a:rPr>
                            <m:t>0</m:t>
                          </m:r>
                        </m:sub>
                        <m:sup>
                          <m:r>
                            <a:rPr lang="en-AU" sz="1800" i="1">
                              <a:solidFill>
                                <a:schemeClr val="tx1"/>
                              </a:solidFill>
                              <a:latin typeface="Cambria Math" panose="02040503050406030204" pitchFamily="18" charset="0"/>
                              <a:ea typeface="Cambria Math" panose="02040503050406030204" pitchFamily="18" charset="0"/>
                            </a:rPr>
                            <m:t>∞</m:t>
                          </m:r>
                        </m:sup>
                        <m:e>
                          <m:sSub>
                            <m:sSubPr>
                              <m:ctrlPr>
                                <a:rPr lang="en-AU" sz="1800" i="1">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𝑃</m:t>
                              </m:r>
                            </m:e>
                            <m:sub>
                              <m:r>
                                <a:rPr lang="en-AU" sz="1800" b="0" i="1" smtClean="0">
                                  <a:solidFill>
                                    <a:schemeClr val="tx1"/>
                                  </a:solidFill>
                                  <a:latin typeface="Cambria Math" panose="02040503050406030204" pitchFamily="18" charset="0"/>
                                </a:rPr>
                                <m:t>𝑍</m:t>
                              </m:r>
                              <m:r>
                                <a:rPr lang="en-AU" sz="1800" i="1">
                                  <a:solidFill>
                                    <a:schemeClr val="tx1"/>
                                  </a:solidFill>
                                  <a:latin typeface="Cambria Math" panose="02040503050406030204" pitchFamily="18" charset="0"/>
                                </a:rPr>
                                <m:t>|</m:t>
                              </m:r>
                              <m:r>
                                <a:rPr lang="en-AU" sz="1800" i="1">
                                  <a:solidFill>
                                    <a:schemeClr val="tx1"/>
                                  </a:solidFill>
                                  <a:latin typeface="Cambria Math" panose="02040503050406030204" pitchFamily="18" charset="0"/>
                                  <a:ea typeface="Cambria Math" panose="02040503050406030204" pitchFamily="18" charset="0"/>
                                </a:rPr>
                                <m:t>𝜏</m:t>
                              </m:r>
                            </m:sub>
                          </m:sSub>
                          <m:d>
                            <m:dPr>
                              <m:ctrlPr>
                                <a:rPr lang="en-AU" sz="1800" i="1">
                                  <a:solidFill>
                                    <a:schemeClr val="tx1"/>
                                  </a:solidFill>
                                  <a:latin typeface="Cambria Math" panose="02040503050406030204" pitchFamily="18" charset="0"/>
                                </a:rPr>
                              </m:ctrlPr>
                            </m:dPr>
                            <m:e>
                              <m:r>
                                <a:rPr lang="en-AU" sz="1800" b="0" i="1" smtClean="0">
                                  <a:solidFill>
                                    <a:schemeClr val="tx1"/>
                                  </a:solidFill>
                                  <a:latin typeface="Cambria Math" panose="02040503050406030204" pitchFamily="18" charset="0"/>
                                </a:rPr>
                                <m:t>𝑍</m:t>
                              </m:r>
                            </m:e>
                            <m:e>
                              <m:r>
                                <a:rPr lang="en-AU" sz="1800" i="1">
                                  <a:solidFill>
                                    <a:schemeClr val="tx1"/>
                                  </a:solidFill>
                                  <a:latin typeface="Cambria Math" panose="02040503050406030204" pitchFamily="18" charset="0"/>
                                  <a:ea typeface="Cambria Math" panose="02040503050406030204" pitchFamily="18" charset="0"/>
                                </a:rPr>
                                <m:t>𝜏</m:t>
                              </m:r>
                            </m:e>
                          </m:d>
                          <m:sSub>
                            <m:sSubPr>
                              <m:ctrlPr>
                                <a:rPr lang="en-AU" sz="1800" i="1">
                                  <a:solidFill>
                                    <a:schemeClr val="tx1"/>
                                  </a:solidFill>
                                  <a:latin typeface="Cambria Math" panose="02040503050406030204" pitchFamily="18" charset="0"/>
                                  <a:ea typeface="Cambria Math" panose="02040503050406030204" pitchFamily="18" charset="0"/>
                                </a:rPr>
                              </m:ctrlPr>
                            </m:sSubPr>
                            <m:e>
                              <m:r>
                                <a:rPr lang="en-AU" sz="1800" b="0" i="1" smtClean="0">
                                  <a:solidFill>
                                    <a:schemeClr val="tx1"/>
                                  </a:solidFill>
                                  <a:latin typeface="Cambria Math" panose="02040503050406030204" pitchFamily="18" charset="0"/>
                                  <a:ea typeface="Cambria Math" panose="02040503050406030204" pitchFamily="18" charset="0"/>
                                </a:rPr>
                                <m:t>𝑃</m:t>
                              </m:r>
                            </m:e>
                            <m:sub>
                              <m:r>
                                <a:rPr lang="en-AU" sz="1800" i="1">
                                  <a:solidFill>
                                    <a:schemeClr val="tx1"/>
                                  </a:solidFill>
                                  <a:latin typeface="Cambria Math" panose="02040503050406030204" pitchFamily="18" charset="0"/>
                                  <a:ea typeface="Cambria Math" panose="02040503050406030204" pitchFamily="18" charset="0"/>
                                </a:rPr>
                                <m:t>𝜏</m:t>
                              </m:r>
                            </m:sub>
                          </m:sSub>
                          <m:d>
                            <m:dPr>
                              <m:ctrlPr>
                                <a:rPr lang="en-AU" sz="1800" i="1">
                                  <a:solidFill>
                                    <a:schemeClr val="tx1"/>
                                  </a:solidFill>
                                  <a:latin typeface="Cambria Math" panose="02040503050406030204" pitchFamily="18" charset="0"/>
                                  <a:ea typeface="Cambria Math" panose="02040503050406030204" pitchFamily="18" charset="0"/>
                                </a:rPr>
                              </m:ctrlPr>
                            </m:dPr>
                            <m:e>
                              <m:r>
                                <a:rPr lang="en-AU" sz="1800" i="1">
                                  <a:solidFill>
                                    <a:schemeClr val="tx1"/>
                                  </a:solidFill>
                                  <a:latin typeface="Cambria Math" panose="02040503050406030204" pitchFamily="18" charset="0"/>
                                  <a:ea typeface="Cambria Math" panose="02040503050406030204" pitchFamily="18" charset="0"/>
                                </a:rPr>
                                <m:t>𝜏</m:t>
                              </m:r>
                            </m:e>
                          </m:d>
                          <m:r>
                            <a:rPr lang="en-AU" sz="1800" i="1">
                              <a:solidFill>
                                <a:schemeClr val="tx1"/>
                              </a:solidFill>
                              <a:latin typeface="Cambria Math" panose="02040503050406030204" pitchFamily="18" charset="0"/>
                              <a:ea typeface="Cambria Math" panose="02040503050406030204" pitchFamily="18" charset="0"/>
                            </a:rPr>
                            <m:t>𝑑</m:t>
                          </m:r>
                          <m:r>
                            <a:rPr lang="en-AU" sz="1800" i="1">
                              <a:solidFill>
                                <a:schemeClr val="tx1"/>
                              </a:solidFill>
                              <a:latin typeface="Cambria Math" panose="02040503050406030204" pitchFamily="18" charset="0"/>
                              <a:ea typeface="Cambria Math" panose="02040503050406030204" pitchFamily="18" charset="0"/>
                            </a:rPr>
                            <m:t>𝜏</m:t>
                          </m:r>
                        </m:e>
                      </m:nary>
                    </m:oMath>
                  </m:oMathPara>
                </a14:m>
                <a:endParaRPr lang="en-GB" sz="1800" dirty="0">
                  <a:solidFill>
                    <a:schemeClr val="tx1"/>
                  </a:solidFill>
                </a:endParaRPr>
              </a:p>
              <a:p>
                <a:pPr>
                  <a:lnSpc>
                    <a:spcPct val="90000"/>
                  </a:lnSpc>
                  <a:buFont typeface="Arial" panose="020B0604020202020204" pitchFamily="34" charset="0"/>
                  <a:buChar char="•"/>
                </a:pPr>
                <a:r>
                  <a:rPr lang="en-AU" sz="2000" dirty="0">
                    <a:solidFill>
                      <a:schemeClr val="tx1"/>
                    </a:solidFill>
                  </a:rPr>
                  <a:t>Speckle mean described by </a:t>
                </a:r>
                <a14:m>
                  <m:oMath xmlns:m="http://schemas.openxmlformats.org/officeDocument/2006/math">
                    <m:r>
                      <a:rPr lang="en-AU" sz="2000" i="1">
                        <a:solidFill>
                          <a:schemeClr val="tx1"/>
                        </a:solidFill>
                        <a:latin typeface="Cambria Math"/>
                        <a:ea typeface="Cambria Math"/>
                        <a:sym typeface="Symbol"/>
                      </a:rPr>
                      <m:t></m:t>
                    </m:r>
                  </m:oMath>
                </a14:m>
                <a:r>
                  <a:rPr lang="en-AU" sz="2000" dirty="0">
                    <a:solidFill>
                      <a:schemeClr val="tx1"/>
                    </a:solidFill>
                  </a:rPr>
                  <a:t> and offset by thermal noise </a:t>
                </a:r>
                <a14:m>
                  <m:oMath xmlns:m="http://schemas.openxmlformats.org/officeDocument/2006/math">
                    <m:sSub>
                      <m:sSubPr>
                        <m:ctrlPr>
                          <a:rPr lang="en-AU" sz="2000" i="1">
                            <a:solidFill>
                              <a:schemeClr val="tx1"/>
                            </a:solidFill>
                            <a:latin typeface="Cambria Math" panose="02040503050406030204" pitchFamily="18" charset="0"/>
                            <a:ea typeface="Cambria Math"/>
                          </a:rPr>
                        </m:ctrlPr>
                      </m:sSubPr>
                      <m:e>
                        <m:r>
                          <a:rPr lang="en-AU" sz="2000" i="1">
                            <a:solidFill>
                              <a:schemeClr val="tx1"/>
                            </a:solidFill>
                            <a:latin typeface="Cambria Math"/>
                            <a:ea typeface="Cambria Math"/>
                          </a:rPr>
                          <m:t>𝑝</m:t>
                        </m:r>
                      </m:e>
                      <m:sub>
                        <m:r>
                          <a:rPr lang="en-AU" sz="2000" i="1">
                            <a:solidFill>
                              <a:schemeClr val="tx1"/>
                            </a:solidFill>
                            <a:latin typeface="Cambria Math"/>
                            <a:ea typeface="Cambria Math"/>
                          </a:rPr>
                          <m:t>𝑛</m:t>
                        </m:r>
                      </m:sub>
                    </m:sSub>
                  </m:oMath>
                </a14:m>
                <a:r>
                  <a:rPr lang="en-AU" sz="2000" dirty="0">
                    <a:solidFill>
                      <a:schemeClr val="tx1"/>
                    </a:solidFill>
                  </a:rPr>
                  <a:t>:</a:t>
                </a:r>
              </a:p>
              <a:p>
                <a:pPr>
                  <a:lnSpc>
                    <a:spcPct val="90000"/>
                  </a:lnSpc>
                  <a:buFont typeface="Arial" panose="020B0604020202020204" pitchFamily="34" charset="0"/>
                  <a:buChar char="•"/>
                </a:pPr>
                <a:endParaRPr lang="en-AU" sz="2000" dirty="0">
                  <a:solidFill>
                    <a:schemeClr val="tx1"/>
                  </a:solidFill>
                </a:endParaRPr>
              </a:p>
              <a:p>
                <a:pPr marL="0" indent="0">
                  <a:lnSpc>
                    <a:spcPct val="90000"/>
                  </a:lnSpc>
                  <a:buNone/>
                </a:pPr>
                <a14:m>
                  <m:oMathPara xmlns:m="http://schemas.openxmlformats.org/officeDocument/2006/math">
                    <m:oMathParaPr>
                      <m:jc m:val="centerGroup"/>
                    </m:oMathParaPr>
                    <m:oMath xmlns:m="http://schemas.openxmlformats.org/officeDocument/2006/math">
                      <m:sSub>
                        <m:sSubPr>
                          <m:ctrlPr>
                            <a:rPr lang="en-AU" sz="1800" i="1" smtClean="0">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𝑝</m:t>
                          </m:r>
                        </m:e>
                        <m:sub>
                          <m:r>
                            <a:rPr lang="en-AU" sz="1800" b="0" i="1" smtClean="0">
                              <a:solidFill>
                                <a:schemeClr val="tx1"/>
                              </a:solidFill>
                              <a:latin typeface="Cambria Math" panose="02040503050406030204" pitchFamily="18" charset="0"/>
                            </a:rPr>
                            <m:t>𝑍</m:t>
                          </m:r>
                          <m:r>
                            <a:rPr lang="en-AU" sz="1800" i="1">
                              <a:solidFill>
                                <a:schemeClr val="tx1"/>
                              </a:solidFill>
                              <a:latin typeface="Cambria Math" panose="02040503050406030204" pitchFamily="18" charset="0"/>
                            </a:rPr>
                            <m:t>|</m:t>
                          </m:r>
                          <m:r>
                            <a:rPr lang="en-AU" sz="1800" i="1">
                              <a:solidFill>
                                <a:schemeClr val="tx1"/>
                              </a:solidFill>
                              <a:latin typeface="Cambria Math" panose="02040503050406030204" pitchFamily="18" charset="0"/>
                            </a:rPr>
                            <m:t>𝜏</m:t>
                          </m:r>
                        </m:sub>
                      </m:sSub>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𝑍</m:t>
                      </m:r>
                      <m:r>
                        <a:rPr lang="en-AU" sz="1800" i="1">
                          <a:solidFill>
                            <a:schemeClr val="tx1"/>
                          </a:solidFill>
                          <a:latin typeface="Cambria Math" panose="02040503050406030204" pitchFamily="18" charset="0"/>
                        </a:rPr>
                        <m:t>|</m:t>
                      </m:r>
                      <m:r>
                        <a:rPr lang="en-AU" sz="1800" i="1">
                          <a:solidFill>
                            <a:schemeClr val="tx1"/>
                          </a:solidFill>
                          <a:latin typeface="Cambria Math" panose="02040503050406030204" pitchFamily="18" charset="0"/>
                        </a:rPr>
                        <m:t>𝜏</m:t>
                      </m:r>
                      <m:r>
                        <a:rPr lang="en-AU" sz="1800" i="1">
                          <a:solidFill>
                            <a:schemeClr val="tx1"/>
                          </a:solidFill>
                          <a:latin typeface="Cambria Math" panose="02040503050406030204" pitchFamily="18" charset="0"/>
                        </a:rPr>
                        <m:t>)=</m:t>
                      </m:r>
                      <m:f>
                        <m:fPr>
                          <m:ctrlPr>
                            <a:rPr lang="en-AU" sz="1800" i="1">
                              <a:solidFill>
                                <a:schemeClr val="tx1"/>
                              </a:solidFill>
                              <a:latin typeface="Cambria Math" panose="02040503050406030204" pitchFamily="18" charset="0"/>
                            </a:rPr>
                          </m:ctrlPr>
                        </m:fPr>
                        <m:num>
                          <m:sSup>
                            <m:sSupPr>
                              <m:ctrlPr>
                                <a:rPr lang="en-AU" sz="1800" i="1">
                                  <a:solidFill>
                                    <a:schemeClr val="tx1"/>
                                  </a:solidFill>
                                  <a:latin typeface="Cambria Math" panose="02040503050406030204" pitchFamily="18" charset="0"/>
                                </a:rPr>
                              </m:ctrlPr>
                            </m:sSupPr>
                            <m:e>
                              <m:r>
                                <a:rPr lang="en-AU" sz="1800" b="0" i="1" smtClean="0">
                                  <a:solidFill>
                                    <a:schemeClr val="tx1"/>
                                  </a:solidFill>
                                  <a:latin typeface="Cambria Math" panose="02040503050406030204" pitchFamily="18" charset="0"/>
                                </a:rPr>
                                <m:t>𝑍</m:t>
                              </m:r>
                            </m:e>
                            <m:sup>
                              <m:r>
                                <a:rPr lang="en-AU" sz="1800" b="0" i="1" smtClean="0">
                                  <a:solidFill>
                                    <a:schemeClr val="tx1"/>
                                  </a:solidFill>
                                  <a:latin typeface="Cambria Math" panose="02040503050406030204" pitchFamily="18" charset="0"/>
                                </a:rPr>
                                <m:t>𝑁</m:t>
                              </m:r>
                              <m:r>
                                <a:rPr lang="en-AU" sz="1800" i="1">
                                  <a:solidFill>
                                    <a:schemeClr val="tx1"/>
                                  </a:solidFill>
                                  <a:latin typeface="Cambria Math" panose="02040503050406030204" pitchFamily="18" charset="0"/>
                                </a:rPr>
                                <m:t>−1</m:t>
                              </m:r>
                            </m:sup>
                          </m:sSup>
                        </m:num>
                        <m:den>
                          <m:sSup>
                            <m:sSupPr>
                              <m:ctrlPr>
                                <a:rPr lang="en-AU" sz="1800" i="1">
                                  <a:solidFill>
                                    <a:schemeClr val="tx1"/>
                                  </a:solidFill>
                                  <a:latin typeface="Cambria Math" panose="02040503050406030204" pitchFamily="18" charset="0"/>
                                </a:rPr>
                              </m:ctrlPr>
                            </m:sSupPr>
                            <m:e>
                              <m:d>
                                <m:dPr>
                                  <m:ctrlPr>
                                    <a:rPr lang="en-AU" sz="1800" i="1">
                                      <a:solidFill>
                                        <a:schemeClr val="tx1"/>
                                      </a:solidFill>
                                      <a:latin typeface="Cambria Math" panose="02040503050406030204" pitchFamily="18" charset="0"/>
                                    </a:rPr>
                                  </m:ctrlPr>
                                </m:dPr>
                                <m:e>
                                  <m:r>
                                    <a:rPr lang="en-AU" sz="1800" i="1">
                                      <a:solidFill>
                                        <a:schemeClr val="tx1"/>
                                      </a:solidFill>
                                      <a:latin typeface="Cambria Math" panose="02040503050406030204" pitchFamily="18" charset="0"/>
                                    </a:rPr>
                                    <m:t>𝜏</m:t>
                                  </m:r>
                                  <m:r>
                                    <a:rPr lang="en-AU" sz="1800" i="1">
                                      <a:solidFill>
                                        <a:schemeClr val="tx1"/>
                                      </a:solidFill>
                                      <a:latin typeface="Cambria Math" panose="02040503050406030204" pitchFamily="18" charset="0"/>
                                    </a:rPr>
                                    <m:t>+</m:t>
                                  </m:r>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𝑝</m:t>
                                      </m:r>
                                    </m:e>
                                    <m:sub>
                                      <m:r>
                                        <a:rPr lang="en-AU" sz="1800" i="1">
                                          <a:solidFill>
                                            <a:schemeClr val="tx1"/>
                                          </a:solidFill>
                                          <a:latin typeface="Cambria Math" panose="02040503050406030204" pitchFamily="18" charset="0"/>
                                        </a:rPr>
                                        <m:t>𝑛</m:t>
                                      </m:r>
                                    </m:sub>
                                  </m:sSub>
                                </m:e>
                              </m:d>
                            </m:e>
                            <m:sup>
                              <m:r>
                                <a:rPr lang="en-AU" sz="1800" b="0" i="1" smtClean="0">
                                  <a:solidFill>
                                    <a:schemeClr val="tx1"/>
                                  </a:solidFill>
                                  <a:latin typeface="Cambria Math" panose="02040503050406030204" pitchFamily="18" charset="0"/>
                                </a:rPr>
                                <m:t>𝑁</m:t>
                              </m:r>
                            </m:sup>
                          </m:sSup>
                          <m:r>
                            <m:rPr>
                              <m:sty m:val="p"/>
                            </m:rPr>
                            <a:rPr lang="en-AU" sz="1800" i="1">
                              <a:solidFill>
                                <a:schemeClr val="tx1"/>
                              </a:solidFill>
                              <a:latin typeface="Cambria Math" panose="02040503050406030204" pitchFamily="18" charset="0"/>
                            </a:rPr>
                            <m:t>Γ</m:t>
                          </m:r>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𝑁</m:t>
                          </m:r>
                          <m:r>
                            <a:rPr lang="en-AU" sz="1800" i="1">
                              <a:solidFill>
                                <a:schemeClr val="tx1"/>
                              </a:solidFill>
                              <a:latin typeface="Cambria Math" panose="02040503050406030204" pitchFamily="18" charset="0"/>
                            </a:rPr>
                            <m:t>)</m:t>
                          </m:r>
                        </m:den>
                      </m:f>
                      <m:func>
                        <m:funcPr>
                          <m:ctrlPr>
                            <a:rPr lang="en-AU" sz="1800" i="1">
                              <a:solidFill>
                                <a:schemeClr val="tx1"/>
                              </a:solidFill>
                              <a:latin typeface="Cambria Math" panose="02040503050406030204" pitchFamily="18" charset="0"/>
                            </a:rPr>
                          </m:ctrlPr>
                        </m:funcPr>
                        <m:fName>
                          <m:r>
                            <m:rPr>
                              <m:sty m:val="p"/>
                            </m:rPr>
                            <a:rPr lang="en-AU" sz="1800" i="0">
                              <a:solidFill>
                                <a:schemeClr val="tx1"/>
                              </a:solidFill>
                              <a:latin typeface="Cambria Math" panose="02040503050406030204" pitchFamily="18" charset="0"/>
                            </a:rPr>
                            <m:t>exp</m:t>
                          </m:r>
                        </m:fName>
                        <m:e>
                          <m:d>
                            <m:dPr>
                              <m:begChr m:val="["/>
                              <m:endChr m:val="]"/>
                              <m:ctrlPr>
                                <a:rPr lang="en-AU" sz="1800" i="1">
                                  <a:solidFill>
                                    <a:schemeClr val="tx1"/>
                                  </a:solidFill>
                                  <a:latin typeface="Cambria Math" panose="02040503050406030204" pitchFamily="18" charset="0"/>
                                </a:rPr>
                              </m:ctrlPr>
                            </m:dPr>
                            <m:e>
                              <m:r>
                                <a:rPr lang="en-AU" sz="1800" i="1">
                                  <a:solidFill>
                                    <a:schemeClr val="tx1"/>
                                  </a:solidFill>
                                  <a:latin typeface="Cambria Math" panose="02040503050406030204" pitchFamily="18" charset="0"/>
                                </a:rPr>
                                <m:t>−</m:t>
                              </m:r>
                              <m:f>
                                <m:fPr>
                                  <m:ctrlPr>
                                    <a:rPr lang="en-AU" sz="1800" i="1">
                                      <a:solidFill>
                                        <a:schemeClr val="tx1"/>
                                      </a:solidFill>
                                      <a:latin typeface="Cambria Math" panose="02040503050406030204" pitchFamily="18" charset="0"/>
                                    </a:rPr>
                                  </m:ctrlPr>
                                </m:fPr>
                                <m:num>
                                  <m:r>
                                    <a:rPr lang="en-AU" sz="1800" b="0" i="1" smtClean="0">
                                      <a:solidFill>
                                        <a:schemeClr val="tx1"/>
                                      </a:solidFill>
                                      <a:latin typeface="Cambria Math" panose="02040503050406030204" pitchFamily="18" charset="0"/>
                                    </a:rPr>
                                    <m:t>𝑍</m:t>
                                  </m:r>
                                </m:num>
                                <m:den>
                                  <m:r>
                                    <a:rPr lang="en-AU" sz="1800" i="1">
                                      <a:solidFill>
                                        <a:schemeClr val="tx1"/>
                                      </a:solidFill>
                                      <a:latin typeface="Cambria Math" panose="02040503050406030204" pitchFamily="18" charset="0"/>
                                    </a:rPr>
                                    <m:t>𝜏</m:t>
                                  </m:r>
                                  <m:r>
                                    <a:rPr lang="en-AU" sz="1800" i="1">
                                      <a:solidFill>
                                        <a:schemeClr val="tx1"/>
                                      </a:solidFill>
                                      <a:latin typeface="Cambria Math" panose="02040503050406030204" pitchFamily="18" charset="0"/>
                                    </a:rPr>
                                    <m:t>+</m:t>
                                  </m:r>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𝑝</m:t>
                                      </m:r>
                                    </m:e>
                                    <m:sub>
                                      <m:r>
                                        <a:rPr lang="en-AU" sz="1800" i="1">
                                          <a:solidFill>
                                            <a:schemeClr val="tx1"/>
                                          </a:solidFill>
                                          <a:latin typeface="Cambria Math" panose="02040503050406030204" pitchFamily="18" charset="0"/>
                                        </a:rPr>
                                        <m:t>𝑛</m:t>
                                      </m:r>
                                    </m:sub>
                                  </m:sSub>
                                </m:den>
                              </m:f>
                            </m:e>
                          </m:d>
                        </m:e>
                      </m:func>
                      <m:r>
                        <a:rPr lang="en-AU" sz="1800" i="1">
                          <a:solidFill>
                            <a:schemeClr val="tx1"/>
                          </a:solidFill>
                          <a:latin typeface="Cambria Math" panose="02040503050406030204" pitchFamily="18" charset="0"/>
                        </a:rPr>
                        <m:t>,</m:t>
                      </m:r>
                      <m:r>
                        <m:rPr>
                          <m:nor/>
                        </m:rPr>
                        <a:rPr lang="en-AU" sz="1800" i="0">
                          <a:solidFill>
                            <a:schemeClr val="tx1"/>
                          </a:solidFill>
                          <a:latin typeface="Cambria Math" panose="02040503050406030204" pitchFamily="18" charset="0"/>
                        </a:rPr>
                        <m:t>  </m:t>
                      </m:r>
                      <m:r>
                        <a:rPr lang="en-AU" sz="1800" b="0" i="1" smtClean="0">
                          <a:solidFill>
                            <a:schemeClr val="tx1"/>
                          </a:solidFill>
                          <a:latin typeface="Cambria Math" panose="02040503050406030204" pitchFamily="18" charset="0"/>
                        </a:rPr>
                        <m:t>𝑍</m:t>
                      </m:r>
                      <m:r>
                        <a:rPr lang="en-AU" sz="1800" i="1">
                          <a:solidFill>
                            <a:schemeClr val="tx1"/>
                          </a:solidFill>
                          <a:latin typeface="Cambria Math" panose="02040503050406030204" pitchFamily="18" charset="0"/>
                        </a:rPr>
                        <m:t>≥0</m:t>
                      </m:r>
                    </m:oMath>
                  </m:oMathPara>
                </a14:m>
                <a:endParaRPr lang="en-AU" sz="1800" dirty="0">
                  <a:solidFill>
                    <a:schemeClr val="tx1"/>
                  </a:solidFill>
                </a:endParaRPr>
              </a:p>
              <a:p>
                <a:pPr>
                  <a:lnSpc>
                    <a:spcPct val="90000"/>
                  </a:lnSpc>
                  <a:buFont typeface="Arial" panose="020B0604020202020204" pitchFamily="34" charset="0"/>
                  <a:buChar char="•"/>
                </a:pPr>
                <a:endParaRPr lang="en-AU" sz="2000" dirty="0">
                  <a:solidFill>
                    <a:schemeClr val="tx1"/>
                  </a:solidFill>
                </a:endParaRPr>
              </a:p>
              <a:p>
                <a:pPr>
                  <a:lnSpc>
                    <a:spcPct val="90000"/>
                  </a:lnSpc>
                  <a:buFont typeface="Arial" panose="020B0604020202020204" pitchFamily="34" charset="0"/>
                  <a:buChar char="•"/>
                </a:pPr>
                <a:r>
                  <a:rPr lang="en-AU" sz="2000" dirty="0">
                    <a:solidFill>
                      <a:schemeClr val="tx1"/>
                    </a:solidFill>
                  </a:rPr>
                  <a:t>Texture is gamma distributed with shape </a:t>
                </a:r>
                <a14:m>
                  <m:oMath xmlns:m="http://schemas.openxmlformats.org/officeDocument/2006/math">
                    <m:r>
                      <a:rPr lang="en-AU" sz="2000" i="1">
                        <a:solidFill>
                          <a:schemeClr val="tx1"/>
                        </a:solidFill>
                        <a:latin typeface="Cambria Math"/>
                        <a:ea typeface="Cambria Math"/>
                      </a:rPr>
                      <m:t>𝜈</m:t>
                    </m:r>
                    <m:r>
                      <a:rPr lang="en-AU" sz="2000" i="1">
                        <a:solidFill>
                          <a:schemeClr val="tx1"/>
                        </a:solidFill>
                        <a:latin typeface="Cambria Math"/>
                        <a:ea typeface="Cambria Math"/>
                      </a:rPr>
                      <m:t> </m:t>
                    </m:r>
                  </m:oMath>
                </a14:m>
                <a:r>
                  <a:rPr lang="en-AU" sz="2000" dirty="0">
                    <a:solidFill>
                      <a:schemeClr val="tx1"/>
                    </a:solidFill>
                  </a:rPr>
                  <a:t>and scale, </a:t>
                </a:r>
                <a14:m>
                  <m:oMath xmlns:m="http://schemas.openxmlformats.org/officeDocument/2006/math">
                    <m:r>
                      <a:rPr lang="en-AU" sz="2000" b="0" i="1" smtClean="0">
                        <a:solidFill>
                          <a:schemeClr val="tx1"/>
                        </a:solidFill>
                        <a:latin typeface="Cambria Math" panose="02040503050406030204" pitchFamily="18" charset="0"/>
                      </a:rPr>
                      <m:t>𝑏</m:t>
                    </m:r>
                    <m:r>
                      <a:rPr lang="en-AU" sz="2000" b="0" i="1" smtClean="0">
                        <a:solidFill>
                          <a:schemeClr val="tx1"/>
                        </a:solidFill>
                        <a:latin typeface="Cambria Math" panose="02040503050406030204" pitchFamily="18" charset="0"/>
                      </a:rPr>
                      <m:t>=</m:t>
                    </m:r>
                    <m:r>
                      <a:rPr lang="en-AU" sz="2000" b="0" i="1" smtClean="0">
                        <a:solidFill>
                          <a:schemeClr val="tx1"/>
                        </a:solidFill>
                        <a:latin typeface="Cambria Math" panose="02040503050406030204" pitchFamily="18" charset="0"/>
                      </a:rPr>
                      <m:t>𝜈</m:t>
                    </m:r>
                    <m:r>
                      <a:rPr lang="en-AU" sz="2000" b="0" i="1" smtClean="0">
                        <a:solidFill>
                          <a:schemeClr val="tx1"/>
                        </a:solidFill>
                        <a:latin typeface="Cambria Math" panose="02040503050406030204" pitchFamily="18" charset="0"/>
                      </a:rPr>
                      <m:t>/</m:t>
                    </m:r>
                    <m:d>
                      <m:dPr>
                        <m:begChr m:val="⟨"/>
                        <m:endChr m:val="⟩"/>
                        <m:ctrlPr>
                          <a:rPr lang="en-AU" sz="2000" b="0" i="1" smtClean="0">
                            <a:solidFill>
                              <a:schemeClr val="tx1"/>
                            </a:solidFill>
                            <a:latin typeface="Cambria Math" panose="02040503050406030204" pitchFamily="18" charset="0"/>
                          </a:rPr>
                        </m:ctrlPr>
                      </m:dPr>
                      <m:e>
                        <m:r>
                          <a:rPr lang="en-AU" sz="2000" b="0" i="1" smtClean="0">
                            <a:solidFill>
                              <a:schemeClr val="tx1"/>
                            </a:solidFill>
                            <a:latin typeface="Cambria Math" panose="02040503050406030204" pitchFamily="18" charset="0"/>
                          </a:rPr>
                          <m:t>𝑍</m:t>
                        </m:r>
                      </m:e>
                    </m:d>
                  </m:oMath>
                </a14:m>
                <a:r>
                  <a:rPr lang="en-AU" sz="2000" dirty="0">
                    <a:solidFill>
                      <a:schemeClr val="tx1"/>
                    </a:solidFill>
                  </a:rPr>
                  <a:t>.</a:t>
                </a:r>
              </a:p>
              <a:p>
                <a:pPr>
                  <a:lnSpc>
                    <a:spcPct val="90000"/>
                  </a:lnSpc>
                  <a:buFont typeface="Arial" panose="020B0604020202020204" pitchFamily="34" charset="0"/>
                  <a:buChar char="•"/>
                </a:pPr>
                <a:r>
                  <a:rPr lang="en-AU" sz="2000" dirty="0">
                    <a:solidFill>
                      <a:schemeClr val="tx1"/>
                    </a:solidFill>
                  </a:rPr>
                  <a:t>Must be evaluated by numerical integration unless </a:t>
                </a:r>
                <a14:m>
                  <m:oMath xmlns:m="http://schemas.openxmlformats.org/officeDocument/2006/math">
                    <m:r>
                      <a:rPr lang="en-AU" sz="2000" i="1" dirty="0" smtClean="0">
                        <a:solidFill>
                          <a:schemeClr val="tx1"/>
                        </a:solidFill>
                        <a:latin typeface="Cambria Math" panose="02040503050406030204" pitchFamily="18" charset="0"/>
                      </a:rPr>
                      <m:t>𝑝</m:t>
                    </m:r>
                    <m:r>
                      <a:rPr lang="en-AU" sz="2000" i="1" baseline="-25000" dirty="0" err="1">
                        <a:solidFill>
                          <a:schemeClr val="tx1"/>
                        </a:solidFill>
                        <a:latin typeface="Cambria Math" panose="02040503050406030204" pitchFamily="18" charset="0"/>
                      </a:rPr>
                      <m:t>𝑛</m:t>
                    </m:r>
                    <m:r>
                      <a:rPr lang="en-AU" sz="2000" i="1" dirty="0">
                        <a:solidFill>
                          <a:schemeClr val="tx1"/>
                        </a:solidFill>
                        <a:latin typeface="Cambria Math" panose="02040503050406030204" pitchFamily="18" charset="0"/>
                      </a:rPr>
                      <m:t>=0</m:t>
                    </m:r>
                  </m:oMath>
                </a14:m>
                <a:r>
                  <a:rPr lang="en-AU" sz="2000" dirty="0">
                    <a:solidFill>
                      <a:schemeClr val="tx1"/>
                    </a:solidFill>
                  </a:rPr>
                  <a:t>:</a:t>
                </a:r>
              </a:p>
              <a:p>
                <a:pPr>
                  <a:lnSpc>
                    <a:spcPct val="90000"/>
                  </a:lnSpc>
                  <a:buFont typeface="Arial" panose="020B0604020202020204" pitchFamily="34" charset="0"/>
                  <a:buChar char="•"/>
                </a:pPr>
                <a:endParaRPr lang="en-AU" sz="2000" dirty="0">
                  <a:solidFill>
                    <a:schemeClr val="tx1"/>
                  </a:solidFill>
                </a:endParaRPr>
              </a:p>
              <a:p>
                <a:pPr marL="0" indent="0">
                  <a:lnSpc>
                    <a:spcPct val="90000"/>
                  </a:lnSpc>
                  <a:buNone/>
                </a:pPr>
                <a14:m>
                  <m:oMathPara xmlns:m="http://schemas.openxmlformats.org/officeDocument/2006/math">
                    <m:oMathParaPr>
                      <m:jc m:val="centerGroup"/>
                    </m:oMathParaPr>
                    <m:oMath xmlns:m="http://schemas.openxmlformats.org/officeDocument/2006/math">
                      <m:sSub>
                        <m:sSubPr>
                          <m:ctrlPr>
                            <a:rPr lang="en-AU" sz="1800" b="0" i="1" smtClean="0">
                              <a:solidFill>
                                <a:schemeClr val="tx1"/>
                              </a:solidFill>
                              <a:latin typeface="Cambria Math" panose="02040503050406030204" pitchFamily="18" charset="0"/>
                            </a:rPr>
                          </m:ctrlPr>
                        </m:sSubPr>
                        <m:e>
                          <m:r>
                            <a:rPr lang="en-AU" sz="1800" b="0" i="1" smtClean="0">
                              <a:solidFill>
                                <a:schemeClr val="tx1"/>
                              </a:solidFill>
                              <a:latin typeface="Cambria Math" panose="02040503050406030204" pitchFamily="18" charset="0"/>
                            </a:rPr>
                            <m:t>𝑃</m:t>
                          </m:r>
                        </m:e>
                        <m:sub>
                          <m:r>
                            <a:rPr lang="en-AU" sz="1800" b="0" i="1" smtClean="0">
                              <a:solidFill>
                                <a:schemeClr val="tx1"/>
                              </a:solidFill>
                              <a:latin typeface="Cambria Math" panose="02040503050406030204" pitchFamily="18" charset="0"/>
                            </a:rPr>
                            <m:t>𝑍</m:t>
                          </m:r>
                        </m:sub>
                      </m:sSub>
                      <m:r>
                        <a:rPr lang="en-AU" sz="1800" i="1" smtClean="0">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𝑍</m:t>
                      </m:r>
                      <m:r>
                        <a:rPr lang="en-AU" sz="1800" i="1" smtClean="0">
                          <a:solidFill>
                            <a:schemeClr val="tx1"/>
                          </a:solidFill>
                          <a:latin typeface="Cambria Math" panose="02040503050406030204" pitchFamily="18" charset="0"/>
                        </a:rPr>
                        <m:t>)=</m:t>
                      </m:r>
                      <m:f>
                        <m:fPr>
                          <m:ctrlPr>
                            <a:rPr lang="en-AU" sz="1800" i="1">
                              <a:solidFill>
                                <a:schemeClr val="tx1"/>
                              </a:solidFill>
                              <a:latin typeface="Cambria Math" panose="02040503050406030204" pitchFamily="18" charset="0"/>
                            </a:rPr>
                          </m:ctrlPr>
                        </m:fPr>
                        <m:num>
                          <m:r>
                            <a:rPr lang="en-AU" sz="1800" i="1">
                              <a:solidFill>
                                <a:schemeClr val="tx1"/>
                              </a:solidFill>
                              <a:latin typeface="Cambria Math" panose="02040503050406030204" pitchFamily="18" charset="0"/>
                            </a:rPr>
                            <m:t>2</m:t>
                          </m:r>
                        </m:num>
                        <m:den>
                          <m:r>
                            <a:rPr lang="en-AU" sz="1800" b="0" i="1" smtClean="0">
                              <a:solidFill>
                                <a:schemeClr val="tx1"/>
                              </a:solidFill>
                              <a:latin typeface="Cambria Math" panose="02040503050406030204" pitchFamily="18" charset="0"/>
                            </a:rPr>
                            <m:t>𝑍</m:t>
                          </m:r>
                        </m:den>
                      </m:f>
                      <m:r>
                        <a:rPr lang="en-AU" sz="1800" i="1">
                          <a:solidFill>
                            <a:schemeClr val="tx1"/>
                          </a:solidFill>
                          <a:latin typeface="Cambria Math" panose="02040503050406030204" pitchFamily="18" charset="0"/>
                        </a:rPr>
                        <m:t>(</m:t>
                      </m:r>
                      <m:r>
                        <a:rPr lang="en-AU" sz="1800" i="1">
                          <a:solidFill>
                            <a:schemeClr val="tx1"/>
                          </a:solidFill>
                          <a:latin typeface="Cambria Math" panose="02040503050406030204" pitchFamily="18" charset="0"/>
                        </a:rPr>
                        <m:t>𝑏𝑍</m:t>
                      </m:r>
                      <m:sSup>
                        <m:sSupPr>
                          <m:ctrlPr>
                            <a:rPr lang="en-AU" sz="1800" i="1">
                              <a:solidFill>
                                <a:schemeClr val="tx1"/>
                              </a:solidFill>
                              <a:latin typeface="Cambria Math" panose="02040503050406030204" pitchFamily="18" charset="0"/>
                            </a:rPr>
                          </m:ctrlPr>
                        </m:sSupPr>
                        <m:e>
                          <m:r>
                            <a:rPr lang="en-AU" sz="1800" i="1">
                              <a:solidFill>
                                <a:schemeClr val="tx1"/>
                              </a:solidFill>
                              <a:latin typeface="Cambria Math" panose="02040503050406030204" pitchFamily="18" charset="0"/>
                            </a:rPr>
                            <m:t>)</m:t>
                          </m:r>
                        </m:e>
                        <m:sup>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𝑁</m:t>
                          </m:r>
                          <m:r>
                            <a:rPr lang="en-AU" sz="1800" i="1">
                              <a:solidFill>
                                <a:schemeClr val="tx1"/>
                              </a:solidFill>
                              <a:latin typeface="Cambria Math" panose="02040503050406030204" pitchFamily="18" charset="0"/>
                            </a:rPr>
                            <m:t>+</m:t>
                          </m:r>
                          <m:r>
                            <a:rPr lang="en-AU" sz="1800" i="1">
                              <a:solidFill>
                                <a:schemeClr val="tx1"/>
                              </a:solidFill>
                              <a:latin typeface="Cambria Math" panose="02040503050406030204" pitchFamily="18" charset="0"/>
                            </a:rPr>
                            <m:t>𝜈</m:t>
                          </m:r>
                          <m:r>
                            <a:rPr lang="en-AU" sz="1800" i="1">
                              <a:solidFill>
                                <a:schemeClr val="tx1"/>
                              </a:solidFill>
                              <a:latin typeface="Cambria Math" panose="02040503050406030204" pitchFamily="18" charset="0"/>
                            </a:rPr>
                            <m:t>)/2</m:t>
                          </m:r>
                        </m:sup>
                      </m:sSup>
                      <m:f>
                        <m:fPr>
                          <m:ctrlPr>
                            <a:rPr lang="en-AU" sz="1800" i="1">
                              <a:solidFill>
                                <a:schemeClr val="tx1"/>
                              </a:solidFill>
                              <a:latin typeface="Cambria Math" panose="02040503050406030204" pitchFamily="18" charset="0"/>
                            </a:rPr>
                          </m:ctrlPr>
                        </m:fPr>
                        <m:num>
                          <m:r>
                            <a:rPr lang="en-AU" sz="1800" i="1">
                              <a:solidFill>
                                <a:schemeClr val="tx1"/>
                              </a:solidFill>
                              <a:latin typeface="Cambria Math" panose="02040503050406030204" pitchFamily="18" charset="0"/>
                            </a:rPr>
                            <m:t>1</m:t>
                          </m:r>
                        </m:num>
                        <m:den>
                          <m:r>
                            <m:rPr>
                              <m:sty m:val="p"/>
                            </m:rPr>
                            <a:rPr lang="en-AU" sz="1800" i="1">
                              <a:solidFill>
                                <a:schemeClr val="tx1"/>
                              </a:solidFill>
                              <a:latin typeface="Cambria Math" panose="02040503050406030204" pitchFamily="18" charset="0"/>
                            </a:rPr>
                            <m:t>Γ</m:t>
                          </m:r>
                          <m:r>
                            <a:rPr lang="en-AU" sz="1800" i="1">
                              <a:solidFill>
                                <a:schemeClr val="tx1"/>
                              </a:solidFill>
                              <a:latin typeface="Cambria Math" panose="02040503050406030204" pitchFamily="18" charset="0"/>
                            </a:rPr>
                            <m:t>(</m:t>
                          </m:r>
                          <m:r>
                            <a:rPr lang="en-AU" sz="1800" i="1">
                              <a:solidFill>
                                <a:schemeClr val="tx1"/>
                              </a:solidFill>
                              <a:latin typeface="Cambria Math" panose="02040503050406030204" pitchFamily="18" charset="0"/>
                            </a:rPr>
                            <m:t>𝜈</m:t>
                          </m:r>
                          <m:r>
                            <a:rPr lang="en-AU" sz="1800" i="1">
                              <a:solidFill>
                                <a:schemeClr val="tx1"/>
                              </a:solidFill>
                              <a:latin typeface="Cambria Math" panose="02040503050406030204" pitchFamily="18" charset="0"/>
                            </a:rPr>
                            <m:t>)</m:t>
                          </m:r>
                          <m:r>
                            <m:rPr>
                              <m:sty m:val="p"/>
                            </m:rPr>
                            <a:rPr lang="en-AU" sz="1800" i="1">
                              <a:solidFill>
                                <a:schemeClr val="tx1"/>
                              </a:solidFill>
                              <a:latin typeface="Cambria Math" panose="02040503050406030204" pitchFamily="18" charset="0"/>
                            </a:rPr>
                            <m:t>Γ</m:t>
                          </m:r>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𝑁</m:t>
                          </m:r>
                          <m:r>
                            <a:rPr lang="en-AU" sz="1800" i="1">
                              <a:solidFill>
                                <a:schemeClr val="tx1"/>
                              </a:solidFill>
                              <a:latin typeface="Cambria Math" panose="02040503050406030204" pitchFamily="18" charset="0"/>
                            </a:rPr>
                            <m:t>)</m:t>
                          </m:r>
                        </m:den>
                      </m:f>
                      <m:sSub>
                        <m:sSubPr>
                          <m:ctrlPr>
                            <a:rPr lang="en-AU" sz="1800" i="1">
                              <a:solidFill>
                                <a:schemeClr val="tx1"/>
                              </a:solidFill>
                              <a:latin typeface="Cambria Math" panose="02040503050406030204" pitchFamily="18" charset="0"/>
                            </a:rPr>
                          </m:ctrlPr>
                        </m:sSubPr>
                        <m:e>
                          <m:r>
                            <a:rPr lang="en-AU" sz="1800" i="1">
                              <a:solidFill>
                                <a:schemeClr val="tx1"/>
                              </a:solidFill>
                              <a:latin typeface="Cambria Math" panose="02040503050406030204" pitchFamily="18" charset="0"/>
                            </a:rPr>
                            <m:t>𝐾</m:t>
                          </m:r>
                        </m:e>
                        <m:sub>
                          <m:r>
                            <a:rPr lang="en-AU" sz="1800" i="1">
                              <a:solidFill>
                                <a:schemeClr val="tx1"/>
                              </a:solidFill>
                              <a:latin typeface="Cambria Math" panose="02040503050406030204" pitchFamily="18" charset="0"/>
                            </a:rPr>
                            <m:t>𝜈</m:t>
                          </m:r>
                          <m:r>
                            <a:rPr lang="en-AU" sz="1800" i="1">
                              <a:solidFill>
                                <a:schemeClr val="tx1"/>
                              </a:solidFill>
                              <a:latin typeface="Cambria Math" panose="02040503050406030204" pitchFamily="18" charset="0"/>
                            </a:rPr>
                            <m:t>−</m:t>
                          </m:r>
                          <m:r>
                            <a:rPr lang="en-AU" sz="1800" b="0" i="1" smtClean="0">
                              <a:solidFill>
                                <a:schemeClr val="tx1"/>
                              </a:solidFill>
                              <a:latin typeface="Cambria Math" panose="02040503050406030204" pitchFamily="18" charset="0"/>
                            </a:rPr>
                            <m:t>𝑁</m:t>
                          </m:r>
                        </m:sub>
                      </m:sSub>
                      <m:d>
                        <m:dPr>
                          <m:ctrlPr>
                            <a:rPr lang="en-AU" sz="1800" i="1">
                              <a:solidFill>
                                <a:schemeClr val="tx1"/>
                              </a:solidFill>
                              <a:latin typeface="Cambria Math" panose="02040503050406030204" pitchFamily="18" charset="0"/>
                            </a:rPr>
                          </m:ctrlPr>
                        </m:dPr>
                        <m:e>
                          <m:r>
                            <a:rPr lang="en-AU" sz="1800" i="1">
                              <a:solidFill>
                                <a:schemeClr val="tx1"/>
                              </a:solidFill>
                              <a:latin typeface="Cambria Math" panose="02040503050406030204" pitchFamily="18" charset="0"/>
                            </a:rPr>
                            <m:t>2</m:t>
                          </m:r>
                          <m:rad>
                            <m:radPr>
                              <m:degHide m:val="on"/>
                              <m:ctrlPr>
                                <a:rPr lang="en-AU" sz="1800" i="1">
                                  <a:solidFill>
                                    <a:schemeClr val="tx1"/>
                                  </a:solidFill>
                                  <a:latin typeface="Cambria Math" panose="02040503050406030204" pitchFamily="18" charset="0"/>
                                </a:rPr>
                              </m:ctrlPr>
                            </m:radPr>
                            <m:deg/>
                            <m:e>
                              <m:r>
                                <a:rPr lang="en-AU" sz="1800" i="1">
                                  <a:solidFill>
                                    <a:schemeClr val="tx1"/>
                                  </a:solidFill>
                                  <a:latin typeface="Cambria Math" panose="02040503050406030204" pitchFamily="18" charset="0"/>
                                </a:rPr>
                                <m:t>𝑏</m:t>
                              </m:r>
                              <m:r>
                                <a:rPr lang="en-AU" sz="1800" b="0" i="1" smtClean="0">
                                  <a:solidFill>
                                    <a:schemeClr val="tx1"/>
                                  </a:solidFill>
                                  <a:latin typeface="Cambria Math" panose="02040503050406030204" pitchFamily="18" charset="0"/>
                                </a:rPr>
                                <m:t>𝑍</m:t>
                              </m:r>
                            </m:e>
                          </m:rad>
                        </m:e>
                      </m:d>
                    </m:oMath>
                  </m:oMathPara>
                </a14:m>
                <a:endParaRPr lang="en-AU" sz="1800" dirty="0">
                  <a:solidFill>
                    <a:schemeClr val="tx1"/>
                  </a:solidFill>
                </a:endParaRPr>
              </a:p>
            </p:txBody>
          </p:sp>
        </mc:Choice>
        <mc:Fallback>
          <p:sp>
            <p:nvSpPr>
              <p:cNvPr id="15" name="Content Placeholder 2"/>
              <p:cNvSpPr txBox="1">
                <a:spLocks noRot="1" noChangeAspect="1" noMove="1" noResize="1" noEditPoints="1" noAdjustHandles="1" noChangeArrowheads="1" noChangeShapeType="1" noTextEdit="1"/>
              </p:cNvSpPr>
              <p:nvPr/>
            </p:nvSpPr>
            <p:spPr>
              <a:xfrm>
                <a:off x="433678" y="1058120"/>
                <a:ext cx="11231880" cy="4899220"/>
              </a:xfrm>
              <a:prstGeom prst="rect">
                <a:avLst/>
              </a:prstGeom>
              <a:blipFill>
                <a:blip r:embed="rId3"/>
                <a:stretch>
                  <a:fillRect l="-488" t="-1370" b="-8095"/>
                </a:stretch>
              </a:blipFill>
            </p:spPr>
            <p:txBody>
              <a:bodyPr/>
              <a:lstStyle/>
              <a:p>
                <a:r>
                  <a:rPr lang="en-AU">
                    <a:noFill/>
                  </a:rPr>
                  <a:t> </a:t>
                </a:r>
              </a:p>
            </p:txBody>
          </p:sp>
        </mc:Fallback>
      </mc:AlternateContent>
      <p:sp>
        <p:nvSpPr>
          <p:cNvPr id="4" name="Title 3"/>
          <p:cNvSpPr>
            <a:spLocks noGrp="1"/>
          </p:cNvSpPr>
          <p:nvPr>
            <p:ph type="title"/>
          </p:nvPr>
        </p:nvSpPr>
        <p:spPr/>
        <p:txBody>
          <a:bodyPr>
            <a:noAutofit/>
          </a:bodyPr>
          <a:lstStyle/>
          <a:p>
            <a:r>
              <a:rPr lang="en-AU" dirty="0" err="1"/>
              <a:t>K+noise</a:t>
            </a:r>
            <a:r>
              <a:rPr lang="en-AU" dirty="0"/>
              <a:t> distribution</a:t>
            </a:r>
          </a:p>
        </p:txBody>
      </p:sp>
    </p:spTree>
    <p:extLst>
      <p:ext uri="{BB962C8B-B14F-4D97-AF65-F5344CB8AC3E}">
        <p14:creationId xmlns:p14="http://schemas.microsoft.com/office/powerpoint/2010/main" val="3900176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6.6|3.8|5.4|4.9|3.8|4.2|4"/>
</p:tagLst>
</file>

<file path=ppt/tags/tag2.xml><?xml version="1.0" encoding="utf-8"?>
<p:tagLst xmlns:a="http://schemas.openxmlformats.org/drawingml/2006/main" xmlns:r="http://schemas.openxmlformats.org/officeDocument/2006/relationships" xmlns:p="http://schemas.openxmlformats.org/presentationml/2006/main">
  <p:tag name="TIMING" val="|4.5|0.7|1.2|4.9|6.2|26.3|0.7|1.8"/>
</p:tagLst>
</file>

<file path=ppt/tags/tag3.xml><?xml version="1.0" encoding="utf-8"?>
<p:tagLst xmlns:a="http://schemas.openxmlformats.org/drawingml/2006/main" xmlns:r="http://schemas.openxmlformats.org/officeDocument/2006/relationships" xmlns:p="http://schemas.openxmlformats.org/presentationml/2006/main">
  <p:tag name="TIMING" val="|4.6|8.9|6.9|2.6|2.9|4.4|4.3|1.7"/>
</p:tagLst>
</file>

<file path=ppt/tags/tag4.xml><?xml version="1.0" encoding="utf-8"?>
<p:tagLst xmlns:a="http://schemas.openxmlformats.org/drawingml/2006/main" xmlns:r="http://schemas.openxmlformats.org/officeDocument/2006/relationships" xmlns:p="http://schemas.openxmlformats.org/presentationml/2006/main">
  <p:tag name="TIMING" val="|0.8|6.5|2.7|2.2|1.9|2.6"/>
</p:tagLst>
</file>

<file path=ppt/tags/tag5.xml><?xml version="1.0" encoding="utf-8"?>
<p:tagLst xmlns:a="http://schemas.openxmlformats.org/drawingml/2006/main" xmlns:r="http://schemas.openxmlformats.org/officeDocument/2006/relationships" xmlns:p="http://schemas.openxmlformats.org/presentationml/2006/main">
  <p:tag name="TIMING" val="|8.9|6.4|4|5.1|5|16.9|1|2.5|5.9|10.2|9.7|4.4"/>
</p:tagLst>
</file>

<file path=ppt/tags/tag6.xml><?xml version="1.0" encoding="utf-8"?>
<p:tagLst xmlns:a="http://schemas.openxmlformats.org/drawingml/2006/main" xmlns:r="http://schemas.openxmlformats.org/officeDocument/2006/relationships" xmlns:p="http://schemas.openxmlformats.org/presentationml/2006/main">
  <p:tag name="TIMING" val="|6.9"/>
</p:tagLst>
</file>

<file path=ppt/tags/tag7.xml><?xml version="1.0" encoding="utf-8"?>
<p:tagLst xmlns:a="http://schemas.openxmlformats.org/drawingml/2006/main" xmlns:r="http://schemas.openxmlformats.org/officeDocument/2006/relationships" xmlns:p="http://schemas.openxmlformats.org/presentationml/2006/main">
  <p:tag name="TIMING" val="|2.1|1.8|4.2|3.3|2|3.3|4.3"/>
</p:tagLst>
</file>

<file path=ppt/tags/tag8.xml><?xml version="1.0" encoding="utf-8"?>
<p:tagLst xmlns:a="http://schemas.openxmlformats.org/drawingml/2006/main" xmlns:r="http://schemas.openxmlformats.org/officeDocument/2006/relationships" xmlns:p="http://schemas.openxmlformats.org/presentationml/2006/main">
  <p:tag name="TIMING" val="|2.1|1.8|4.2|3.3|2|3.3|4.3"/>
</p:tagLst>
</file>

<file path=ppt/tags/tag9.xml><?xml version="1.0" encoding="utf-8"?>
<p:tagLst xmlns:a="http://schemas.openxmlformats.org/drawingml/2006/main" xmlns:r="http://schemas.openxmlformats.org/officeDocument/2006/relationships" xmlns:p="http://schemas.openxmlformats.org/presentationml/2006/main">
  <p:tag name="TIMING" val="|2.1|1.8|4.2|3.3|2|3.3|4.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6989</Words>
  <Application>Microsoft Office PowerPoint</Application>
  <PresentationFormat>Widescreen</PresentationFormat>
  <Paragraphs>900</Paragraphs>
  <Slides>61</Slides>
  <Notes>50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61</vt:i4>
      </vt:variant>
    </vt:vector>
  </HeadingPairs>
  <TitlesOfParts>
    <vt:vector size="78" baseType="lpstr">
      <vt:lpstr>ＭＳ Ｐゴシック</vt:lpstr>
      <vt:lpstr>Altis UniSA Book</vt:lpstr>
      <vt:lpstr>Arial</vt:lpstr>
      <vt:lpstr>Calibri</vt:lpstr>
      <vt:lpstr>Calibri Light</vt:lpstr>
      <vt:lpstr>Cambria</vt:lpstr>
      <vt:lpstr>Cambria Math</vt:lpstr>
      <vt:lpstr>CMMI10</vt:lpstr>
      <vt:lpstr>CMR10</vt:lpstr>
      <vt:lpstr>Courier New</vt:lpstr>
      <vt:lpstr>Georgia</vt:lpstr>
      <vt:lpstr>Mathematica1</vt:lpstr>
      <vt:lpstr>NimbusRomNo9L-Regu</vt:lpstr>
      <vt:lpstr>Symbol</vt:lpstr>
      <vt:lpstr>Times New Roman</vt:lpstr>
      <vt:lpstr>Wingdings</vt:lpstr>
      <vt:lpstr>Custom Design</vt:lpstr>
      <vt:lpstr>PowerPoint Presentation</vt:lpstr>
      <vt:lpstr>Performance prediction modelling</vt:lpstr>
      <vt:lpstr>Challenges with user requirements</vt:lpstr>
      <vt:lpstr>Seminar outline</vt:lpstr>
      <vt:lpstr>Performance modelling</vt:lpstr>
      <vt:lpstr>Sea clutter example</vt:lpstr>
      <vt:lpstr>Clutter statistics</vt:lpstr>
      <vt:lpstr>Compound Gaussian model</vt:lpstr>
      <vt:lpstr>K+noise distribution</vt:lpstr>
      <vt:lpstr>KK+noise and Pareto+noise distributions</vt:lpstr>
      <vt:lpstr>PDF model comparison</vt:lpstr>
      <vt:lpstr>Temporal correlation model</vt:lpstr>
      <vt:lpstr>Propagation - multipath</vt:lpstr>
      <vt:lpstr>Seminar outline</vt:lpstr>
      <vt:lpstr>Non-coherent performance prediction modelling</vt:lpstr>
      <vt:lpstr>Calculation process</vt:lpstr>
      <vt:lpstr>Target fluctuation model </vt:lpstr>
      <vt:lpstr>Compound distributions </vt:lpstr>
      <vt:lpstr>Parametric detection techniques with correlation</vt:lpstr>
      <vt:lpstr>Detection calculations – probability of false alarm</vt:lpstr>
      <vt:lpstr>Detection calculations</vt:lpstr>
      <vt:lpstr>Detection calculations</vt:lpstr>
      <vt:lpstr>Radar equation and geometry</vt:lpstr>
      <vt:lpstr>Overall non-coherent radar performance </vt:lpstr>
      <vt:lpstr>Case study 1: Impact of model mismatch</vt:lpstr>
      <vt:lpstr>False alarm results</vt:lpstr>
      <vt:lpstr>Variations in target model</vt:lpstr>
      <vt:lpstr>Variation in azimuth</vt:lpstr>
      <vt:lpstr>Variation in grazing</vt:lpstr>
      <vt:lpstr>Variation in sea-state</vt:lpstr>
      <vt:lpstr>Case study 2: Detection performance for a scanning radar</vt:lpstr>
      <vt:lpstr>Detection scheme</vt:lpstr>
      <vt:lpstr>Scan to scan and binary integration</vt:lpstr>
      <vt:lpstr>Modelling scenario</vt:lpstr>
      <vt:lpstr>Radar performance results</vt:lpstr>
      <vt:lpstr>Performance results – wind direction @ 1000 ft</vt:lpstr>
      <vt:lpstr>Performance results – wind direction @ 1000 ft</vt:lpstr>
      <vt:lpstr>Performance results – sea state @ 1000 ft</vt:lpstr>
      <vt:lpstr>Performance results – sea state @ 1000 ft</vt:lpstr>
      <vt:lpstr>Performance results – propagation model @ 1000 ft</vt:lpstr>
      <vt:lpstr>Performance results – propagation model @ 1000 ft</vt:lpstr>
      <vt:lpstr>Results discussion – 1000 ft</vt:lpstr>
      <vt:lpstr>Performance at higher altitudes</vt:lpstr>
      <vt:lpstr>Seminar outline</vt:lpstr>
      <vt:lpstr>Coherent performance prediction</vt:lpstr>
      <vt:lpstr>Evolving Doppler spectrum model</vt:lpstr>
      <vt:lpstr>Intensity moments of the model vs. Doppler frequency</vt:lpstr>
      <vt:lpstr>Example</vt:lpstr>
      <vt:lpstr>Whitening filters</vt:lpstr>
      <vt:lpstr>Whitening filters</vt:lpstr>
      <vt:lpstr>Covariance matrix estimation</vt:lpstr>
      <vt:lpstr>Case study 3: Coherent or non-coherent?</vt:lpstr>
      <vt:lpstr>Scanning radar model</vt:lpstr>
      <vt:lpstr>Target and clutter models</vt:lpstr>
      <vt:lpstr>Target detection</vt:lpstr>
      <vt:lpstr>Single scan performance: SIR vs. Doppler frequency</vt:lpstr>
      <vt:lpstr>Single scan performance: SIR vs. CPI length</vt:lpstr>
      <vt:lpstr>SIR vs. scan rate</vt:lpstr>
      <vt:lpstr>Case study summary</vt:lpstr>
      <vt:lpstr>Final conclusions</vt:lpstr>
      <vt:lpstr>Key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Unrestricted</cp:keywords>
  <cp:lastModifiedBy/>
  <cp:revision>1</cp:revision>
  <dcterms:created xsi:type="dcterms:W3CDTF">2022-09-03T06:15:55Z</dcterms:created>
  <dcterms:modified xsi:type="dcterms:W3CDTF">2024-08-11T11:38:38Z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AU\e442527</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true</vt:bool>
  </property>
  <property fmtid="{D5CDD505-2E9C-101B-9397-08002B2CF9AE}" pid="9" name="Allow Footer Overwrite">
    <vt:bool>true</vt:bool>
  </property>
  <property fmtid="{D5CDD505-2E9C-101B-9397-08002B2CF9AE}" pid="10" name="Multiple Selected">
    <vt:lpwstr>-1</vt:lpwstr>
  </property>
  <property fmtid="{D5CDD505-2E9C-101B-9397-08002B2CF9AE}" pid="11" name="SIPLongWording">
    <vt:lpwstr>_x000d_
_x000d_
</vt:lpwstr>
  </property>
  <property fmtid="{D5CDD505-2E9C-101B-9397-08002B2CF9AE}" pid="12" name="ExpCountry">
    <vt:lpwstr/>
  </property>
  <property fmtid="{D5CDD505-2E9C-101B-9397-08002B2CF9AE}" pid="13" name="TextBoxAndDropdownValues">
    <vt:lpwstr/>
  </property>
  <property fmtid="{D5CDD505-2E9C-101B-9397-08002B2CF9AE}" pid="14" name="SecurityClassification">
    <vt:lpwstr/>
  </property>
</Properties>
</file>