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huT47vKe53E6vW/nIBgFyOnte6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8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42664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607589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320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7" name="Google Shape;17;p9" descr="Rectangle&#10;&#10;Description automatically generated with medium confidenc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785"/>
            <a:ext cx="12192000" cy="6854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9" descr="A picture containing text, clipart, tableware, dishwar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505" y="2301364"/>
            <a:ext cx="3726659" cy="19091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6" name="Google Shape;66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Vertical Title and Text">
  <p:cSld name="1_Vertical Title and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Vertical Title and Text">
  <p:cSld name="2_Vertical Title and 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/>
          <p:nvPr/>
        </p:nvSpPr>
        <p:spPr>
          <a:xfrm>
            <a:off x="734807" y="76237"/>
            <a:ext cx="8983291" cy="553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3400"/>
              <a:buFont typeface="Calibri"/>
              <a:buNone/>
            </a:pPr>
            <a:endParaRPr sz="3400" b="1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 txBox="1">
            <a:spLocks noGrp="1"/>
          </p:cNvSpPr>
          <p:nvPr>
            <p:ph type="title"/>
          </p:nvPr>
        </p:nvSpPr>
        <p:spPr>
          <a:xfrm>
            <a:off x="300318" y="114113"/>
            <a:ext cx="10515600" cy="71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1"/>
          </p:nvPr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8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Merriweather Sans"/>
              <a:buChar char="-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Courier New"/>
              <a:buChar char="o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8" descr="A picture containing background pattern&#10;&#10;Description automatically generated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mailto:psingla@psu.edu" TargetMode="External"/><Relationship Id="rId3" Type="http://schemas.openxmlformats.org/officeDocument/2006/relationships/hyperlink" Target="mailto:dbuettne@stevens.edu" TargetMode="External"/><Relationship Id="rId7" Type="http://schemas.openxmlformats.org/officeDocument/2006/relationships/hyperlink" Target="mailto:ruggieri@uniroma2.i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hyperlink" Target="mailto:brandon.jones@utexas.edu" TargetMode="External"/><Relationship Id="rId5" Type="http://schemas.openxmlformats.org/officeDocument/2006/relationships/hyperlink" Target="mailto:richard.erwin@spaceforce.mil" TargetMode="External"/><Relationship Id="rId4" Type="http://schemas.openxmlformats.org/officeDocument/2006/relationships/hyperlink" Target="mailto:ichard%20Erwin,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/>
          <p:nvPr/>
        </p:nvSpPr>
        <p:spPr>
          <a:xfrm>
            <a:off x="4827402" y="2016895"/>
            <a:ext cx="6881887" cy="998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 sz="36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IEEE Aerospace Electronic Systems</a:t>
            </a:r>
            <a:br>
              <a:rPr lang="en-US" sz="36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VP Awards</a:t>
            </a:r>
            <a:endParaRPr sz="3600" b="1" i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4827402" y="3222436"/>
            <a:ext cx="6881887" cy="2263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900"/>
              <a:buFont typeface="Merriweather Sans"/>
              <a:buNone/>
            </a:pPr>
            <a:r>
              <a:rPr lang="en-US" sz="29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Dale Blair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1300"/>
              <a:buFont typeface="Merriweather Sans"/>
              <a:buNone/>
            </a:pPr>
            <a:endParaRPr sz="1300" b="1" i="1" dirty="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2026 AESS Officer Strategic Planning Meeting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2 - 3 February 2026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Cairo, Egypt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"/>
          <p:cNvSpPr txBox="1">
            <a:spLocks noGrp="1"/>
          </p:cNvSpPr>
          <p:nvPr>
            <p:ph type="title"/>
          </p:nvPr>
        </p:nvSpPr>
        <p:spPr>
          <a:xfrm>
            <a:off x="734807" y="55907"/>
            <a:ext cx="10515600" cy="691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 sz="3600" b="1" dirty="0">
                <a:solidFill>
                  <a:schemeClr val="bg1"/>
                </a:solidFill>
              </a:rPr>
              <a:t>Award Committee Appointments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924F507-4EDC-44C9-AE29-6334B76E2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1225" y="951878"/>
            <a:ext cx="5440705" cy="5541687"/>
          </a:xfrm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Robert Hill Award</a:t>
            </a:r>
            <a:endParaRPr lang="en-US" sz="18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Chair,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Phillipp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Markiton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Laura Anitori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Luke Rosenberg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Roberto Sabatini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Stefano Coraluppi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Hugh D. Griffiths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Aaron Lanterman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IEEE AESS Engineering Scholarship Committee</a:t>
            </a:r>
            <a:endParaRPr lang="en-US" sz="18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Chair, Fulvio Gini  </a:t>
            </a: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Alessio Balleri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Peter Willett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Walt Downing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Lorenzo Lo Monte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Aaron Lanterman</a:t>
            </a: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460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Recent Accomplishments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Pending Action Items &amp; Next Steps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Short-Term Goals (Select 1-3 for this Year)</a:t>
            </a:r>
            <a:endParaRPr dirty="0"/>
          </a:p>
          <a:p>
            <a:pPr marL="228600" indent="-228600"/>
            <a:r>
              <a:rPr lang="en-US" dirty="0"/>
              <a:t>Long-Term Goals (Select 1-3 for 5+ Years) </a:t>
            </a:r>
          </a:p>
          <a:p>
            <a:pPr marL="228600" indent="-228600"/>
            <a:r>
              <a:rPr lang="en-US" dirty="0"/>
              <a:t>Current Challenges &amp; Issues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endParaRPr dirty="0"/>
          </a:p>
        </p:txBody>
      </p:sp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Outline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>
            <a:spLocks noGrp="1"/>
          </p:cNvSpPr>
          <p:nvPr>
            <p:ph type="body" idx="1"/>
          </p:nvPr>
        </p:nvSpPr>
        <p:spPr>
          <a:xfrm>
            <a:off x="553257" y="1182029"/>
            <a:ext cx="11085486" cy="5185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sz="2400" dirty="0"/>
              <a:t>Awards committees have been appointed by VP Awards</a:t>
            </a:r>
          </a:p>
          <a:p>
            <a:pPr marL="685800" lvl="1" indent="-228600">
              <a:spcBef>
                <a:spcPts val="0"/>
              </a:spcBef>
              <a:buSzPts val="2800"/>
            </a:pPr>
            <a:r>
              <a:rPr lang="en-US" sz="2000" dirty="0"/>
              <a:t>Challenges with processes of selection of committee members</a:t>
            </a:r>
          </a:p>
          <a:p>
            <a:pPr marL="685800" lvl="1" indent="-228600">
              <a:spcBef>
                <a:spcPts val="0"/>
              </a:spcBef>
              <a:buSzPts val="2800"/>
            </a:pPr>
            <a:r>
              <a:rPr lang="en-US" sz="2000" dirty="0"/>
              <a:t>Formal appointment by VP Awards </a:t>
            </a:r>
          </a:p>
          <a:p>
            <a:pPr marL="685800" lvl="1" indent="-228600">
              <a:spcBef>
                <a:spcPts val="0"/>
              </a:spcBef>
              <a:buSzPts val="2800"/>
            </a:pPr>
            <a:r>
              <a:rPr lang="en-US" sz="2000" dirty="0"/>
              <a:t>Update TABARC documentation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sz="2400" dirty="0"/>
              <a:t>Completed revisions to TABARC documentation for submission for approval</a:t>
            </a:r>
          </a:p>
          <a:p>
            <a:pPr marL="685800" lvl="1" indent="-228600">
              <a:spcBef>
                <a:spcPts val="0"/>
              </a:spcBef>
              <a:buSzPts val="2800"/>
            </a:pPr>
            <a:r>
              <a:rPr lang="en-US" sz="2000" dirty="0"/>
              <a:t>MIMNO Award</a:t>
            </a:r>
          </a:p>
          <a:p>
            <a:pPr marL="685800" lvl="1" indent="-228600">
              <a:spcBef>
                <a:spcPts val="0"/>
              </a:spcBef>
              <a:buSzPts val="2800"/>
            </a:pPr>
            <a:r>
              <a:rPr lang="en-US" sz="2000" dirty="0"/>
              <a:t>Barry Carlton Award</a:t>
            </a:r>
          </a:p>
          <a:p>
            <a:pPr marL="228600" indent="-228600">
              <a:spcBef>
                <a:spcPts val="0"/>
              </a:spcBef>
            </a:pPr>
            <a:r>
              <a:rPr lang="en-US" sz="2400" dirty="0"/>
              <a:t>Cyber Security Challenge Problem</a:t>
            </a:r>
          </a:p>
          <a:p>
            <a:pPr marL="685800" lvl="1" indent="-228600">
              <a:spcBef>
                <a:spcPts val="0"/>
              </a:spcBef>
            </a:pPr>
            <a:r>
              <a:rPr lang="en-US" sz="2000" dirty="0"/>
              <a:t>Funds delivered to problem developer</a:t>
            </a:r>
          </a:p>
          <a:p>
            <a:pPr marL="685800" lvl="1" indent="-228600">
              <a:spcBef>
                <a:spcPts val="0"/>
              </a:spcBef>
            </a:pPr>
            <a:r>
              <a:rPr lang="en-US" sz="2000" dirty="0"/>
              <a:t>Kickoff meeting plus three status meetings</a:t>
            </a:r>
          </a:p>
          <a:p>
            <a:pPr marL="228600" indent="-228600">
              <a:spcBef>
                <a:spcPts val="0"/>
              </a:spcBef>
            </a:pPr>
            <a:r>
              <a:rPr lang="en-US" sz="2400" dirty="0"/>
              <a:t>Radar Challenge Problem</a:t>
            </a:r>
          </a:p>
          <a:p>
            <a:pPr marL="685800" lvl="1" indent="-228600">
              <a:spcBef>
                <a:spcPts val="0"/>
              </a:spcBef>
            </a:pPr>
            <a:r>
              <a:rPr lang="en-US" sz="2000" dirty="0"/>
              <a:t>Funds delivered to four awardees (five university units)</a:t>
            </a:r>
          </a:p>
          <a:p>
            <a:pPr marL="685800" lvl="1" indent="-228600">
              <a:spcBef>
                <a:spcPts val="0"/>
              </a:spcBef>
            </a:pPr>
            <a:r>
              <a:rPr lang="en-US" sz="2000" dirty="0"/>
              <a:t>Coordinating delivery of papers for 2026 IEEE Radar conference </a:t>
            </a:r>
          </a:p>
          <a:p>
            <a:pPr marL="228600" indent="-228600">
              <a:spcBef>
                <a:spcPts val="0"/>
              </a:spcBef>
            </a:pPr>
            <a:r>
              <a:rPr lang="en-US" sz="2400" dirty="0"/>
              <a:t>Senior Design Projects</a:t>
            </a:r>
          </a:p>
          <a:p>
            <a:pPr marL="685800" lvl="1" indent="-228600">
              <a:spcBef>
                <a:spcPts val="0"/>
              </a:spcBef>
            </a:pPr>
            <a:r>
              <a:rPr lang="en-US" sz="2000" dirty="0"/>
              <a:t>Funds delivered to Tennessee Tech for follow-on  for Triage Drone</a:t>
            </a:r>
          </a:p>
          <a:p>
            <a:pPr marL="685800" lvl="1" indent="-228600">
              <a:spcBef>
                <a:spcPts val="0"/>
              </a:spcBef>
            </a:pPr>
            <a:r>
              <a:rPr lang="en-US" sz="2000" dirty="0"/>
              <a:t>Article for the AESS Web site and newsletter</a:t>
            </a:r>
          </a:p>
          <a:p>
            <a:pPr marL="685800" lvl="1" indent="-228600">
              <a:spcBef>
                <a:spcPts val="0"/>
              </a:spcBef>
            </a:pPr>
            <a:r>
              <a:rPr lang="en-US" sz="2000" dirty="0"/>
              <a:t>RFP prepared and posted</a:t>
            </a:r>
          </a:p>
          <a:p>
            <a:pPr marL="228600" indent="-228600">
              <a:spcBef>
                <a:spcPts val="0"/>
              </a:spcBef>
            </a:pPr>
            <a:endParaRPr lang="en-US" sz="2400" dirty="0"/>
          </a:p>
          <a:p>
            <a:pPr marL="228600" indent="-228600">
              <a:spcBef>
                <a:spcPts val="0"/>
              </a:spcBef>
            </a:pPr>
            <a:endParaRPr sz="2400" dirty="0"/>
          </a:p>
        </p:txBody>
      </p:sp>
      <p:sp>
        <p:nvSpPr>
          <p:cNvPr id="98" name="Google Shape;98;p3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Recent Accomplishments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Finalize decisions on all awards, notify nominees, and present awards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Prepare RFP for solutions for Cyber Security Challenge Problem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In conjunction with RSP, plan a session on  radar challenge problem and solutions for 2026 Radar Conference.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Update TABARC documentation for Chapter of the Year</a:t>
            </a:r>
          </a:p>
          <a:p>
            <a:pPr marL="228600" indent="-228600"/>
            <a:r>
              <a:rPr lang="en-US" dirty="0"/>
              <a:t>Update TABARC documentation for Early Career Award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Prepare TABARC documentation for Richard B. </a:t>
            </a:r>
            <a:r>
              <a:rPr lang="en-US" dirty="0" err="1"/>
              <a:t>Kershner</a:t>
            </a:r>
            <a:r>
              <a:rPr lang="en-US" dirty="0"/>
              <a:t> Award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Deal with the Walter Fried Award – Best Paper at PLANS?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Identify topic for next AESS Challenge Problem and issue an RFP (Navigation Systems?)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endParaRPr dirty="0"/>
          </a:p>
        </p:txBody>
      </p:sp>
      <p:sp>
        <p:nvSpPr>
          <p:cNvPr id="104" name="Google Shape;104;p4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Pending Action Items &amp; Next Steps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Short-Term Goals</a:t>
            </a:r>
            <a:endParaRPr/>
          </a:p>
        </p:txBody>
      </p:sp>
      <p:sp>
        <p:nvSpPr>
          <p:cNvPr id="110" name="Google Shape;110;p5"/>
          <p:cNvSpPr txBox="1">
            <a:spLocks noGrp="1"/>
          </p:cNvSpPr>
          <p:nvPr>
            <p:ph type="body" idx="1"/>
          </p:nvPr>
        </p:nvSpPr>
        <p:spPr>
          <a:xfrm>
            <a:off x="734807" y="1070518"/>
            <a:ext cx="10618787" cy="5106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Develop a Operations Manual for Awards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  <a:tabLst/>
              <a:defRPr/>
            </a:pPr>
            <a:r>
              <a:rPr lang="en-US" dirty="0">
                <a:solidFill>
                  <a:srgbClr val="000000"/>
                </a:solidFill>
              </a:rPr>
              <a:t>Update TABARC Documentation for AESS Awards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Move </a:t>
            </a:r>
            <a:r>
              <a:rPr lang="en-US" dirty="0">
                <a:solidFill>
                  <a:srgbClr val="000000"/>
                </a:solidFill>
              </a:rPr>
              <a:t>Senior Capstone Design Project Program to VP for Member Services</a:t>
            </a:r>
          </a:p>
          <a:p>
            <a:pPr marL="228600" indent="-228600"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Move AESS Challenge</a:t>
            </a:r>
            <a:r>
              <a:rPr lang="en-US" dirty="0">
                <a:solidFill>
                  <a:srgbClr val="000000"/>
                </a:solidFill>
              </a:rPr>
              <a:t> Problem Program to VP for Member Services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Long-Term Goals</a:t>
            </a:r>
            <a:endParaRPr/>
          </a:p>
        </p:txBody>
      </p:sp>
      <p:sp>
        <p:nvSpPr>
          <p:cNvPr id="116" name="Google Shape;116;p6"/>
          <p:cNvSpPr txBox="1"/>
          <p:nvPr/>
        </p:nvSpPr>
        <p:spPr>
          <a:xfrm>
            <a:off x="631620" y="1267097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Establish all of AESS Awards as highly regarded among the AESS Community</a:t>
            </a:r>
            <a:endParaRPr sz="2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Current Challenges &amp; Issues</a:t>
            </a:r>
            <a:endParaRPr/>
          </a:p>
        </p:txBody>
      </p:sp>
      <p:sp>
        <p:nvSpPr>
          <p:cNvPr id="122" name="Google Shape;122;p7"/>
          <p:cNvSpPr txBox="1"/>
          <p:nvPr/>
        </p:nvSpPr>
        <p:spPr>
          <a:xfrm>
            <a:off x="734807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Availability of the AESS VP for Awards to accomplish the goals.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"/>
          <p:cNvSpPr txBox="1">
            <a:spLocks noGrp="1"/>
          </p:cNvSpPr>
          <p:nvPr>
            <p:ph type="title"/>
          </p:nvPr>
        </p:nvSpPr>
        <p:spPr>
          <a:xfrm>
            <a:off x="734807" y="55907"/>
            <a:ext cx="10515600" cy="691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 sz="3600" b="1" dirty="0">
                <a:solidFill>
                  <a:schemeClr val="bg1"/>
                </a:solidFill>
              </a:rPr>
              <a:t>Award Committee Appointments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924F507-4EDC-44C9-AE29-6334B76E2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1225" y="951878"/>
            <a:ext cx="5440705" cy="5541687"/>
          </a:xfrm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Harry Rowe </a:t>
            </a:r>
            <a:r>
              <a:rPr lang="en-US" sz="1800" b="1" u="sng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Mimno</a:t>
            </a:r>
            <a:r>
              <a:rPr lang="en-US" sz="1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Award</a:t>
            </a:r>
            <a:endParaRPr lang="en-US" sz="18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Chair: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Pau Closas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Simona Lohan (TAU)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Simons,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Rainee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N. (GRC-LCF0)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RUHAI WANG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Roberto Sabatini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Fred Nathanson Memorial Radar Award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Chair: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Brian Rigling</a:t>
            </a: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Jacqueline Fairley </a:t>
            </a: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Francesco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Fioranelli</a:t>
            </a:r>
            <a:endParaRPr lang="en-US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Myriam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Nouvel</a:t>
            </a: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Fotis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Koubiadis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Warren White Award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Chair: Fulvio Gini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Frank Robey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Elisa Giusti</a:t>
            </a:r>
            <a:b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Raviraj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Adve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Joe Fabrizio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Antonio De Maio</a:t>
            </a: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922E2C-30CA-41F7-A3AC-89637F94D55D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671930" y="951878"/>
            <a:ext cx="5078207" cy="4693548"/>
          </a:xfrm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M. Barry Carlton Award</a:t>
            </a:r>
            <a:endParaRPr lang="en-US" sz="18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Chair: Gokhan Inalhan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Bilik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Inseok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Hwang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Frank Robey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Naira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Hovakimyan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Kingsley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Fregene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Richard Lane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Wolfgang Koch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Abdelhak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Zoubir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IEEE AESS Early Career Award</a:t>
            </a:r>
            <a:endParaRPr lang="en-US" sz="18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Chair: Peter Willett</a:t>
            </a: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Erik Blasch</a:t>
            </a: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Zak Kassas</a:t>
            </a: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Stefano Coraluppi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Phil West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224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"/>
          <p:cNvSpPr txBox="1">
            <a:spLocks noGrp="1"/>
          </p:cNvSpPr>
          <p:nvPr>
            <p:ph type="title"/>
          </p:nvPr>
        </p:nvSpPr>
        <p:spPr>
          <a:xfrm>
            <a:off x="838200" y="44933"/>
            <a:ext cx="10515600" cy="691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 sz="3600" b="1" dirty="0">
                <a:solidFill>
                  <a:schemeClr val="bg1"/>
                </a:solidFill>
              </a:rPr>
              <a:t>Award Committee Appointments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924F507-4EDC-44C9-AE29-6334B76E2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1225" y="758272"/>
            <a:ext cx="5440705" cy="6043821"/>
          </a:xfrm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IEEE AESS Pioneer Award</a:t>
            </a:r>
            <a:endParaRPr lang="en-US" sz="18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Chair: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Yaakov Bar-Shalom</a:t>
            </a: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Roy Streit</a:t>
            </a: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Joachim Ender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Zak Kassas</a:t>
            </a: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Fred Daum</a:t>
            </a:r>
            <a:b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Jason Bingham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IEEE AESS Industrial Innovation Award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Chair: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Darin Dunham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Stefano Coraluppi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Lorenzo Lo Monte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Laura Bateman Ritter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Barry Tilton  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 Technical Panel of the Year Award</a:t>
            </a:r>
            <a:endParaRPr lang="en-US" sz="18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Chair: Roberto Sabatini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Steven </a:t>
            </a: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F. Butler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Elisa Giusti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Wolfgang Koch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Marina Ruggieri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Barry Tilton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922E2C-30CA-41F7-A3AC-89637F94D55D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671930" y="887895"/>
            <a:ext cx="5078207" cy="5738191"/>
          </a:xfrm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Judith Resnik Award</a:t>
            </a:r>
            <a:endParaRPr lang="en-US" sz="18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Michael Sievers, Chair, michael.sievers@usc.edu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Douglas Buettner, 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dbuettne@stevens.edu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ichard Erwin,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richard.erwin@spaceforce.mil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Brandon Jones, 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brandon.jones@utexas.edu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Marina Ruggieri,  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ruggieri@uniroma2.it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Puneet Singla,  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psingla@psu.edu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 of the Year </a:t>
            </a:r>
            <a:r>
              <a:rPr lang="en-US" sz="1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Chapter of the Year</a:t>
            </a:r>
            <a:endParaRPr lang="en-US" sz="18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Scott Goldstein, VP for Membership, C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hair, Undergraduate Representative - Peter Voegeli</a:t>
            </a: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Graduate Representative - Kayoum Djedidi</a:t>
            </a: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YP Representative - Abir Tabarki</a:t>
            </a: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Mentoring Program Chair - Arik Brown</a:t>
            </a:r>
          </a:p>
        </p:txBody>
      </p:sp>
    </p:spTree>
    <p:extLst>
      <p:ext uri="{BB962C8B-B14F-4D97-AF65-F5344CB8AC3E}">
        <p14:creationId xmlns:p14="http://schemas.microsoft.com/office/powerpoint/2010/main" val="639206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1661</TotalTime>
  <Words>647</Words>
  <Application>Microsoft Office PowerPoint</Application>
  <PresentationFormat>Widescreen</PresentationFormat>
  <Paragraphs>120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Merriweather Sans</vt:lpstr>
      <vt:lpstr>Noto Sans Symbols</vt:lpstr>
      <vt:lpstr>Times New Roman</vt:lpstr>
      <vt:lpstr>Office Theme</vt:lpstr>
      <vt:lpstr>PowerPoint Presentation</vt:lpstr>
      <vt:lpstr>Outline</vt:lpstr>
      <vt:lpstr>Recent Accomplishments</vt:lpstr>
      <vt:lpstr>Pending Action Items &amp; Next Steps</vt:lpstr>
      <vt:lpstr>Short-Term Goals</vt:lpstr>
      <vt:lpstr>Long-Term Goals</vt:lpstr>
      <vt:lpstr>Current Challenges &amp; Issues</vt:lpstr>
      <vt:lpstr>Award Committee Appointments</vt:lpstr>
      <vt:lpstr>Award Committee Appointments</vt:lpstr>
      <vt:lpstr>Award Committee Appointments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Hough,Mackenzie C</dc:creator>
  <cp:lastModifiedBy>Blair, Dale</cp:lastModifiedBy>
  <cp:revision>21</cp:revision>
  <dcterms:created xsi:type="dcterms:W3CDTF">2020-06-23T20:53:44Z</dcterms:created>
  <dcterms:modified xsi:type="dcterms:W3CDTF">2026-01-27T01:32:10Z</dcterms:modified>
</cp:coreProperties>
</file>