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huT47vKe53E6vW/nIBgFyOnte6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6C674E-AECC-4DB4-86C3-4472CA60DFD2}" v="9" dt="2026-01-29T02:39:05.3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14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ldstein, Scott [US-US]" userId="51037ffd-0634-430e-ae42-f7d69ea1d2af" providerId="ADAL" clId="{1F62843D-8E71-48EA-9D10-C4C0CD9858F1}"/>
    <pc:docChg chg="custSel addSld delSld modSld sldOrd">
      <pc:chgData name="Goldstein, Scott [US-US]" userId="51037ffd-0634-430e-ae42-f7d69ea1d2af" providerId="ADAL" clId="{1F62843D-8E71-48EA-9D10-C4C0CD9858F1}" dt="2026-01-29T02:51:26.656" v="4711" actId="20577"/>
      <pc:docMkLst>
        <pc:docMk/>
      </pc:docMkLst>
      <pc:sldChg chg="modSp mod">
        <pc:chgData name="Goldstein, Scott [US-US]" userId="51037ffd-0634-430e-ae42-f7d69ea1d2af" providerId="ADAL" clId="{1F62843D-8E71-48EA-9D10-C4C0CD9858F1}" dt="2026-01-29T02:51:26.656" v="4711" actId="20577"/>
        <pc:sldMkLst>
          <pc:docMk/>
          <pc:sldMk cId="0" sldId="256"/>
        </pc:sldMkLst>
        <pc:spChg chg="mod">
          <ac:chgData name="Goldstein, Scott [US-US]" userId="51037ffd-0634-430e-ae42-f7d69ea1d2af" providerId="ADAL" clId="{1F62843D-8E71-48EA-9D10-C4C0CD9858F1}" dt="2026-01-29T02:51:26.656" v="4711" actId="20577"/>
          <ac:spMkLst>
            <pc:docMk/>
            <pc:sldMk cId="0" sldId="256"/>
            <ac:spMk id="85" creationId="{00000000-0000-0000-0000-000000000000}"/>
          </ac:spMkLst>
        </pc:spChg>
      </pc:sldChg>
      <pc:sldChg chg="modSp mod">
        <pc:chgData name="Goldstein, Scott [US-US]" userId="51037ffd-0634-430e-ae42-f7d69ea1d2af" providerId="ADAL" clId="{1F62843D-8E71-48EA-9D10-C4C0CD9858F1}" dt="2026-01-29T02:32:46.879" v="3066" actId="20577"/>
        <pc:sldMkLst>
          <pc:docMk/>
          <pc:sldMk cId="0" sldId="258"/>
        </pc:sldMkLst>
        <pc:spChg chg="mod">
          <ac:chgData name="Goldstein, Scott [US-US]" userId="51037ffd-0634-430e-ae42-f7d69ea1d2af" providerId="ADAL" clId="{1F62843D-8E71-48EA-9D10-C4C0CD9858F1}" dt="2026-01-29T02:32:46.879" v="3066" actId="20577"/>
          <ac:spMkLst>
            <pc:docMk/>
            <pc:sldMk cId="0" sldId="258"/>
            <ac:spMk id="97" creationId="{00000000-0000-0000-0000-000000000000}"/>
          </ac:spMkLst>
        </pc:spChg>
      </pc:sldChg>
      <pc:sldChg chg="modSp mod">
        <pc:chgData name="Goldstein, Scott [US-US]" userId="51037ffd-0634-430e-ae42-f7d69ea1d2af" providerId="ADAL" clId="{1F62843D-8E71-48EA-9D10-C4C0CD9858F1}" dt="2026-01-29T02:30:46.071" v="3002" actId="20577"/>
        <pc:sldMkLst>
          <pc:docMk/>
          <pc:sldMk cId="0" sldId="259"/>
        </pc:sldMkLst>
        <pc:spChg chg="mod">
          <ac:chgData name="Goldstein, Scott [US-US]" userId="51037ffd-0634-430e-ae42-f7d69ea1d2af" providerId="ADAL" clId="{1F62843D-8E71-48EA-9D10-C4C0CD9858F1}" dt="2026-01-29T02:30:46.071" v="3002" actId="20577"/>
          <ac:spMkLst>
            <pc:docMk/>
            <pc:sldMk cId="0" sldId="259"/>
            <ac:spMk id="103" creationId="{00000000-0000-0000-0000-000000000000}"/>
          </ac:spMkLst>
        </pc:spChg>
      </pc:sldChg>
      <pc:sldChg chg="modSp mod">
        <pc:chgData name="Goldstein, Scott [US-US]" userId="51037ffd-0634-430e-ae42-f7d69ea1d2af" providerId="ADAL" clId="{1F62843D-8E71-48EA-9D10-C4C0CD9858F1}" dt="2026-01-29T02:34:30.270" v="3213" actId="20577"/>
        <pc:sldMkLst>
          <pc:docMk/>
          <pc:sldMk cId="0" sldId="260"/>
        </pc:sldMkLst>
        <pc:spChg chg="mod">
          <ac:chgData name="Goldstein, Scott [US-US]" userId="51037ffd-0634-430e-ae42-f7d69ea1d2af" providerId="ADAL" clId="{1F62843D-8E71-48EA-9D10-C4C0CD9858F1}" dt="2026-01-29T02:34:30.270" v="3213" actId="20577"/>
          <ac:spMkLst>
            <pc:docMk/>
            <pc:sldMk cId="0" sldId="260"/>
            <ac:spMk id="110" creationId="{00000000-0000-0000-0000-000000000000}"/>
          </ac:spMkLst>
        </pc:spChg>
      </pc:sldChg>
      <pc:sldChg chg="modSp mod ord">
        <pc:chgData name="Goldstein, Scott [US-US]" userId="51037ffd-0634-430e-ae42-f7d69ea1d2af" providerId="ADAL" clId="{1F62843D-8E71-48EA-9D10-C4C0CD9858F1}" dt="2026-01-29T02:41:33.965" v="3677"/>
        <pc:sldMkLst>
          <pc:docMk/>
          <pc:sldMk cId="0" sldId="261"/>
        </pc:sldMkLst>
        <pc:spChg chg="mod">
          <ac:chgData name="Goldstein, Scott [US-US]" userId="51037ffd-0634-430e-ae42-f7d69ea1d2af" providerId="ADAL" clId="{1F62843D-8E71-48EA-9D10-C4C0CD9858F1}" dt="2026-01-29T02:38:46.393" v="3603" actId="20577"/>
          <ac:spMkLst>
            <pc:docMk/>
            <pc:sldMk cId="0" sldId="261"/>
            <ac:spMk id="116" creationId="{00000000-0000-0000-0000-000000000000}"/>
          </ac:spMkLst>
        </pc:spChg>
      </pc:sldChg>
      <pc:sldChg chg="modSp mod">
        <pc:chgData name="Goldstein, Scott [US-US]" userId="51037ffd-0634-430e-ae42-f7d69ea1d2af" providerId="ADAL" clId="{1F62843D-8E71-48EA-9D10-C4C0CD9858F1}" dt="2026-01-29T02:48:47.168" v="4700" actId="20577"/>
        <pc:sldMkLst>
          <pc:docMk/>
          <pc:sldMk cId="0" sldId="262"/>
        </pc:sldMkLst>
        <pc:spChg chg="mod">
          <ac:chgData name="Goldstein, Scott [US-US]" userId="51037ffd-0634-430e-ae42-f7d69ea1d2af" providerId="ADAL" clId="{1F62843D-8E71-48EA-9D10-C4C0CD9858F1}" dt="2026-01-29T02:48:47.168" v="4700" actId="20577"/>
          <ac:spMkLst>
            <pc:docMk/>
            <pc:sldMk cId="0" sldId="262"/>
            <ac:spMk id="122" creationId="{00000000-0000-0000-0000-000000000000}"/>
          </ac:spMkLst>
        </pc:spChg>
      </pc:sldChg>
      <pc:sldChg chg="modSp add mod">
        <pc:chgData name="Goldstein, Scott [US-US]" userId="51037ffd-0634-430e-ae42-f7d69ea1d2af" providerId="ADAL" clId="{1F62843D-8E71-48EA-9D10-C4C0CD9858F1}" dt="2026-01-29T02:47:58.292" v="4694" actId="20577"/>
        <pc:sldMkLst>
          <pc:docMk/>
          <pc:sldMk cId="2425511812" sldId="263"/>
        </pc:sldMkLst>
        <pc:spChg chg="mod">
          <ac:chgData name="Goldstein, Scott [US-US]" userId="51037ffd-0634-430e-ae42-f7d69ea1d2af" providerId="ADAL" clId="{1F62843D-8E71-48EA-9D10-C4C0CD9858F1}" dt="2026-01-29T02:47:58.292" v="4694" actId="20577"/>
          <ac:spMkLst>
            <pc:docMk/>
            <pc:sldMk cId="2425511812" sldId="263"/>
            <ac:spMk id="110" creationId="{F2646ADE-BC06-D15C-708F-4E1056E0E9AD}"/>
          </ac:spMkLst>
        </pc:spChg>
      </pc:sldChg>
      <pc:sldChg chg="add del">
        <pc:chgData name="Goldstein, Scott [US-US]" userId="51037ffd-0634-430e-ae42-f7d69ea1d2af" providerId="ADAL" clId="{1F62843D-8E71-48EA-9D10-C4C0CD9858F1}" dt="2026-01-29T02:48:13.160" v="4695" actId="47"/>
        <pc:sldMkLst>
          <pc:docMk/>
          <pc:sldMk cId="3156257039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E901ECEB-627D-2352-2279-218488D22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>
            <a:extLst>
              <a:ext uri="{FF2B5EF4-FFF2-40B4-BE49-F238E27FC236}">
                <a16:creationId xmlns:a16="http://schemas.microsoft.com/office/drawing/2014/main" id="{AD89DCE2-C5AE-17C8-0852-E0C3D9290B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>
            <a:extLst>
              <a:ext uri="{FF2B5EF4-FFF2-40B4-BE49-F238E27FC236}">
                <a16:creationId xmlns:a16="http://schemas.microsoft.com/office/drawing/2014/main" id="{E1C42975-D3CA-7C72-8BA4-26FEE3E259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67185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" name="Google Shape;17;p9" descr="Rectangle&#10;&#10;Description automatically generated with medium confidenc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9" descr="A picture containing text, clipart, tableware, dishwar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505" y="2301364"/>
            <a:ext cx="3726659" cy="19091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Vertical Title and Text">
  <p:cSld name="1_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Vertical Title and Text">
  <p:cSld name="2_Vertical Title and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/>
          <p:nvPr/>
        </p:nvSpPr>
        <p:spPr>
          <a:xfrm>
            <a:off x="734807" y="76237"/>
            <a:ext cx="8983291" cy="553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3400"/>
              <a:buFont typeface="Calibri"/>
              <a:buNone/>
            </a:pPr>
            <a:endParaRPr sz="3400" b="1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 txBox="1">
            <a:spLocks noGrp="1"/>
          </p:cNvSpPr>
          <p:nvPr>
            <p:ph type="title"/>
          </p:nvPr>
        </p:nvSpPr>
        <p:spPr>
          <a:xfrm>
            <a:off x="300318" y="114113"/>
            <a:ext cx="10515600" cy="71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Courier New"/>
              <a:buChar char="o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8" descr="A picture containing background pattern&#10;&#10;Description automatically generated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4827402" y="2016895"/>
            <a:ext cx="6881887" cy="998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IEEE Aerospace Electronic Systems</a:t>
            </a:r>
            <a:b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VP Conferences</a:t>
            </a:r>
            <a:endParaRPr sz="3600" b="1" i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900"/>
              <a:buFont typeface="Merriweather Sans"/>
              <a:buNone/>
            </a:pPr>
            <a:r>
              <a:rPr lang="en-US" sz="29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Scott Goldstein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1300"/>
              <a:buFont typeface="Merriweather Sans"/>
              <a:buNone/>
            </a:pPr>
            <a:endParaRPr sz="1300" b="1" i="1" dirty="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2026 AESS Officer Strategic Planning Meeting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2 - 3 February 2026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Cairo, Egypt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/>
              <a:t>Recent Accomplishments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/>
              <a:t>Pending Action Items &amp; Next Steps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/>
              <a:t>Current Challenges &amp; Issues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/>
              <a:t>Short-Term Goals (Select 1-3 for this Year)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/>
              <a:t>Long-Term Goals (Select 1-3 for 5+ Years)</a:t>
            </a:r>
            <a:endParaRPr/>
          </a:p>
        </p:txBody>
      </p:sp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Outline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Since the Fall </a:t>
            </a:r>
            <a:r>
              <a:rPr lang="en-US" dirty="0" err="1"/>
              <a:t>BoG</a:t>
            </a:r>
            <a:r>
              <a:rPr lang="en-US" dirty="0"/>
              <a:t> Meeting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endParaRPr lang="en-US" dirty="0"/>
          </a:p>
          <a:p>
            <a:pPr marL="685800" lvl="1" indent="-228600">
              <a:spcBef>
                <a:spcPts val="0"/>
              </a:spcBef>
              <a:buSzPts val="2800"/>
            </a:pPr>
            <a:r>
              <a:rPr lang="en-US" dirty="0"/>
              <a:t>Began getting organized and understanding duties as VP Conferences</a:t>
            </a:r>
          </a:p>
          <a:p>
            <a:pPr marL="685800" lvl="1" indent="-228600">
              <a:spcBef>
                <a:spcPts val="0"/>
              </a:spcBef>
              <a:buSzPts val="2800"/>
            </a:pPr>
            <a:endParaRPr lang="en-US" dirty="0"/>
          </a:p>
          <a:p>
            <a:pPr marL="685800" lvl="1" indent="-228600">
              <a:spcBef>
                <a:spcPts val="0"/>
              </a:spcBef>
              <a:buSzPts val="2800"/>
            </a:pPr>
            <a:r>
              <a:rPr lang="en-US" dirty="0"/>
              <a:t>Reviewed last two VP Conferences goals and priorities</a:t>
            </a:r>
          </a:p>
          <a:p>
            <a:pPr marL="685800" lvl="1" indent="-228600">
              <a:spcBef>
                <a:spcPts val="0"/>
              </a:spcBef>
              <a:buSzPts val="2800"/>
            </a:pPr>
            <a:endParaRPr lang="en-US" dirty="0"/>
          </a:p>
          <a:p>
            <a:pPr marL="685800" lvl="1" indent="-228600">
              <a:spcBef>
                <a:spcPts val="0"/>
              </a:spcBef>
              <a:buSzPts val="2800"/>
            </a:pPr>
            <a:r>
              <a:rPr lang="en-US" dirty="0"/>
              <a:t>Began to understand committee structure and tempo of job to determine what I wanted to do in the position (see goals)</a:t>
            </a:r>
          </a:p>
          <a:p>
            <a:pPr marL="457200" lvl="1" indent="0">
              <a:spcBef>
                <a:spcPts val="0"/>
              </a:spcBef>
              <a:buSzPts val="2800"/>
              <a:buNone/>
            </a:pPr>
            <a:endParaRPr lang="en-US" dirty="0"/>
          </a:p>
          <a:p>
            <a:pPr marL="685800" lvl="1" indent="-228600">
              <a:spcBef>
                <a:spcPts val="0"/>
              </a:spcBef>
              <a:buSzPts val="2800"/>
            </a:pPr>
            <a:r>
              <a:rPr lang="en-US" dirty="0"/>
              <a:t>Began working multiple 2026 conference sponsorship packages</a:t>
            </a:r>
          </a:p>
          <a:p>
            <a:pPr marL="685800" lvl="1" indent="-228600">
              <a:spcBef>
                <a:spcPts val="0"/>
              </a:spcBef>
              <a:buSzPts val="2800"/>
            </a:pPr>
            <a:endParaRPr lang="en-US" dirty="0"/>
          </a:p>
          <a:p>
            <a:pPr marL="685800" lvl="1" indent="-228600">
              <a:spcBef>
                <a:spcPts val="0"/>
              </a:spcBef>
              <a:buSzPts val="2800"/>
            </a:pPr>
            <a:endParaRPr lang="en-US" dirty="0"/>
          </a:p>
        </p:txBody>
      </p:sp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Recent Accomplishments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List provided by Operations Manager via email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Review of outstanding action items and next steps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endParaRPr lang="en-US" dirty="0"/>
          </a:p>
        </p:txBody>
      </p:sp>
      <p:sp>
        <p:nvSpPr>
          <p:cNvPr id="104" name="Google Shape;104;p4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Pending Action Items &amp; Next Steps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Short-Term Goals</a:t>
            </a:r>
            <a:endParaRPr/>
          </a:p>
        </p:txBody>
      </p:sp>
      <p:sp>
        <p:nvSpPr>
          <p:cNvPr id="110" name="Google Shape;110;p5"/>
          <p:cNvSpPr txBox="1">
            <a:spLocks noGrp="1"/>
          </p:cNvSpPr>
          <p:nvPr>
            <p:ph type="body"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primary goals referenced for the last two years have been establishing a more structured committee and conference operations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b="1" dirty="0"/>
              <a:t>I am assessing all of this while learning what needs to be done and how it’s accomplished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1800" b="1" dirty="0"/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/>
              <a:t>Lorenzo pointed out:</a:t>
            </a:r>
          </a:p>
          <a:p>
            <a:pPr lvl="1"/>
            <a:r>
              <a:rPr lang="en-US" sz="1700" b="1" dirty="0"/>
              <a:t>Information clearly available on Websites</a:t>
            </a:r>
          </a:p>
          <a:p>
            <a:pPr lvl="1"/>
            <a:r>
              <a:rPr lang="en-US" sz="1700" b="1" dirty="0"/>
              <a:t>Online Forms to request assistance/funds (new ones, and improved ones)</a:t>
            </a:r>
          </a:p>
          <a:p>
            <a:pPr lvl="1"/>
            <a:r>
              <a:rPr lang="en-US" sz="1700" b="1" dirty="0"/>
              <a:t>Better reporting systems (online, forms)</a:t>
            </a:r>
          </a:p>
          <a:p>
            <a:pPr lvl="1"/>
            <a:r>
              <a:rPr lang="en-US" sz="1700" b="1" dirty="0"/>
              <a:t>Better budgetary structuring (templates, forms)</a:t>
            </a:r>
          </a:p>
          <a:p>
            <a:pPr lvl="1"/>
            <a:r>
              <a:rPr lang="en-US" sz="1700" b="1" dirty="0"/>
              <a:t>Internal Guidelines to accept/reject Financially Sponsored or Technically Sponsored Conferences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1800" b="1" dirty="0"/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/>
              <a:t>Braham pointed out engaging the committee to make all this happen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2200" b="1" dirty="0"/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/>
              <a:t>This isn’t one single goal – this requires assessment of multiple processes and understanding what will improve things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1800" b="1" dirty="0"/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/>
              <a:t>Resources needed will be some of Julia’s time to help me implement any optimization</a:t>
            </a:r>
            <a:endParaRPr lang="en-US" sz="2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1800" b="1"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endParaRPr sz="2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CC0A89DF-CE66-B3AB-FCCB-940BE8AE4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>
            <a:extLst>
              <a:ext uri="{FF2B5EF4-FFF2-40B4-BE49-F238E27FC236}">
                <a16:creationId xmlns:a16="http://schemas.microsoft.com/office/drawing/2014/main" id="{FFC6C0DE-7370-1D55-D66D-CAFA31FD16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Short-Term Goals</a:t>
            </a:r>
            <a:endParaRPr/>
          </a:p>
        </p:txBody>
      </p:sp>
      <p:sp>
        <p:nvSpPr>
          <p:cNvPr id="110" name="Google Shape;110;p5">
            <a:extLst>
              <a:ext uri="{FF2B5EF4-FFF2-40B4-BE49-F238E27FC236}">
                <a16:creationId xmlns:a16="http://schemas.microsoft.com/office/drawing/2014/main" id="{F2646ADE-BC06-D15C-708F-4E1056E0E9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/>
              <a:t>I plan to work with VP Member Services and VP Industry Relations to determine what an AESS Premier Membership Program could / should look like</a:t>
            </a:r>
            <a:endParaRPr lang="en-US" sz="2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b="1" dirty="0"/>
              <a:t>This would introduce Industry Members as a member category for IEEE AESS and the package would be designed to include a certain number of IEEE AESS members, a certain number of IEEE and / or AESS services and a certain sponsorship level for selected AESS conferences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1800" b="1" dirty="0"/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b="1" dirty="0"/>
              <a:t>This would be independent of any conference sponsorship requests from the local conference and would have to be defined in a way not to take away from that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1800" b="1" dirty="0"/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would have the significant advantage of encouraging financial sponsorship with AESS and this would have to be designed and implemented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would permit the design of mentoring (VP MS) and YP programs (VP MS) with industry liaisons (VP IR)</a:t>
            </a:r>
          </a:p>
          <a:p>
            <a:pPr marL="457200" lvl="1" indent="0">
              <a:spcBef>
                <a:spcPts val="1000"/>
              </a:spcBef>
              <a:buClr>
                <a:srgbClr val="0066A1"/>
              </a:buClr>
              <a:buSzPts val="2200"/>
              <a:buNone/>
            </a:pPr>
            <a:endParaRPr lang="en-US" sz="1800" b="1"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endParaRPr sz="2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5511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Long-Term Goals</a:t>
            </a:r>
            <a:endParaRPr/>
          </a:p>
        </p:txBody>
      </p:sp>
      <p:sp>
        <p:nvSpPr>
          <p:cNvPr id="116" name="Google Shape;116;p6"/>
          <p:cNvSpPr txBox="1"/>
          <p:nvPr/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enduring goal is to increase sponsored conferences with an emphasis on financial sponsorship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b="1" dirty="0"/>
              <a:t>From 2024-2025, our technical co-sponsorships have stayed at 15 and our financial sponsorships grew from 10 to 13 (total of 25 conference sponsorships in 2024 and 28 in 2025)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b="1" dirty="0"/>
              <a:t>The AESS spreadsheet indicated we are already at 22 conferences for 2026 - 12 technical and 10 financial … and I am getting new requests in January already – however, the webpage only reflects 10 conferences with 4 technical and 6 financial, so it is lagging</a:t>
            </a:r>
            <a:endParaRPr lang="en-US"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2200" b="1" dirty="0"/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/>
              <a:t>I will reach out proactively to conferences we technically co-sponsor and inquiring about financial sponsorship using historical data to get ahead of their planning cycle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2200" b="1" dirty="0"/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/>
              <a:t>I will do research to see if there are other conferences we should be sponsoring (based on topics and breadth) and reach out to them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2200" b="1" dirty="0"/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/>
              <a:t>I will investigate ways to encourage new conferences for AESS – one of my Member Services projects with Region 7 may be an exemplar and can work with Member Services VP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Current Challenges &amp; Issues</a:t>
            </a:r>
            <a:endParaRPr/>
          </a:p>
        </p:txBody>
      </p:sp>
      <p:sp>
        <p:nvSpPr>
          <p:cNvPr id="122" name="Google Shape;122;p7"/>
          <p:cNvSpPr txBox="1"/>
          <p:nvPr/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the blockers or challenges that are preventing you from accomplishing the short and long-term objectives?</a:t>
            </a:r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2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blockers</a:t>
            </a:r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2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Challenges are time; </a:t>
            </a:r>
            <a:r>
              <a:rPr lang="en-US" sz="2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engaging committee </a:t>
            </a:r>
            <a:r>
              <a:rPr lang="en-US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members; organizing data; and implementing improved processes</a:t>
            </a:r>
            <a:endParaRPr sz="2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2929</TotalTime>
  <Words>629</Words>
  <Application>Microsoft Office PowerPoint</Application>
  <PresentationFormat>Widescreen</PresentationFormat>
  <Paragraphs>66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Courier New</vt:lpstr>
      <vt:lpstr>Merriweather Sans</vt:lpstr>
      <vt:lpstr>Noto Sans Symbols</vt:lpstr>
      <vt:lpstr>Office Theme</vt:lpstr>
      <vt:lpstr>PowerPoint Presentation</vt:lpstr>
      <vt:lpstr>Outline</vt:lpstr>
      <vt:lpstr>Recent Accomplishments</vt:lpstr>
      <vt:lpstr>Pending Action Items &amp; Next Steps</vt:lpstr>
      <vt:lpstr>Short-Term Goals</vt:lpstr>
      <vt:lpstr>Short-Term Goals</vt:lpstr>
      <vt:lpstr>Long-Term Goals</vt:lpstr>
      <vt:lpstr>Current Challenges &amp;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Hough,Mackenzie C</dc:creator>
  <cp:lastModifiedBy>Goldstein, Scott [US-US]</cp:lastModifiedBy>
  <cp:revision>1</cp:revision>
  <dcterms:created xsi:type="dcterms:W3CDTF">2020-06-23T20:53:44Z</dcterms:created>
  <dcterms:modified xsi:type="dcterms:W3CDTF">2026-01-29T02:51:30Z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6d9267f-51c3-48a8-8f26-940622cc44f1_Enabled">
    <vt:lpwstr>true</vt:lpwstr>
  </property>
  <property fmtid="{D5CDD505-2E9C-101B-9397-08002B2CF9AE}" pid="3" name="MSIP_Label_f6d9267f-51c3-48a8-8f26-940622cc44f1_SetDate">
    <vt:lpwstr>2026-01-27T00:41:25Z</vt:lpwstr>
  </property>
  <property fmtid="{D5CDD505-2E9C-101B-9397-08002B2CF9AE}" pid="4" name="MSIP_Label_f6d9267f-51c3-48a8-8f26-940622cc44f1_Method">
    <vt:lpwstr>Privileged</vt:lpwstr>
  </property>
  <property fmtid="{D5CDD505-2E9C-101B-9397-08002B2CF9AE}" pid="5" name="MSIP_Label_f6d9267f-51c3-48a8-8f26-940622cc44f1_Name">
    <vt:lpwstr>General Business</vt:lpwstr>
  </property>
  <property fmtid="{D5CDD505-2E9C-101B-9397-08002B2CF9AE}" pid="6" name="MSIP_Label_f6d9267f-51c3-48a8-8f26-940622cc44f1_SiteId">
    <vt:lpwstr>5d8b83ea-b573-4f09-a2a9-c904b7a56ece</vt:lpwstr>
  </property>
  <property fmtid="{D5CDD505-2E9C-101B-9397-08002B2CF9AE}" pid="7" name="MSIP_Label_f6d9267f-51c3-48a8-8f26-940622cc44f1_ActionId">
    <vt:lpwstr>8e190383-5ffd-4acf-95b9-3da7247966b3</vt:lpwstr>
  </property>
  <property fmtid="{D5CDD505-2E9C-101B-9397-08002B2CF9AE}" pid="8" name="MSIP_Label_f6d9267f-51c3-48a8-8f26-940622cc44f1_ContentBits">
    <vt:lpwstr>0</vt:lpwstr>
  </property>
  <property fmtid="{D5CDD505-2E9C-101B-9397-08002B2CF9AE}" pid="9" name="MSIP_Label_f6d9267f-51c3-48a8-8f26-940622cc44f1_Tag">
    <vt:lpwstr>10, 0, 1, 1</vt:lpwstr>
  </property>
</Properties>
</file>