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447" r:id="rId3"/>
    <p:sldId id="449" r:id="rId4"/>
    <p:sldId id="448" r:id="rId5"/>
    <p:sldId id="440" r:id="rId6"/>
    <p:sldId id="445" r:id="rId7"/>
    <p:sldId id="450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30"/>
  </p:normalViewPr>
  <p:slideViewPr>
    <p:cSldViewPr snapToGrid="0" snapToObjects="1">
      <p:cViewPr varScale="1">
        <p:scale>
          <a:sx n="70" d="100"/>
          <a:sy n="70" d="100"/>
        </p:scale>
        <p:origin x="5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[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Education</a:t>
            </a: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US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[Puneet Kumar Mishra]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18AC04-0BC8-094D-BBC1-DE44096A9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Recent Accomplishments</a:t>
            </a:r>
          </a:p>
          <a:p>
            <a:r>
              <a:rPr lang="en-US" dirty="0"/>
              <a:t>Pending Action Items &amp; Next Steps</a:t>
            </a:r>
          </a:p>
          <a:p>
            <a:r>
              <a:rPr lang="en-US" dirty="0"/>
              <a:t>Current Challenges &amp; Issues</a:t>
            </a:r>
          </a:p>
          <a:p>
            <a:r>
              <a:rPr lang="en-US" dirty="0"/>
              <a:t>Short-Term Goals (Select 1-3 for this Year)</a:t>
            </a:r>
          </a:p>
          <a:p>
            <a:r>
              <a:rPr lang="en-US" dirty="0"/>
              <a:t>Long-Term Goals (Select 1-3 for 5+ Years)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70D0F-BA11-A04C-89CD-5FA5A2C74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2046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970C5-AABB-684D-AC78-FAA91A514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DLs in 2025</a:t>
            </a:r>
          </a:p>
          <a:p>
            <a:pPr lvl="1"/>
            <a:r>
              <a:rPr lang="en-US" dirty="0"/>
              <a:t>Total: 63</a:t>
            </a:r>
          </a:p>
          <a:p>
            <a:pPr lvl="1"/>
            <a:r>
              <a:rPr lang="en-US" dirty="0"/>
              <a:t>In-Person: 43</a:t>
            </a:r>
          </a:p>
          <a:p>
            <a:pPr lvl="1"/>
            <a:r>
              <a:rPr lang="en-US" dirty="0"/>
              <a:t>Online:15</a:t>
            </a:r>
          </a:p>
          <a:p>
            <a:pPr lvl="1"/>
            <a:r>
              <a:rPr lang="en-US" dirty="0"/>
              <a:t>Virtual: 5</a:t>
            </a:r>
          </a:p>
          <a:p>
            <a:r>
              <a:rPr lang="en-US" dirty="0"/>
              <a:t>Appointments</a:t>
            </a:r>
          </a:p>
          <a:p>
            <a:pPr lvl="1"/>
            <a:r>
              <a:rPr lang="en-IN" dirty="0"/>
              <a:t>AESS Engineering Scholarship: </a:t>
            </a:r>
            <a:r>
              <a:rPr lang="en-IN" dirty="0" err="1"/>
              <a:t>Prof.</a:t>
            </a:r>
            <a:r>
              <a:rPr lang="en-IN" dirty="0"/>
              <a:t>  </a:t>
            </a:r>
            <a:r>
              <a:rPr lang="en-IN" dirty="0" err="1"/>
              <a:t>Fulvio</a:t>
            </a:r>
            <a:r>
              <a:rPr lang="en-IN" dirty="0"/>
              <a:t> Gini</a:t>
            </a:r>
          </a:p>
          <a:p>
            <a:pPr lvl="1"/>
            <a:r>
              <a:rPr lang="en-IN" dirty="0"/>
              <a:t>Robert T. Hill Best Dissertation Award : </a:t>
            </a:r>
            <a:r>
              <a:rPr lang="en-IN" dirty="0" err="1"/>
              <a:t>Prof.</a:t>
            </a:r>
            <a:r>
              <a:rPr lang="en-IN" dirty="0"/>
              <a:t> Puneet Singla</a:t>
            </a:r>
          </a:p>
          <a:p>
            <a:pPr lvl="1"/>
            <a:r>
              <a:rPr lang="en-US" dirty="0"/>
              <a:t>Short Course Committee Chair: Giovanna </a:t>
            </a:r>
            <a:r>
              <a:rPr lang="en-US" dirty="0" err="1"/>
              <a:t>Remirez</a:t>
            </a:r>
            <a:endParaRPr lang="en-US" dirty="0"/>
          </a:p>
          <a:p>
            <a:pPr lvl="1"/>
            <a:r>
              <a:rPr lang="en-US" dirty="0"/>
              <a:t>Virtual DL: Dr. </a:t>
            </a:r>
            <a:r>
              <a:rPr lang="en-US" dirty="0" err="1"/>
              <a:t>Chengappa</a:t>
            </a:r>
            <a:r>
              <a:rPr lang="en-US" dirty="0"/>
              <a:t> 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F97467-D4DA-4B4C-B5C4-0F97BE59D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Accomplishments (Since the Fall </a:t>
            </a:r>
            <a:r>
              <a:rPr lang="en-US" dirty="0" err="1"/>
              <a:t>BoG</a:t>
            </a:r>
            <a:r>
              <a:rPr lang="en-US" dirty="0"/>
              <a:t> Meeting)</a:t>
            </a:r>
          </a:p>
        </p:txBody>
      </p:sp>
    </p:spTree>
    <p:extLst>
      <p:ext uri="{BB962C8B-B14F-4D97-AF65-F5344CB8AC3E}">
        <p14:creationId xmlns:p14="http://schemas.microsoft.com/office/powerpoint/2010/main" val="240407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D8B5CB-D7EC-8B48-87ED-CBA35D162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A8BEBC-E64C-D34A-AA0E-D6E85F984067}"/>
              </a:ext>
            </a:extLst>
          </p:cNvPr>
          <p:cNvSpPr/>
          <p:nvPr/>
        </p:nvSpPr>
        <p:spPr>
          <a:xfrm>
            <a:off x="734807" y="1499489"/>
            <a:ext cx="10429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n-IN" dirty="0"/>
              <a:t>Puneet Kumar Mishra to connect with Lorenzo Lo Monte about elevating IEEE SPACE Conference to an AESS Flagship conference by December 2025.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  <a:p>
            <a:pPr fontAlgn="b"/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Closeout: IEEE SPACE is 100% financed AESS Conference. 2027 edition will be organized outside India(Singapore/Portugal)</a:t>
            </a:r>
          </a:p>
          <a:p>
            <a:pPr fontAlgn="b"/>
            <a:endParaRPr lang="en-IN" dirty="0"/>
          </a:p>
          <a:p>
            <a:pPr fontAlgn="b"/>
            <a:r>
              <a:rPr lang="en-IN" dirty="0"/>
              <a:t>Puneet Kumar Mishra to reach out to individual DLs who are interested in presenting at  2026 Short Course by December 2025. </a:t>
            </a:r>
          </a:p>
          <a:p>
            <a:pPr fontAlgn="b"/>
            <a:endParaRPr lang="en-IN" dirty="0"/>
          </a:p>
          <a:p>
            <a:pPr fontAlgn="b"/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Closeout: No response from Non-BOG DLs. Shall we reach out to BOG DLs?</a:t>
            </a:r>
          </a:p>
          <a:p>
            <a:pPr fontAlgn="b"/>
            <a:endParaRPr lang="en-IN" dirty="0"/>
          </a:p>
          <a:p>
            <a:pPr fontAlgn="b"/>
            <a:r>
              <a:rPr lang="en-IN" dirty="0"/>
              <a:t>Puneet Kumar Mishra to determine which 2026 AESS sponsored conferences would be good candidates to host the Short Courses by December 2025. </a:t>
            </a:r>
          </a:p>
          <a:p>
            <a:pPr fontAlgn="b"/>
            <a:endParaRPr lang="en-IN" dirty="0"/>
          </a:p>
          <a:p>
            <a:pPr fontAlgn="b"/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Closeout: IEEE SPACE 2026 will host the Short Course</a:t>
            </a:r>
          </a:p>
          <a:p>
            <a:pPr fontAlgn="b"/>
            <a:endParaRPr lang="en-IN" dirty="0">
              <a:solidFill>
                <a:schemeClr val="accent1">
                  <a:lumMod val="75000"/>
                </a:schemeClr>
              </a:solidFill>
            </a:endParaRPr>
          </a:p>
          <a:p>
            <a:pPr fontAlgn="b"/>
            <a:r>
              <a:rPr lang="en-IN" dirty="0"/>
              <a:t>Puneet Kumar Mishra to decide whether to use IEEE CEE Express Desk or Conference Catalysts to organize the 2026 Lecture Tour Program by December 31, 2025.</a:t>
            </a:r>
          </a:p>
          <a:p>
            <a:pPr fontAlgn="b"/>
            <a:endParaRPr lang="en-IN" dirty="0"/>
          </a:p>
          <a:p>
            <a:pPr fontAlgn="b"/>
            <a:r>
              <a:rPr lang="en-IN" dirty="0"/>
              <a:t>Closeout: IEEE CEE Express Desk looks to be better option as they have global presence. Planning to club along with Nov BOG Meeting</a:t>
            </a:r>
          </a:p>
        </p:txBody>
      </p:sp>
    </p:spTree>
    <p:extLst>
      <p:ext uri="{BB962C8B-B14F-4D97-AF65-F5344CB8AC3E}">
        <p14:creationId xmlns:p14="http://schemas.microsoft.com/office/powerpoint/2010/main" val="151710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2025 Short-Term Goals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6A6F3AD-B340-39DC-13EF-212BB96622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35013" y="956441"/>
            <a:ext cx="10618787" cy="5783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N" dirty="0"/>
              <a:t>To maintain, streamline, and grow existing committee activities: DL, VDL, ILN, AESS scholarships, and Robert T. Hill Awards, and support for summer schools and Short Courses. </a:t>
            </a:r>
          </a:p>
          <a:p>
            <a:pPr lvl="1" algn="just"/>
            <a:r>
              <a:rPr lang="en-IN" dirty="0"/>
              <a:t>Preference to DLs requested by AESS Chapters/Student Chapters</a:t>
            </a:r>
          </a:p>
          <a:p>
            <a:pPr lvl="1" algn="just"/>
            <a:r>
              <a:rPr lang="en-IN" dirty="0"/>
              <a:t>Involvement/Information to local AESS Chapters</a:t>
            </a:r>
          </a:p>
          <a:p>
            <a:pPr algn="just"/>
            <a:r>
              <a:rPr lang="en-IN" dirty="0"/>
              <a:t>DLs for Corporates: For IEEE Premier Program ??</a:t>
            </a:r>
          </a:p>
          <a:p>
            <a:pPr algn="just"/>
            <a:r>
              <a:rPr lang="en-IN" dirty="0" err="1"/>
              <a:t>SpaceTech</a:t>
            </a:r>
            <a:r>
              <a:rPr lang="en-IN" dirty="0"/>
              <a:t> Lecture Tour in Oct/Nov (Pre/Post </a:t>
            </a:r>
            <a:r>
              <a:rPr lang="en-IN" dirty="0" err="1"/>
              <a:t>BoG</a:t>
            </a:r>
            <a:r>
              <a:rPr lang="en-IN" dirty="0"/>
              <a:t>)</a:t>
            </a:r>
          </a:p>
          <a:p>
            <a:pPr algn="just"/>
            <a:r>
              <a:rPr lang="en-IN" dirty="0"/>
              <a:t>Online Fireside Chat with Distinguished Experts/Achievers in AESS </a:t>
            </a:r>
            <a:r>
              <a:rPr lang="en-IN" dirty="0" err="1"/>
              <a:t>FoI</a:t>
            </a:r>
            <a:r>
              <a:rPr lang="en-IN" dirty="0"/>
              <a:t> (2-3)</a:t>
            </a:r>
          </a:p>
          <a:p>
            <a:pPr algn="just"/>
            <a:r>
              <a:rPr lang="en-IN" dirty="0" err="1"/>
              <a:t>CanSat</a:t>
            </a:r>
            <a:r>
              <a:rPr lang="en-IN" dirty="0"/>
              <a:t> Challenge</a:t>
            </a:r>
          </a:p>
          <a:p>
            <a:pPr lvl="1" algn="just"/>
            <a:r>
              <a:rPr lang="en-IN" dirty="0"/>
              <a:t>Big Activity in India Supported by Govt of India 60+ student team participation </a:t>
            </a:r>
          </a:p>
          <a:p>
            <a:pPr lvl="1" algn="just"/>
            <a:r>
              <a:rPr lang="en-IN" dirty="0"/>
              <a:t>Outreach/Membership development activity</a:t>
            </a:r>
          </a:p>
          <a:p>
            <a:r>
              <a:rPr lang="en-US" dirty="0"/>
              <a:t>Joint-Society DLs</a:t>
            </a:r>
          </a:p>
          <a:p>
            <a:pPr lvl="1"/>
            <a:r>
              <a:rPr lang="en-US" dirty="0"/>
              <a:t>AP-S, MTT-S, EMC-S have created Joint Society DLs</a:t>
            </a:r>
          </a:p>
          <a:p>
            <a:pPr lvl="1"/>
            <a:r>
              <a:rPr lang="en-US" dirty="0"/>
              <a:t>Would like to join them and other sister societies </a:t>
            </a:r>
          </a:p>
          <a:p>
            <a:pPr lvl="1"/>
            <a:r>
              <a:rPr lang="en-US" dirty="0"/>
              <a:t>Larger outreach and promotion of AESS</a:t>
            </a:r>
          </a:p>
        </p:txBody>
      </p:sp>
    </p:spTree>
    <p:extLst>
      <p:ext uri="{BB962C8B-B14F-4D97-AF65-F5344CB8AC3E}">
        <p14:creationId xmlns:p14="http://schemas.microsoft.com/office/powerpoint/2010/main" val="182685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3A7517-BCA8-7D56-46FA-9CB844CA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Long-Term Goals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6888F77-380F-6040-96CC-C5C8E43647D0}"/>
              </a:ext>
            </a:extLst>
          </p:cNvPr>
          <p:cNvSpPr txBox="1">
            <a:spLocks/>
          </p:cNvSpPr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Establish AESS University a one stop solution for AESS Members for their professional growth and reason to Join AESS among Potential Members</a:t>
            </a:r>
          </a:p>
          <a:p>
            <a:r>
              <a:rPr lang="en-US" dirty="0"/>
              <a:t>Internship Program for AESS Student Members</a:t>
            </a:r>
          </a:p>
          <a:p>
            <a:r>
              <a:rPr lang="en-US" dirty="0"/>
              <a:t>Creation of Experience Centers Content using AR/VR for AESS Promotional Booths/Website</a:t>
            </a:r>
          </a:p>
          <a:p>
            <a:r>
              <a:rPr lang="en-US" dirty="0"/>
              <a:t>AESS STEM /K-12 </a:t>
            </a:r>
            <a:r>
              <a:rPr lang="en-US"/>
              <a:t>Initiative for Children</a:t>
            </a:r>
            <a:endParaRPr lang="en-US" dirty="0"/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971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7EB4DE-191B-6048-B01A-FD08FFF63F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endParaRPr lang="en-US" sz="6000" dirty="0"/>
          </a:p>
          <a:p>
            <a:pPr marL="50800" indent="0">
              <a:buNone/>
            </a:pPr>
            <a:endParaRPr lang="en-US" sz="6000" dirty="0"/>
          </a:p>
          <a:p>
            <a:pPr marL="50800" indent="0" algn="ctr">
              <a:buNone/>
            </a:pPr>
            <a:r>
              <a:rPr lang="en-US" sz="6000" dirty="0"/>
              <a:t>Thanks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D7D85F-6EF9-264A-87A5-E1EC5DC2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9049</TotalTime>
  <Words>488</Words>
  <Application>Microsoft Office PowerPoint</Application>
  <PresentationFormat>Widescreen</PresentationFormat>
  <Paragraphs>60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Merriweather Sans</vt:lpstr>
      <vt:lpstr>Noto Sans Symbols</vt:lpstr>
      <vt:lpstr>Office Theme</vt:lpstr>
      <vt:lpstr>PowerPoint Presentation</vt:lpstr>
      <vt:lpstr>Outline</vt:lpstr>
      <vt:lpstr>Recent Accomplishments (Since the Fall BoG Meeting)</vt:lpstr>
      <vt:lpstr>Pending Action Items &amp; Next Steps</vt:lpstr>
      <vt:lpstr>2025 Short-Term Goals</vt:lpstr>
      <vt:lpstr>Long-Term Goals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Julia Briggs</cp:lastModifiedBy>
  <cp:revision>6</cp:revision>
  <dcterms:created xsi:type="dcterms:W3CDTF">2020-06-23T20:53:44Z</dcterms:created>
  <dcterms:modified xsi:type="dcterms:W3CDTF">2026-02-01T20:22:29Z</dcterms:modified>
</cp:coreProperties>
</file>