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2" r:id="rId2"/>
    <p:sldId id="471" r:id="rId3"/>
    <p:sldId id="463" r:id="rId4"/>
    <p:sldId id="495" r:id="rId5"/>
    <p:sldId id="474" r:id="rId6"/>
    <p:sldId id="475" r:id="rId7"/>
    <p:sldId id="465" r:id="rId8"/>
    <p:sldId id="484" r:id="rId9"/>
    <p:sldId id="503" r:id="rId10"/>
    <p:sldId id="485" r:id="rId11"/>
    <p:sldId id="473" r:id="rId12"/>
    <p:sldId id="499" r:id="rId13"/>
    <p:sldId id="500" r:id="rId14"/>
    <p:sldId id="502" r:id="rId15"/>
    <p:sldId id="501" r:id="rId16"/>
    <p:sldId id="464" r:id="rId17"/>
    <p:sldId id="494" r:id="rId18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00"/>
    <a:srgbClr val="FFFFFF"/>
    <a:srgbClr val="0C7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D94FB5-6675-4BEC-BA8C-7A4C41DB8F48}" v="4" dt="2026-01-26T21:02:46.2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3" autoAdjust="0"/>
    <p:restoredTop sz="96197" autoAdjust="0"/>
  </p:normalViewPr>
  <p:slideViewPr>
    <p:cSldViewPr snapToGrid="0">
      <p:cViewPr varScale="1">
        <p:scale>
          <a:sx n="77" d="100"/>
          <a:sy n="77" d="100"/>
        </p:scale>
        <p:origin x="78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-7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TLER, STEVEN F CTR USAF AFMC AFLCMC/EBAS" userId="3b9c9eb9-14ff-438a-8aae-3d24828e02ea" providerId="ADAL" clId="{4E5D018E-AA26-4916-B00D-9F9977F986B0}"/>
    <pc:docChg chg="undo custSel addSld delSld modSld sldOrd modNotesMaster">
      <pc:chgData name="BUTLER, STEVEN F CTR USAF AFMC AFLCMC/EBAS" userId="3b9c9eb9-14ff-438a-8aae-3d24828e02ea" providerId="ADAL" clId="{4E5D018E-AA26-4916-B00D-9F9977F986B0}" dt="2026-01-26T22:15:41.841" v="4421" actId="12"/>
      <pc:docMkLst>
        <pc:docMk/>
      </pc:docMkLst>
      <pc:sldChg chg="modSp mod">
        <pc:chgData name="BUTLER, STEVEN F CTR USAF AFMC AFLCMC/EBAS" userId="3b9c9eb9-14ff-438a-8aae-3d24828e02ea" providerId="ADAL" clId="{4E5D018E-AA26-4916-B00D-9F9977F986B0}" dt="2026-01-26T20:23:49.361" v="3892" actId="20577"/>
        <pc:sldMkLst>
          <pc:docMk/>
          <pc:sldMk cId="2605045607" sldId="262"/>
        </pc:sldMkLst>
        <pc:spChg chg="mod">
          <ac:chgData name="BUTLER, STEVEN F CTR USAF AFMC AFLCMC/EBAS" userId="3b9c9eb9-14ff-438a-8aae-3d24828e02ea" providerId="ADAL" clId="{4E5D018E-AA26-4916-B00D-9F9977F986B0}" dt="2026-01-26T20:23:49.361" v="3892" actId="20577"/>
          <ac:spMkLst>
            <pc:docMk/>
            <pc:sldMk cId="2605045607" sldId="262"/>
            <ac:spMk id="3" creationId="{7E1FB642-C925-470D-A2D9-02A0B8114332}"/>
          </ac:spMkLst>
        </pc:spChg>
      </pc:sldChg>
      <pc:sldChg chg="modSp add mod">
        <pc:chgData name="BUTLER, STEVEN F CTR USAF AFMC AFLCMC/EBAS" userId="3b9c9eb9-14ff-438a-8aae-3d24828e02ea" providerId="ADAL" clId="{4E5D018E-AA26-4916-B00D-9F9977F986B0}" dt="2026-01-22T19:18:20.745" v="3028" actId="20577"/>
        <pc:sldMkLst>
          <pc:docMk/>
          <pc:sldMk cId="2222258767" sldId="463"/>
        </pc:sldMkLst>
        <pc:spChg chg="mod">
          <ac:chgData name="BUTLER, STEVEN F CTR USAF AFMC AFLCMC/EBAS" userId="3b9c9eb9-14ff-438a-8aae-3d24828e02ea" providerId="ADAL" clId="{4E5D018E-AA26-4916-B00D-9F9977F986B0}" dt="2026-01-22T19:18:20.745" v="3028" actId="20577"/>
          <ac:spMkLst>
            <pc:docMk/>
            <pc:sldMk cId="2222258767" sldId="463"/>
            <ac:spMk id="3" creationId="{6876EE9E-558D-C8B0-29DA-980C65599507}"/>
          </ac:spMkLst>
        </pc:spChg>
        <pc:spChg chg="mod">
          <ac:chgData name="BUTLER, STEVEN F CTR USAF AFMC AFLCMC/EBAS" userId="3b9c9eb9-14ff-438a-8aae-3d24828e02ea" providerId="ADAL" clId="{4E5D018E-AA26-4916-B00D-9F9977F986B0}" dt="2026-01-22T19:06:58.498" v="2712" actId="20577"/>
          <ac:spMkLst>
            <pc:docMk/>
            <pc:sldMk cId="2222258767" sldId="463"/>
            <ac:spMk id="5" creationId="{16A6F3AD-B340-39DC-13EF-212BB9662267}"/>
          </ac:spMkLst>
        </pc:spChg>
      </pc:sldChg>
      <pc:sldChg chg="delSp modSp add mod ord">
        <pc:chgData name="BUTLER, STEVEN F CTR USAF AFMC AFLCMC/EBAS" userId="3b9c9eb9-14ff-438a-8aae-3d24828e02ea" providerId="ADAL" clId="{4E5D018E-AA26-4916-B00D-9F9977F986B0}" dt="2026-01-26T22:15:41.841" v="4421" actId="12"/>
        <pc:sldMkLst>
          <pc:docMk/>
          <pc:sldMk cId="3682229295" sldId="464"/>
        </pc:sldMkLst>
        <pc:spChg chg="mod">
          <ac:chgData name="BUTLER, STEVEN F CTR USAF AFMC AFLCMC/EBAS" userId="3b9c9eb9-14ff-438a-8aae-3d24828e02ea" providerId="ADAL" clId="{4E5D018E-AA26-4916-B00D-9F9977F986B0}" dt="2026-01-26T22:10:52.683" v="4313" actId="20577"/>
          <ac:spMkLst>
            <pc:docMk/>
            <pc:sldMk cId="3682229295" sldId="464"/>
            <ac:spMk id="3" creationId="{10394809-E92A-41D1-8ACC-3CA81A3BD468}"/>
          </ac:spMkLst>
        </pc:spChg>
        <pc:spChg chg="mod">
          <ac:chgData name="BUTLER, STEVEN F CTR USAF AFMC AFLCMC/EBAS" userId="3b9c9eb9-14ff-438a-8aae-3d24828e02ea" providerId="ADAL" clId="{4E5D018E-AA26-4916-B00D-9F9977F986B0}" dt="2026-01-26T22:15:41.841" v="4421" actId="12"/>
          <ac:spMkLst>
            <pc:docMk/>
            <pc:sldMk cId="3682229295" sldId="464"/>
            <ac:spMk id="5" creationId="{350E8C90-2BAC-4AC9-F401-FE4C6B1F8B8B}"/>
          </ac:spMkLst>
        </pc:spChg>
      </pc:sldChg>
      <pc:sldChg chg="addSp delSp modSp mod ord">
        <pc:chgData name="BUTLER, STEVEN F CTR USAF AFMC AFLCMC/EBAS" userId="3b9c9eb9-14ff-438a-8aae-3d24828e02ea" providerId="ADAL" clId="{4E5D018E-AA26-4916-B00D-9F9977F986B0}" dt="2026-01-26T20:40:25.353" v="3995" actId="20577"/>
        <pc:sldMkLst>
          <pc:docMk/>
          <pc:sldMk cId="1793859308" sldId="465"/>
        </pc:sldMkLst>
        <pc:spChg chg="mod">
          <ac:chgData name="BUTLER, STEVEN F CTR USAF AFMC AFLCMC/EBAS" userId="3b9c9eb9-14ff-438a-8aae-3d24828e02ea" providerId="ADAL" clId="{4E5D018E-AA26-4916-B00D-9F9977F986B0}" dt="2026-01-26T20:40:25.353" v="3995" actId="20577"/>
          <ac:spMkLst>
            <pc:docMk/>
            <pc:sldMk cId="1793859308" sldId="465"/>
            <ac:spMk id="2" creationId="{1DC1801C-CAA1-361D-08F6-A5DC289FD17B}"/>
          </ac:spMkLst>
        </pc:spChg>
        <pc:spChg chg="mod">
          <ac:chgData name="BUTLER, STEVEN F CTR USAF AFMC AFLCMC/EBAS" userId="3b9c9eb9-14ff-438a-8aae-3d24828e02ea" providerId="ADAL" clId="{4E5D018E-AA26-4916-B00D-9F9977F986B0}" dt="2026-01-22T15:47:05.735" v="2553" actId="1036"/>
          <ac:spMkLst>
            <pc:docMk/>
            <pc:sldMk cId="1793859308" sldId="465"/>
            <ac:spMk id="3" creationId="{17046ADA-1F5D-CAA0-4170-1DCD1E62C12B}"/>
          </ac:spMkLst>
        </pc:spChg>
        <pc:spChg chg="mod">
          <ac:chgData name="BUTLER, STEVEN F CTR USAF AFMC AFLCMC/EBAS" userId="3b9c9eb9-14ff-438a-8aae-3d24828e02ea" providerId="ADAL" clId="{4E5D018E-AA26-4916-B00D-9F9977F986B0}" dt="2026-01-22T19:18:56.665" v="3042" actId="20577"/>
          <ac:spMkLst>
            <pc:docMk/>
            <pc:sldMk cId="1793859308" sldId="465"/>
            <ac:spMk id="4" creationId="{A3DD9A8D-E068-BCE5-CBF9-182C59AE6EDB}"/>
          </ac:spMkLst>
        </pc:spChg>
        <pc:spChg chg="mod topLvl">
          <ac:chgData name="BUTLER, STEVEN F CTR USAF AFMC AFLCMC/EBAS" userId="3b9c9eb9-14ff-438a-8aae-3d24828e02ea" providerId="ADAL" clId="{4E5D018E-AA26-4916-B00D-9F9977F986B0}" dt="2026-01-22T15:44:37.914" v="2475" actId="165"/>
          <ac:spMkLst>
            <pc:docMk/>
            <pc:sldMk cId="1793859308" sldId="465"/>
            <ac:spMk id="8" creationId="{9B81698B-F123-198B-49FA-557C0E3E7A56}"/>
          </ac:spMkLst>
        </pc:spChg>
        <pc:cxnChg chg="add mod">
          <ac:chgData name="BUTLER, STEVEN F CTR USAF AFMC AFLCMC/EBAS" userId="3b9c9eb9-14ff-438a-8aae-3d24828e02ea" providerId="ADAL" clId="{4E5D018E-AA26-4916-B00D-9F9977F986B0}" dt="2026-01-26T20:38:22.096" v="3987" actId="208"/>
          <ac:cxnSpMkLst>
            <pc:docMk/>
            <pc:sldMk cId="1793859308" sldId="465"/>
            <ac:cxnSpMk id="11" creationId="{0ECD6BB0-9E1C-2045-24CA-B6ED50B546E1}"/>
          </ac:cxnSpMkLst>
        </pc:cxnChg>
        <pc:cxnChg chg="mod topLvl">
          <ac:chgData name="BUTLER, STEVEN F CTR USAF AFMC AFLCMC/EBAS" userId="3b9c9eb9-14ff-438a-8aae-3d24828e02ea" providerId="ADAL" clId="{4E5D018E-AA26-4916-B00D-9F9977F986B0}" dt="2026-01-26T20:38:02.970" v="3986" actId="14100"/>
          <ac:cxnSpMkLst>
            <pc:docMk/>
            <pc:sldMk cId="1793859308" sldId="465"/>
            <ac:cxnSpMk id="12" creationId="{4D6AA548-8FE5-DF05-4073-7D6B12813AA2}"/>
          </ac:cxnSpMkLst>
        </pc:cxnChg>
      </pc:sldChg>
      <pc:sldChg chg="modSp mod ord">
        <pc:chgData name="BUTLER, STEVEN F CTR USAF AFMC AFLCMC/EBAS" userId="3b9c9eb9-14ff-438a-8aae-3d24828e02ea" providerId="ADAL" clId="{4E5D018E-AA26-4916-B00D-9F9977F986B0}" dt="2026-01-26T21:12:03.016" v="4161" actId="20577"/>
        <pc:sldMkLst>
          <pc:docMk/>
          <pc:sldMk cId="2558302433" sldId="471"/>
        </pc:sldMkLst>
        <pc:spChg chg="mod">
          <ac:chgData name="BUTLER, STEVEN F CTR USAF AFMC AFLCMC/EBAS" userId="3b9c9eb9-14ff-438a-8aae-3d24828e02ea" providerId="ADAL" clId="{4E5D018E-AA26-4916-B00D-9F9977F986B0}" dt="2026-01-26T21:12:03.016" v="4161" actId="20577"/>
          <ac:spMkLst>
            <pc:docMk/>
            <pc:sldMk cId="2558302433" sldId="471"/>
            <ac:spMk id="2" creationId="{ACD21935-8B9B-E61A-E7DE-02AEE9A805A8}"/>
          </ac:spMkLst>
        </pc:spChg>
        <pc:spChg chg="mod">
          <ac:chgData name="BUTLER, STEVEN F CTR USAF AFMC AFLCMC/EBAS" userId="3b9c9eb9-14ff-438a-8aae-3d24828e02ea" providerId="ADAL" clId="{4E5D018E-AA26-4916-B00D-9F9977F986B0}" dt="2026-01-22T15:29:24.606" v="2246" actId="20577"/>
          <ac:spMkLst>
            <pc:docMk/>
            <pc:sldMk cId="2558302433" sldId="471"/>
            <ac:spMk id="3" creationId="{23CE351F-6092-17A5-0DAD-9517FF5B6DE9}"/>
          </ac:spMkLst>
        </pc:spChg>
        <pc:spChg chg="mod">
          <ac:chgData name="BUTLER, STEVEN F CTR USAF AFMC AFLCMC/EBAS" userId="3b9c9eb9-14ff-438a-8aae-3d24828e02ea" providerId="ADAL" clId="{4E5D018E-AA26-4916-B00D-9F9977F986B0}" dt="2026-01-22T19:20:02.893" v="3051" actId="20577"/>
          <ac:spMkLst>
            <pc:docMk/>
            <pc:sldMk cId="2558302433" sldId="471"/>
            <ac:spMk id="5" creationId="{2DDB32D5-93C5-8653-DAA8-A054F13ECD0C}"/>
          </ac:spMkLst>
        </pc:spChg>
      </pc:sldChg>
      <pc:sldChg chg="modSp mod">
        <pc:chgData name="BUTLER, STEVEN F CTR USAF AFMC AFLCMC/EBAS" userId="3b9c9eb9-14ff-438a-8aae-3d24828e02ea" providerId="ADAL" clId="{4E5D018E-AA26-4916-B00D-9F9977F986B0}" dt="2026-01-22T19:34:43.747" v="3393" actId="20577"/>
        <pc:sldMkLst>
          <pc:docMk/>
          <pc:sldMk cId="3532265959" sldId="473"/>
        </pc:sldMkLst>
        <pc:spChg chg="mod">
          <ac:chgData name="BUTLER, STEVEN F CTR USAF AFMC AFLCMC/EBAS" userId="3b9c9eb9-14ff-438a-8aae-3d24828e02ea" providerId="ADAL" clId="{4E5D018E-AA26-4916-B00D-9F9977F986B0}" dt="2026-01-22T19:34:43.747" v="3393" actId="20577"/>
          <ac:spMkLst>
            <pc:docMk/>
            <pc:sldMk cId="3532265959" sldId="473"/>
            <ac:spMk id="2" creationId="{7667F7EA-1587-1A66-C5BA-9EF6B38A128E}"/>
          </ac:spMkLst>
        </pc:spChg>
        <pc:spChg chg="mod">
          <ac:chgData name="BUTLER, STEVEN F CTR USAF AFMC AFLCMC/EBAS" userId="3b9c9eb9-14ff-438a-8aae-3d24828e02ea" providerId="ADAL" clId="{4E5D018E-AA26-4916-B00D-9F9977F986B0}" dt="2026-01-22T19:20:33.830" v="3054" actId="20577"/>
          <ac:spMkLst>
            <pc:docMk/>
            <pc:sldMk cId="3532265959" sldId="473"/>
            <ac:spMk id="3" creationId="{7017E972-2F97-E13A-E821-7A710F733970}"/>
          </ac:spMkLst>
        </pc:spChg>
      </pc:sldChg>
      <pc:sldChg chg="addSp modSp mod ord">
        <pc:chgData name="BUTLER, STEVEN F CTR USAF AFMC AFLCMC/EBAS" userId="3b9c9eb9-14ff-438a-8aae-3d24828e02ea" providerId="ADAL" clId="{4E5D018E-AA26-4916-B00D-9F9977F986B0}" dt="2026-01-26T21:59:33.523" v="4302" actId="15"/>
        <pc:sldMkLst>
          <pc:docMk/>
          <pc:sldMk cId="1743262669" sldId="474"/>
        </pc:sldMkLst>
        <pc:spChg chg="add mod">
          <ac:chgData name="BUTLER, STEVEN F CTR USAF AFMC AFLCMC/EBAS" userId="3b9c9eb9-14ff-438a-8aae-3d24828e02ea" providerId="ADAL" clId="{4E5D018E-AA26-4916-B00D-9F9977F986B0}" dt="2026-01-26T20:29:31.607" v="3939" actId="207"/>
          <ac:spMkLst>
            <pc:docMk/>
            <pc:sldMk cId="1743262669" sldId="474"/>
            <ac:spMk id="2" creationId="{0A532F97-7712-C69A-FF1C-681E00A8CDB4}"/>
          </ac:spMkLst>
        </pc:spChg>
        <pc:spChg chg="mod">
          <ac:chgData name="BUTLER, STEVEN F CTR USAF AFMC AFLCMC/EBAS" userId="3b9c9eb9-14ff-438a-8aae-3d24828e02ea" providerId="ADAL" clId="{4E5D018E-AA26-4916-B00D-9F9977F986B0}" dt="2026-01-22T19:18:43.143" v="3034" actId="20577"/>
          <ac:spMkLst>
            <pc:docMk/>
            <pc:sldMk cId="1743262669" sldId="474"/>
            <ac:spMk id="3" creationId="{B946D6C1-FC5A-BA59-B216-7333ED1912FB}"/>
          </ac:spMkLst>
        </pc:spChg>
        <pc:spChg chg="add mod">
          <ac:chgData name="BUTLER, STEVEN F CTR USAF AFMC AFLCMC/EBAS" userId="3b9c9eb9-14ff-438a-8aae-3d24828e02ea" providerId="ADAL" clId="{4E5D018E-AA26-4916-B00D-9F9977F986B0}" dt="2026-01-26T20:30:25.512" v="3945" actId="1038"/>
          <ac:spMkLst>
            <pc:docMk/>
            <pc:sldMk cId="1743262669" sldId="474"/>
            <ac:spMk id="5" creationId="{8A248E17-5118-C5D0-7627-C357CA676754}"/>
          </ac:spMkLst>
        </pc:spChg>
        <pc:spChg chg="add mod">
          <ac:chgData name="BUTLER, STEVEN F CTR USAF AFMC AFLCMC/EBAS" userId="3b9c9eb9-14ff-438a-8aae-3d24828e02ea" providerId="ADAL" clId="{4E5D018E-AA26-4916-B00D-9F9977F986B0}" dt="2026-01-26T20:31:07.569" v="3973" actId="14100"/>
          <ac:spMkLst>
            <pc:docMk/>
            <pc:sldMk cId="1743262669" sldId="474"/>
            <ac:spMk id="6" creationId="{79B0EFAA-AFD0-A8B4-3FDD-D9668C85A340}"/>
          </ac:spMkLst>
        </pc:spChg>
        <pc:spChg chg="add mod">
          <ac:chgData name="BUTLER, STEVEN F CTR USAF AFMC AFLCMC/EBAS" userId="3b9c9eb9-14ff-438a-8aae-3d24828e02ea" providerId="ADAL" clId="{4E5D018E-AA26-4916-B00D-9F9977F986B0}" dt="2026-01-26T20:31:48.076" v="3983" actId="14100"/>
          <ac:spMkLst>
            <pc:docMk/>
            <pc:sldMk cId="1743262669" sldId="474"/>
            <ac:spMk id="7" creationId="{CB06148E-B1D7-6D75-2D0F-325771B89AF3}"/>
          </ac:spMkLst>
        </pc:spChg>
        <pc:spChg chg="mod">
          <ac:chgData name="BUTLER, STEVEN F CTR USAF AFMC AFLCMC/EBAS" userId="3b9c9eb9-14ff-438a-8aae-3d24828e02ea" providerId="ADAL" clId="{4E5D018E-AA26-4916-B00D-9F9977F986B0}" dt="2026-01-26T21:59:33.523" v="4302" actId="15"/>
          <ac:spMkLst>
            <pc:docMk/>
            <pc:sldMk cId="1743262669" sldId="474"/>
            <ac:spMk id="11" creationId="{B39F063A-7B61-58E9-5927-80BD6D420E0B}"/>
          </ac:spMkLst>
        </pc:spChg>
        <pc:spChg chg="mod">
          <ac:chgData name="BUTLER, STEVEN F CTR USAF AFMC AFLCMC/EBAS" userId="3b9c9eb9-14ff-438a-8aae-3d24828e02ea" providerId="ADAL" clId="{4E5D018E-AA26-4916-B00D-9F9977F986B0}" dt="2026-01-22T14:33:01.005" v="1302" actId="20577"/>
          <ac:spMkLst>
            <pc:docMk/>
            <pc:sldMk cId="1743262669" sldId="474"/>
            <ac:spMk id="12" creationId="{7A6C0203-3754-D732-55E9-101B6ADDABD2}"/>
          </ac:spMkLst>
        </pc:spChg>
        <pc:picChg chg="mod">
          <ac:chgData name="BUTLER, STEVEN F CTR USAF AFMC AFLCMC/EBAS" userId="3b9c9eb9-14ff-438a-8aae-3d24828e02ea" providerId="ADAL" clId="{4E5D018E-AA26-4916-B00D-9F9977F986B0}" dt="2026-01-26T20:26:22.904" v="3918" actId="1038"/>
          <ac:picMkLst>
            <pc:docMk/>
            <pc:sldMk cId="1743262669" sldId="474"/>
            <ac:picMk id="4" creationId="{491A788F-9077-FAD3-D7A9-1E0F8B67C3F3}"/>
          </ac:picMkLst>
        </pc:picChg>
      </pc:sldChg>
      <pc:sldChg chg="modSp mod ord">
        <pc:chgData name="BUTLER, STEVEN F CTR USAF AFMC AFLCMC/EBAS" userId="3b9c9eb9-14ff-438a-8aae-3d24828e02ea" providerId="ADAL" clId="{4E5D018E-AA26-4916-B00D-9F9977F986B0}" dt="2026-01-22T19:18:48.031" v="3037" actId="20577"/>
        <pc:sldMkLst>
          <pc:docMk/>
          <pc:sldMk cId="3079866500" sldId="475"/>
        </pc:sldMkLst>
        <pc:spChg chg="mod">
          <ac:chgData name="BUTLER, STEVEN F CTR USAF AFMC AFLCMC/EBAS" userId="3b9c9eb9-14ff-438a-8aae-3d24828e02ea" providerId="ADAL" clId="{4E5D018E-AA26-4916-B00D-9F9977F986B0}" dt="2026-01-22T19:18:48.031" v="3037" actId="20577"/>
          <ac:spMkLst>
            <pc:docMk/>
            <pc:sldMk cId="3079866500" sldId="475"/>
            <ac:spMk id="3" creationId="{E7346164-482A-36C2-8480-0A95A21F30C4}"/>
          </ac:spMkLst>
        </pc:spChg>
        <pc:spChg chg="mod">
          <ac:chgData name="BUTLER, STEVEN F CTR USAF AFMC AFLCMC/EBAS" userId="3b9c9eb9-14ff-438a-8aae-3d24828e02ea" providerId="ADAL" clId="{4E5D018E-AA26-4916-B00D-9F9977F986B0}" dt="2026-01-22T14:36:19.580" v="1339" actId="1035"/>
          <ac:spMkLst>
            <pc:docMk/>
            <pc:sldMk cId="3079866500" sldId="475"/>
            <ac:spMk id="6" creationId="{14010E4D-100A-9C17-5C29-294363201C49}"/>
          </ac:spMkLst>
        </pc:spChg>
      </pc:sldChg>
      <pc:sldChg chg="modSp mod ord">
        <pc:chgData name="BUTLER, STEVEN F CTR USAF AFMC AFLCMC/EBAS" userId="3b9c9eb9-14ff-438a-8aae-3d24828e02ea" providerId="ADAL" clId="{4E5D018E-AA26-4916-B00D-9F9977F986B0}" dt="2026-01-22T19:19:02.328" v="3045" actId="20577"/>
        <pc:sldMkLst>
          <pc:docMk/>
          <pc:sldMk cId="3661869817" sldId="484"/>
        </pc:sldMkLst>
        <pc:spChg chg="mod">
          <ac:chgData name="BUTLER, STEVEN F CTR USAF AFMC AFLCMC/EBAS" userId="3b9c9eb9-14ff-438a-8aae-3d24828e02ea" providerId="ADAL" clId="{4E5D018E-AA26-4916-B00D-9F9977F986B0}" dt="2026-01-22T19:19:02.328" v="3045" actId="20577"/>
          <ac:spMkLst>
            <pc:docMk/>
            <pc:sldMk cId="3661869817" sldId="484"/>
            <ac:spMk id="4" creationId="{60E499C8-16F1-1AD9-829A-E5B64757B2CC}"/>
          </ac:spMkLst>
        </pc:spChg>
      </pc:sldChg>
      <pc:sldChg chg="addSp delSp modSp mod ord">
        <pc:chgData name="BUTLER, STEVEN F CTR USAF AFMC AFLCMC/EBAS" userId="3b9c9eb9-14ff-438a-8aae-3d24828e02ea" providerId="ADAL" clId="{4E5D018E-AA26-4916-B00D-9F9977F986B0}" dt="2026-01-26T21:43:44.539" v="4176" actId="14100"/>
        <pc:sldMkLst>
          <pc:docMk/>
          <pc:sldMk cId="2916170802" sldId="485"/>
        </pc:sldMkLst>
        <pc:spChg chg="mod">
          <ac:chgData name="BUTLER, STEVEN F CTR USAF AFMC AFLCMC/EBAS" userId="3b9c9eb9-14ff-438a-8aae-3d24828e02ea" providerId="ADAL" clId="{4E5D018E-AA26-4916-B00D-9F9977F986B0}" dt="2026-01-26T21:43:44.539" v="4176" actId="14100"/>
          <ac:spMkLst>
            <pc:docMk/>
            <pc:sldMk cId="2916170802" sldId="485"/>
            <ac:spMk id="3" creationId="{FBF06B8C-109C-48FB-835A-A127205650F2}"/>
          </ac:spMkLst>
        </pc:spChg>
        <pc:spChg chg="mod">
          <ac:chgData name="BUTLER, STEVEN F CTR USAF AFMC AFLCMC/EBAS" userId="3b9c9eb9-14ff-438a-8aae-3d24828e02ea" providerId="ADAL" clId="{4E5D018E-AA26-4916-B00D-9F9977F986B0}" dt="2026-01-22T19:19:07.330" v="3048" actId="20577"/>
          <ac:spMkLst>
            <pc:docMk/>
            <pc:sldMk cId="2916170802" sldId="485"/>
            <ac:spMk id="4" creationId="{903C80A3-08FA-6D25-05E5-6875D10DAAE3}"/>
          </ac:spMkLst>
        </pc:spChg>
      </pc:sldChg>
      <pc:sldChg chg="modSp mod">
        <pc:chgData name="BUTLER, STEVEN F CTR USAF AFMC AFLCMC/EBAS" userId="3b9c9eb9-14ff-438a-8aae-3d24828e02ea" providerId="ADAL" clId="{4E5D018E-AA26-4916-B00D-9F9977F986B0}" dt="2026-01-26T21:53:17.081" v="4281" actId="14100"/>
        <pc:sldMkLst>
          <pc:docMk/>
          <pc:sldMk cId="1546393949" sldId="494"/>
        </pc:sldMkLst>
        <pc:spChg chg="mod">
          <ac:chgData name="BUTLER, STEVEN F CTR USAF AFMC AFLCMC/EBAS" userId="3b9c9eb9-14ff-438a-8aae-3d24828e02ea" providerId="ADAL" clId="{4E5D018E-AA26-4916-B00D-9F9977F986B0}" dt="2026-01-26T21:53:17.081" v="4281" actId="14100"/>
          <ac:spMkLst>
            <pc:docMk/>
            <pc:sldMk cId="1546393949" sldId="494"/>
            <ac:spMk id="2" creationId="{CB1C2CA0-4CDF-AD3C-B588-60E37B069AE3}"/>
          </ac:spMkLst>
        </pc:spChg>
        <pc:spChg chg="mod">
          <ac:chgData name="BUTLER, STEVEN F CTR USAF AFMC AFLCMC/EBAS" userId="3b9c9eb9-14ff-438a-8aae-3d24828e02ea" providerId="ADAL" clId="{4E5D018E-AA26-4916-B00D-9F9977F986B0}" dt="2026-01-22T19:35:38.047" v="3404" actId="20577"/>
          <ac:spMkLst>
            <pc:docMk/>
            <pc:sldMk cId="1546393949" sldId="494"/>
            <ac:spMk id="3" creationId="{AA2DB1F3-2538-5369-31B0-51AAF8ED996A}"/>
          </ac:spMkLst>
        </pc:spChg>
      </pc:sldChg>
      <pc:sldChg chg="modSp new mod">
        <pc:chgData name="BUTLER, STEVEN F CTR USAF AFMC AFLCMC/EBAS" userId="3b9c9eb9-14ff-438a-8aae-3d24828e02ea" providerId="ADAL" clId="{4E5D018E-AA26-4916-B00D-9F9977F986B0}" dt="2026-01-22T19:18:29.542" v="3031" actId="20577"/>
        <pc:sldMkLst>
          <pc:docMk/>
          <pc:sldMk cId="2545329857" sldId="495"/>
        </pc:sldMkLst>
        <pc:spChg chg="mod">
          <ac:chgData name="BUTLER, STEVEN F CTR USAF AFMC AFLCMC/EBAS" userId="3b9c9eb9-14ff-438a-8aae-3d24828e02ea" providerId="ADAL" clId="{4E5D018E-AA26-4916-B00D-9F9977F986B0}" dt="2026-01-22T15:41:21.435" v="2375" actId="6549"/>
          <ac:spMkLst>
            <pc:docMk/>
            <pc:sldMk cId="2545329857" sldId="495"/>
            <ac:spMk id="2" creationId="{D72955AE-A740-9B6E-CBFC-70586F6FBB35}"/>
          </ac:spMkLst>
        </pc:spChg>
        <pc:spChg chg="mod">
          <ac:chgData name="BUTLER, STEVEN F CTR USAF AFMC AFLCMC/EBAS" userId="3b9c9eb9-14ff-438a-8aae-3d24828e02ea" providerId="ADAL" clId="{4E5D018E-AA26-4916-B00D-9F9977F986B0}" dt="2026-01-22T19:18:29.542" v="3031" actId="20577"/>
          <ac:spMkLst>
            <pc:docMk/>
            <pc:sldMk cId="2545329857" sldId="495"/>
            <ac:spMk id="3" creationId="{DF873D60-490A-9D32-B622-84FAB89545D1}"/>
          </ac:spMkLst>
        </pc:spChg>
      </pc:sldChg>
      <pc:sldChg chg="addSp delSp modSp new mod">
        <pc:chgData name="BUTLER, STEVEN F CTR USAF AFMC AFLCMC/EBAS" userId="3b9c9eb9-14ff-438a-8aae-3d24828e02ea" providerId="ADAL" clId="{4E5D018E-AA26-4916-B00D-9F9977F986B0}" dt="2026-01-22T19:55:42.949" v="3891" actId="1076"/>
        <pc:sldMkLst>
          <pc:docMk/>
          <pc:sldMk cId="1308848748" sldId="499"/>
        </pc:sldMkLst>
        <pc:spChg chg="mod">
          <ac:chgData name="BUTLER, STEVEN F CTR USAF AFMC AFLCMC/EBAS" userId="3b9c9eb9-14ff-438a-8aae-3d24828e02ea" providerId="ADAL" clId="{4E5D018E-AA26-4916-B00D-9F9977F986B0}" dt="2026-01-22T19:21:27.474" v="3060" actId="20577"/>
          <ac:spMkLst>
            <pc:docMk/>
            <pc:sldMk cId="1308848748" sldId="499"/>
            <ac:spMk id="3" creationId="{82E9D9C2-4E9C-5D5E-FEA3-A945ADAF65E1}"/>
          </ac:spMkLst>
        </pc:spChg>
        <pc:spChg chg="add mod">
          <ac:chgData name="BUTLER, STEVEN F CTR USAF AFMC AFLCMC/EBAS" userId="3b9c9eb9-14ff-438a-8aae-3d24828e02ea" providerId="ADAL" clId="{4E5D018E-AA26-4916-B00D-9F9977F986B0}" dt="2026-01-22T19:55:42.949" v="3891" actId="1076"/>
          <ac:spMkLst>
            <pc:docMk/>
            <pc:sldMk cId="1308848748" sldId="499"/>
            <ac:spMk id="4" creationId="{FF68B923-4A84-CC1D-B889-21FCFC11A5FB}"/>
          </ac:spMkLst>
        </pc:spChg>
      </pc:sldChg>
      <pc:sldChg chg="modSp add mod ord">
        <pc:chgData name="BUTLER, STEVEN F CTR USAF AFMC AFLCMC/EBAS" userId="3b9c9eb9-14ff-438a-8aae-3d24828e02ea" providerId="ADAL" clId="{4E5D018E-AA26-4916-B00D-9F9977F986B0}" dt="2026-01-22T19:45:39.281" v="3770" actId="20577"/>
        <pc:sldMkLst>
          <pc:docMk/>
          <pc:sldMk cId="1657157014" sldId="500"/>
        </pc:sldMkLst>
        <pc:spChg chg="mod">
          <ac:chgData name="BUTLER, STEVEN F CTR USAF AFMC AFLCMC/EBAS" userId="3b9c9eb9-14ff-438a-8aae-3d24828e02ea" providerId="ADAL" clId="{4E5D018E-AA26-4916-B00D-9F9977F986B0}" dt="2026-01-22T19:27:30.579" v="3303" actId="20577"/>
          <ac:spMkLst>
            <pc:docMk/>
            <pc:sldMk cId="1657157014" sldId="500"/>
            <ac:spMk id="2" creationId="{4FF2B16B-6836-D83E-A1BA-486D312BFE0D}"/>
          </ac:spMkLst>
        </pc:spChg>
        <pc:spChg chg="mod">
          <ac:chgData name="BUTLER, STEVEN F CTR USAF AFMC AFLCMC/EBAS" userId="3b9c9eb9-14ff-438a-8aae-3d24828e02ea" providerId="ADAL" clId="{4E5D018E-AA26-4916-B00D-9F9977F986B0}" dt="2026-01-22T19:45:39.281" v="3770" actId="20577"/>
          <ac:spMkLst>
            <pc:docMk/>
            <pc:sldMk cId="1657157014" sldId="500"/>
            <ac:spMk id="3" creationId="{8A4B9F11-77AA-9AC4-B56C-4B4B83347710}"/>
          </ac:spMkLst>
        </pc:spChg>
      </pc:sldChg>
      <pc:sldChg chg="modSp add mod">
        <pc:chgData name="BUTLER, STEVEN F CTR USAF AFMC AFLCMC/EBAS" userId="3b9c9eb9-14ff-438a-8aae-3d24828e02ea" providerId="ADAL" clId="{4E5D018E-AA26-4916-B00D-9F9977F986B0}" dt="2026-01-22T19:47:52.988" v="3790" actId="20577"/>
        <pc:sldMkLst>
          <pc:docMk/>
          <pc:sldMk cId="1814426547" sldId="501"/>
        </pc:sldMkLst>
        <pc:spChg chg="mod">
          <ac:chgData name="BUTLER, STEVEN F CTR USAF AFMC AFLCMC/EBAS" userId="3b9c9eb9-14ff-438a-8aae-3d24828e02ea" providerId="ADAL" clId="{4E5D018E-AA26-4916-B00D-9F9977F986B0}" dt="2026-01-22T19:47:52.988" v="3790" actId="20577"/>
          <ac:spMkLst>
            <pc:docMk/>
            <pc:sldMk cId="1814426547" sldId="501"/>
            <ac:spMk id="2" creationId="{3616686F-4897-EE56-7517-6D0572434A20}"/>
          </ac:spMkLst>
        </pc:spChg>
        <pc:spChg chg="mod">
          <ac:chgData name="BUTLER, STEVEN F CTR USAF AFMC AFLCMC/EBAS" userId="3b9c9eb9-14ff-438a-8aae-3d24828e02ea" providerId="ADAL" clId="{4E5D018E-AA26-4916-B00D-9F9977F986B0}" dt="2026-01-22T19:22:24.231" v="3096" actId="20577"/>
          <ac:spMkLst>
            <pc:docMk/>
            <pc:sldMk cId="1814426547" sldId="501"/>
            <ac:spMk id="3" creationId="{AFF69BEB-EAA0-4CB6-26E5-4B0CAF01CFB6}"/>
          </ac:spMkLst>
        </pc:spChg>
      </pc:sldChg>
      <pc:sldChg chg="addSp delSp modSp new mod">
        <pc:chgData name="BUTLER, STEVEN F CTR USAF AFMC AFLCMC/EBAS" userId="3b9c9eb9-14ff-438a-8aae-3d24828e02ea" providerId="ADAL" clId="{4E5D018E-AA26-4916-B00D-9F9977F986B0}" dt="2026-01-22T19:34:15.557" v="3357" actId="14100"/>
        <pc:sldMkLst>
          <pc:docMk/>
          <pc:sldMk cId="3972086759" sldId="502"/>
        </pc:sldMkLst>
        <pc:spChg chg="mod">
          <ac:chgData name="BUTLER, STEVEN F CTR USAF AFMC AFLCMC/EBAS" userId="3b9c9eb9-14ff-438a-8aae-3d24828e02ea" providerId="ADAL" clId="{4E5D018E-AA26-4916-B00D-9F9977F986B0}" dt="2026-01-22T19:33:11.402" v="3343" actId="20577"/>
          <ac:spMkLst>
            <pc:docMk/>
            <pc:sldMk cId="3972086759" sldId="502"/>
            <ac:spMk id="3" creationId="{BDBFB5BE-641B-1AFF-752A-E6B350581E93}"/>
          </ac:spMkLst>
        </pc:spChg>
        <pc:spChg chg="add mod">
          <ac:chgData name="BUTLER, STEVEN F CTR USAF AFMC AFLCMC/EBAS" userId="3b9c9eb9-14ff-438a-8aae-3d24828e02ea" providerId="ADAL" clId="{4E5D018E-AA26-4916-B00D-9F9977F986B0}" dt="2026-01-22T19:34:00.713" v="3353" actId="2085"/>
          <ac:spMkLst>
            <pc:docMk/>
            <pc:sldMk cId="3972086759" sldId="502"/>
            <ac:spMk id="6" creationId="{58749B42-7509-A832-711A-771785904D46}"/>
          </ac:spMkLst>
        </pc:spChg>
        <pc:spChg chg="add mod">
          <ac:chgData name="BUTLER, STEVEN F CTR USAF AFMC AFLCMC/EBAS" userId="3b9c9eb9-14ff-438a-8aae-3d24828e02ea" providerId="ADAL" clId="{4E5D018E-AA26-4916-B00D-9F9977F986B0}" dt="2026-01-22T19:34:15.557" v="3357" actId="14100"/>
          <ac:spMkLst>
            <pc:docMk/>
            <pc:sldMk cId="3972086759" sldId="502"/>
            <ac:spMk id="7" creationId="{3CDFF07A-6D32-CE8C-C79E-FDAB145B5C66}"/>
          </ac:spMkLst>
        </pc:spChg>
        <pc:picChg chg="add mod">
          <ac:chgData name="BUTLER, STEVEN F CTR USAF AFMC AFLCMC/EBAS" userId="3b9c9eb9-14ff-438a-8aae-3d24828e02ea" providerId="ADAL" clId="{4E5D018E-AA26-4916-B00D-9F9977F986B0}" dt="2026-01-22T19:33:23.131" v="3347" actId="962"/>
          <ac:picMkLst>
            <pc:docMk/>
            <pc:sldMk cId="3972086759" sldId="502"/>
            <ac:picMk id="5" creationId="{FE7D0B6B-5BB2-5DD8-9BE9-9E7BD5B4FAA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3D3F30DD-E43C-CA4B-A5FB-77BBC5ADDAB7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9140F3D1-4F9A-AB43-BBB2-4BBDABDEC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5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C0FEB-13BF-49E2-AA65-ECB0819A8BC3}"/>
              </a:ext>
            </a:extLst>
          </p:cNvPr>
          <p:cNvSpPr>
            <a:spLocks noGrp="1"/>
          </p:cNvSpPr>
          <p:nvPr userDrawn="1"/>
        </p:nvSpPr>
        <p:spPr>
          <a:xfrm>
            <a:off x="734807" y="76237"/>
            <a:ext cx="8983291" cy="553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FE6A51-0C90-4250-B4B1-2EF2C892A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8" y="114113"/>
            <a:ext cx="10515600" cy="710640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6019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9F9F1-ADEA-43FA-843B-403AB26F0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9FB9A-D2A1-4AE9-A254-6C639E38B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98BAC1-A068-4411-BE9A-417483ADF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D6CDE-1993-4DA6-97C4-CD04F189E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2E51F-634B-49C0-9CA1-7BB3452E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30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5D466-98E4-4591-B691-9487944F3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1B2C2-B28A-4289-80C5-D36AF6DC78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838F87-FA44-4454-88AC-AACF0718C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B0F60E-6F02-454A-A1D3-4F4AE6D29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282F6B-41CA-4065-B364-8D5143CEF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10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60312-30E2-4915-A6CD-B137F1523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FADC2D-1BFE-476F-96A8-5477B18E8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612A-A41D-4DAD-AC72-1B85593B3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6DAC4-BCFC-4965-B9F1-7ECC81AE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63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FD76CE-0001-449E-B549-1413AA2CAF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7AA05D-3E96-4A54-A699-9DAEF341D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ECA7E-C502-4A62-A138-8970A7748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B6D11-9EA4-4A25-B711-D84864227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63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143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pic>
        <p:nvPicPr>
          <p:cNvPr id="10" name="Picture 9" descr="A picture containing text, clipart, tableware, dishware&#10;&#10;Description automatically generated">
            <a:extLst>
              <a:ext uri="{FF2B5EF4-FFF2-40B4-BE49-F238E27FC236}">
                <a16:creationId xmlns:a16="http://schemas.microsoft.com/office/drawing/2014/main" id="{6EFF700F-D452-40A2-82D4-79EA0689EF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5" y="2301364"/>
            <a:ext cx="3726659" cy="190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3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2E70E-167B-4E52-9956-3A3A314DA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99DF7-E8C6-4AE4-A958-1C5EAB5B4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C70AC"/>
                </a:solidFill>
              </a:defRPr>
            </a:lvl1pPr>
          </a:lstStyle>
          <a:p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35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99DF7-E8C6-4AE4-A958-1C5EAB5B4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C70AC"/>
                </a:solidFill>
              </a:defRPr>
            </a:lvl1pPr>
          </a:lstStyle>
          <a:p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661CC10-B7D2-596B-AFD0-19760D053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Please summarize your committees main activities (i.e. conferences, publications, education, member activities, etc.)</a:t>
            </a:r>
          </a:p>
          <a:p>
            <a:pPr lvl="1"/>
            <a:r>
              <a:rPr lang="en-US" dirty="0"/>
              <a:t>Please point out areas and activities that address the SWOT (Strategy, Weaknesses, Opportunities, and Threats) </a:t>
            </a:r>
          </a:p>
          <a:p>
            <a:pPr lvl="1"/>
            <a:r>
              <a:rPr lang="en-US" dirty="0"/>
              <a:t>Define areas that Cross-Committees can strengthen the Opportunities and reduce the Threats.</a:t>
            </a:r>
          </a:p>
        </p:txBody>
      </p:sp>
    </p:spTree>
    <p:extLst>
      <p:ext uri="{BB962C8B-B14F-4D97-AF65-F5344CB8AC3E}">
        <p14:creationId xmlns:p14="http://schemas.microsoft.com/office/powerpoint/2010/main" val="291559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3A2F-B27D-4CE5-88ED-B23A8AF46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41687-F5D4-4762-9801-4DBD4A464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8FE9C-0D24-46A8-B8BB-3C7AADD44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45FFE-81AF-4BA3-9594-A5B9D9E4F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2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618E-C1FF-4406-B935-6E356D520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0733F-1457-4881-A03B-9AB48809BD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BBB4B-C73A-43E4-A0E1-4A1AD263C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61206-A400-4104-8090-D58A159D2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D62CD-16D6-4D1C-98B8-E2D83871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8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A1018-601A-48D0-81AB-5726FB288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0EA12-77DD-4DA8-87FD-944D7E046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B12C12-81E3-4EC1-AC98-E5C3BB503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B35DD1-A8A7-4C6A-9A75-0DCF4B2464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EAF422-393A-403B-96E5-F9D80C2C9F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D8B493-3800-4240-A0E8-1727624C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2124BC-FB28-4147-9741-E91E2C782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01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02450-776F-4F03-A967-CA91BE875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B12F86-C5BF-48A3-B662-E2B45C93D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9FFFE-ED73-47A2-AD33-3BF4A1E6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0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933FD9-3AB7-40DC-9347-AB7628391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4B5FB-C298-4E3E-9403-46CA2016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8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08C4F7AF-98CF-43AB-B43B-1DF54CF9AE1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62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501%28c%29%283%29+tax-exempt+organizations&amp;sca_esv=591f49c5cb9ac867&amp;ei=sDpyadPgCtjGp84PkZHsiQ8&amp;oq=is+ieee+501%28c%29%283%29&amp;gs_lp=Egxnd3Mtd2l6LXNlcnAiEWlzIGllZWUgNTAxKGMpKDMpKgIIADIFECEYoAEyBRAhGKABMgUQIRigATIFECEYoAEyBRAhGKABMgUQIRifBTIFECEYnwUyBRAhGJ8FMgUQIRifBTIFECEYnwVIjklQAFj2M3AAeAGQAQCYAYUBoAGiB6oBAzYuNLgBAcgBAPgBAfgBApgCCqAC6AfCAgsQABiABBiKBRiRAsICChAAGIAEGIoFGEPCAhEQLhiABBixAxiDARjHARjRA8ICBBAAGAPCAgsQABiABBixAxiDAcICERAAGIAEGIoFGI0GGLEDGIMBwgIOEAAYgAQYigUYsQMYgwHCAgUQABiABMICCxAuGIAEGLEDGIMBwgIIEAAYgAQYsQOYAwCSBwM2LjSgB_pFsgcDNi40uAfoB8IHBzAuMy41LjLIBzKACAE&amp;sclient=gws-wiz-serp&amp;mstk=AUtExfAovYqSb_Y1j3RkAGkyuSHcjorlfgn4wxwV94MLJff_wCjN5TyDw2M68QSINcaYA5tVpRew7jLLHWH00q5EuNl_5LzIkwXSgWAMdaHiaLNox34ZS-yvcTxIUzE-cM-roSQ&amp;csui=3&amp;ved=2ahUKEwi4tqKNtJ-SAxWm2BoGHcVfJGwQgK4QegQIARAD" TargetMode="External"/><Relationship Id="rId2" Type="http://schemas.openxmlformats.org/officeDocument/2006/relationships/hyperlink" Target="https://www.google.com/search?q=Institute+of+Electrical+and+Electronics+Engineers&amp;sca_esv=591f49c5cb9ac867&amp;ei=sDpyadPgCtjGp84PkZHsiQ8&amp;oq=is+ieee+501%28c%29%283%29&amp;gs_lp=Egxnd3Mtd2l6LXNlcnAiEWlzIGllZWUgNTAxKGMpKDMpKgIIADIFECEYoAEyBRAhGKABMgUQIRigATIFECEYoAEyBRAhGKABMgUQIRifBTIFECEYnwUyBRAhGJ8FMgUQIRifBTIFECEYnwVIjklQAFj2M3AAeAGQAQCYAYUBoAGiB6oBAzYuNLgBAcgBAPgBAfgBApgCCqAC6AfCAgsQABiABBiKBRiRAsICChAAGIAEGIoFGEPCAhEQLhiABBixAxiDARjHARjRA8ICBBAAGAPCAgsQABiABBixAxiDAcICERAAGIAEGIoFGI0GGLEDGIMBwgIOEAAYgAQYigUYsQMYgwHCAgUQABiABMICCxAuGIAEGLEDGIMBwgIIEAAYgAQYsQOYAwCSBwM2LjSgB_pFsgcDNi40uAfoB8IHBzAuMy41LjLIBzKACAE&amp;sclient=gws-wiz-serp&amp;mstk=AUtExfAovYqSb_Y1j3RkAGkyuSHcjorlfgn4wxwV94MLJff_wCjN5TyDw2M68QSINcaYA5tVpRew7jLLHWH00q5EuNl_5LzIkwXSgWAMdaHiaLNox34ZS-yvcTxIUzE-cM-roSQ&amp;csui=3&amp;ved=2ahUKEwi4tqKNtJ-SAxWm2BoGHcVfJGwQgK4QegQIARAC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A131C-F095-48E5-8B44-E138AD540F6F}"/>
              </a:ext>
            </a:extLst>
          </p:cNvPr>
          <p:cNvSpPr>
            <a:spLocks noGrp="1"/>
          </p:cNvSpPr>
          <p:nvPr/>
        </p:nvSpPr>
        <p:spPr>
          <a:xfrm>
            <a:off x="4827402" y="2016895"/>
            <a:ext cx="6881887" cy="998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IEEE Aerospace Electronic Systems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Financial Data Discussion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FB642-C925-470D-A2D9-02A0B8114332}"/>
              </a:ext>
            </a:extLst>
          </p:cNvPr>
          <p:cNvSpPr>
            <a:spLocks noGrp="1"/>
          </p:cNvSpPr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None/>
              <a:defRPr sz="2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Steve Butler</a:t>
            </a:r>
          </a:p>
          <a:p>
            <a:endParaRPr lang="en-US" sz="13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2 February 2026</a:t>
            </a:r>
          </a:p>
          <a:p>
            <a:endParaRPr lang="en-US" sz="22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Cairo, Egypt</a:t>
            </a:r>
          </a:p>
        </p:txBody>
      </p:sp>
    </p:spTree>
    <p:extLst>
      <p:ext uri="{BB962C8B-B14F-4D97-AF65-F5344CB8AC3E}">
        <p14:creationId xmlns:p14="http://schemas.microsoft.com/office/powerpoint/2010/main" val="2605045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AB470-D682-23A0-4968-DD1C84B95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03C80A3-08FA-6D25-05E5-6875D10DAAE3}"/>
              </a:ext>
            </a:extLst>
          </p:cNvPr>
          <p:cNvSpPr>
            <a:spLocks noGrp="1"/>
          </p:cNvSpPr>
          <p:nvPr/>
        </p:nvSpPr>
        <p:spPr>
          <a:xfrm>
            <a:off x="734807" y="76237"/>
            <a:ext cx="8983291" cy="553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3. Summary Budget – Bottom Line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BCC9AE-D498-17BE-DFC1-6E50B2680FF8}"/>
              </a:ext>
            </a:extLst>
          </p:cNvPr>
          <p:cNvSpPr>
            <a:spLocks noGrp="1"/>
          </p:cNvSpPr>
          <p:nvPr/>
        </p:nvSpPr>
        <p:spPr>
          <a:xfrm>
            <a:off x="963407" y="1139250"/>
            <a:ext cx="9999024" cy="4579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D4BE95E8-0158-0799-CA76-ED41269CC720}"/>
              </a:ext>
            </a:extLst>
          </p:cNvPr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BCDB7B01-FAFA-4F2A-A2E6-5BC6DA5F7D96}" type="slidenum">
              <a:rPr lang="en-US" altLang="en-US" smtClean="0">
                <a:solidFill>
                  <a:srgbClr val="0C70AC"/>
                </a:solidFill>
              </a:rPr>
              <a:pPr algn="ctr">
                <a:defRPr/>
              </a:pPr>
              <a:t>10</a:t>
            </a:fld>
            <a:endParaRPr lang="en-US" altLang="en-US" dirty="0">
              <a:solidFill>
                <a:srgbClr val="0C70AC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A0C7A9-3EDD-6F1A-57E6-170A4B0C3B92}"/>
              </a:ext>
            </a:extLst>
          </p:cNvPr>
          <p:cNvSpPr txBox="1"/>
          <p:nvPr/>
        </p:nvSpPr>
        <p:spPr>
          <a:xfrm>
            <a:off x="387276" y="6582975"/>
            <a:ext cx="3142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Tasks, Society Budget, Society Budget Summary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F06B8C-109C-48FB-835A-A127205650F2}"/>
              </a:ext>
            </a:extLst>
          </p:cNvPr>
          <p:cNvSpPr txBox="1"/>
          <p:nvPr/>
        </p:nvSpPr>
        <p:spPr>
          <a:xfrm>
            <a:off x="1987826" y="3284502"/>
            <a:ext cx="82163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Migration of initiatives to ops (21065 --&gt; 21015) completed in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2026 changed budget and look completely – no overhead charges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IEEE board approved methodology for overhead – no longer budgeted or forecast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Apples to apples – </a:t>
            </a:r>
            <a:r>
              <a:rPr lang="en-US" b="1" dirty="0"/>
              <a:t>external account view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E4394E-3EB1-3C8D-EE63-0CAA3620DBB2}"/>
              </a:ext>
            </a:extLst>
          </p:cNvPr>
          <p:cNvSpPr txBox="1"/>
          <p:nvPr/>
        </p:nvSpPr>
        <p:spPr>
          <a:xfrm>
            <a:off x="2753106" y="4753097"/>
            <a:ext cx="7324352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en-US" sz="1200" b="1" dirty="0"/>
              <a:t>BLAB: focus on external expenses which we can control</a:t>
            </a:r>
          </a:p>
          <a:p>
            <a:pPr lvl="0" algn="ctr"/>
            <a:r>
              <a:rPr lang="en-US" sz="1200" b="1" dirty="0"/>
              <a:t>And … we are fundamentally not resource limited</a:t>
            </a:r>
            <a:endParaRPr lang="en-US" sz="12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04914A-5D8B-3709-5A87-779547031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951933"/>
              </p:ext>
            </p:extLst>
          </p:nvPr>
        </p:nvGraphicFramePr>
        <p:xfrm>
          <a:off x="235087" y="1643238"/>
          <a:ext cx="10993505" cy="1137276"/>
        </p:xfrm>
        <a:graphic>
          <a:graphicData uri="http://schemas.openxmlformats.org/drawingml/2006/table">
            <a:tbl>
              <a:tblPr/>
              <a:tblGrid>
                <a:gridCol w="1038276">
                  <a:extLst>
                    <a:ext uri="{9D8B030D-6E8A-4147-A177-3AD203B41FA5}">
                      <a16:colId xmlns:a16="http://schemas.microsoft.com/office/drawing/2014/main" val="1724123427"/>
                    </a:ext>
                  </a:extLst>
                </a:gridCol>
                <a:gridCol w="2015477">
                  <a:extLst>
                    <a:ext uri="{9D8B030D-6E8A-4147-A177-3AD203B41FA5}">
                      <a16:colId xmlns:a16="http://schemas.microsoft.com/office/drawing/2014/main" val="2302040572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135395127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3583344252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1883749816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1475570560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2146157217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498057847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3335773272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3023410186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3667843517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3169593694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1095779064"/>
                    </a:ext>
                  </a:extLst>
                </a:gridCol>
                <a:gridCol w="661646">
                  <a:extLst>
                    <a:ext uri="{9D8B030D-6E8A-4147-A177-3AD203B41FA5}">
                      <a16:colId xmlns:a16="http://schemas.microsoft.com/office/drawing/2014/main" val="1567026996"/>
                    </a:ext>
                  </a:extLst>
                </a:gridCol>
              </a:tblGrid>
              <a:tr h="1895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FY24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FY24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FY24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FY25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FY25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FY25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FY25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FY25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FY25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FY26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FY26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FY26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531313"/>
                  </a:ext>
                </a:extLst>
              </a:tr>
              <a:tr h="1895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Oct Fcst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Oct Fcst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Oct Fcst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82975"/>
                  </a:ext>
                </a:extLst>
              </a:tr>
              <a:tr h="1895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Revenue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Expense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Net Profit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Revenue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Expense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Net Profit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Revenue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Expense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Net Profit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Revenue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Expense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Net Profit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492279"/>
                  </a:ext>
                </a:extLst>
              </a:tr>
              <a:tr h="1895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Operational Product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Operational Cost Center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5,884.7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5,047.0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837.7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5,030.3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4,542.5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487.8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5,720.7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5,104.8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615.8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6,034.4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3,994.3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2,040.1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803430"/>
                  </a:ext>
                </a:extLst>
              </a:tr>
              <a:tr h="1895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CC_21075 - IEEE Reserve Allocation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(1,200.0)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1,200.0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12555"/>
                  </a:ext>
                </a:extLst>
              </a:tr>
              <a:tr h="1895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All Product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All Cost Center</a:t>
                      </a:r>
                    </a:p>
                  </a:txBody>
                  <a:tcPr marL="5842" marR="5842" marT="5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5,884.7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3,847.0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2,037.7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5,030.3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4,542.5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487.8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5,720.7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5,104.8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615.8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6,034.4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3,994.3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2,040.1 </a:t>
                      </a:r>
                    </a:p>
                  </a:txBody>
                  <a:tcPr marL="5842" marR="5842" marT="5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0556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170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8240A-4697-7374-7A29-DEBDF9165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017E972-2F97-E13A-E821-7A710F733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Changes in IEEE Finance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67F7EA-1587-1A66-C5BA-9EF6B38A128E}"/>
              </a:ext>
            </a:extLst>
          </p:cNvPr>
          <p:cNvSpPr txBox="1"/>
          <p:nvPr/>
        </p:nvSpPr>
        <p:spPr>
          <a:xfrm>
            <a:off x="1082368" y="1037814"/>
            <a:ext cx="966145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Operations Spending Up 10%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Conference Returns Lower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New Processes in IEEE HQ Budget Products and Categories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US Tax Rules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Higher Over Limit Page Count (OLPC)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Global Conference Payment Process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Financial Health Ad Hoc committee revising the parameters by which Society Financial Health is calculated</a:t>
            </a:r>
            <a:endParaRPr lang="en-US" sz="24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32265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2E9D9C2-4E9C-5D5E-FEA3-A945ADAF6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Tax Exempt Status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F68B923-4A84-CC1D-B889-21FCFC11A5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76437" y="1284839"/>
            <a:ext cx="9805090" cy="42883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0156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The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  <a:hlinkClick r:id="rId2"/>
              </a:rPr>
              <a:t>Institute of Electrical and Electronics Engineers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(IEEE) and its Foundation are recognized as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  <a:hlinkClick r:id="rId3"/>
              </a:rPr>
              <a:t>501(c)(3) tax-exempt organizations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under U.S. law, meaning they qualify for federal tax exemption and donations to them are generally tax-deductible for U.S. donors</a:t>
            </a:r>
          </a:p>
          <a:p>
            <a:pPr>
              <a:lnSpc>
                <a:spcPct val="100000"/>
              </a:lnSpc>
              <a:buClrTx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They operate for public benefit through educational and scientific work, and </a:t>
            </a:r>
            <a:r>
              <a:rPr lang="en-US" altLang="en-US" sz="2400" dirty="0">
                <a:solidFill>
                  <a:srgbClr val="0A0A0A"/>
                </a:solidFill>
                <a:latin typeface="+mn-lt"/>
              </a:rPr>
              <a:t>the IEEE Foundation specifically manages donations to support these efforts</a:t>
            </a:r>
          </a:p>
          <a:p>
            <a:pPr>
              <a:lnSpc>
                <a:spcPct val="100000"/>
              </a:lnSpc>
              <a:buClrTx/>
            </a:pPr>
            <a:r>
              <a:rPr lang="en-US" altLang="en-US" sz="2400" dirty="0">
                <a:solidFill>
                  <a:srgbClr val="0A0A0A"/>
                </a:solidFill>
                <a:latin typeface="+mn-lt"/>
              </a:rPr>
              <a:t>Benefits to individuals may create tax challenges </a:t>
            </a:r>
          </a:p>
          <a:p>
            <a:pPr marL="0" indent="0">
              <a:lnSpc>
                <a:spcPct val="100000"/>
              </a:lnSpc>
              <a:buClrTx/>
              <a:buNone/>
            </a:pPr>
            <a:r>
              <a:rPr lang="en-US" sz="2000" dirty="0">
                <a:solidFill>
                  <a:srgbClr val="0A0A0A"/>
                </a:solidFill>
                <a:latin typeface="+mn-lt"/>
              </a:rPr>
              <a:t>          - e.g., AESS conference publications &amp; TAES free for all AESS Society and</a:t>
            </a:r>
          </a:p>
          <a:p>
            <a:pPr marL="0" indent="0">
              <a:lnSpc>
                <a:spcPct val="100000"/>
              </a:lnSpc>
              <a:buClrTx/>
              <a:buNone/>
            </a:pPr>
            <a:r>
              <a:rPr lang="en-US" sz="2000" dirty="0">
                <a:solidFill>
                  <a:srgbClr val="0A0A0A"/>
                </a:solidFill>
                <a:latin typeface="+mn-lt"/>
              </a:rPr>
              <a:t>          Student members</a:t>
            </a:r>
          </a:p>
          <a:p>
            <a:pPr>
              <a:lnSpc>
                <a:spcPct val="100000"/>
              </a:lnSpc>
              <a:buClrTx/>
            </a:pPr>
            <a:r>
              <a:rPr lang="en-US" altLang="en-US" sz="2400" dirty="0">
                <a:solidFill>
                  <a:srgbClr val="0A0A0A"/>
                </a:solidFill>
                <a:latin typeface="+mn-lt"/>
              </a:rPr>
              <a:t>Raises private benefit concerns – e.g.,</a:t>
            </a:r>
          </a:p>
          <a:p>
            <a:pPr marL="457200" lvl="1" indent="0">
              <a:lnSpc>
                <a:spcPct val="100000"/>
              </a:lnSpc>
              <a:buClrTx/>
              <a:buNone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 - Discounts on article processing fees, m</a:t>
            </a:r>
            <a:r>
              <a:rPr lang="en-US" altLang="en-US" sz="2000" dirty="0">
                <a:solidFill>
                  <a:srgbClr val="0A0A0A"/>
                </a:solidFill>
                <a:latin typeface="+mn-lt"/>
              </a:rPr>
              <a:t>ember recruiting initiatives and discounts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 marL="457200" lvl="1" indent="0">
              <a:lnSpc>
                <a:spcPct val="100000"/>
              </a:lnSpc>
              <a:buClrTx/>
              <a:buNone/>
            </a:pPr>
            <a:r>
              <a:rPr lang="en-US" altLang="en-US" sz="2000" dirty="0">
                <a:solidFill>
                  <a:srgbClr val="0A0A0A"/>
                </a:solidFill>
                <a:latin typeface="+mn-lt"/>
              </a:rPr>
              <a:t>  - Member recruitment initiatives may now be insufficient for tax exemption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8848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30A54-592C-0580-6392-C674D0A64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A4B9F11-77AA-9AC4-B56C-4B4B83347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Over Limit Page Count (OPC) Tax Implications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F2B16B-6836-D83E-A1BA-486D312BFE0D}"/>
              </a:ext>
            </a:extLst>
          </p:cNvPr>
          <p:cNvSpPr txBox="1"/>
          <p:nvPr/>
        </p:nvSpPr>
        <p:spPr>
          <a:xfrm>
            <a:off x="1082368" y="1037814"/>
            <a:ext cx="966145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Half of the publications charge OPCs – Society sets fees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Some societies offer member discounts and variable fees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Some funders disallow grant use for OPC charges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There is growing concern the member discounting practice, which can amount to more than the value of membership could jeopardize the IEEE’s tax status</a:t>
            </a:r>
          </a:p>
        </p:txBody>
      </p:sp>
    </p:spTree>
    <p:extLst>
      <p:ext uri="{BB962C8B-B14F-4D97-AF65-F5344CB8AC3E}">
        <p14:creationId xmlns:p14="http://schemas.microsoft.com/office/powerpoint/2010/main" val="1657157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Graphical user interface, text, application">
            <a:extLst>
              <a:ext uri="{FF2B5EF4-FFF2-40B4-BE49-F238E27FC236}">
                <a16:creationId xmlns:a16="http://schemas.microsoft.com/office/drawing/2014/main" id="{FE7D0B6B-5BB2-5DD8-9BE9-9E7BD5B4FA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034" y="1146997"/>
            <a:ext cx="8870370" cy="498792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DBFB5BE-641B-1AFF-752A-E6B350581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Global Conference Payment Process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749B42-7509-A832-711A-771785904D46}"/>
              </a:ext>
            </a:extLst>
          </p:cNvPr>
          <p:cNvSpPr/>
          <p:nvPr/>
        </p:nvSpPr>
        <p:spPr>
          <a:xfrm>
            <a:off x="4841427" y="1146997"/>
            <a:ext cx="2027583" cy="198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DFF07A-6D32-CE8C-C79E-FDAB145B5C66}"/>
              </a:ext>
            </a:extLst>
          </p:cNvPr>
          <p:cNvSpPr/>
          <p:nvPr/>
        </p:nvSpPr>
        <p:spPr>
          <a:xfrm>
            <a:off x="1177201" y="5794513"/>
            <a:ext cx="8046312" cy="340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86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B13480-7D1D-18C9-1725-B4E848A19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FF69BEB-EAA0-4CB6-26E5-4B0CAF01C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Initiatives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16686F-4897-EE56-7517-6D0572434A20}"/>
              </a:ext>
            </a:extLst>
          </p:cNvPr>
          <p:cNvSpPr txBox="1"/>
          <p:nvPr/>
        </p:nvSpPr>
        <p:spPr>
          <a:xfrm>
            <a:off x="1082368" y="1037814"/>
            <a:ext cx="966145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Present financial data in an intuitive way such that the officer can quickly and fully understand their execution data</a:t>
            </a:r>
          </a:p>
          <a:p>
            <a:pPr lvl="1"/>
            <a:r>
              <a:rPr lang="en-US" sz="2400" dirty="0">
                <a:sym typeface="Wingdings" pitchFamily="2" charset="2"/>
              </a:rPr>
              <a:t>- Group budget charts by VP area to improve value to VP budgeting</a:t>
            </a:r>
          </a:p>
          <a:p>
            <a:r>
              <a:rPr lang="en-US" sz="2400" dirty="0">
                <a:sym typeface="Wingdings" pitchFamily="2" charset="2"/>
              </a:rPr>
              <a:t>       - Awards, Publications, Industry Relations, Technical Ops, Education,</a:t>
            </a:r>
          </a:p>
          <a:p>
            <a:r>
              <a:rPr lang="en-US" sz="2400" dirty="0">
                <a:sym typeface="Wingdings" pitchFamily="2" charset="2"/>
              </a:rPr>
              <a:t>         Finance, Member Services, Young Professionals/Graduate/Undergrad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ym typeface="Wingdings" pitchFamily="2" charset="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>
              <a:sym typeface="Wingdings" pitchFamily="2" charset="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14426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7A1E4-770A-B125-F858-64F37D7B0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394809-E92A-41D1-8ACC-3CA81A3BD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</a:t>
            </a:r>
            <a:r>
              <a:rPr lang="en-US" dirty="0">
                <a:solidFill>
                  <a:schemeClr val="bg1"/>
                </a:solidFill>
              </a:rPr>
              <a:t>. Words from Peter Willet (VP Finance 2024)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50E8C90-2BAC-4AC9-F401-FE4C6B1F8B8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25486" y="887423"/>
            <a:ext cx="10618787" cy="57075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100" dirty="0">
                <a:solidFill>
                  <a:srgbClr val="002060"/>
                </a:solidFill>
                <a:cs typeface="Times New Roman" panose="02020603050405020304" pitchFamily="18" charset="0"/>
              </a:rPr>
              <a:t>I was expecting the VPF position to be able to contribute three things: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kern="100" dirty="0">
                <a:solidFill>
                  <a:srgbClr val="002060"/>
                </a:solidFill>
                <a:cs typeface="Times New Roman" panose="02020603050405020304" pitchFamily="18" charset="0"/>
              </a:rPr>
              <a:t>a perspective on and snapshot of the AESS budget and forecast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a view of the larger financial landscape at IEEE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a lever to control and improve the AESS budget</a:t>
            </a:r>
          </a:p>
          <a:p>
            <a:r>
              <a:rPr lang="en-US" dirty="0">
                <a:solidFill>
                  <a:srgbClr val="002060"/>
                </a:solidFill>
              </a:rPr>
              <a:t>I found the VPF is only able to do 1 &amp; 2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NextGen is quite good (lots of data) but is not easy to work with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Our IEEE budget contact (Sandra Duran) is very helpful and responsive to any question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VPF needs to go to the annual (usually April) “Treasurer’s Workshop”</a:t>
            </a:r>
          </a:p>
          <a:p>
            <a:r>
              <a:rPr lang="en-US" dirty="0">
                <a:solidFill>
                  <a:srgbClr val="002060"/>
                </a:solidFill>
              </a:rPr>
              <a:t>Up to 2024, almost all boxes in NextGen were “grayed out”.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I tried to rationalize the budget so the VP’s would have instant Cost Center and spend-status access (through the NextGen contact: VPF, Treasurer, President) with account categories that help us understand what we have (e.g., “DL Travel”)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The bottom line is that the VPF position is more informational, less executive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That’s not to say the VPF position is not useful</a:t>
            </a:r>
          </a:p>
        </p:txBody>
      </p:sp>
    </p:spTree>
    <p:extLst>
      <p:ext uri="{BB962C8B-B14F-4D97-AF65-F5344CB8AC3E}">
        <p14:creationId xmlns:p14="http://schemas.microsoft.com/office/powerpoint/2010/main" val="36822292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CE43F-208B-837A-28F1-1B6347A97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2DB1F3-2538-5369-31B0-51AAF8ED9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1C2CA0-4CDF-AD3C-B588-60E37B069AE3}"/>
              </a:ext>
            </a:extLst>
          </p:cNvPr>
          <p:cNvSpPr txBox="1"/>
          <p:nvPr/>
        </p:nvSpPr>
        <p:spPr>
          <a:xfrm>
            <a:off x="1062490" y="1425441"/>
            <a:ext cx="982085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AESS remains healthy and in position to prosper</a:t>
            </a:r>
          </a:p>
          <a:p>
            <a:r>
              <a:rPr lang="en-US" sz="2400" dirty="0">
                <a:sym typeface="Wingdings" pitchFamily="2" charset="2"/>
              </a:rPr>
              <a:t>       - </a:t>
            </a:r>
            <a:r>
              <a:rPr lang="en-US" sz="2400" spc="-25" dirty="0"/>
              <a:t>Financial Surplus Confirmed:  Healthy surplus forecasted for </a:t>
            </a:r>
          </a:p>
          <a:p>
            <a:r>
              <a:rPr lang="en-US" sz="2400" spc="-25" dirty="0"/>
              <a:t>          December 2025 despite operational spending up 10% since 2020</a:t>
            </a:r>
          </a:p>
          <a:p>
            <a:r>
              <a:rPr lang="en-US" sz="2400" spc="-25" dirty="0">
                <a:sym typeface="Wingdings" pitchFamily="2" charset="2"/>
              </a:rPr>
              <a:t>       - </a:t>
            </a:r>
            <a:r>
              <a:rPr lang="en-US" sz="2400" spc="-25" dirty="0"/>
              <a:t>Open Access Revenue Growth: Reached approximately $15.8 million in</a:t>
            </a:r>
          </a:p>
          <a:p>
            <a:r>
              <a:rPr lang="en-US" sz="2400" spc="-25" dirty="0"/>
              <a:t>          2025, doubling contributions to Societies and Councils</a:t>
            </a:r>
            <a:endParaRPr lang="en-US" sz="2400" dirty="0">
              <a:sym typeface="Wingdings" pitchFamily="2" charset="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Changes ahead (e.g., IEEE overhead charges, US Tax laws, Global contract)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Continue to grow on the work by Peter Willet and Mike Noble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We will have 2025 close-out and more detailed information on 2026 Plan, Budget, and Actuals before our Spring meeting</a:t>
            </a:r>
          </a:p>
        </p:txBody>
      </p:sp>
    </p:spTree>
    <p:extLst>
      <p:ext uri="{BB962C8B-B14F-4D97-AF65-F5344CB8AC3E}">
        <p14:creationId xmlns:p14="http://schemas.microsoft.com/office/powerpoint/2010/main" val="1546393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7594C-1687-99D3-AC89-758053B3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3CE351F-6092-17A5-0DAD-9517FF5B6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of Today’s Presentation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DB32D5-93C5-8653-DAA8-A054F13ECD0C}"/>
              </a:ext>
            </a:extLst>
          </p:cNvPr>
          <p:cNvSpPr txBox="1"/>
          <p:nvPr/>
        </p:nvSpPr>
        <p:spPr>
          <a:xfrm>
            <a:off x="1092307" y="1047414"/>
            <a:ext cx="966145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itchFamily="2" charset="2"/>
              </a:rPr>
              <a:t>Strengths, Weaknesses, Opportunities, Threats (SWOT)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itchFamily="2" charset="2"/>
              </a:rPr>
              <a:t>VP Finance Transition (from Mike Noble to Steve Butler)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itchFamily="2" charset="2"/>
              </a:rPr>
              <a:t>Review Finances in 2025 (Plan, Budget, Actuals, and Closeout)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Year 2025 (2025 Actuals) will not “closeout” until March 2026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Actuals in this brief are pulled January 2026 but mostly based on October 2025 data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Review Finances in 2026 (Plan, Estimated Budget, no Actuals)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itchFamily="2" charset="2"/>
              </a:rPr>
              <a:t>Review changes occurring in 2025 and 2026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itchFamily="2" charset="2"/>
              </a:rPr>
              <a:t>Review initiatives in place during this transition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D21935-8B9B-E61A-E7DE-02AEE9A805A8}"/>
              </a:ext>
            </a:extLst>
          </p:cNvPr>
          <p:cNvSpPr txBox="1"/>
          <p:nvPr/>
        </p:nvSpPr>
        <p:spPr>
          <a:xfrm>
            <a:off x="1063487" y="4621780"/>
            <a:ext cx="10058400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BLUF - 2025 was a successful year for AESS and </a:t>
            </a:r>
          </a:p>
          <a:p>
            <a:pPr algn="ctr"/>
            <a:r>
              <a:rPr lang="en-US" sz="2800" dirty="0">
                <a:sym typeface="Wingdings" pitchFamily="2" charset="2"/>
              </a:rPr>
              <a:t>we are entering 2026 healthy, with a good year ahead</a:t>
            </a:r>
          </a:p>
        </p:txBody>
      </p:sp>
    </p:spTree>
    <p:extLst>
      <p:ext uri="{BB962C8B-B14F-4D97-AF65-F5344CB8AC3E}">
        <p14:creationId xmlns:p14="http://schemas.microsoft.com/office/powerpoint/2010/main" val="2558302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76EE9E-558D-C8B0-29DA-980C6559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1. SWOT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6A6F3AD-B340-39DC-13EF-212BB966226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86606" y="1062548"/>
            <a:ext cx="10618787" cy="45729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002060"/>
                </a:solidFill>
              </a:rPr>
              <a:t>Strengths:</a:t>
            </a:r>
          </a:p>
          <a:p>
            <a:pPr lvl="1">
              <a:buFont typeface="System Font Regular"/>
              <a:buChar char="-"/>
            </a:pPr>
            <a:r>
              <a:rPr lang="en-US" sz="2400" dirty="0">
                <a:solidFill>
                  <a:srgbClr val="002060"/>
                </a:solidFill>
              </a:rPr>
              <a:t>Healthy surplus (based on December data)</a:t>
            </a:r>
          </a:p>
          <a:p>
            <a:pPr lvl="1">
              <a:buFont typeface="System Font Regular"/>
              <a:buChar char="-"/>
            </a:pPr>
            <a:r>
              <a:rPr lang="en-US" sz="2400" dirty="0">
                <a:solidFill>
                  <a:srgbClr val="002060"/>
                </a:solidFill>
              </a:rPr>
              <a:t>Good reserve account, good revenue in both conferences and publications</a:t>
            </a:r>
          </a:p>
          <a:p>
            <a:pPr lvl="1">
              <a:buFont typeface="System Font Regular"/>
              <a:buChar char="-"/>
            </a:pPr>
            <a:r>
              <a:rPr lang="en-US" sz="2400" dirty="0">
                <a:solidFill>
                  <a:srgbClr val="002060"/>
                </a:solidFill>
              </a:rPr>
              <a:t>Positive operational net</a:t>
            </a:r>
          </a:p>
          <a:p>
            <a:pPr lvl="1">
              <a:buFont typeface="System Font Regular"/>
              <a:buChar char="-"/>
            </a:pPr>
            <a:r>
              <a:rPr lang="en-US" sz="2400" dirty="0">
                <a:solidFill>
                  <a:srgbClr val="002060"/>
                </a:solidFill>
              </a:rPr>
              <a:t>Great major publications complemented by new ones</a:t>
            </a:r>
          </a:p>
          <a:p>
            <a:r>
              <a:rPr lang="en-US" sz="2800" dirty="0">
                <a:solidFill>
                  <a:srgbClr val="002060"/>
                </a:solidFill>
              </a:rPr>
              <a:t>Weaknesses: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New VP Finance</a:t>
            </a:r>
          </a:p>
          <a:p>
            <a:r>
              <a:rPr lang="en-US" sz="2800" dirty="0">
                <a:solidFill>
                  <a:srgbClr val="002060"/>
                </a:solidFill>
              </a:rPr>
              <a:t>Opportunities: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AESS well positioned to grow new initiatives and influence new technologies</a:t>
            </a:r>
          </a:p>
          <a:p>
            <a:r>
              <a:rPr lang="en-US" sz="2800" dirty="0">
                <a:solidFill>
                  <a:srgbClr val="002060"/>
                </a:solidFill>
              </a:rPr>
              <a:t>Threats: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Changes in IEEE Financial Management may impact AESS processes</a:t>
            </a:r>
          </a:p>
          <a:p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258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72955AE-A740-9B6E-CBFC-70586F6FB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8" y="1188720"/>
            <a:ext cx="10208176" cy="4988243"/>
          </a:xfrm>
        </p:spPr>
        <p:txBody>
          <a:bodyPr/>
          <a:lstStyle/>
          <a:p>
            <a:r>
              <a:rPr lang="en-US" dirty="0"/>
              <a:t>The selection of Steve Butler for VP Finance was “out-of-cycle”           on 12-10-2025</a:t>
            </a:r>
          </a:p>
          <a:p>
            <a:r>
              <a:rPr lang="en-US" dirty="0"/>
              <a:t>Mike Noble, Fulvio Gini, and Steve Butler met with Sandra Duran (IEEE Finance) on 12-17-2025</a:t>
            </a:r>
          </a:p>
          <a:p>
            <a:pPr lvl="1"/>
            <a:r>
              <a:rPr lang="en-US" dirty="0"/>
              <a:t>Mike is locked out of the NextGen financial tool (and Peter)</a:t>
            </a:r>
          </a:p>
          <a:p>
            <a:pPr lvl="1"/>
            <a:r>
              <a:rPr lang="en-US" dirty="0"/>
              <a:t>Steve attended the IEEE TAB-FM Financial Committee meeting on 1/5</a:t>
            </a:r>
          </a:p>
          <a:p>
            <a:pPr lvl="1"/>
            <a:r>
              <a:rPr lang="en-US" dirty="0"/>
              <a:t>Steve and Mike presented the “Transition Plan” to AESS leadership on 1/9</a:t>
            </a:r>
          </a:p>
          <a:p>
            <a:pPr lvl="1"/>
            <a:r>
              <a:rPr lang="en-US" dirty="0"/>
              <a:t>Steve gained access to the NextGen financial tool on 1/21</a:t>
            </a:r>
          </a:p>
          <a:p>
            <a:r>
              <a:rPr lang="en-US" dirty="0"/>
              <a:t>Society Treasurer training April 17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873D60-490A-9D32-B622-84FAB8954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Transition of VP Finance</a:t>
            </a:r>
          </a:p>
        </p:txBody>
      </p:sp>
    </p:spTree>
    <p:extLst>
      <p:ext uri="{BB962C8B-B14F-4D97-AF65-F5344CB8AC3E}">
        <p14:creationId xmlns:p14="http://schemas.microsoft.com/office/powerpoint/2010/main" val="2545329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AB347-E530-21AC-6942-98DEF2ED6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46D6C1-FC5A-BA59-B216-7333ED191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078967" cy="483395"/>
          </a:xfrm>
        </p:spPr>
        <p:txBody>
          <a:bodyPr/>
          <a:lstStyle/>
          <a:p>
            <a:r>
              <a:rPr lang="en-US" dirty="0"/>
              <a:t>3. Year 2025 Execution Status (AI 1250)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9F063A-7B61-58E9-5927-80BD6D420E0B}"/>
              </a:ext>
            </a:extLst>
          </p:cNvPr>
          <p:cNvSpPr txBox="1"/>
          <p:nvPr/>
        </p:nvSpPr>
        <p:spPr>
          <a:xfrm>
            <a:off x="1084515" y="4518436"/>
            <a:ext cx="9937981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</a:rPr>
              <a:t>Society Ops higher than budget and forecast due to Grand Challenge and Foundation contributions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/>
              <a:t>Society membership on track to budget and forecast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B050"/>
                </a:solidFill>
              </a:rPr>
              <a:t>Journals Transactions performing better than budget due to higher overlength revenue - overall performance may improve with final revenue distributions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/>
              <a:t>Conference Events year end actuals on track with Oct forecast</a:t>
            </a:r>
          </a:p>
          <a:p>
            <a:pPr lvl="0">
              <a:spcBef>
                <a:spcPts val="600"/>
              </a:spcBef>
            </a:pPr>
            <a:r>
              <a:rPr lang="en-US" sz="1200" dirty="0"/>
              <a:t>* Preliminary 2025 actuals are pending final publication true-ups (packaged products, production costs, co-pub allocations)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6C0203-3754-D732-55E9-101B6ADDABD2}"/>
              </a:ext>
            </a:extLst>
          </p:cNvPr>
          <p:cNvSpPr txBox="1"/>
          <p:nvPr/>
        </p:nvSpPr>
        <p:spPr>
          <a:xfrm>
            <a:off x="734807" y="5842337"/>
            <a:ext cx="9729260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en-US" sz="2000" b="1" dirty="0"/>
              <a:t>Execution tracking is on pace to meet our latest forecast with projected net surplus</a:t>
            </a:r>
          </a:p>
          <a:p>
            <a:pPr lvl="0" algn="ctr"/>
            <a:r>
              <a:rPr lang="en-US" sz="2000" b="1" dirty="0"/>
              <a:t>We’re financially very healthy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1A788F-9077-FAD3-D7A9-1E0F8B67C3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175" y="1077713"/>
            <a:ext cx="11138260" cy="335690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A532F97-7712-C69A-FF1C-681E00A8CDB4}"/>
              </a:ext>
            </a:extLst>
          </p:cNvPr>
          <p:cNvSpPr/>
          <p:nvPr/>
        </p:nvSpPr>
        <p:spPr>
          <a:xfrm>
            <a:off x="3011557" y="2425148"/>
            <a:ext cx="824947" cy="139148"/>
          </a:xfrm>
          <a:prstGeom prst="rect">
            <a:avLst/>
          </a:prstGeom>
          <a:solidFill>
            <a:srgbClr val="FFFC0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248E17-5118-C5D0-7627-C357CA676754}"/>
              </a:ext>
            </a:extLst>
          </p:cNvPr>
          <p:cNvSpPr/>
          <p:nvPr/>
        </p:nvSpPr>
        <p:spPr>
          <a:xfrm>
            <a:off x="1007165" y="3124200"/>
            <a:ext cx="824947" cy="139148"/>
          </a:xfrm>
          <a:prstGeom prst="rect">
            <a:avLst/>
          </a:prstGeom>
          <a:solidFill>
            <a:srgbClr val="FFFC0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B0EFAA-AFD0-A8B4-3FDD-D9668C85A340}"/>
              </a:ext>
            </a:extLst>
          </p:cNvPr>
          <p:cNvSpPr/>
          <p:nvPr/>
        </p:nvSpPr>
        <p:spPr>
          <a:xfrm>
            <a:off x="1007165" y="3405807"/>
            <a:ext cx="1199322" cy="139148"/>
          </a:xfrm>
          <a:prstGeom prst="rect">
            <a:avLst/>
          </a:prstGeom>
          <a:solidFill>
            <a:srgbClr val="FFFC0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06148E-B1D7-6D75-2D0F-325771B89AF3}"/>
              </a:ext>
            </a:extLst>
          </p:cNvPr>
          <p:cNvSpPr/>
          <p:nvPr/>
        </p:nvSpPr>
        <p:spPr>
          <a:xfrm>
            <a:off x="987287" y="3827804"/>
            <a:ext cx="824947" cy="139148"/>
          </a:xfrm>
          <a:prstGeom prst="rect">
            <a:avLst/>
          </a:prstGeom>
          <a:solidFill>
            <a:srgbClr val="FFFC0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74326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1AD31-D4CC-F578-3525-DDA3D6C05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346164-482A-36C2-8480-0A95A21F3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Budget for 2026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58F7D4-715E-21BE-F28A-218D9D5433E0}"/>
              </a:ext>
            </a:extLst>
          </p:cNvPr>
          <p:cNvSpPr txBox="1"/>
          <p:nvPr/>
        </p:nvSpPr>
        <p:spPr>
          <a:xfrm>
            <a:off x="3568699" y="5322445"/>
            <a:ext cx="56931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/>
              <a:t>NOTE: larger surplus is due to removal of indirect corporate overhead in the budget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Corp overhead will be assessed at the end of the year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2024 saw roughly $1.1M in overhead charges spread across cost and product centers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010E4D-100A-9C17-5C29-294363201C49}"/>
              </a:ext>
            </a:extLst>
          </p:cNvPr>
          <p:cNvSpPr txBox="1"/>
          <p:nvPr/>
        </p:nvSpPr>
        <p:spPr>
          <a:xfrm>
            <a:off x="447261" y="5985590"/>
            <a:ext cx="9968948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en-US" sz="2000" b="1" dirty="0"/>
              <a:t>Assuming 2025 overheads carry to 2026, the real net is ~$800k surplus (not $2M)</a:t>
            </a:r>
          </a:p>
          <a:p>
            <a:pPr lvl="0" algn="ctr"/>
            <a:r>
              <a:rPr lang="en-US" sz="2000" b="1" dirty="0"/>
              <a:t>This figure is in family with previous years</a:t>
            </a:r>
            <a:endParaRPr lang="en-US" sz="200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18F5468-BE85-D590-E874-532918D7DB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663128"/>
              </p:ext>
            </p:extLst>
          </p:nvPr>
        </p:nvGraphicFramePr>
        <p:xfrm>
          <a:off x="1125933" y="889224"/>
          <a:ext cx="9139296" cy="4346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239096" imgH="4609995" progId="Excel.Sheet.12">
                  <p:embed/>
                </p:oleObj>
              </mc:Choice>
              <mc:Fallback>
                <p:oleObj name="Worksheet" r:id="rId2" imgW="8239096" imgH="4609995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918F5468-BE85-D590-E874-532918D7DB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5933" y="889224"/>
                        <a:ext cx="9139296" cy="43463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9866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9C2A1-E9C1-FF72-87B0-F814809A3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3DD9A8D-E068-BCE5-CBF9-182C59AE6EDB}"/>
              </a:ext>
            </a:extLst>
          </p:cNvPr>
          <p:cNvSpPr>
            <a:spLocks noGrp="1"/>
          </p:cNvSpPr>
          <p:nvPr/>
        </p:nvSpPr>
        <p:spPr>
          <a:xfrm>
            <a:off x="734807" y="76237"/>
            <a:ext cx="8983291" cy="553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3. Summary Budget – Revenue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618F509-39F2-8FCA-E96A-5D32295FA67A}"/>
              </a:ext>
            </a:extLst>
          </p:cNvPr>
          <p:cNvSpPr>
            <a:spLocks noGrp="1"/>
          </p:cNvSpPr>
          <p:nvPr/>
        </p:nvSpPr>
        <p:spPr>
          <a:xfrm>
            <a:off x="45878" y="1130910"/>
            <a:ext cx="10065946" cy="4608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BF434D24-BBBD-2C5D-3370-DE51C352297B}"/>
              </a:ext>
            </a:extLst>
          </p:cNvPr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BCDB7B01-FAFA-4F2A-A2E6-5BC6DA5F7D96}" type="slidenum">
              <a:rPr lang="en-US" altLang="en-US" smtClean="0">
                <a:solidFill>
                  <a:srgbClr val="0C70AC"/>
                </a:solidFill>
              </a:rPr>
              <a:pPr algn="ctr">
                <a:defRPr/>
              </a:pPr>
              <a:t>7</a:t>
            </a:fld>
            <a:endParaRPr lang="en-US" altLang="en-US" dirty="0">
              <a:solidFill>
                <a:srgbClr val="0C70AC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C1801C-CAA1-361D-08F6-A5DC289FD17B}"/>
              </a:ext>
            </a:extLst>
          </p:cNvPr>
          <p:cNvSpPr txBox="1"/>
          <p:nvPr/>
        </p:nvSpPr>
        <p:spPr>
          <a:xfrm>
            <a:off x="2376891" y="6040487"/>
            <a:ext cx="743821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lvl="0" algn="ctr">
              <a:defRPr sz="1200" b="1"/>
            </a:lvl1pPr>
          </a:lstStyle>
          <a:p>
            <a:r>
              <a:rPr lang="en-US" sz="2000" dirty="0">
                <a:sym typeface="Wingdings" pitchFamily="2" charset="2"/>
              </a:rPr>
              <a:t>Overhead will come when we close out the year - March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046ADA-1F5D-CAA0-4170-1DCD1E62C12B}"/>
              </a:ext>
            </a:extLst>
          </p:cNvPr>
          <p:cNvSpPr txBox="1"/>
          <p:nvPr/>
        </p:nvSpPr>
        <p:spPr>
          <a:xfrm>
            <a:off x="223969" y="899422"/>
            <a:ext cx="10660822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2000" dirty="0"/>
              <a:t>Some changes are due to accounting process changes, not actual income, expenses changes</a:t>
            </a:r>
          </a:p>
          <a:p>
            <a:pPr marL="800100" lvl="1" indent="-342900">
              <a:buFontTx/>
              <a:buChar char="-"/>
            </a:pPr>
            <a:r>
              <a:rPr lang="en-US" sz="2000" dirty="0"/>
              <a:t>e.g., technically sponsored papers have an overhead charge recouped by charging the author</a:t>
            </a:r>
          </a:p>
          <a:p>
            <a:pPr lvl="0"/>
            <a:r>
              <a:rPr lang="en-US" sz="2000" dirty="0"/>
              <a:t>        -     This put and take is eliminated in 2026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81698B-F123-198B-49FA-557C0E3E7A56}"/>
              </a:ext>
            </a:extLst>
          </p:cNvPr>
          <p:cNvSpPr/>
          <p:nvPr/>
        </p:nvSpPr>
        <p:spPr>
          <a:xfrm>
            <a:off x="8555612" y="2681146"/>
            <a:ext cx="2062625" cy="183351"/>
          </a:xfrm>
          <a:prstGeom prst="rect">
            <a:avLst/>
          </a:prstGeom>
          <a:solidFill>
            <a:srgbClr val="FFFC00">
              <a:alpha val="8627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Elbow Connector 11">
            <a:extLst>
              <a:ext uri="{FF2B5EF4-FFF2-40B4-BE49-F238E27FC236}">
                <a16:creationId xmlns:a16="http://schemas.microsoft.com/office/drawing/2014/main" id="{4D6AA548-8FE5-DF05-4073-7D6B12813AA2}"/>
              </a:ext>
            </a:extLst>
          </p:cNvPr>
          <p:cNvCxnSpPr>
            <a:cxnSpLocks/>
            <a:endCxn id="8" idx="3"/>
          </p:cNvCxnSpPr>
          <p:nvPr/>
        </p:nvCxnSpPr>
        <p:spPr>
          <a:xfrm rot="5400000">
            <a:off x="10174421" y="1845233"/>
            <a:ext cx="1371405" cy="483772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38BE4BF-E551-8FB0-BC80-958EC219F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874655"/>
              </p:ext>
            </p:extLst>
          </p:nvPr>
        </p:nvGraphicFramePr>
        <p:xfrm>
          <a:off x="734807" y="2010385"/>
          <a:ext cx="9493234" cy="3878580"/>
        </p:xfrm>
        <a:graphic>
          <a:graphicData uri="http://schemas.openxmlformats.org/drawingml/2006/table">
            <a:tbl>
              <a:tblPr/>
              <a:tblGrid>
                <a:gridCol w="3354938">
                  <a:extLst>
                    <a:ext uri="{9D8B030D-6E8A-4147-A177-3AD203B41FA5}">
                      <a16:colId xmlns:a16="http://schemas.microsoft.com/office/drawing/2014/main" val="546696060"/>
                    </a:ext>
                  </a:extLst>
                </a:gridCol>
                <a:gridCol w="2460288">
                  <a:extLst>
                    <a:ext uri="{9D8B030D-6E8A-4147-A177-3AD203B41FA5}">
                      <a16:colId xmlns:a16="http://schemas.microsoft.com/office/drawing/2014/main" val="3184480072"/>
                    </a:ext>
                  </a:extLst>
                </a:gridCol>
                <a:gridCol w="919502">
                  <a:extLst>
                    <a:ext uri="{9D8B030D-6E8A-4147-A177-3AD203B41FA5}">
                      <a16:colId xmlns:a16="http://schemas.microsoft.com/office/drawing/2014/main" val="213345148"/>
                    </a:ext>
                  </a:extLst>
                </a:gridCol>
                <a:gridCol w="919502">
                  <a:extLst>
                    <a:ext uri="{9D8B030D-6E8A-4147-A177-3AD203B41FA5}">
                      <a16:colId xmlns:a16="http://schemas.microsoft.com/office/drawing/2014/main" val="3193633834"/>
                    </a:ext>
                  </a:extLst>
                </a:gridCol>
                <a:gridCol w="919502">
                  <a:extLst>
                    <a:ext uri="{9D8B030D-6E8A-4147-A177-3AD203B41FA5}">
                      <a16:colId xmlns:a16="http://schemas.microsoft.com/office/drawing/2014/main" val="1632736306"/>
                    </a:ext>
                  </a:extLst>
                </a:gridCol>
                <a:gridCol w="919502">
                  <a:extLst>
                    <a:ext uri="{9D8B030D-6E8A-4147-A177-3AD203B41FA5}">
                      <a16:colId xmlns:a16="http://schemas.microsoft.com/office/drawing/2014/main" val="3264849074"/>
                    </a:ext>
                  </a:extLst>
                </a:gridCol>
              </a:tblGrid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037872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Oct Fcst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662386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Revenue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Revenue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Revenue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Revenue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318301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CC_21015 - Societies Operations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0.4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06284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CC_21020 - Meetings /Conference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20.9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17.7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49.8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7615281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CC_21030 - Soc Publication Related Support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0.2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0.1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0.1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5089593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CC_21065 - Society Initiatives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550942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PD_505002 - Society Education Products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0.1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0.1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0.0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5678866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PD_306001 - Society Membership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88.0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84.3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88.1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88.1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8612740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PD_140009 - Aerospace &amp; Electronic Conferences Digital Library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2940532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PD_120023 - Trans on Aerospace &amp; Electronic Systems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1,821.1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1,370.7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2,278.0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2,507.6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8439731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PD_120111 - Journal of Lightwave Technology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58.9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55.7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60.1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61.9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87859"/>
                  </a:ext>
                </a:extLst>
              </a:tr>
              <a:tr h="273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PD_120152 - IEEE Journal of Miniaturization for Air &amp; Space Systems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7.2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3.3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643638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PD_120160 - Open Journal of Systems Engineering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2.8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6.8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2.4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1.3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2907267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PD_120166 - Transactions on Radar Systems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24.4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7.0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32.8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46.0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399267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PD_110008 - Aerospace &amp; Electronic Systems Magazine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152.8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149.8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156.8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149.0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627741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PD_220006 - Conference Distributed Package Products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1,289.4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1,241.4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1,347.6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1,425.6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746376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PD_210000 Conference Events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2,423.7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2,094.7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1,697.9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1,751.5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789689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Operational Product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Operational Cost Center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5,884.7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5,030.3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5,720.7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6,034.4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700736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5353997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CC_21075 - IEEE Reserve Allocation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1904671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523030"/>
                  </a:ext>
                </a:extLst>
              </a:tr>
              <a:tr h="1598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All Product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All Cost Center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5,884.7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5,030.3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5,720.7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6,034.4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4980991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ECD6BB0-9E1C-2045-24CA-B6ED50B546E1}"/>
              </a:ext>
            </a:extLst>
          </p:cNvPr>
          <p:cNvCxnSpPr>
            <a:stCxn id="3" idx="3"/>
          </p:cNvCxnSpPr>
          <p:nvPr/>
        </p:nvCxnSpPr>
        <p:spPr>
          <a:xfrm flipV="1">
            <a:off x="10884791" y="1401417"/>
            <a:ext cx="217218" cy="58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859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9AAAB5-B8EC-A7D7-5581-930FD8D58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0E499C8-16F1-1AD9-829A-E5B64757B2CC}"/>
              </a:ext>
            </a:extLst>
          </p:cNvPr>
          <p:cNvSpPr>
            <a:spLocks noGrp="1"/>
          </p:cNvSpPr>
          <p:nvPr/>
        </p:nvSpPr>
        <p:spPr>
          <a:xfrm>
            <a:off x="734807" y="76237"/>
            <a:ext cx="8983291" cy="553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3. Summary Budget – Expense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A3D7C8E-3E8A-7625-FD04-4430C0B7D934}"/>
              </a:ext>
            </a:extLst>
          </p:cNvPr>
          <p:cNvSpPr>
            <a:spLocks noGrp="1"/>
          </p:cNvSpPr>
          <p:nvPr/>
        </p:nvSpPr>
        <p:spPr>
          <a:xfrm>
            <a:off x="963407" y="1139250"/>
            <a:ext cx="9999024" cy="4579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4CD228F-6120-5702-9297-B7D02B63B84D}"/>
              </a:ext>
            </a:extLst>
          </p:cNvPr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BCDB7B01-FAFA-4F2A-A2E6-5BC6DA5F7D96}" type="slidenum">
              <a:rPr lang="en-US" altLang="en-US" smtClean="0">
                <a:solidFill>
                  <a:srgbClr val="0C70AC"/>
                </a:solidFill>
              </a:rPr>
              <a:pPr algn="ctr">
                <a:defRPr/>
              </a:pPr>
              <a:t>8</a:t>
            </a:fld>
            <a:endParaRPr lang="en-US" altLang="en-US" dirty="0">
              <a:solidFill>
                <a:srgbClr val="0C70AC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41AD87-44D3-A0F9-E4B6-EB737C9EF12A}"/>
              </a:ext>
            </a:extLst>
          </p:cNvPr>
          <p:cNvSpPr txBox="1"/>
          <p:nvPr/>
        </p:nvSpPr>
        <p:spPr>
          <a:xfrm>
            <a:off x="387276" y="6582975"/>
            <a:ext cx="3142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Tasks, Society Budget, Society Budget Summary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BB0192-6F6D-08C8-8D93-8F286684B8D8}"/>
              </a:ext>
            </a:extLst>
          </p:cNvPr>
          <p:cNvSpPr/>
          <p:nvPr/>
        </p:nvSpPr>
        <p:spPr>
          <a:xfrm>
            <a:off x="7378494" y="2583805"/>
            <a:ext cx="1663378" cy="396949"/>
          </a:xfrm>
          <a:prstGeom prst="rect">
            <a:avLst/>
          </a:prstGeom>
          <a:solidFill>
            <a:srgbClr val="FFFC00">
              <a:alpha val="8627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3F22628-2F38-8C11-D5B1-2E288B770783}"/>
              </a:ext>
            </a:extLst>
          </p:cNvPr>
          <p:cNvSpPr/>
          <p:nvPr/>
        </p:nvSpPr>
        <p:spPr>
          <a:xfrm>
            <a:off x="7378494" y="2038932"/>
            <a:ext cx="1663378" cy="205563"/>
          </a:xfrm>
          <a:prstGeom prst="rect">
            <a:avLst/>
          </a:prstGeom>
          <a:solidFill>
            <a:srgbClr val="FFFC00">
              <a:alpha val="8627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268B91F-6FD8-1F39-FE38-AA3AD7443637}"/>
              </a:ext>
            </a:extLst>
          </p:cNvPr>
          <p:cNvSpPr/>
          <p:nvPr/>
        </p:nvSpPr>
        <p:spPr>
          <a:xfrm>
            <a:off x="7378494" y="3877247"/>
            <a:ext cx="1663378" cy="396949"/>
          </a:xfrm>
          <a:prstGeom prst="rect">
            <a:avLst/>
          </a:prstGeom>
          <a:solidFill>
            <a:srgbClr val="FFFC00">
              <a:alpha val="8627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47DBC6-88AD-4107-CD1C-E3E07CE628B5}"/>
              </a:ext>
            </a:extLst>
          </p:cNvPr>
          <p:cNvSpPr/>
          <p:nvPr/>
        </p:nvSpPr>
        <p:spPr>
          <a:xfrm>
            <a:off x="7378494" y="4783873"/>
            <a:ext cx="1663378" cy="396949"/>
          </a:xfrm>
          <a:prstGeom prst="rect">
            <a:avLst/>
          </a:prstGeom>
          <a:solidFill>
            <a:srgbClr val="FFFC00">
              <a:alpha val="8627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D684576-4265-974F-9AB9-30F9873886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800638"/>
              </p:ext>
            </p:extLst>
          </p:nvPr>
        </p:nvGraphicFramePr>
        <p:xfrm>
          <a:off x="257175" y="950913"/>
          <a:ext cx="8785225" cy="531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785816" imgH="5311184" progId="Excel.Sheet.12">
                  <p:embed/>
                </p:oleObj>
              </mc:Choice>
              <mc:Fallback>
                <p:oleObj name="Worksheet" r:id="rId2" imgW="8785816" imgH="5311184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D684576-4265-974F-9AB9-30F9873886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7175" y="950913"/>
                        <a:ext cx="8785225" cy="5311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EC6B484-E791-ABC8-1887-289940F4A8A9}"/>
              </a:ext>
            </a:extLst>
          </p:cNvPr>
          <p:cNvSpPr txBox="1"/>
          <p:nvPr/>
        </p:nvSpPr>
        <p:spPr>
          <a:xfrm>
            <a:off x="9521888" y="2814560"/>
            <a:ext cx="2240608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Budgeted society ops cost center and publication expenses reflect decrease compared to prior years due to removal of IEEE and TA overheads</a:t>
            </a:r>
          </a:p>
        </p:txBody>
      </p:sp>
    </p:spTree>
    <p:extLst>
      <p:ext uri="{BB962C8B-B14F-4D97-AF65-F5344CB8AC3E}">
        <p14:creationId xmlns:p14="http://schemas.microsoft.com/office/powerpoint/2010/main" val="3661869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76DBA2-1183-320F-189D-D03D0CD09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EBF6001-14C7-9D48-43B3-FBBF55D07D36}"/>
              </a:ext>
            </a:extLst>
          </p:cNvPr>
          <p:cNvSpPr>
            <a:spLocks noGrp="1"/>
          </p:cNvSpPr>
          <p:nvPr/>
        </p:nvSpPr>
        <p:spPr>
          <a:xfrm>
            <a:off x="734807" y="76237"/>
            <a:ext cx="8983291" cy="553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3. Summary Budget – Expense (External View)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0847393-D725-BAB7-3AB5-B3CF1AD3BC83}"/>
              </a:ext>
            </a:extLst>
          </p:cNvPr>
          <p:cNvSpPr>
            <a:spLocks noGrp="1"/>
          </p:cNvSpPr>
          <p:nvPr/>
        </p:nvSpPr>
        <p:spPr>
          <a:xfrm>
            <a:off x="963407" y="1139250"/>
            <a:ext cx="9999024" cy="4579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E374CBF2-27E1-CD72-4311-D4D0D865765B}"/>
              </a:ext>
            </a:extLst>
          </p:cNvPr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BCDB7B01-FAFA-4F2A-A2E6-5BC6DA5F7D96}" type="slidenum">
              <a:rPr lang="en-US" altLang="en-US" smtClean="0">
                <a:solidFill>
                  <a:srgbClr val="0C70AC"/>
                </a:solidFill>
              </a:rPr>
              <a:pPr algn="ctr">
                <a:defRPr/>
              </a:pPr>
              <a:t>9</a:t>
            </a:fld>
            <a:endParaRPr lang="en-US" altLang="en-US" dirty="0">
              <a:solidFill>
                <a:srgbClr val="0C70AC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6B8A0B-E92B-CDA4-545A-535452259E56}"/>
              </a:ext>
            </a:extLst>
          </p:cNvPr>
          <p:cNvSpPr txBox="1"/>
          <p:nvPr/>
        </p:nvSpPr>
        <p:spPr>
          <a:xfrm>
            <a:off x="387276" y="6582975"/>
            <a:ext cx="3142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Tasks, Society Budget, Society Budget Summary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634B53-F0DF-68DF-005B-C4249B943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491270"/>
              </p:ext>
            </p:extLst>
          </p:nvPr>
        </p:nvGraphicFramePr>
        <p:xfrm>
          <a:off x="387276" y="1033909"/>
          <a:ext cx="10529886" cy="4162681"/>
        </p:xfrm>
        <a:graphic>
          <a:graphicData uri="http://schemas.openxmlformats.org/drawingml/2006/table">
            <a:tbl>
              <a:tblPr/>
              <a:tblGrid>
                <a:gridCol w="3217465">
                  <a:extLst>
                    <a:ext uri="{9D8B030D-6E8A-4147-A177-3AD203B41FA5}">
                      <a16:colId xmlns:a16="http://schemas.microsoft.com/office/drawing/2014/main" val="894710185"/>
                    </a:ext>
                  </a:extLst>
                </a:gridCol>
                <a:gridCol w="3217465">
                  <a:extLst>
                    <a:ext uri="{9D8B030D-6E8A-4147-A177-3AD203B41FA5}">
                      <a16:colId xmlns:a16="http://schemas.microsoft.com/office/drawing/2014/main" val="3277238137"/>
                    </a:ext>
                  </a:extLst>
                </a:gridCol>
                <a:gridCol w="1023739">
                  <a:extLst>
                    <a:ext uri="{9D8B030D-6E8A-4147-A177-3AD203B41FA5}">
                      <a16:colId xmlns:a16="http://schemas.microsoft.com/office/drawing/2014/main" val="2529014460"/>
                    </a:ext>
                  </a:extLst>
                </a:gridCol>
                <a:gridCol w="1023739">
                  <a:extLst>
                    <a:ext uri="{9D8B030D-6E8A-4147-A177-3AD203B41FA5}">
                      <a16:colId xmlns:a16="http://schemas.microsoft.com/office/drawing/2014/main" val="1099803928"/>
                    </a:ext>
                  </a:extLst>
                </a:gridCol>
                <a:gridCol w="1023739">
                  <a:extLst>
                    <a:ext uri="{9D8B030D-6E8A-4147-A177-3AD203B41FA5}">
                      <a16:colId xmlns:a16="http://schemas.microsoft.com/office/drawing/2014/main" val="1476528867"/>
                    </a:ext>
                  </a:extLst>
                </a:gridCol>
                <a:gridCol w="1023739">
                  <a:extLst>
                    <a:ext uri="{9D8B030D-6E8A-4147-A177-3AD203B41FA5}">
                      <a16:colId xmlns:a16="http://schemas.microsoft.com/office/drawing/2014/main" val="6652318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880411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Oct Fcst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187741"/>
                  </a:ext>
                </a:extLst>
              </a:tr>
              <a:tr h="36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AC_500000 - Expense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AC_500000 - Expense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AC_500000 - Expense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AC_500000 - Expense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675295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CC_10130 - Education Committee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412111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CC_10135 - Membership Committee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0.9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5069228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CC_10140 - Awards Committee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9084118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CC_10155 - Chapter Committee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53.0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50.0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87.6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25.0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155196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CC_10160 - Other Committee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9.9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9521923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CC_21010 - Executive Office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699714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CC_21015 - Societies Operations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477.7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693.5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752.9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771.5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928619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CC_21020 - Meetings /Conference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15.8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7.5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18.0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20.8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2290910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CC_21030 - Soc Publication Related Support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482568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PD_000000 -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CC_21065 - Society Initiatives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62.5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820954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PD_505002 - Society Education Products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0.0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0.0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0.0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4559374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PD_306001 - Society Membership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2.5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4.3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4.3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1036449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PD_120023 - Trans on Aerospace &amp; Electronic Systems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106.9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75.9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124.1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137.6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5481380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PD_120111 - Journal of Lightwave Technology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7241761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PD_110008 - Aerospace &amp; Electronic Systems Magazine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181.9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128.1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192.2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186.8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609541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PD_210000 Conference Events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CC_00000 - None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2,108.0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1,619.2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1,467.9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1,497.4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66488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65917A3-65CD-E4B1-5BF7-002A63F43333}"/>
              </a:ext>
            </a:extLst>
          </p:cNvPr>
          <p:cNvSpPr txBox="1"/>
          <p:nvPr/>
        </p:nvSpPr>
        <p:spPr>
          <a:xfrm>
            <a:off x="2794574" y="5444037"/>
            <a:ext cx="7879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External View (apples to apples view w/o overheads) or internal product costs </a:t>
            </a:r>
          </a:p>
        </p:txBody>
      </p:sp>
    </p:spTree>
    <p:extLst>
      <p:ext uri="{BB962C8B-B14F-4D97-AF65-F5344CB8AC3E}">
        <p14:creationId xmlns:p14="http://schemas.microsoft.com/office/powerpoint/2010/main" val="311305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331b18d-2d87-48ef-a35f-ac8818ebf9b4}" enabled="0" method="" siteId="{8331b18d-2d87-48ef-a35f-ac8818ebf9b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25009</TotalTime>
  <Words>2138</Words>
  <Application>Microsoft Office PowerPoint</Application>
  <PresentationFormat>Widescreen</PresentationFormat>
  <Paragraphs>444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Aptos Narrow</vt:lpstr>
      <vt:lpstr>Arial</vt:lpstr>
      <vt:lpstr>Calibri</vt:lpstr>
      <vt:lpstr>Courier New</vt:lpstr>
      <vt:lpstr>LucidaGrande</vt:lpstr>
      <vt:lpstr>System Font Regular</vt:lpstr>
      <vt:lpstr>Times New Roman</vt:lpstr>
      <vt:lpstr>Wingdings</vt:lpstr>
      <vt:lpstr>Office Theme</vt:lpstr>
      <vt:lpstr>Worksheet</vt:lpstr>
      <vt:lpstr>Microsoft Excel Worksheet</vt:lpstr>
      <vt:lpstr>PowerPoint Presentation</vt:lpstr>
      <vt:lpstr>Objectives of Today’s Presentation</vt:lpstr>
      <vt:lpstr>1. SWOT</vt:lpstr>
      <vt:lpstr>2. Transition of VP Finance</vt:lpstr>
      <vt:lpstr>3. Year 2025 Execution Status (AI 1250)</vt:lpstr>
      <vt:lpstr>3. Budget for 2026</vt:lpstr>
      <vt:lpstr>PowerPoint Presentation</vt:lpstr>
      <vt:lpstr>PowerPoint Presentation</vt:lpstr>
      <vt:lpstr>PowerPoint Presentation</vt:lpstr>
      <vt:lpstr>PowerPoint Presentation</vt:lpstr>
      <vt:lpstr>4. Changes in IEEE Finance</vt:lpstr>
      <vt:lpstr>4. Tax Exempt Status</vt:lpstr>
      <vt:lpstr>4. Over Limit Page Count (OPC) Tax Implications</vt:lpstr>
      <vt:lpstr>4. Global Conference Payment Process</vt:lpstr>
      <vt:lpstr>5. Initiatives</vt:lpstr>
      <vt:lpstr>5. Words from Peter Willet (VP Finance 2024)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BUTLER, STEVEN F CTR USAF AFMC AFLCMC/EBAS</cp:lastModifiedBy>
  <cp:revision>165</cp:revision>
  <cp:lastPrinted>2026-01-26T21:02:51Z</cp:lastPrinted>
  <dcterms:created xsi:type="dcterms:W3CDTF">2020-06-23T20:53:44Z</dcterms:created>
  <dcterms:modified xsi:type="dcterms:W3CDTF">2026-01-26T22:15:47Z</dcterms:modified>
</cp:coreProperties>
</file>