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rts/chartEx1.xml" ContentType="application/vnd.ms-office.chartex+xml"/>
  <Override PartName="/ppt/charts/style1.xml" ContentType="application/vnd.ms-office.chartstyle+xml"/>
  <Override PartName="/ppt/charts/colors1.xml" ContentType="application/vnd.ms-office.chartcolorstyle+xml"/>
  <Override PartName="/ppt/notesSlides/notesSlide4.xml" ContentType="application/vnd.openxmlformats-officedocument.presentationml.notesSlide+xml"/>
  <Override PartName="/ppt/charts/chart1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58" r:id="rId4"/>
    <p:sldId id="263" r:id="rId5"/>
    <p:sldId id="265" r:id="rId6"/>
    <p:sldId id="264" r:id="rId7"/>
    <p:sldId id="259" r:id="rId8"/>
    <p:sldId id="262" r:id="rId9"/>
    <p:sldId id="260" r:id="rId10"/>
    <p:sldId id="261" r:id="rId11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13" roundtripDataSignature="AMtx7mhuT47vKe53E6vW/nIBgFyOnte6C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480E2EA-8ADE-4238-9B13-7D2D74E22C8C}" v="25" dt="2026-01-23T22:53:39.60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636" y="31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customschemas.google.com/relationships/presentationmetadata" Target="metadata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Vince Socci" userId="829af712c01b9548" providerId="LiveId" clId="{265571B5-C0F0-4DF2-BD10-5D79D576E4D6}"/>
    <pc:docChg chg="undo redo custSel addSld delSld modSld sldOrd">
      <pc:chgData name="Vince Socci" userId="829af712c01b9548" providerId="LiveId" clId="{265571B5-C0F0-4DF2-BD10-5D79D576E4D6}" dt="2026-01-26T17:39:07.186" v="3859" actId="113"/>
      <pc:docMkLst>
        <pc:docMk/>
      </pc:docMkLst>
      <pc:sldChg chg="modSp mod">
        <pc:chgData name="Vince Socci" userId="829af712c01b9548" providerId="LiveId" clId="{265571B5-C0F0-4DF2-BD10-5D79D576E4D6}" dt="2026-01-16T22:03:39.339" v="39" actId="6549"/>
        <pc:sldMkLst>
          <pc:docMk/>
          <pc:sldMk cId="0" sldId="256"/>
        </pc:sldMkLst>
        <pc:spChg chg="mod">
          <ac:chgData name="Vince Socci" userId="829af712c01b9548" providerId="LiveId" clId="{265571B5-C0F0-4DF2-BD10-5D79D576E4D6}" dt="2026-01-16T22:03:28.554" v="17" actId="6549"/>
          <ac:spMkLst>
            <pc:docMk/>
            <pc:sldMk cId="0" sldId="256"/>
            <ac:spMk id="85" creationId="{00000000-0000-0000-0000-000000000000}"/>
          </ac:spMkLst>
        </pc:spChg>
        <pc:spChg chg="mod">
          <ac:chgData name="Vince Socci" userId="829af712c01b9548" providerId="LiveId" clId="{265571B5-C0F0-4DF2-BD10-5D79D576E4D6}" dt="2026-01-16T22:03:39.339" v="39" actId="6549"/>
          <ac:spMkLst>
            <pc:docMk/>
            <pc:sldMk cId="0" sldId="256"/>
            <ac:spMk id="86" creationId="{00000000-0000-0000-0000-000000000000}"/>
          </ac:spMkLst>
        </pc:spChg>
      </pc:sldChg>
      <pc:sldChg chg="modSp mod">
        <pc:chgData name="Vince Socci" userId="829af712c01b9548" providerId="LiveId" clId="{265571B5-C0F0-4DF2-BD10-5D79D576E4D6}" dt="2026-01-17T19:00:45.406" v="2356" actId="20577"/>
        <pc:sldMkLst>
          <pc:docMk/>
          <pc:sldMk cId="0" sldId="257"/>
        </pc:sldMkLst>
        <pc:spChg chg="mod">
          <ac:chgData name="Vince Socci" userId="829af712c01b9548" providerId="LiveId" clId="{265571B5-C0F0-4DF2-BD10-5D79D576E4D6}" dt="2026-01-17T19:00:45.406" v="2356" actId="20577"/>
          <ac:spMkLst>
            <pc:docMk/>
            <pc:sldMk cId="0" sldId="257"/>
            <ac:spMk id="91" creationId="{00000000-0000-0000-0000-000000000000}"/>
          </ac:spMkLst>
        </pc:spChg>
      </pc:sldChg>
      <pc:sldChg chg="modSp mod">
        <pc:chgData name="Vince Socci" userId="829af712c01b9548" providerId="LiveId" clId="{265571B5-C0F0-4DF2-BD10-5D79D576E4D6}" dt="2026-01-17T19:02:46.326" v="2494" actId="20577"/>
        <pc:sldMkLst>
          <pc:docMk/>
          <pc:sldMk cId="0" sldId="258"/>
        </pc:sldMkLst>
        <pc:spChg chg="mod">
          <ac:chgData name="Vince Socci" userId="829af712c01b9548" providerId="LiveId" clId="{265571B5-C0F0-4DF2-BD10-5D79D576E4D6}" dt="2026-01-17T19:02:46.326" v="2494" actId="20577"/>
          <ac:spMkLst>
            <pc:docMk/>
            <pc:sldMk cId="0" sldId="258"/>
            <ac:spMk id="97" creationId="{00000000-0000-0000-0000-000000000000}"/>
          </ac:spMkLst>
        </pc:spChg>
      </pc:sldChg>
      <pc:sldChg chg="addSp modSp mod">
        <pc:chgData name="Vince Socci" userId="829af712c01b9548" providerId="LiveId" clId="{265571B5-C0F0-4DF2-BD10-5D79D576E4D6}" dt="2026-01-17T19:13:10.367" v="2624" actId="1076"/>
        <pc:sldMkLst>
          <pc:docMk/>
          <pc:sldMk cId="0" sldId="259"/>
        </pc:sldMkLst>
        <pc:spChg chg="mod">
          <ac:chgData name="Vince Socci" userId="829af712c01b9548" providerId="LiveId" clId="{265571B5-C0F0-4DF2-BD10-5D79D576E4D6}" dt="2026-01-17T19:13:10.367" v="2624" actId="1076"/>
          <ac:spMkLst>
            <pc:docMk/>
            <pc:sldMk cId="0" sldId="259"/>
            <ac:spMk id="103" creationId="{00000000-0000-0000-0000-000000000000}"/>
          </ac:spMkLst>
        </pc:spChg>
        <pc:spChg chg="mod">
          <ac:chgData name="Vince Socci" userId="829af712c01b9548" providerId="LiveId" clId="{265571B5-C0F0-4DF2-BD10-5D79D576E4D6}" dt="2026-01-17T18:55:57.392" v="2177" actId="20577"/>
          <ac:spMkLst>
            <pc:docMk/>
            <pc:sldMk cId="0" sldId="259"/>
            <ac:spMk id="104" creationId="{00000000-0000-0000-0000-000000000000}"/>
          </ac:spMkLst>
        </pc:spChg>
        <pc:graphicFrameChg chg="add mod">
          <ac:chgData name="Vince Socci" userId="829af712c01b9548" providerId="LiveId" clId="{265571B5-C0F0-4DF2-BD10-5D79D576E4D6}" dt="2026-01-17T18:56:15.695" v="2183"/>
          <ac:graphicFrameMkLst>
            <pc:docMk/>
            <pc:sldMk cId="0" sldId="259"/>
            <ac:graphicFrameMk id="2" creationId="{FF90657F-3892-7E87-AA81-9CFC920B79CD}"/>
          </ac:graphicFrameMkLst>
        </pc:graphicFrameChg>
      </pc:sldChg>
      <pc:sldChg chg="addSp delSp modSp mod">
        <pc:chgData name="Vince Socci" userId="829af712c01b9548" providerId="LiveId" clId="{265571B5-C0F0-4DF2-BD10-5D79D576E4D6}" dt="2026-01-23T23:39:39.075" v="3747" actId="20577"/>
        <pc:sldMkLst>
          <pc:docMk/>
          <pc:sldMk cId="0" sldId="260"/>
        </pc:sldMkLst>
        <pc:spChg chg="mod">
          <ac:chgData name="Vince Socci" userId="829af712c01b9548" providerId="LiveId" clId="{265571B5-C0F0-4DF2-BD10-5D79D576E4D6}" dt="2026-01-23T23:39:39.075" v="3747" actId="20577"/>
          <ac:spMkLst>
            <pc:docMk/>
            <pc:sldMk cId="0" sldId="260"/>
            <ac:spMk id="110" creationId="{00000000-0000-0000-0000-000000000000}"/>
          </ac:spMkLst>
        </pc:spChg>
        <pc:graphicFrameChg chg="add mod modGraphic">
          <ac:chgData name="Vince Socci" userId="829af712c01b9548" providerId="LiveId" clId="{265571B5-C0F0-4DF2-BD10-5D79D576E4D6}" dt="2026-01-23T23:37:44.819" v="3659" actId="1076"/>
          <ac:graphicFrameMkLst>
            <pc:docMk/>
            <pc:sldMk cId="0" sldId="260"/>
            <ac:graphicFrameMk id="3" creationId="{FDA6857D-E239-3960-550C-BD1512A2A531}"/>
          </ac:graphicFrameMkLst>
        </pc:graphicFrameChg>
      </pc:sldChg>
      <pc:sldChg chg="addSp modSp mod">
        <pc:chgData name="Vince Socci" userId="829af712c01b9548" providerId="LiveId" clId="{265571B5-C0F0-4DF2-BD10-5D79D576E4D6}" dt="2026-01-23T23:41:39.679" v="3757" actId="20577"/>
        <pc:sldMkLst>
          <pc:docMk/>
          <pc:sldMk cId="0" sldId="261"/>
        </pc:sldMkLst>
        <pc:spChg chg="add mod">
          <ac:chgData name="Vince Socci" userId="829af712c01b9548" providerId="LiveId" clId="{265571B5-C0F0-4DF2-BD10-5D79D576E4D6}" dt="2026-01-23T22:57:20.194" v="3106" actId="1076"/>
          <ac:spMkLst>
            <pc:docMk/>
            <pc:sldMk cId="0" sldId="261"/>
            <ac:spMk id="2" creationId="{7F201221-2851-791E-555E-89AC01DD6441}"/>
          </ac:spMkLst>
        </pc:spChg>
        <pc:spChg chg="mod">
          <ac:chgData name="Vince Socci" userId="829af712c01b9548" providerId="LiveId" clId="{265571B5-C0F0-4DF2-BD10-5D79D576E4D6}" dt="2026-01-23T23:41:39.679" v="3757" actId="20577"/>
          <ac:spMkLst>
            <pc:docMk/>
            <pc:sldMk cId="0" sldId="261"/>
            <ac:spMk id="116" creationId="{00000000-0000-0000-0000-000000000000}"/>
          </ac:spMkLst>
        </pc:spChg>
      </pc:sldChg>
      <pc:sldChg chg="modSp mod ord modNotesTx">
        <pc:chgData name="Vince Socci" userId="829af712c01b9548" providerId="LiveId" clId="{265571B5-C0F0-4DF2-BD10-5D79D576E4D6}" dt="2026-01-26T17:39:07.186" v="3859" actId="113"/>
        <pc:sldMkLst>
          <pc:docMk/>
          <pc:sldMk cId="0" sldId="262"/>
        </pc:sldMkLst>
        <pc:spChg chg="mod">
          <ac:chgData name="Vince Socci" userId="829af712c01b9548" providerId="LiveId" clId="{265571B5-C0F0-4DF2-BD10-5D79D576E4D6}" dt="2026-01-26T17:39:07.186" v="3859" actId="113"/>
          <ac:spMkLst>
            <pc:docMk/>
            <pc:sldMk cId="0" sldId="262"/>
            <ac:spMk id="122" creationId="{00000000-0000-0000-0000-000000000000}"/>
          </ac:spMkLst>
        </pc:spChg>
      </pc:sldChg>
      <pc:sldChg chg="addSp delSp modSp new mod">
        <pc:chgData name="Vince Socci" userId="829af712c01b9548" providerId="LiveId" clId="{265571B5-C0F0-4DF2-BD10-5D79D576E4D6}" dt="2026-01-17T17:52:56.405" v="1531" actId="27918"/>
        <pc:sldMkLst>
          <pc:docMk/>
          <pc:sldMk cId="1068521293" sldId="263"/>
        </pc:sldMkLst>
        <pc:spChg chg="mod">
          <ac:chgData name="Vince Socci" userId="829af712c01b9548" providerId="LiveId" clId="{265571B5-C0F0-4DF2-BD10-5D79D576E4D6}" dt="2026-01-17T16:10:39.363" v="248" actId="20577"/>
          <ac:spMkLst>
            <pc:docMk/>
            <pc:sldMk cId="1068521293" sldId="263"/>
            <ac:spMk id="3" creationId="{65A8A3DE-3609-E792-3AC2-A3E889AC588A}"/>
          </ac:spMkLst>
        </pc:spChg>
        <pc:graphicFrameChg chg="add mod">
          <ac:chgData name="Vince Socci" userId="829af712c01b9548" providerId="LiveId" clId="{265571B5-C0F0-4DF2-BD10-5D79D576E4D6}" dt="2026-01-17T16:09:49.712" v="243" actId="1038"/>
          <ac:graphicFrameMkLst>
            <pc:docMk/>
            <pc:sldMk cId="1068521293" sldId="263"/>
            <ac:graphicFrameMk id="10" creationId="{69611264-AE57-3D21-A468-993955DCED9A}"/>
          </ac:graphicFrameMkLst>
        </pc:graphicFrameChg>
        <pc:picChg chg="add mod ord">
          <ac:chgData name="Vince Socci" userId="829af712c01b9548" providerId="LiveId" clId="{265571B5-C0F0-4DF2-BD10-5D79D576E4D6}" dt="2026-01-16T22:14:22.443" v="58" actId="167"/>
          <ac:picMkLst>
            <pc:docMk/>
            <pc:sldMk cId="1068521293" sldId="263"/>
            <ac:picMk id="5" creationId="{6EAAC450-86D7-026F-3F3D-4A64B901CB67}"/>
          </ac:picMkLst>
        </pc:picChg>
      </pc:sldChg>
      <pc:sldChg chg="addSp delSp modSp new mod">
        <pc:chgData name="Vince Socci" userId="829af712c01b9548" providerId="LiveId" clId="{265571B5-C0F0-4DF2-BD10-5D79D576E4D6}" dt="2026-01-17T17:23:58.046" v="789" actId="20577"/>
        <pc:sldMkLst>
          <pc:docMk/>
          <pc:sldMk cId="2237105706" sldId="264"/>
        </pc:sldMkLst>
        <pc:spChg chg="mod">
          <ac:chgData name="Vince Socci" userId="829af712c01b9548" providerId="LiveId" clId="{265571B5-C0F0-4DF2-BD10-5D79D576E4D6}" dt="2026-01-17T17:09:05.827" v="533" actId="20577"/>
          <ac:spMkLst>
            <pc:docMk/>
            <pc:sldMk cId="2237105706" sldId="264"/>
            <ac:spMk id="3" creationId="{F6B2B4CE-4ED1-EE61-45A9-7FCB0680F996}"/>
          </ac:spMkLst>
        </pc:spChg>
        <pc:spChg chg="add mod">
          <ac:chgData name="Vince Socci" userId="829af712c01b9548" providerId="LiveId" clId="{265571B5-C0F0-4DF2-BD10-5D79D576E4D6}" dt="2026-01-17T17:23:58.046" v="789" actId="20577"/>
          <ac:spMkLst>
            <pc:docMk/>
            <pc:sldMk cId="2237105706" sldId="264"/>
            <ac:spMk id="8" creationId="{554FFCDB-58FB-63A0-422B-0C60A304E1AF}"/>
          </ac:spMkLst>
        </pc:spChg>
        <pc:spChg chg="add mod">
          <ac:chgData name="Vince Socci" userId="829af712c01b9548" providerId="LiveId" clId="{265571B5-C0F0-4DF2-BD10-5D79D576E4D6}" dt="2026-01-17T17:23:19.775" v="765" actId="20577"/>
          <ac:spMkLst>
            <pc:docMk/>
            <pc:sldMk cId="2237105706" sldId="264"/>
            <ac:spMk id="9" creationId="{BF9D7AD0-03D2-F8CC-80EC-E2C156012B15}"/>
          </ac:spMkLst>
        </pc:spChg>
        <pc:picChg chg="add mod">
          <ac:chgData name="Vince Socci" userId="829af712c01b9548" providerId="LiveId" clId="{265571B5-C0F0-4DF2-BD10-5D79D576E4D6}" dt="2026-01-17T17:10:48.747" v="597" actId="1035"/>
          <ac:picMkLst>
            <pc:docMk/>
            <pc:sldMk cId="2237105706" sldId="264"/>
            <ac:picMk id="5" creationId="{4E3B6DB6-E8FA-4437-F2B0-65D75A28670E}"/>
          </ac:picMkLst>
        </pc:picChg>
        <pc:picChg chg="add mod">
          <ac:chgData name="Vince Socci" userId="829af712c01b9548" providerId="LiveId" clId="{265571B5-C0F0-4DF2-BD10-5D79D576E4D6}" dt="2026-01-17T17:10:48.747" v="597" actId="1035"/>
          <ac:picMkLst>
            <pc:docMk/>
            <pc:sldMk cId="2237105706" sldId="264"/>
            <ac:picMk id="7" creationId="{E1F3960C-3CF8-E080-5721-27F2732F8069}"/>
          </ac:picMkLst>
        </pc:picChg>
      </pc:sldChg>
      <pc:sldChg chg="addSp delSp modSp new mod">
        <pc:chgData name="Vince Socci" userId="829af712c01b9548" providerId="LiveId" clId="{265571B5-C0F0-4DF2-BD10-5D79D576E4D6}" dt="2026-01-23T23:22:59.361" v="3260" actId="20577"/>
        <pc:sldMkLst>
          <pc:docMk/>
          <pc:sldMk cId="684615315" sldId="265"/>
        </pc:sldMkLst>
        <pc:spChg chg="mod">
          <ac:chgData name="Vince Socci" userId="829af712c01b9548" providerId="LiveId" clId="{265571B5-C0F0-4DF2-BD10-5D79D576E4D6}" dt="2026-01-23T23:19:18.460" v="3138" actId="20577"/>
          <ac:spMkLst>
            <pc:docMk/>
            <pc:sldMk cId="684615315" sldId="265"/>
            <ac:spMk id="3" creationId="{C907673F-7781-30DD-67A6-8859AC95B2CC}"/>
          </ac:spMkLst>
        </pc:spChg>
        <pc:spChg chg="add mod">
          <ac:chgData name="Vince Socci" userId="829af712c01b9548" providerId="LiveId" clId="{265571B5-C0F0-4DF2-BD10-5D79D576E4D6}" dt="2026-01-17T19:06:37.809" v="2514" actId="14100"/>
          <ac:spMkLst>
            <pc:docMk/>
            <pc:sldMk cId="684615315" sldId="265"/>
            <ac:spMk id="8" creationId="{984D1AF2-2C4E-0076-7272-E1A879CD8D22}"/>
          </ac:spMkLst>
        </pc:spChg>
        <pc:spChg chg="add mod">
          <ac:chgData name="Vince Socci" userId="829af712c01b9548" providerId="LiveId" clId="{265571B5-C0F0-4DF2-BD10-5D79D576E4D6}" dt="2026-01-17T19:07:27.319" v="2535" actId="14100"/>
          <ac:spMkLst>
            <pc:docMk/>
            <pc:sldMk cId="684615315" sldId="265"/>
            <ac:spMk id="9" creationId="{E4917887-0060-0286-D504-8583ED1D79FA}"/>
          </ac:spMkLst>
        </pc:spChg>
        <pc:graphicFrameChg chg="add mod modGraphic">
          <ac:chgData name="Vince Socci" userId="829af712c01b9548" providerId="LiveId" clId="{265571B5-C0F0-4DF2-BD10-5D79D576E4D6}" dt="2026-01-23T23:22:59.361" v="3260" actId="20577"/>
          <ac:graphicFrameMkLst>
            <pc:docMk/>
            <pc:sldMk cId="684615315" sldId="265"/>
            <ac:graphicFrameMk id="2" creationId="{1691ECB9-F866-02AF-57A4-3372ED29520C}"/>
          </ac:graphicFrameMkLst>
        </pc:graphicFrameChg>
        <pc:picChg chg="add mod">
          <ac:chgData name="Vince Socci" userId="829af712c01b9548" providerId="LiveId" clId="{265571B5-C0F0-4DF2-BD10-5D79D576E4D6}" dt="2026-01-17T16:48:36.801" v="463" actId="1037"/>
          <ac:picMkLst>
            <pc:docMk/>
            <pc:sldMk cId="684615315" sldId="265"/>
            <ac:picMk id="5" creationId="{5007CECC-098F-4E06-C30C-44585089CB26}"/>
          </ac:picMkLst>
        </pc:picChg>
        <pc:picChg chg="add mod">
          <ac:chgData name="Vince Socci" userId="829af712c01b9548" providerId="LiveId" clId="{265571B5-C0F0-4DF2-BD10-5D79D576E4D6}" dt="2026-01-17T16:51:21.670" v="517" actId="1037"/>
          <ac:picMkLst>
            <pc:docMk/>
            <pc:sldMk cId="684615315" sldId="265"/>
            <ac:picMk id="11" creationId="{16C5A0D5-8574-B613-6E80-4C965116DD0E}"/>
          </ac:picMkLst>
        </pc:pic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https://d.docs.live.net/829af712c01b9548/IEEE/AESS/2026%20VP%20Member%20Services/SPM/AESS%20Chapter%20Funding%20Requests%20and%20Awards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Ex1.xml.rels><?xml version="1.0" encoding="UTF-8" standalone="yes"?>
<Relationships xmlns="http://schemas.openxmlformats.org/package/2006/relationships"><Relationship Id="rId3" Type="http://schemas.microsoft.com/office/2011/relationships/chartColorStyle" Target="colors1.xml"/><Relationship Id="rId2" Type="http://schemas.microsoft.com/office/2011/relationships/chartStyle" Target="style1.xml"/><Relationship Id="rId1" Type="http://schemas.openxmlformats.org/officeDocument/2006/relationships/oleObject" Target="https://d.docs.live.net/829af712c01b9548/Documents/AESS%20membership%20260116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pivotSource>
    <c:name>[AESS Chapter Funding Requests and Awards.xlsx]Sheet1!PivotTable2</c:name>
    <c:fmtId val="4"/>
  </c:pivotSource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2025 AESS</a:t>
            </a:r>
            <a:r>
              <a:rPr lang="en-US" baseline="0"/>
              <a:t> Chapter Funding by Section</a:t>
            </a:r>
            <a:endParaRPr lang="en-US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ivotFmts>
      <c:pivotFmt>
        <c:idx val="0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2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</c:pivotFmts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Sheet1!$B$3</c:f>
              <c:strCache>
                <c:ptCount val="1"/>
                <c:pt idx="0">
                  <c:v>Total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Sheet1!$A$4:$A$55</c:f>
              <c:strCache>
                <c:ptCount val="51"/>
                <c:pt idx="0">
                  <c:v>Algeria Section</c:v>
                </c:pt>
                <c:pt idx="1">
                  <c:v>Australian Capital Terr Section</c:v>
                </c:pt>
                <c:pt idx="2">
                  <c:v>Bangalore Section</c:v>
                </c:pt>
                <c:pt idx="3">
                  <c:v>Bangalore Section Chapter</c:v>
                </c:pt>
                <c:pt idx="4">
                  <c:v>Bhubaneswar Section</c:v>
                </c:pt>
                <c:pt idx="5">
                  <c:v>Buenaventura Section</c:v>
                </c:pt>
                <c:pt idx="6">
                  <c:v>Canaveral Section</c:v>
                </c:pt>
                <c:pt idx="7">
                  <c:v>Centro-Norte Brasil Section</c:v>
                </c:pt>
                <c:pt idx="8">
                  <c:v>Colombia Section</c:v>
                </c:pt>
                <c:pt idx="9">
                  <c:v>Dehli Section</c:v>
                </c:pt>
                <c:pt idx="10">
                  <c:v>Egypt Section</c:v>
                </c:pt>
                <c:pt idx="11">
                  <c:v>El Salvador</c:v>
                </c:pt>
                <c:pt idx="12">
                  <c:v>ESPRIT</c:v>
                </c:pt>
                <c:pt idx="13">
                  <c:v>France</c:v>
                </c:pt>
                <c:pt idx="14">
                  <c:v>France Section</c:v>
                </c:pt>
                <c:pt idx="15">
                  <c:v>Galveston Bay Section</c:v>
                </c:pt>
                <c:pt idx="16">
                  <c:v>Gujarat Section</c:v>
                </c:pt>
                <c:pt idx="17">
                  <c:v>Hawaii Section</c:v>
                </c:pt>
                <c:pt idx="18">
                  <c:v>Hyderabad Section</c:v>
                </c:pt>
                <c:pt idx="19">
                  <c:v>IEEE Hyderabad</c:v>
                </c:pt>
                <c:pt idx="20">
                  <c:v>IEEE Kerala Section</c:v>
                </c:pt>
                <c:pt idx="21">
                  <c:v>Italy Section</c:v>
                </c:pt>
                <c:pt idx="22">
                  <c:v>Jawaharlal Nehru National College of Eng-Shimoga</c:v>
                </c:pt>
                <c:pt idx="23">
                  <c:v>Jordan Section</c:v>
                </c:pt>
                <c:pt idx="24">
                  <c:v>Kenya Section</c:v>
                </c:pt>
                <c:pt idx="25">
                  <c:v>Kenyatta University</c:v>
                </c:pt>
                <c:pt idx="26">
                  <c:v>Kerala Section</c:v>
                </c:pt>
                <c:pt idx="27">
                  <c:v>Lone Star Section</c:v>
                </c:pt>
                <c:pt idx="28">
                  <c:v>Madhya Pradesh Section</c:v>
                </c:pt>
                <c:pt idx="29">
                  <c:v>Madras Section</c:v>
                </c:pt>
                <c:pt idx="30">
                  <c:v>Melbourne Section Joint Chapter</c:v>
                </c:pt>
                <c:pt idx="31">
                  <c:v>Mexico Section</c:v>
                </c:pt>
                <c:pt idx="32">
                  <c:v>Nitte Meenakshi Inst Of Tech</c:v>
                </c:pt>
                <c:pt idx="33">
                  <c:v>Peru Section</c:v>
                </c:pt>
                <c:pt idx="34">
                  <c:v>Peru Section Joint Chapter</c:v>
                </c:pt>
                <c:pt idx="35">
                  <c:v>Poland Section Chapter</c:v>
                </c:pt>
                <c:pt idx="36">
                  <c:v>Santa Clara Valley Section</c:v>
                </c:pt>
                <c:pt idx="37">
                  <c:v>South Africa Section</c:v>
                </c:pt>
                <c:pt idx="38">
                  <c:v>South Africa Section Joint Chapter </c:v>
                </c:pt>
                <c:pt idx="39">
                  <c:v>Spain Section</c:v>
                </c:pt>
                <c:pt idx="40">
                  <c:v>Technical University of Kenya</c:v>
                </c:pt>
                <c:pt idx="41">
                  <c:v>Toronto Section Chapter</c:v>
                </c:pt>
                <c:pt idx="42">
                  <c:v>Tunisia Section</c:v>
                </c:pt>
                <c:pt idx="43">
                  <c:v>UK and Ireland Section</c:v>
                </c:pt>
                <c:pt idx="44">
                  <c:v>UK and Ireland Section Chapter</c:v>
                </c:pt>
                <c:pt idx="45">
                  <c:v>University of Bordeaux</c:v>
                </c:pt>
                <c:pt idx="46">
                  <c:v>Utah Section</c:v>
                </c:pt>
                <c:pt idx="47">
                  <c:v>Uttar Pradesh Section</c:v>
                </c:pt>
                <c:pt idx="48">
                  <c:v>Uttar Pradesth Section</c:v>
                </c:pt>
                <c:pt idx="49">
                  <c:v>Victorian Section</c:v>
                </c:pt>
                <c:pt idx="50">
                  <c:v>(blank)</c:v>
                </c:pt>
              </c:strCache>
            </c:strRef>
          </c:cat>
          <c:val>
            <c:numRef>
              <c:f>Sheet1!$B$4:$B$55</c:f>
              <c:numCache>
                <c:formatCode>General</c:formatCode>
                <c:ptCount val="51"/>
                <c:pt idx="0">
                  <c:v>3199</c:v>
                </c:pt>
                <c:pt idx="1">
                  <c:v>500</c:v>
                </c:pt>
                <c:pt idx="2">
                  <c:v>5250</c:v>
                </c:pt>
                <c:pt idx="3">
                  <c:v>500</c:v>
                </c:pt>
                <c:pt idx="4">
                  <c:v>200</c:v>
                </c:pt>
                <c:pt idx="5">
                  <c:v>500</c:v>
                </c:pt>
                <c:pt idx="6">
                  <c:v>1300</c:v>
                </c:pt>
                <c:pt idx="7">
                  <c:v>250</c:v>
                </c:pt>
                <c:pt idx="8">
                  <c:v>2500</c:v>
                </c:pt>
                <c:pt idx="9">
                  <c:v>500</c:v>
                </c:pt>
                <c:pt idx="10">
                  <c:v>18500</c:v>
                </c:pt>
                <c:pt idx="11">
                  <c:v>250</c:v>
                </c:pt>
                <c:pt idx="12">
                  <c:v>250</c:v>
                </c:pt>
                <c:pt idx="13">
                  <c:v>500</c:v>
                </c:pt>
                <c:pt idx="14">
                  <c:v>1500</c:v>
                </c:pt>
                <c:pt idx="15">
                  <c:v>650</c:v>
                </c:pt>
                <c:pt idx="16">
                  <c:v>500</c:v>
                </c:pt>
                <c:pt idx="17">
                  <c:v>500</c:v>
                </c:pt>
                <c:pt idx="18">
                  <c:v>1500</c:v>
                </c:pt>
                <c:pt idx="19">
                  <c:v>250</c:v>
                </c:pt>
                <c:pt idx="20">
                  <c:v>2500</c:v>
                </c:pt>
                <c:pt idx="21">
                  <c:v>500</c:v>
                </c:pt>
                <c:pt idx="22">
                  <c:v>250</c:v>
                </c:pt>
                <c:pt idx="23">
                  <c:v>500</c:v>
                </c:pt>
                <c:pt idx="24">
                  <c:v>9000</c:v>
                </c:pt>
                <c:pt idx="25">
                  <c:v>250</c:v>
                </c:pt>
                <c:pt idx="26">
                  <c:v>1000</c:v>
                </c:pt>
                <c:pt idx="27">
                  <c:v>500</c:v>
                </c:pt>
                <c:pt idx="28">
                  <c:v>250</c:v>
                </c:pt>
                <c:pt idx="29">
                  <c:v>500</c:v>
                </c:pt>
                <c:pt idx="30">
                  <c:v>500</c:v>
                </c:pt>
                <c:pt idx="31">
                  <c:v>650</c:v>
                </c:pt>
                <c:pt idx="32">
                  <c:v>250</c:v>
                </c:pt>
                <c:pt idx="33">
                  <c:v>497</c:v>
                </c:pt>
                <c:pt idx="34">
                  <c:v>700</c:v>
                </c:pt>
                <c:pt idx="35">
                  <c:v>500</c:v>
                </c:pt>
                <c:pt idx="36">
                  <c:v>500</c:v>
                </c:pt>
                <c:pt idx="37">
                  <c:v>500</c:v>
                </c:pt>
                <c:pt idx="38">
                  <c:v>2500</c:v>
                </c:pt>
                <c:pt idx="39">
                  <c:v>500</c:v>
                </c:pt>
                <c:pt idx="40">
                  <c:v>250</c:v>
                </c:pt>
                <c:pt idx="41">
                  <c:v>500</c:v>
                </c:pt>
                <c:pt idx="42">
                  <c:v>9383.36</c:v>
                </c:pt>
                <c:pt idx="43">
                  <c:v>8875</c:v>
                </c:pt>
                <c:pt idx="44">
                  <c:v>2500</c:v>
                </c:pt>
                <c:pt idx="45">
                  <c:v>450</c:v>
                </c:pt>
                <c:pt idx="46">
                  <c:v>500</c:v>
                </c:pt>
                <c:pt idx="47">
                  <c:v>750</c:v>
                </c:pt>
                <c:pt idx="48">
                  <c:v>250</c:v>
                </c:pt>
                <c:pt idx="49">
                  <c:v>500</c:v>
                </c:pt>
                <c:pt idx="50">
                  <c:v>1000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A7A-4BE3-8C7C-971ADD2B028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692264736"/>
        <c:axId val="1692264256"/>
      </c:barChart>
      <c:catAx>
        <c:axId val="169226473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692264256"/>
        <c:crosses val="autoZero"/>
        <c:auto val="1"/>
        <c:lblAlgn val="ctr"/>
        <c:lblOffset val="100"/>
        <c:noMultiLvlLbl val="0"/>
      </c:catAx>
      <c:valAx>
        <c:axId val="169226425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69226473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extLst>
    <c:ext xmlns:c14="http://schemas.microsoft.com/office/drawing/2007/8/2/chart" uri="{781A3756-C4B2-4CAC-9D66-4F8BD8637D16}">
      <c14:pivotOptions>
        <c14:dropZoneFilter val="1"/>
        <c14:dropZoneCategories val="1"/>
        <c14:dropZoneData val="1"/>
        <c14:dropZoneSeries val="1"/>
        <c14:dropZonesVisible val="1"/>
      </c14:pivotOptions>
    </c:ext>
    <c:ext xmlns:c16="http://schemas.microsoft.com/office/drawing/2014/chart" uri="{E28EC0CA-F0BB-4C9C-879D-F8772B89E7AC}">
      <c16:pivotOptions16>
        <c16:showExpandCollapseFieldButtons val="1"/>
      </c16:pivotOptions16>
    </c:ext>
  </c:extLst>
</c:chartSpace>
</file>

<file path=ppt/charts/chartEx1.xml><?xml version="1.0" encoding="utf-8"?>
<cx:chartSpace xmlns:a="http://schemas.openxmlformats.org/drawingml/2006/main" xmlns:r="http://schemas.openxmlformats.org/officeDocument/2006/relationships" xmlns:cx="http://schemas.microsoft.com/office/drawing/2014/chartex">
  <cx:chartData>
    <cx:externalData r:id="rId1" cx:autoUpdate="0"/>
    <cx:data id="0">
      <cx:strDim type="cat">
        <cx:f>Pareto!$A$2:$A$13</cx:f>
        <cx:lvl ptCount="12">
          <cx:pt idx="0">Bangalore Section</cx:pt>
          <cx:pt idx="1">Jordan Section</cx:pt>
          <cx:pt idx="2">Tunisia Section</cx:pt>
          <cx:pt idx="3">Germany Section</cx:pt>
          <cx:pt idx="4">Italy Section</cx:pt>
          <cx:pt idx="5">United Kingdom and Ireland Section</cx:pt>
          <cx:pt idx="6">Boston Section</cx:pt>
          <cx:pt idx="7">Northern Virginia Section</cx:pt>
          <cx:pt idx="8">Hyderabad Section</cx:pt>
          <cx:pt idx="9">Madras Section</cx:pt>
          <cx:pt idx="10">Baltimore Section</cx:pt>
          <cx:pt idx="11">Kerala Section</cx:pt>
        </cx:lvl>
      </cx:strDim>
      <cx:numDim type="val">
        <cx:f>Pareto!$B$2:$B$13</cx:f>
        <cx:lvl ptCount="12" formatCode="General">
          <cx:pt idx="0">939</cx:pt>
          <cx:pt idx="1">216</cx:pt>
          <cx:pt idx="2">162</cx:pt>
          <cx:pt idx="3">161</cx:pt>
          <cx:pt idx="4">156</cx:pt>
          <cx:pt idx="5">141</cx:pt>
          <cx:pt idx="6">134</cx:pt>
          <cx:pt idx="7">126</cx:pt>
          <cx:pt idx="8">117</cx:pt>
          <cx:pt idx="9">116</cx:pt>
          <cx:pt idx="10">112</cx:pt>
          <cx:pt idx="11">111</cx:pt>
        </cx:lvl>
      </cx:numDim>
    </cx:data>
  </cx:chartData>
  <cx:chart>
    <cx:title pos="t" align="ctr" overlay="0">
      <cx:tx>
        <cx:txData>
          <cx:v>Chapters with &gt;100 members (1/3 total AESS)</cx:v>
        </cx:txData>
      </cx:tx>
      <cx:txPr>
        <a:bodyPr spcFirstLastPara="1" vertOverflow="ellipsis" horzOverflow="overflow" wrap="square" lIns="0" tIns="0" rIns="0" bIns="0" anchor="ctr" anchorCtr="1"/>
        <a:lstStyle/>
        <a:p>
          <a:pPr algn="ctr" rtl="0">
            <a:defRPr/>
          </a:pPr>
          <a:r>
            <a:rPr lang="en-US" sz="1400" b="0" i="0" u="none" strike="noStrike" baseline="0">
              <a:solidFill>
                <a:sysClr val="windowText" lastClr="000000">
                  <a:lumMod val="65000"/>
                  <a:lumOff val="35000"/>
                </a:sysClr>
              </a:solidFill>
              <a:latin typeface="Aptos Narrow" panose="02110004020202020204"/>
            </a:rPr>
            <a:t>Chapters with &gt;100 members (1/3 total AESS)</a:t>
          </a:r>
        </a:p>
      </cx:txPr>
    </cx:title>
    <cx:plotArea>
      <cx:plotAreaRegion>
        <cx:series layoutId="clusteredColumn" uniqueId="{EA787FAF-70E6-4B6B-BBCF-4B06F01C6C3C}">
          <cx:tx>
            <cx:txData>
              <cx:f>Pareto!$B$1</cx:f>
              <cx:v>Count of Member/Customer Number</cx:v>
            </cx:txData>
          </cx:tx>
          <cx:dataId val="0"/>
          <cx:layoutPr>
            <cx:aggregation/>
          </cx:layoutPr>
          <cx:axisId val="1"/>
        </cx:series>
        <cx:series layoutId="paretoLine" ownerIdx="0" uniqueId="{57B78158-C5A8-46D0-8799-2F22851D23CB}">
          <cx:axisId val="2"/>
        </cx:series>
      </cx:plotAreaRegion>
      <cx:axis id="0">
        <cx:catScaling gapWidth="0"/>
        <cx:tickLabels/>
      </cx:axis>
      <cx:axis id="1">
        <cx:valScaling/>
        <cx:majorGridlines/>
        <cx:tickLabels/>
      </cx:axis>
      <cx:axis id="2">
        <cx:valScaling max="1" min="0"/>
        <cx:units unit="percentage"/>
        <cx:tickLabels/>
      </cx:axis>
    </cx:plotArea>
  </cx:chart>
</cx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6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/>
  </cs:chartArea>
  <cs:dataLabel>
    <cs:lnRef idx="0"/>
    <cs:fillRef idx="0"/>
    <cs:effectRef idx="0"/>
    <cs:fontRef idx="minor">
      <a:schemeClr val="tx1">
        <a:lumMod val="65000"/>
        <a:lumOff val="35000"/>
      </a:schemeClr>
    </cs:fontRef>
    <cs:defRPr sz="9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/>
  </cs:seriesAxis>
  <cs:seriesLine>
    <cs:lnRef idx="0"/>
    <cs:fillRef idx="0"/>
    <cs:effectRef idx="0"/>
    <cs:fontRef idx="minor">
      <a:schemeClr val="tx1"/>
    </cs:fontRef>
    <cs:spPr>
      <a:ln w="9525" cap="flat">
        <a:solidFill>
          <a:srgbClr val="D9D9D9"/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/>
  </cs:valueAxis>
  <cs:wall>
    <cs:lnRef idx="0"/>
    <cs:fillRef idx="0"/>
    <cs:effectRef idx="0"/>
    <cs:fontRef idx="minor">
      <a:schemeClr val="tx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83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8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1" name="Google Shape;101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7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AESS Requests and awards: https://docs.google.com/spreadsheets/d/15J_cwlM7dX3xJ_KwcGYYc_Ky8GEoV3x964OWyM9aVjo/edit?gid=456319551#gid=456319551 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19" name="Google Shape;119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5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7" name="Google Shape;107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3" name="Google Shape;113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9"/>
          <p:cNvSpPr txBox="1">
            <a:spLocks noGrp="1"/>
          </p:cNvSpPr>
          <p:nvPr>
            <p:ph type="ctrTitle"/>
          </p:nvPr>
        </p:nvSpPr>
        <p:spPr>
          <a:xfrm>
            <a:off x="1524000" y="1812925"/>
            <a:ext cx="9144000" cy="1381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3" name="Google Shape;13;p9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5" name="Google Shape;15;p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6" name="Google Shape;16;p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17" name="Google Shape;17;p9" descr="Rectangle&#10;&#10;Description automatically generated with medium confidence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1785"/>
            <a:ext cx="12192000" cy="6854430"/>
          </a:xfrm>
          <a:prstGeom prst="rect">
            <a:avLst/>
          </a:prstGeom>
          <a:noFill/>
          <a:ln>
            <a:noFill/>
          </a:ln>
        </p:spPr>
      </p:pic>
      <p:pic>
        <p:nvPicPr>
          <p:cNvPr id="18" name="Google Shape;18;p9" descr="A picture containing text, clipart, tableware, dishware&#10;&#10;Description automatically generated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80505" y="2301364"/>
            <a:ext cx="3726659" cy="190919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8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60" name="Google Shape;60;p18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318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1" name="Google Shape;61;p18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2" name="Google Shape;62;p1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3" name="Google Shape;63;p1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19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66" name="Google Shape;66;p19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7" name="Google Shape;67;p19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8" name="Google Shape;68;p1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9" name="Google Shape;69;p1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20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2" name="Google Shape;72;p20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3" name="Google Shape;73;p2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4" name="Google Shape;74;p2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21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7" name="Google Shape;77;p21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8" name="Google Shape;78;p2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9" name="Google Shape;79;p2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Vertical Title and Text">
  <p:cSld name="1_Vertical Title and Text"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>
  <p:cSld name="Title and Content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10"/>
          <p:cNvSpPr txBox="1">
            <a:spLocks noGrp="1"/>
          </p:cNvSpPr>
          <p:nvPr>
            <p:ph type="body" idx="1"/>
          </p:nvPr>
        </p:nvSpPr>
        <p:spPr>
          <a:xfrm>
            <a:off x="734807" y="1188720"/>
            <a:ext cx="10618993" cy="49882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C70AC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C70AC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C70AC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C70AC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C70AC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1" name="Google Shape;21;p1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2" name="Google Shape;22;p1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spcBef>
                <a:spcPts val="0"/>
              </a:spcBef>
              <a:buNone/>
              <a:defRPr sz="1800">
                <a:solidFill>
                  <a:srgbClr val="0C70AC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 rtl="0">
              <a:spcBef>
                <a:spcPts val="0"/>
              </a:spcBef>
              <a:buNone/>
              <a:defRPr sz="1800">
                <a:solidFill>
                  <a:srgbClr val="0C70AC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 rtl="0">
              <a:spcBef>
                <a:spcPts val="0"/>
              </a:spcBef>
              <a:buNone/>
              <a:defRPr sz="1800">
                <a:solidFill>
                  <a:srgbClr val="0C70AC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 rtl="0">
              <a:spcBef>
                <a:spcPts val="0"/>
              </a:spcBef>
              <a:buNone/>
              <a:defRPr sz="1800">
                <a:solidFill>
                  <a:srgbClr val="0C70AC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 rtl="0">
              <a:spcBef>
                <a:spcPts val="0"/>
              </a:spcBef>
              <a:buNone/>
              <a:defRPr sz="1800">
                <a:solidFill>
                  <a:srgbClr val="0C70AC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 rtl="0">
              <a:spcBef>
                <a:spcPts val="0"/>
              </a:spcBef>
              <a:buNone/>
              <a:defRPr sz="1800">
                <a:solidFill>
                  <a:srgbClr val="0C70AC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 rtl="0">
              <a:spcBef>
                <a:spcPts val="0"/>
              </a:spcBef>
              <a:buNone/>
              <a:defRPr sz="1800">
                <a:solidFill>
                  <a:srgbClr val="0C70AC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 rtl="0">
              <a:spcBef>
                <a:spcPts val="0"/>
              </a:spcBef>
              <a:buNone/>
              <a:defRPr sz="1800">
                <a:solidFill>
                  <a:srgbClr val="0C70AC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 rtl="0">
              <a:spcBef>
                <a:spcPts val="0"/>
              </a:spcBef>
              <a:buNone/>
              <a:defRPr sz="1800">
                <a:solidFill>
                  <a:srgbClr val="0C70AC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23" name="Google Shape;23;p10"/>
          <p:cNvSpPr txBox="1">
            <a:spLocks noGrp="1"/>
          </p:cNvSpPr>
          <p:nvPr>
            <p:ph type="title"/>
          </p:nvPr>
        </p:nvSpPr>
        <p:spPr>
          <a:xfrm>
            <a:off x="734807" y="59679"/>
            <a:ext cx="10515600" cy="4833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400"/>
              <a:buFont typeface="Calibri"/>
              <a:buNone/>
              <a:defRPr sz="34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Vertical Title and Text">
  <p:cSld name="2_Vertical Title and Text"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11"/>
          <p:cNvSpPr/>
          <p:nvPr/>
        </p:nvSpPr>
        <p:spPr>
          <a:xfrm>
            <a:off x="734807" y="76237"/>
            <a:ext cx="8983291" cy="5533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66A1"/>
              </a:buClr>
              <a:buSzPts val="3400"/>
              <a:buFont typeface="Calibri"/>
              <a:buNone/>
            </a:pPr>
            <a:endParaRPr sz="3400" b="1" i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" name="Google Shape;26;p11"/>
          <p:cNvSpPr txBox="1">
            <a:spLocks noGrp="1"/>
          </p:cNvSpPr>
          <p:nvPr>
            <p:ph type="title"/>
          </p:nvPr>
        </p:nvSpPr>
        <p:spPr>
          <a:xfrm>
            <a:off x="300318" y="114113"/>
            <a:ext cx="10515600" cy="7106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400"/>
              <a:buFont typeface="Calibri"/>
              <a:buNone/>
              <a:defRPr sz="34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Title and Content">
  <p:cSld name="1_Title and Content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1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9" name="Google Shape;29;p1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spcBef>
                <a:spcPts val="0"/>
              </a:spcBef>
              <a:buNone/>
              <a:defRPr sz="1800">
                <a:solidFill>
                  <a:srgbClr val="0C70AC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 rtl="0">
              <a:spcBef>
                <a:spcPts val="0"/>
              </a:spcBef>
              <a:buNone/>
              <a:defRPr sz="1800">
                <a:solidFill>
                  <a:srgbClr val="0C70AC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 rtl="0">
              <a:spcBef>
                <a:spcPts val="0"/>
              </a:spcBef>
              <a:buNone/>
              <a:defRPr sz="1800">
                <a:solidFill>
                  <a:srgbClr val="0C70AC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 rtl="0">
              <a:spcBef>
                <a:spcPts val="0"/>
              </a:spcBef>
              <a:buNone/>
              <a:defRPr sz="1800">
                <a:solidFill>
                  <a:srgbClr val="0C70AC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 rtl="0">
              <a:spcBef>
                <a:spcPts val="0"/>
              </a:spcBef>
              <a:buNone/>
              <a:defRPr sz="1800">
                <a:solidFill>
                  <a:srgbClr val="0C70AC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 rtl="0">
              <a:spcBef>
                <a:spcPts val="0"/>
              </a:spcBef>
              <a:buNone/>
              <a:defRPr sz="1800">
                <a:solidFill>
                  <a:srgbClr val="0C70AC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 rtl="0">
              <a:spcBef>
                <a:spcPts val="0"/>
              </a:spcBef>
              <a:buNone/>
              <a:defRPr sz="1800">
                <a:solidFill>
                  <a:srgbClr val="0C70AC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 rtl="0">
              <a:spcBef>
                <a:spcPts val="0"/>
              </a:spcBef>
              <a:buNone/>
              <a:defRPr sz="1800">
                <a:solidFill>
                  <a:srgbClr val="0C70AC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 rtl="0">
              <a:spcBef>
                <a:spcPts val="0"/>
              </a:spcBef>
              <a:buNone/>
              <a:defRPr sz="1800">
                <a:solidFill>
                  <a:srgbClr val="0C70AC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30" name="Google Shape;30;p12"/>
          <p:cNvSpPr txBox="1">
            <a:spLocks noGrp="1"/>
          </p:cNvSpPr>
          <p:nvPr>
            <p:ph type="title"/>
          </p:nvPr>
        </p:nvSpPr>
        <p:spPr>
          <a:xfrm>
            <a:off x="734807" y="59679"/>
            <a:ext cx="10515600" cy="4833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400"/>
              <a:buFont typeface="Calibri"/>
              <a:buNone/>
              <a:defRPr sz="34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31" name="Google Shape;31;p12"/>
          <p:cNvSpPr txBox="1">
            <a:spLocks noGrp="1"/>
          </p:cNvSpPr>
          <p:nvPr>
            <p:ph type="body" idx="1"/>
          </p:nvPr>
        </p:nvSpPr>
        <p:spPr>
          <a:xfrm>
            <a:off x="735013" y="1189038"/>
            <a:ext cx="10618787" cy="49879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3683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66A1"/>
              </a:buClr>
              <a:buSzPts val="2200"/>
              <a:buFont typeface="Merriweather Sans"/>
              <a:buChar char="▸"/>
              <a:defRPr sz="2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66A1"/>
              </a:buClr>
              <a:buSzPts val="1800"/>
              <a:buFont typeface="Merriweather Sans"/>
              <a:buChar char="-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66A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66A1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66A1"/>
              </a:buClr>
              <a:buSzPts val="1800"/>
              <a:buFont typeface="Courier New"/>
              <a:buChar char="o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13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34" name="Google Shape;34;p13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5" name="Google Shape;35;p1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6" name="Google Shape;36;p1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14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39" name="Google Shape;39;p14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0" name="Google Shape;40;p14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1" name="Google Shape;41;p1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2" name="Google Shape;42;p1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15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45" name="Google Shape;45;p15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6" name="Google Shape;46;p15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7" name="Google Shape;47;p15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8" name="Google Shape;48;p15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9" name="Google Shape;49;p1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0" name="Google Shape;50;p1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16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53" name="Google Shape;53;p1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4" name="Google Shape;54;p1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1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7" name="Google Shape;57;p1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Google Shape;10;p8" descr="A picture containing background pattern&#10;&#10;Description automatically generated"/>
          <p:cNvPicPr preferRelativeResize="0"/>
          <p:nvPr/>
        </p:nvPicPr>
        <p:blipFill rotWithShape="1">
          <a:blip r:embed="rId16">
            <a:alphaModFix/>
          </a:blip>
          <a:srcRect/>
          <a:stretch/>
        </p:blipFill>
        <p:spPr>
          <a:xfrm>
            <a:off x="0" y="0"/>
            <a:ext cx="12191999" cy="6858000"/>
          </a:xfrm>
          <a:prstGeom prst="rect">
            <a:avLst/>
          </a:prstGeom>
          <a:noFill/>
          <a:ln>
            <a:noFill/>
          </a:ln>
        </p:spPr>
      </p:pic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microsoft.com/office/2014/relationships/chartEx" Target="../charts/chartEx1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"/>
          <p:cNvSpPr/>
          <p:nvPr/>
        </p:nvSpPr>
        <p:spPr>
          <a:xfrm>
            <a:off x="4827402" y="2016895"/>
            <a:ext cx="6881887" cy="9982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Calibri"/>
              <a:buNone/>
            </a:pPr>
            <a:r>
              <a:rPr lang="en-US" sz="3600" b="1" i="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IEEE Aerospace Electronic Systems</a:t>
            </a:r>
            <a:br>
              <a:rPr lang="en-US" sz="3600" b="1" i="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en-US" sz="3200" b="1" i="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VP </a:t>
            </a:r>
            <a:r>
              <a:rPr lang="en-US" sz="3200" b="1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Member Services</a:t>
            </a:r>
            <a:endParaRPr sz="3600" b="1" i="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6" name="Google Shape;86;p1"/>
          <p:cNvSpPr/>
          <p:nvPr/>
        </p:nvSpPr>
        <p:spPr>
          <a:xfrm>
            <a:off x="4827402" y="3222436"/>
            <a:ext cx="6881887" cy="2263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66A1"/>
              </a:buClr>
              <a:buSzPts val="2900"/>
              <a:buFont typeface="Merriweather Sans"/>
              <a:buNone/>
            </a:pPr>
            <a:r>
              <a:rPr lang="en-US" sz="2900" b="1" i="1" dirty="0">
                <a:solidFill>
                  <a:srgbClr val="D8D8D8"/>
                </a:solidFill>
                <a:latin typeface="Calibri"/>
                <a:ea typeface="Calibri"/>
                <a:cs typeface="Calibri"/>
                <a:sym typeface="Calibri"/>
              </a:rPr>
              <a:t>Vince Socci</a:t>
            </a:r>
            <a:endParaRPr dirty="0"/>
          </a:p>
          <a:p>
            <a:pPr marL="0" marR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66A1"/>
              </a:buClr>
              <a:buSzPts val="1300"/>
              <a:buFont typeface="Merriweather Sans"/>
              <a:buNone/>
            </a:pPr>
            <a:endParaRPr sz="1300" b="1" i="1" dirty="0">
              <a:solidFill>
                <a:srgbClr val="D8D8D8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66A1"/>
              </a:buClr>
              <a:buSzPts val="2200"/>
              <a:buFont typeface="Merriweather Sans"/>
              <a:buNone/>
            </a:pPr>
            <a:r>
              <a:rPr lang="en-US" sz="2200" b="1" i="1" dirty="0">
                <a:solidFill>
                  <a:srgbClr val="D8D8D8"/>
                </a:solidFill>
                <a:latin typeface="Calibri"/>
                <a:ea typeface="Calibri"/>
                <a:cs typeface="Calibri"/>
                <a:sym typeface="Calibri"/>
              </a:rPr>
              <a:t>2026 AESS Officer Strategic Planning Meeting</a:t>
            </a:r>
            <a:endParaRPr dirty="0"/>
          </a:p>
          <a:p>
            <a:pPr marL="0" marR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66A1"/>
              </a:buClr>
              <a:buSzPts val="2200"/>
              <a:buFont typeface="Merriweather Sans"/>
              <a:buNone/>
            </a:pPr>
            <a:r>
              <a:rPr lang="en-US" sz="2200" b="1" i="1" dirty="0">
                <a:solidFill>
                  <a:srgbClr val="D8D8D8"/>
                </a:solidFill>
                <a:latin typeface="Calibri"/>
                <a:ea typeface="Calibri"/>
                <a:cs typeface="Calibri"/>
                <a:sym typeface="Calibri"/>
              </a:rPr>
              <a:t>2 - 3 February 2026</a:t>
            </a:r>
            <a:endParaRPr dirty="0"/>
          </a:p>
          <a:p>
            <a:pPr marL="0" marR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66A1"/>
              </a:buClr>
              <a:buSzPts val="2200"/>
              <a:buFont typeface="Merriweather Sans"/>
              <a:buNone/>
            </a:pPr>
            <a:r>
              <a:rPr lang="en-US" sz="2200" b="1" i="1" dirty="0">
                <a:solidFill>
                  <a:srgbClr val="D8D8D8"/>
                </a:solidFill>
                <a:latin typeface="Calibri"/>
                <a:ea typeface="Calibri"/>
                <a:cs typeface="Calibri"/>
                <a:sym typeface="Calibri"/>
              </a:rPr>
              <a:t>Cairo, Egypt</a:t>
            </a:r>
            <a:endParaRPr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6"/>
          <p:cNvSpPr txBox="1">
            <a:spLocks noGrp="1"/>
          </p:cNvSpPr>
          <p:nvPr>
            <p:ph type="title"/>
          </p:nvPr>
        </p:nvSpPr>
        <p:spPr>
          <a:xfrm>
            <a:off x="734807" y="59679"/>
            <a:ext cx="10515600" cy="4833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400"/>
              <a:buFont typeface="Calibri"/>
              <a:buNone/>
            </a:pPr>
            <a:r>
              <a:rPr lang="en-US"/>
              <a:t>Long-Term Goals</a:t>
            </a:r>
            <a:endParaRPr/>
          </a:p>
        </p:txBody>
      </p:sp>
      <p:sp>
        <p:nvSpPr>
          <p:cNvPr id="116" name="Google Shape;116;p6"/>
          <p:cNvSpPr txBox="1"/>
          <p:nvPr/>
        </p:nvSpPr>
        <p:spPr>
          <a:xfrm>
            <a:off x="735013" y="1189038"/>
            <a:ext cx="10618787" cy="49879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8600" indent="-228600">
              <a:lnSpc>
                <a:spcPct val="90000"/>
              </a:lnSpc>
              <a:spcBef>
                <a:spcPts val="1000"/>
              </a:spcBef>
              <a:buClr>
                <a:srgbClr val="0066A1"/>
              </a:buClr>
              <a:buSzPts val="2200"/>
              <a:buFont typeface="Merriweather Sans"/>
              <a:buChar char="▸"/>
            </a:pPr>
            <a:r>
              <a:rPr lang="en-US" sz="2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Once we get chapters on a solid foundation, shift focus </a:t>
            </a:r>
            <a:r>
              <a:rPr lang="en-US" sz="2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to developing </a:t>
            </a:r>
            <a:r>
              <a:rPr lang="en-US" sz="2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student branch chapters. Follow same ROSE format for student branch chapters</a:t>
            </a:r>
          </a:p>
          <a:p>
            <a:pPr marL="228600" indent="-228600">
              <a:lnSpc>
                <a:spcPct val="90000"/>
              </a:lnSpc>
              <a:spcBef>
                <a:spcPts val="1000"/>
              </a:spcBef>
              <a:buClr>
                <a:srgbClr val="0066A1"/>
              </a:buClr>
              <a:buSzPts val="2200"/>
              <a:buFont typeface="Merriweather Sans"/>
              <a:buChar char="▸"/>
            </a:pPr>
            <a:r>
              <a:rPr lang="en-US" sz="2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Promote opportunities for members without a local chapter to get engaged with the society</a:t>
            </a:r>
          </a:p>
          <a:p>
            <a:pPr marL="228600" indent="-228600">
              <a:lnSpc>
                <a:spcPct val="90000"/>
              </a:lnSpc>
              <a:spcBef>
                <a:spcPts val="1000"/>
              </a:spcBef>
              <a:buClr>
                <a:srgbClr val="0066A1"/>
              </a:buClr>
              <a:buSzPts val="2200"/>
              <a:buFont typeface="Merriweather Sans"/>
              <a:buChar char="▸"/>
            </a:pPr>
            <a:r>
              <a:rPr lang="en-US" sz="2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Promote new AESS membership across IEEE</a:t>
            </a:r>
          </a:p>
          <a:p>
            <a:pPr marL="228600" indent="-228600">
              <a:lnSpc>
                <a:spcPct val="90000"/>
              </a:lnSpc>
              <a:spcBef>
                <a:spcPts val="1000"/>
              </a:spcBef>
              <a:buClr>
                <a:srgbClr val="0066A1"/>
              </a:buClr>
              <a:buSzPts val="2200"/>
              <a:buFont typeface="Merriweather Sans"/>
              <a:buChar char="▸"/>
            </a:pPr>
            <a:r>
              <a:rPr lang="en-US" sz="2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Spend money to do good – Strategies for distributing funding to maximize member benefit</a:t>
            </a:r>
            <a:endParaRPr lang="en-US" sz="2000" dirty="0">
              <a:solidFill>
                <a:schemeClr val="dk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  <a:sym typeface="Calibri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F201221-2851-791E-555E-89AC01DD6441}"/>
              </a:ext>
            </a:extLst>
          </p:cNvPr>
          <p:cNvSpPr txBox="1"/>
          <p:nvPr/>
        </p:nvSpPr>
        <p:spPr>
          <a:xfrm>
            <a:off x="3689022" y="4468633"/>
            <a:ext cx="4092170" cy="1200329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"The business of a for-profit is to make money; the business of a non-profit is to spend it.“ - Clara Barton (Founder of the American Red Cross)</a:t>
            </a:r>
            <a:endParaRPr lang="en-US" sz="1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2"/>
          <p:cNvSpPr txBox="1">
            <a:spLocks noGrp="1"/>
          </p:cNvSpPr>
          <p:nvPr>
            <p:ph type="body" idx="1"/>
          </p:nvPr>
        </p:nvSpPr>
        <p:spPr>
          <a:xfrm>
            <a:off x="734807" y="1188720"/>
            <a:ext cx="10618993" cy="49882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228600" indent="-228600">
              <a:buClr>
                <a:srgbClr val="0066A1"/>
              </a:buClr>
              <a:buSzPts val="2200"/>
              <a:buFont typeface="Merriweather Sans"/>
              <a:buChar char="▸"/>
            </a:pPr>
            <a:r>
              <a:rPr lang="en-US" sz="2200" dirty="0"/>
              <a:t>Recent Accomplishments</a:t>
            </a:r>
          </a:p>
          <a:p>
            <a:pPr marL="228600" indent="-228600">
              <a:buClr>
                <a:srgbClr val="0066A1"/>
              </a:buClr>
              <a:buSzPts val="2200"/>
              <a:buFont typeface="Merriweather Sans"/>
              <a:buChar char="▸"/>
            </a:pPr>
            <a:r>
              <a:rPr lang="en-US" sz="2200" dirty="0"/>
              <a:t>Current State of AESS Membership</a:t>
            </a:r>
          </a:p>
          <a:p>
            <a:pPr marL="228600" indent="-228600">
              <a:buClr>
                <a:srgbClr val="0066A1"/>
              </a:buClr>
              <a:buSzPts val="2200"/>
              <a:buFont typeface="Merriweather Sans"/>
              <a:buChar char="▸"/>
            </a:pPr>
            <a:r>
              <a:rPr lang="en-US" sz="2200" dirty="0"/>
              <a:t>Current Challenges &amp; Issues</a:t>
            </a:r>
            <a:endParaRPr sz="2200" dirty="0"/>
          </a:p>
          <a:p>
            <a:pPr marL="228600" indent="-228600">
              <a:buClr>
                <a:srgbClr val="0066A1"/>
              </a:buClr>
              <a:buSzPts val="2200"/>
              <a:buFont typeface="Merriweather Sans"/>
              <a:buChar char="▸"/>
            </a:pPr>
            <a:r>
              <a:rPr lang="en-US" sz="2200" dirty="0"/>
              <a:t>Short-Term Goals </a:t>
            </a:r>
          </a:p>
          <a:p>
            <a:pPr marL="228600" indent="-228600">
              <a:buClr>
                <a:srgbClr val="0066A1"/>
              </a:buClr>
              <a:buSzPts val="2200"/>
              <a:buFont typeface="Merriweather Sans"/>
              <a:buChar char="▸"/>
            </a:pPr>
            <a:r>
              <a:rPr lang="en-US" sz="2200" dirty="0"/>
              <a:t>Long-Term Goals </a:t>
            </a:r>
            <a:endParaRPr sz="2200" dirty="0"/>
          </a:p>
        </p:txBody>
      </p:sp>
      <p:sp>
        <p:nvSpPr>
          <p:cNvPr id="92" name="Google Shape;92;p2"/>
          <p:cNvSpPr txBox="1">
            <a:spLocks noGrp="1"/>
          </p:cNvSpPr>
          <p:nvPr>
            <p:ph type="title"/>
          </p:nvPr>
        </p:nvSpPr>
        <p:spPr>
          <a:xfrm>
            <a:off x="734807" y="59679"/>
            <a:ext cx="10515600" cy="4833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400"/>
              <a:buFont typeface="Calibri"/>
              <a:buNone/>
            </a:pPr>
            <a:r>
              <a:rPr lang="en-US"/>
              <a:t>Outline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3"/>
          <p:cNvSpPr txBox="1">
            <a:spLocks noGrp="1"/>
          </p:cNvSpPr>
          <p:nvPr>
            <p:ph type="body" idx="1"/>
          </p:nvPr>
        </p:nvSpPr>
        <p:spPr>
          <a:xfrm>
            <a:off x="734807" y="1188720"/>
            <a:ext cx="10618993" cy="49882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228600" indent="-228600">
              <a:buClr>
                <a:srgbClr val="0066A1"/>
              </a:buClr>
              <a:buSzPts val="2200"/>
              <a:buFont typeface="Merriweather Sans"/>
              <a:buChar char="▸"/>
            </a:pPr>
            <a:r>
              <a:rPr lang="en-US" sz="2200" dirty="0"/>
              <a:t>Since the Fall </a:t>
            </a:r>
            <a:r>
              <a:rPr lang="en-US" sz="2200" dirty="0" err="1"/>
              <a:t>BoG</a:t>
            </a:r>
            <a:r>
              <a:rPr lang="en-US" sz="2200" dirty="0"/>
              <a:t> Meeting – Current State Assessment</a:t>
            </a:r>
          </a:p>
          <a:p>
            <a:pPr marL="228600" indent="-228600">
              <a:buClr>
                <a:srgbClr val="0066A1"/>
              </a:buClr>
              <a:buSzPts val="2200"/>
              <a:buFont typeface="Merriweather Sans"/>
              <a:buChar char="▸"/>
            </a:pPr>
            <a:r>
              <a:rPr lang="en-US" sz="2200" dirty="0"/>
              <a:t>Completed Chapters Coordinator Handoff (Matt Ritchie is 2026 Chapters Coordinator)</a:t>
            </a:r>
          </a:p>
          <a:p>
            <a:pPr marL="228600" indent="-228600">
              <a:buClr>
                <a:srgbClr val="0066A1"/>
              </a:buClr>
              <a:buSzPts val="2200"/>
              <a:buFont typeface="Merriweather Sans"/>
              <a:buChar char="▸"/>
            </a:pPr>
            <a:r>
              <a:rPr lang="en-US" sz="2200" dirty="0"/>
              <a:t>Completed VP Member Services Transition handoff</a:t>
            </a:r>
          </a:p>
          <a:p>
            <a:pPr marL="228600" indent="-228600">
              <a:buClr>
                <a:srgbClr val="0066A1"/>
              </a:buClr>
              <a:buSzPts val="2200"/>
              <a:buFont typeface="Merriweather Sans"/>
              <a:buChar char="▸"/>
            </a:pPr>
            <a:r>
              <a:rPr lang="en-US" sz="2200" dirty="0"/>
              <a:t>Completed Kickoff Member Services Committee</a:t>
            </a:r>
          </a:p>
          <a:p>
            <a:pPr marL="228600" indent="-228600">
              <a:buClr>
                <a:srgbClr val="0066A1"/>
              </a:buClr>
              <a:buSzPts val="2200"/>
              <a:buFont typeface="Merriweather Sans"/>
              <a:buChar char="▸"/>
            </a:pPr>
            <a:r>
              <a:rPr lang="en-US" sz="2200" dirty="0"/>
              <a:t>Opened Chapter Activity Funding </a:t>
            </a:r>
          </a:p>
          <a:p>
            <a:pPr marL="228600" indent="-228600">
              <a:buClr>
                <a:srgbClr val="0066A1"/>
              </a:buClr>
              <a:buSzPts val="2200"/>
              <a:buFont typeface="Merriweather Sans"/>
              <a:buChar char="▸"/>
            </a:pPr>
            <a:r>
              <a:rPr lang="en-US" sz="2200" dirty="0"/>
              <a:t>Reviewed Chapter Handbook</a:t>
            </a:r>
          </a:p>
          <a:p>
            <a:pPr marL="228600" indent="-228600">
              <a:buClr>
                <a:srgbClr val="0066A1"/>
              </a:buClr>
              <a:buSzPts val="2200"/>
              <a:buFont typeface="Merriweather Sans"/>
              <a:buChar char="▸"/>
            </a:pPr>
            <a:r>
              <a:rPr lang="en-US" sz="2200" dirty="0"/>
              <a:t>Prepared 2026 plan</a:t>
            </a:r>
            <a:endParaRPr sz="2200" dirty="0"/>
          </a:p>
        </p:txBody>
      </p:sp>
      <p:sp>
        <p:nvSpPr>
          <p:cNvPr id="98" name="Google Shape;98;p3"/>
          <p:cNvSpPr txBox="1">
            <a:spLocks noGrp="1"/>
          </p:cNvSpPr>
          <p:nvPr>
            <p:ph type="title"/>
          </p:nvPr>
        </p:nvSpPr>
        <p:spPr>
          <a:xfrm>
            <a:off x="734807" y="59679"/>
            <a:ext cx="10515600" cy="4833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400"/>
              <a:buFont typeface="Calibri"/>
              <a:buNone/>
            </a:pPr>
            <a:r>
              <a:rPr lang="en-US"/>
              <a:t>Recent Accomplishments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6EAAC450-86D7-026F-3F3D-4A64B901CB6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753192"/>
            <a:ext cx="12192000" cy="6045129"/>
          </a:xfrm>
          <a:prstGeom prst="rect">
            <a:avLst/>
          </a:prstGeom>
        </p:spPr>
      </p:pic>
      <p:sp>
        <p:nvSpPr>
          <p:cNvPr id="3" name="Title 2">
            <a:extLst>
              <a:ext uri="{FF2B5EF4-FFF2-40B4-BE49-F238E27FC236}">
                <a16:creationId xmlns:a16="http://schemas.microsoft.com/office/drawing/2014/main" id="{65A8A3DE-3609-E792-3AC2-A3E889AC58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Our AESS Membership</a:t>
            </a:r>
          </a:p>
        </p:txBody>
      </p:sp>
      <mc:AlternateContent xmlns:mc="http://schemas.openxmlformats.org/markup-compatibility/2006" xmlns:cx1="http://schemas.microsoft.com/office/drawing/2015/9/8/chartex">
        <mc:Choice Requires="cx1">
          <p:graphicFrame>
            <p:nvGraphicFramePr>
              <p:cNvPr id="10" name="Chart 9">
                <a:extLst>
                  <a:ext uri="{FF2B5EF4-FFF2-40B4-BE49-F238E27FC236}">
                    <a16:creationId xmlns:a16="http://schemas.microsoft.com/office/drawing/2014/main" id="{69611264-AE57-3D21-A468-993955DCED9A}"/>
                  </a:ext>
                </a:extLst>
              </p:cNvPr>
              <p:cNvGraphicFramePr/>
              <p:nvPr>
                <p:extLst>
                  <p:ext uri="{D42A27DB-BD31-4B8C-83A1-F6EECF244321}">
                    <p14:modId xmlns:p14="http://schemas.microsoft.com/office/powerpoint/2010/main" val="3811147276"/>
                  </p:ext>
                </p:extLst>
              </p:nvPr>
            </p:nvGraphicFramePr>
            <p:xfrm>
              <a:off x="-35097" y="3156442"/>
              <a:ext cx="3610665" cy="3767577"/>
            </p:xfrm>
            <a:graphic>
              <a:graphicData uri="http://schemas.microsoft.com/office/drawing/2014/chartex">
                <cx:chart xmlns:cx="http://schemas.microsoft.com/office/drawing/2014/chartex" xmlns:r="http://schemas.openxmlformats.org/officeDocument/2006/relationships" r:id="rId3"/>
              </a:graphicData>
            </a:graphic>
          </p:graphicFrame>
        </mc:Choice>
        <mc:Fallback xmlns="">
          <p:pic>
            <p:nvPicPr>
              <p:cNvPr id="10" name="Chart 9">
                <a:extLst>
                  <a:ext uri="{FF2B5EF4-FFF2-40B4-BE49-F238E27FC236}">
                    <a16:creationId xmlns:a16="http://schemas.microsoft.com/office/drawing/2014/main" id="{69611264-AE57-3D21-A468-993955DCED9A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-35097" y="3156442"/>
                <a:ext cx="3610665" cy="3767577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0685212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C907673F-7781-30DD-67A6-8859AC95B2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Year-over-year Membership Growth 2025/2024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007CECC-098F-4E06-C30C-44585089CB2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313" y="2235698"/>
            <a:ext cx="6598427" cy="4085969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984D1AF2-2C4E-0076-7272-E1A879CD8D22}"/>
              </a:ext>
            </a:extLst>
          </p:cNvPr>
          <p:cNvSpPr txBox="1"/>
          <p:nvPr/>
        </p:nvSpPr>
        <p:spPr>
          <a:xfrm>
            <a:off x="967154" y="1705708"/>
            <a:ext cx="44577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/>
              <a:t>All Members (10.1% YoY Growth)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E4917887-0060-0286-D504-8583ED1D79FA}"/>
              </a:ext>
            </a:extLst>
          </p:cNvPr>
          <p:cNvSpPr txBox="1"/>
          <p:nvPr/>
        </p:nvSpPr>
        <p:spPr>
          <a:xfrm>
            <a:off x="6767148" y="1318847"/>
            <a:ext cx="497937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/>
              <a:t>Student Members (25.4% YoY Growth)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16C5A0D5-8574-B613-6E80-4C965116DD0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70945" y="1960685"/>
            <a:ext cx="6393366" cy="3910408"/>
          </a:xfrm>
          <a:prstGeom prst="rect">
            <a:avLst/>
          </a:prstGeom>
        </p:spPr>
      </p:pic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1691ECB9-F866-02AF-57A4-3372ED29520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14838461"/>
              </p:ext>
            </p:extLst>
          </p:nvPr>
        </p:nvGraphicFramePr>
        <p:xfrm>
          <a:off x="308709" y="899088"/>
          <a:ext cx="6276732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8338">
                  <a:extLst>
                    <a:ext uri="{9D8B030D-6E8A-4147-A177-3AD203B41FA5}">
                      <a16:colId xmlns:a16="http://schemas.microsoft.com/office/drawing/2014/main" val="2462795199"/>
                    </a:ext>
                  </a:extLst>
                </a:gridCol>
                <a:gridCol w="448338">
                  <a:extLst>
                    <a:ext uri="{9D8B030D-6E8A-4147-A177-3AD203B41FA5}">
                      <a16:colId xmlns:a16="http://schemas.microsoft.com/office/drawing/2014/main" val="2697468688"/>
                    </a:ext>
                  </a:extLst>
                </a:gridCol>
                <a:gridCol w="448338">
                  <a:extLst>
                    <a:ext uri="{9D8B030D-6E8A-4147-A177-3AD203B41FA5}">
                      <a16:colId xmlns:a16="http://schemas.microsoft.com/office/drawing/2014/main" val="3415617744"/>
                    </a:ext>
                  </a:extLst>
                </a:gridCol>
                <a:gridCol w="448338">
                  <a:extLst>
                    <a:ext uri="{9D8B030D-6E8A-4147-A177-3AD203B41FA5}">
                      <a16:colId xmlns:a16="http://schemas.microsoft.com/office/drawing/2014/main" val="4025985964"/>
                    </a:ext>
                  </a:extLst>
                </a:gridCol>
                <a:gridCol w="448338">
                  <a:extLst>
                    <a:ext uri="{9D8B030D-6E8A-4147-A177-3AD203B41FA5}">
                      <a16:colId xmlns:a16="http://schemas.microsoft.com/office/drawing/2014/main" val="2862496549"/>
                    </a:ext>
                  </a:extLst>
                </a:gridCol>
                <a:gridCol w="448338">
                  <a:extLst>
                    <a:ext uri="{9D8B030D-6E8A-4147-A177-3AD203B41FA5}">
                      <a16:colId xmlns:a16="http://schemas.microsoft.com/office/drawing/2014/main" val="1368767990"/>
                    </a:ext>
                  </a:extLst>
                </a:gridCol>
                <a:gridCol w="448338">
                  <a:extLst>
                    <a:ext uri="{9D8B030D-6E8A-4147-A177-3AD203B41FA5}">
                      <a16:colId xmlns:a16="http://schemas.microsoft.com/office/drawing/2014/main" val="1817392302"/>
                    </a:ext>
                  </a:extLst>
                </a:gridCol>
                <a:gridCol w="448338">
                  <a:extLst>
                    <a:ext uri="{9D8B030D-6E8A-4147-A177-3AD203B41FA5}">
                      <a16:colId xmlns:a16="http://schemas.microsoft.com/office/drawing/2014/main" val="24260208"/>
                    </a:ext>
                  </a:extLst>
                </a:gridCol>
                <a:gridCol w="448338">
                  <a:extLst>
                    <a:ext uri="{9D8B030D-6E8A-4147-A177-3AD203B41FA5}">
                      <a16:colId xmlns:a16="http://schemas.microsoft.com/office/drawing/2014/main" val="640798578"/>
                    </a:ext>
                  </a:extLst>
                </a:gridCol>
                <a:gridCol w="448338">
                  <a:extLst>
                    <a:ext uri="{9D8B030D-6E8A-4147-A177-3AD203B41FA5}">
                      <a16:colId xmlns:a16="http://schemas.microsoft.com/office/drawing/2014/main" val="1336277146"/>
                    </a:ext>
                  </a:extLst>
                </a:gridCol>
                <a:gridCol w="448338">
                  <a:extLst>
                    <a:ext uri="{9D8B030D-6E8A-4147-A177-3AD203B41FA5}">
                      <a16:colId xmlns:a16="http://schemas.microsoft.com/office/drawing/2014/main" val="2787049182"/>
                    </a:ext>
                  </a:extLst>
                </a:gridCol>
                <a:gridCol w="448338">
                  <a:extLst>
                    <a:ext uri="{9D8B030D-6E8A-4147-A177-3AD203B41FA5}">
                      <a16:colId xmlns:a16="http://schemas.microsoft.com/office/drawing/2014/main" val="78799871"/>
                    </a:ext>
                  </a:extLst>
                </a:gridCol>
                <a:gridCol w="448338">
                  <a:extLst>
                    <a:ext uri="{9D8B030D-6E8A-4147-A177-3AD203B41FA5}">
                      <a16:colId xmlns:a16="http://schemas.microsoft.com/office/drawing/2014/main" val="394716290"/>
                    </a:ext>
                  </a:extLst>
                </a:gridCol>
                <a:gridCol w="448338">
                  <a:extLst>
                    <a:ext uri="{9D8B030D-6E8A-4147-A177-3AD203B41FA5}">
                      <a16:colId xmlns:a16="http://schemas.microsoft.com/office/drawing/2014/main" val="240365720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800" dirty="0"/>
                        <a:t>R1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R2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R3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R4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R5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R6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R7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R8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R9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R10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Egy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Tun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Ken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UK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7483439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800" dirty="0"/>
                        <a:t>-1.72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-0.36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1.09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9.14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-3.37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-1.19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17.18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17.21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-2.60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23.40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500.0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15.23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30.00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2.78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022014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846153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F6B2B4CE-4ED1-EE61-45A9-7FCB0680F9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Geographical Distribution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4E3B6DB6-E8FA-4437-F2B0-65D75A28670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504" y="689248"/>
            <a:ext cx="5506218" cy="2514951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E1F3960C-3CF8-E080-5721-27F2732F806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3604" y="2949221"/>
            <a:ext cx="7898094" cy="3973613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554FFCDB-58FB-63A0-422B-0C60A304E1AF}"/>
              </a:ext>
            </a:extLst>
          </p:cNvPr>
          <p:cNvSpPr txBox="1"/>
          <p:nvPr/>
        </p:nvSpPr>
        <p:spPr>
          <a:xfrm>
            <a:off x="5571722" y="946377"/>
            <a:ext cx="4222909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Current Chapters</a:t>
            </a:r>
          </a:p>
          <a:p>
            <a:pPr marL="285750" indent="-285750">
              <a:buFontTx/>
              <a:buChar char="-"/>
            </a:pPr>
            <a:r>
              <a:rPr lang="en-US" b="1" dirty="0"/>
              <a:t>Some need revitalization</a:t>
            </a:r>
          </a:p>
          <a:p>
            <a:pPr marL="285750" indent="-285750">
              <a:buFontTx/>
              <a:buChar char="-"/>
            </a:pPr>
            <a:r>
              <a:rPr lang="en-US" b="1" dirty="0"/>
              <a:t>Hold chapter summits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F9D7AD0-03D2-F8CC-80EC-E2C156012B15}"/>
              </a:ext>
            </a:extLst>
          </p:cNvPr>
          <p:cNvSpPr txBox="1"/>
          <p:nvPr/>
        </p:nvSpPr>
        <p:spPr>
          <a:xfrm>
            <a:off x="8058918" y="3100492"/>
            <a:ext cx="4029478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Potential Chapters</a:t>
            </a:r>
          </a:p>
          <a:p>
            <a:pPr marL="342900" indent="-342900">
              <a:buFontTx/>
              <a:buChar char="-"/>
            </a:pPr>
            <a:r>
              <a:rPr lang="en-US" b="1" dirty="0"/>
              <a:t>Form where membership &gt; 40 members</a:t>
            </a:r>
          </a:p>
          <a:p>
            <a:r>
              <a:rPr lang="en-US" b="1" dirty="0"/>
              <a:t>Top 5 prospects:</a:t>
            </a:r>
          </a:p>
          <a:p>
            <a:pPr marL="342900" lvl="3" indent="-342900">
              <a:buFontTx/>
              <a:buChar char="-"/>
            </a:pPr>
            <a:r>
              <a:rPr lang="en-US" b="1" dirty="0"/>
              <a:t>Beijing Section (71 members)</a:t>
            </a:r>
          </a:p>
          <a:p>
            <a:pPr marL="342900" lvl="3" indent="-342900">
              <a:buFontTx/>
              <a:buChar char="-"/>
            </a:pPr>
            <a:r>
              <a:rPr lang="en-US" b="1" dirty="0"/>
              <a:t>Dallas Section (59)</a:t>
            </a:r>
          </a:p>
          <a:p>
            <a:pPr marL="342900" lvl="3" indent="-342900">
              <a:buFontTx/>
              <a:buChar char="-"/>
            </a:pPr>
            <a:r>
              <a:rPr lang="en-US" b="1" dirty="0"/>
              <a:t>Coastal Los Angeles Section (57)</a:t>
            </a:r>
          </a:p>
          <a:p>
            <a:pPr marL="342900" lvl="3" indent="-342900">
              <a:buFontTx/>
              <a:buChar char="-"/>
            </a:pPr>
            <a:r>
              <a:rPr lang="en-US" b="1" dirty="0"/>
              <a:t>Chicago Section (44)</a:t>
            </a:r>
          </a:p>
          <a:p>
            <a:pPr marL="342900" lvl="3" indent="-342900">
              <a:buFontTx/>
              <a:buChar char="-"/>
            </a:pPr>
            <a:r>
              <a:rPr lang="en-US" b="1" dirty="0"/>
              <a:t>Phoenix Section (41)</a:t>
            </a:r>
          </a:p>
          <a:p>
            <a:pPr marL="342900" lvl="1" indent="-342900">
              <a:buFontTx/>
              <a:buChar char="-"/>
            </a:pP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2371057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4"/>
          <p:cNvSpPr txBox="1">
            <a:spLocks noGrp="1"/>
          </p:cNvSpPr>
          <p:nvPr>
            <p:ph type="body" idx="1"/>
          </p:nvPr>
        </p:nvSpPr>
        <p:spPr>
          <a:xfrm>
            <a:off x="734807" y="986498"/>
            <a:ext cx="10721570" cy="12467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22860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C70AC"/>
              </a:buClr>
              <a:buSzPts val="2800"/>
              <a:buFont typeface="Arial"/>
              <a:buChar char="•"/>
            </a:pPr>
            <a:r>
              <a:rPr lang="en-US" dirty="0"/>
              <a:t>Help chapters use funding to create engagement and growth</a:t>
            </a:r>
          </a:p>
          <a:p>
            <a:pPr marL="22860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C70AC"/>
              </a:buClr>
              <a:buSzPts val="2800"/>
              <a:buFont typeface="Arial"/>
              <a:buChar char="•"/>
            </a:pPr>
            <a:r>
              <a:rPr lang="en-US" dirty="0"/>
              <a:t>Use chapter activity funding as seed funding for new chapters</a:t>
            </a:r>
          </a:p>
          <a:p>
            <a:pPr marL="22860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C70AC"/>
              </a:buClr>
              <a:buSzPts val="2800"/>
              <a:buFont typeface="Arial"/>
              <a:buChar char="•"/>
            </a:pPr>
            <a:r>
              <a:rPr lang="en-US" dirty="0"/>
              <a:t>2025 totals: 115 requests, 94 approvals, $86K funding</a:t>
            </a:r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C70AC"/>
              </a:buClr>
              <a:buSzPts val="2800"/>
              <a:buFont typeface="Arial"/>
              <a:buChar char="•"/>
            </a:pPr>
            <a:endParaRPr dirty="0"/>
          </a:p>
        </p:txBody>
      </p:sp>
      <p:sp>
        <p:nvSpPr>
          <p:cNvPr id="104" name="Google Shape;104;p4"/>
          <p:cNvSpPr txBox="1">
            <a:spLocks noGrp="1"/>
          </p:cNvSpPr>
          <p:nvPr>
            <p:ph type="title"/>
          </p:nvPr>
        </p:nvSpPr>
        <p:spPr>
          <a:xfrm>
            <a:off x="734807" y="59679"/>
            <a:ext cx="10515600" cy="4833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400"/>
              <a:buFont typeface="Calibri"/>
              <a:buNone/>
            </a:pPr>
            <a:r>
              <a:rPr lang="en-US" dirty="0"/>
              <a:t>Leverage Chapter Activity Funding for Chapter Health</a:t>
            </a:r>
            <a:endParaRPr dirty="0"/>
          </a:p>
        </p:txBody>
      </p:sp>
      <p:graphicFrame>
        <p:nvGraphicFramePr>
          <p:cNvPr id="2" name="Chart 1">
            <a:extLst>
              <a:ext uri="{FF2B5EF4-FFF2-40B4-BE49-F238E27FC236}">
                <a16:creationId xmlns:a16="http://schemas.microsoft.com/office/drawing/2014/main" id="{FF90657F-3892-7E87-AA81-9CFC920B79C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81604206"/>
              </p:ext>
            </p:extLst>
          </p:nvPr>
        </p:nvGraphicFramePr>
        <p:xfrm>
          <a:off x="72390" y="2435468"/>
          <a:ext cx="9986010" cy="442253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7"/>
          <p:cNvSpPr txBox="1">
            <a:spLocks noGrp="1"/>
          </p:cNvSpPr>
          <p:nvPr>
            <p:ph type="title"/>
          </p:nvPr>
        </p:nvSpPr>
        <p:spPr>
          <a:xfrm>
            <a:off x="734807" y="59679"/>
            <a:ext cx="10515600" cy="4833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400"/>
              <a:buFont typeface="Calibri"/>
              <a:buNone/>
            </a:pPr>
            <a:r>
              <a:rPr lang="en-US"/>
              <a:t>Current Challenges &amp; Issues</a:t>
            </a:r>
            <a:endParaRPr/>
          </a:p>
        </p:txBody>
      </p:sp>
      <p:sp>
        <p:nvSpPr>
          <p:cNvPr id="122" name="Google Shape;122;p7"/>
          <p:cNvSpPr txBox="1"/>
          <p:nvPr/>
        </p:nvSpPr>
        <p:spPr>
          <a:xfrm>
            <a:off x="735013" y="1189038"/>
            <a:ext cx="10618787" cy="49879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8600" indent="-228600">
              <a:lnSpc>
                <a:spcPct val="90000"/>
              </a:lnSpc>
              <a:spcBef>
                <a:spcPts val="1000"/>
              </a:spcBef>
              <a:buClr>
                <a:srgbClr val="0066A1"/>
              </a:buClr>
              <a:buSzPts val="2200"/>
              <a:buFont typeface="Merriweather Sans"/>
              <a:buChar char="▸"/>
            </a:pPr>
            <a:r>
              <a:rPr lang="en-US" sz="22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Compliance</a:t>
            </a:r>
            <a:r>
              <a:rPr lang="en-US" sz="2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: Some chapters have little engagement and low membership</a:t>
            </a:r>
          </a:p>
          <a:p>
            <a:pPr marL="228600" indent="-228600">
              <a:lnSpc>
                <a:spcPct val="90000"/>
              </a:lnSpc>
              <a:spcBef>
                <a:spcPts val="1000"/>
              </a:spcBef>
              <a:buClr>
                <a:srgbClr val="0066A1"/>
              </a:buClr>
              <a:buSzPts val="2200"/>
              <a:buFont typeface="Merriweather Sans"/>
              <a:buChar char="▸"/>
            </a:pPr>
            <a:r>
              <a:rPr lang="en-US" sz="22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Leadership</a:t>
            </a:r>
            <a:r>
              <a:rPr lang="en-US" sz="2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: Chapter volunteers are necessary for all chapter revitalization and organization activities</a:t>
            </a:r>
          </a:p>
          <a:p>
            <a:pPr marL="228600" indent="-228600">
              <a:lnSpc>
                <a:spcPct val="90000"/>
              </a:lnSpc>
              <a:spcBef>
                <a:spcPts val="1000"/>
              </a:spcBef>
              <a:buClr>
                <a:srgbClr val="0066A1"/>
              </a:buClr>
              <a:buSzPts val="2200"/>
              <a:buFont typeface="Merriweather Sans"/>
              <a:buChar char="▸"/>
            </a:pPr>
            <a:r>
              <a:rPr lang="en-US" sz="22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Systems</a:t>
            </a:r>
            <a:r>
              <a:rPr lang="en-US" sz="2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: Chapter Activity funding and Member Services Award criteria must be codified so we can remain consistent with expectations and decisions</a:t>
            </a:r>
          </a:p>
          <a:p>
            <a:pPr marL="228600" indent="-228600">
              <a:lnSpc>
                <a:spcPct val="90000"/>
              </a:lnSpc>
              <a:spcBef>
                <a:spcPts val="1000"/>
              </a:spcBef>
              <a:buClr>
                <a:srgbClr val="0066A1"/>
              </a:buClr>
              <a:buSzPts val="2200"/>
              <a:buFont typeface="Merriweather Sans"/>
              <a:buChar char="▸"/>
            </a:pPr>
            <a:r>
              <a:rPr lang="en-US" sz="22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Guidance</a:t>
            </a:r>
            <a:r>
              <a:rPr lang="en-US" sz="2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: Chapter handbook is great (needs some minor updates) and can be used as curriculum for chapter summits</a:t>
            </a:r>
          </a:p>
          <a:p>
            <a:pPr marL="228600" indent="-228600">
              <a:lnSpc>
                <a:spcPct val="90000"/>
              </a:lnSpc>
              <a:spcBef>
                <a:spcPts val="1000"/>
              </a:spcBef>
              <a:buClr>
                <a:srgbClr val="0066A1"/>
              </a:buClr>
              <a:buSzPts val="2200"/>
              <a:buFont typeface="Merriweather Sans"/>
              <a:buChar char="▸"/>
            </a:pPr>
            <a:r>
              <a:rPr lang="en-US" sz="22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Metrics</a:t>
            </a:r>
            <a:r>
              <a:rPr lang="en-US" sz="2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: Need a reliable way to measure member engagement and activities by each chapter</a:t>
            </a:r>
          </a:p>
          <a:p>
            <a:pPr marL="228600" indent="-228600">
              <a:lnSpc>
                <a:spcPct val="90000"/>
              </a:lnSpc>
              <a:spcBef>
                <a:spcPts val="1000"/>
              </a:spcBef>
              <a:buClr>
                <a:srgbClr val="0066A1"/>
              </a:buClr>
              <a:buSzPts val="2200"/>
              <a:buFont typeface="Merriweather Sans"/>
              <a:buChar char="▸"/>
            </a:pPr>
            <a:r>
              <a:rPr lang="en-US" sz="22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Retention</a:t>
            </a:r>
            <a:r>
              <a:rPr lang="en-US" sz="2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: Understanding retention rates (not the same as member growth rates) – Are students staying on as professionals? Are professionals staying for their career? What is our member churn?</a:t>
            </a:r>
          </a:p>
          <a:p>
            <a:pPr marL="228600" indent="-228600">
              <a:lnSpc>
                <a:spcPct val="90000"/>
              </a:lnSpc>
              <a:spcBef>
                <a:spcPts val="1000"/>
              </a:spcBef>
              <a:buClr>
                <a:srgbClr val="0066A1"/>
              </a:buClr>
              <a:buSzPts val="2200"/>
              <a:buFont typeface="Merriweather Sans"/>
              <a:buChar char="▸"/>
            </a:pPr>
            <a:endParaRPr lang="en-US" sz="22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28600" lvl="0" indent="-228600">
              <a:lnSpc>
                <a:spcPct val="90000"/>
              </a:lnSpc>
              <a:buClr>
                <a:srgbClr val="0066A1"/>
              </a:buClr>
              <a:buSzPts val="2200"/>
              <a:buFont typeface="Merriweather Sans"/>
              <a:buChar char="▸"/>
            </a:pPr>
            <a:endParaRPr sz="2200" b="1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5"/>
          <p:cNvSpPr txBox="1">
            <a:spLocks noGrp="1"/>
          </p:cNvSpPr>
          <p:nvPr>
            <p:ph type="title"/>
          </p:nvPr>
        </p:nvSpPr>
        <p:spPr>
          <a:xfrm>
            <a:off x="734807" y="59679"/>
            <a:ext cx="10515600" cy="4833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400"/>
              <a:buFont typeface="Calibri"/>
              <a:buNone/>
            </a:pPr>
            <a:r>
              <a:rPr lang="en-US">
                <a:solidFill>
                  <a:schemeClr val="lt1"/>
                </a:solidFill>
              </a:rPr>
              <a:t>Short-Term Goals</a:t>
            </a:r>
            <a:endParaRPr/>
          </a:p>
        </p:txBody>
      </p:sp>
      <p:sp>
        <p:nvSpPr>
          <p:cNvPr id="110" name="Google Shape;110;p5"/>
          <p:cNvSpPr txBox="1">
            <a:spLocks noGrp="1"/>
          </p:cNvSpPr>
          <p:nvPr>
            <p:ph type="body" idx="1"/>
          </p:nvPr>
        </p:nvSpPr>
        <p:spPr>
          <a:xfrm>
            <a:off x="735013" y="923192"/>
            <a:ext cx="10618787" cy="5875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lnSpcReduction="10000"/>
          </a:bodyPr>
          <a:lstStyle/>
          <a:p>
            <a:pPr marL="228600" indent="-228600">
              <a:buClr>
                <a:srgbClr val="0066A1"/>
              </a:buClr>
              <a:buSzPts val="2200"/>
              <a:buFont typeface="Merriweather Sans"/>
              <a:buChar char="▸"/>
            </a:pPr>
            <a:r>
              <a:rPr lang="en-US" sz="2200" b="1" u="sng" dirty="0"/>
              <a:t>Revitalize</a:t>
            </a:r>
            <a:r>
              <a:rPr lang="en-US" sz="2200" dirty="0"/>
              <a:t> current chapters/SBCs – 4 chapter summits to promote effective operations</a:t>
            </a:r>
          </a:p>
          <a:p>
            <a:pPr marL="457200" lvl="1" indent="0">
              <a:buClr>
                <a:srgbClr val="0066A1"/>
              </a:buClr>
              <a:buSzPts val="2200"/>
              <a:buNone/>
            </a:pPr>
            <a:endParaRPr lang="en-US" sz="1800" dirty="0"/>
          </a:p>
          <a:p>
            <a:pPr marL="457200" lvl="1" indent="0">
              <a:buClr>
                <a:srgbClr val="0066A1"/>
              </a:buClr>
              <a:buSzPts val="2200"/>
              <a:buNone/>
            </a:pPr>
            <a:endParaRPr lang="en-US" sz="1800" dirty="0"/>
          </a:p>
          <a:p>
            <a:pPr marL="457200" lvl="1" indent="0">
              <a:buClr>
                <a:srgbClr val="0066A1"/>
              </a:buClr>
              <a:buSzPts val="2200"/>
              <a:buNone/>
            </a:pPr>
            <a:endParaRPr lang="en-US" sz="1800" dirty="0"/>
          </a:p>
          <a:p>
            <a:pPr marL="228600" indent="-228600">
              <a:buClr>
                <a:srgbClr val="0066A1"/>
              </a:buClr>
              <a:buSzPts val="2200"/>
              <a:buFont typeface="Merriweather Sans"/>
              <a:buChar char="▸"/>
            </a:pPr>
            <a:r>
              <a:rPr lang="en-US" sz="2200" b="1" u="sng" dirty="0"/>
              <a:t>Organize</a:t>
            </a:r>
            <a:r>
              <a:rPr lang="en-US" sz="2200" dirty="0"/>
              <a:t> members currently without chapters/SBCs – Formation of 5 new chapters</a:t>
            </a:r>
          </a:p>
          <a:p>
            <a:pPr marL="685800" lvl="1" indent="-228600">
              <a:buClr>
                <a:srgbClr val="0066A1"/>
              </a:buClr>
              <a:buSzPts val="2200"/>
              <a:buFont typeface="Merriweather Sans"/>
              <a:buChar char="▸"/>
            </a:pPr>
            <a:r>
              <a:rPr lang="en-US" sz="1800" dirty="0"/>
              <a:t>Targets: Beijing, Dallas, Los Angeles, Chicago, Phoenix</a:t>
            </a:r>
          </a:p>
          <a:p>
            <a:pPr marL="228600" indent="-228600">
              <a:buClr>
                <a:srgbClr val="0066A1"/>
              </a:buClr>
              <a:buSzPts val="2200"/>
              <a:buFont typeface="Merriweather Sans"/>
              <a:buChar char="▸"/>
            </a:pPr>
            <a:r>
              <a:rPr lang="en-US" sz="2200" b="1" u="sng" dirty="0"/>
              <a:t>Systematize</a:t>
            </a:r>
            <a:r>
              <a:rPr lang="en-US" sz="2200" dirty="0"/>
              <a:t> member operations – Document our processes and decision criteria</a:t>
            </a:r>
          </a:p>
          <a:p>
            <a:pPr marL="228600" indent="-228600">
              <a:buClr>
                <a:srgbClr val="0066A1"/>
              </a:buClr>
              <a:buSzPts val="2200"/>
              <a:buFont typeface="Merriweather Sans"/>
              <a:buChar char="▸"/>
            </a:pPr>
            <a:r>
              <a:rPr lang="en-US" sz="2200" b="1" u="sng" dirty="0"/>
              <a:t>Evangelize</a:t>
            </a:r>
            <a:r>
              <a:rPr lang="en-US" sz="2200" dirty="0"/>
              <a:t> member resources – Promote educational, DL, chapter activities, panels, pubs</a:t>
            </a:r>
          </a:p>
          <a:p>
            <a:pPr marL="685800" lvl="1" indent="-228600">
              <a:buClr>
                <a:srgbClr val="0066A1"/>
              </a:buClr>
              <a:buSzPts val="2200"/>
              <a:buFont typeface="Merriweather Sans"/>
              <a:buChar char="▸"/>
            </a:pPr>
            <a:r>
              <a:rPr lang="en-US" sz="1800" dirty="0"/>
              <a:t>Professional networking and mentoring, industry engagement (Arik Brown)</a:t>
            </a:r>
          </a:p>
          <a:p>
            <a:pPr marL="685800" lvl="1" indent="-228600">
              <a:buClr>
                <a:srgbClr val="0066A1"/>
              </a:buClr>
              <a:buSzPts val="2200"/>
              <a:buFont typeface="Merriweather Sans"/>
              <a:buChar char="▸"/>
            </a:pPr>
            <a:r>
              <a:rPr lang="en-US" sz="1800" dirty="0"/>
              <a:t>Member engagement survey; PREMIER membership, WIE/YP engagement</a:t>
            </a:r>
          </a:p>
          <a:p>
            <a:pPr marL="0" indent="0">
              <a:buClr>
                <a:srgbClr val="0066A1"/>
              </a:buClr>
              <a:buSzPts val="2200"/>
              <a:buNone/>
            </a:pPr>
            <a:endParaRPr lang="en-US" sz="2200" dirty="0"/>
          </a:p>
          <a:p>
            <a:pPr marL="2286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66A1"/>
              </a:buClr>
              <a:buSzPts val="2200"/>
              <a:buFont typeface="Merriweather Sans"/>
              <a:buChar char="▸"/>
            </a:pPr>
            <a:r>
              <a:rPr lang="en-US" sz="22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Required AESS resources and support :</a:t>
            </a:r>
          </a:p>
          <a:p>
            <a:pPr marL="685800" lvl="1" indent="-228600">
              <a:spcBef>
                <a:spcPts val="1000"/>
              </a:spcBef>
              <a:buClr>
                <a:srgbClr val="0066A1"/>
              </a:buClr>
              <a:buSzPts val="2200"/>
              <a:buFont typeface="Merriweather Sans"/>
              <a:buChar char="▸"/>
            </a:pPr>
            <a:r>
              <a:rPr lang="en-US" sz="1800" dirty="0"/>
              <a:t>Funding and admin support for Summits (estimate $600/attendee, funded through chapter activities)</a:t>
            </a:r>
          </a:p>
          <a:p>
            <a:pPr marL="685800" lvl="1" indent="-228600">
              <a:spcBef>
                <a:spcPts val="1000"/>
              </a:spcBef>
              <a:buClr>
                <a:srgbClr val="0066A1"/>
              </a:buClr>
              <a:buSzPts val="2200"/>
              <a:buFont typeface="Merriweather Sans"/>
              <a:buChar char="▸"/>
            </a:pPr>
            <a:r>
              <a:rPr lang="en-US" sz="1800" dirty="0"/>
              <a:t>Member data for potential chapters</a:t>
            </a:r>
          </a:p>
          <a:p>
            <a:pPr marL="685800" lvl="1" indent="-228600">
              <a:spcBef>
                <a:spcPts val="1000"/>
              </a:spcBef>
              <a:buClr>
                <a:srgbClr val="0066A1"/>
              </a:buClr>
              <a:buSzPts val="2200"/>
              <a:buFont typeface="Merriweather Sans"/>
              <a:buChar char="▸"/>
            </a:pPr>
            <a:r>
              <a:rPr lang="en-US" sz="1800" dirty="0"/>
              <a:t>Sustained Chapter Activity funding</a:t>
            </a:r>
          </a:p>
          <a:p>
            <a:pPr marL="685800" lvl="1" indent="-228600">
              <a:spcBef>
                <a:spcPts val="1000"/>
              </a:spcBef>
              <a:buClr>
                <a:srgbClr val="0066A1"/>
              </a:buClr>
              <a:buSzPts val="2200"/>
              <a:buFont typeface="Merriweather Sans"/>
              <a:buChar char="▸"/>
            </a:pPr>
            <a:r>
              <a:rPr lang="en-US" sz="180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Member Services Committee continued support; International Directors support</a:t>
            </a:r>
            <a:endParaRPr sz="180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FDA6857D-E239-3960-550C-BD1512A2A53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23661554"/>
              </p:ext>
            </p:extLst>
          </p:nvPr>
        </p:nvGraphicFramePr>
        <p:xfrm>
          <a:off x="2751504" y="1344551"/>
          <a:ext cx="4616449" cy="952500"/>
        </p:xfrm>
        <a:graphic>
          <a:graphicData uri="http://schemas.openxmlformats.org/drawingml/2006/table">
            <a:tbl>
              <a:tblPr/>
              <a:tblGrid>
                <a:gridCol w="1386566">
                  <a:extLst>
                    <a:ext uri="{9D8B030D-6E8A-4147-A177-3AD203B41FA5}">
                      <a16:colId xmlns:a16="http://schemas.microsoft.com/office/drawing/2014/main" val="3610928292"/>
                    </a:ext>
                  </a:extLst>
                </a:gridCol>
                <a:gridCol w="734064">
                  <a:extLst>
                    <a:ext uri="{9D8B030D-6E8A-4147-A177-3AD203B41FA5}">
                      <a16:colId xmlns:a16="http://schemas.microsoft.com/office/drawing/2014/main" val="1028347512"/>
                    </a:ext>
                  </a:extLst>
                </a:gridCol>
                <a:gridCol w="929815">
                  <a:extLst>
                    <a:ext uri="{9D8B030D-6E8A-4147-A177-3AD203B41FA5}">
                      <a16:colId xmlns:a16="http://schemas.microsoft.com/office/drawing/2014/main" val="2146969021"/>
                    </a:ext>
                  </a:extLst>
                </a:gridCol>
                <a:gridCol w="783002">
                  <a:extLst>
                    <a:ext uri="{9D8B030D-6E8A-4147-A177-3AD203B41FA5}">
                      <a16:colId xmlns:a16="http://schemas.microsoft.com/office/drawing/2014/main" val="3197132943"/>
                    </a:ext>
                  </a:extLst>
                </a:gridCol>
                <a:gridCol w="783002">
                  <a:extLst>
                    <a:ext uri="{9D8B030D-6E8A-4147-A177-3AD203B41FA5}">
                      <a16:colId xmlns:a16="http://schemas.microsoft.com/office/drawing/2014/main" val="345675632"/>
                    </a:ext>
                  </a:extLst>
                </a:gridCol>
              </a:tblGrid>
              <a:tr h="19050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b="1" i="0" u="sng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Chapter Summit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b="1" i="0" u="sng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Location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b="1" i="0" u="sng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Event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b="1" i="0" u="sng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Date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b="1" i="0" u="sng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Regions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30451186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North America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Phoenix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BoG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May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R1-7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51996298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Asia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India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IEEE-SPACE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July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R10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2443941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South America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Peru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DSTEI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Sept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R9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43235079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Europe/Africa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UK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EuRAD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Oct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R8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1106040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1365</TotalTime>
  <Words>650</Words>
  <Application>Microsoft Office PowerPoint</Application>
  <PresentationFormat>Widescreen</PresentationFormat>
  <Paragraphs>126</Paragraphs>
  <Slides>10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7" baseType="lpstr">
      <vt:lpstr>Aptos Narrow</vt:lpstr>
      <vt:lpstr>Arial</vt:lpstr>
      <vt:lpstr>Calibri</vt:lpstr>
      <vt:lpstr>Courier New</vt:lpstr>
      <vt:lpstr>Merriweather Sans</vt:lpstr>
      <vt:lpstr>Noto Sans Symbols</vt:lpstr>
      <vt:lpstr>Office Theme</vt:lpstr>
      <vt:lpstr>PowerPoint Presentation</vt:lpstr>
      <vt:lpstr>Outline</vt:lpstr>
      <vt:lpstr>Recent Accomplishments</vt:lpstr>
      <vt:lpstr>Our AESS Membership</vt:lpstr>
      <vt:lpstr>Year-over-year Membership Growth 2025/2024</vt:lpstr>
      <vt:lpstr>Geographical Distribution</vt:lpstr>
      <vt:lpstr>Leverage Chapter Activity Funding for Chapter Health</vt:lpstr>
      <vt:lpstr>Current Challenges &amp; Issues</vt:lpstr>
      <vt:lpstr>Short-Term Goals</vt:lpstr>
      <vt:lpstr>Long-Term Goals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Hough,Mackenzie C</dc:creator>
  <cp:lastModifiedBy>Vince Socci</cp:lastModifiedBy>
  <cp:revision>1</cp:revision>
  <dcterms:created xsi:type="dcterms:W3CDTF">2020-06-23T20:53:44Z</dcterms:created>
  <dcterms:modified xsi:type="dcterms:W3CDTF">2026-01-26T17:39:13Z</dcterms:modified>
</cp:coreProperties>
</file>