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502" r:id="rId3"/>
    <p:sldId id="6131" r:id="rId4"/>
    <p:sldId id="444" r:id="rId5"/>
    <p:sldId id="517" r:id="rId6"/>
    <p:sldId id="6136" r:id="rId7"/>
    <p:sldId id="6132" r:id="rId8"/>
    <p:sldId id="6133" r:id="rId9"/>
    <p:sldId id="6134" r:id="rId10"/>
    <p:sldId id="282" r:id="rId11"/>
    <p:sldId id="283" r:id="rId12"/>
    <p:sldId id="6135" r:id="rId13"/>
    <p:sldId id="6137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huT47vKe53E6vW/nIBgFyOnte6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9" y="3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8" name="Google Shape;7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Program Mission: coordination, amplification, and aggregation as well as programmatic gap analysis across all of TA.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3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a2d801de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g3a2d801de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812925"/>
            <a:ext cx="91440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9" descr="Rectangl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5"/>
            <a:ext cx="12192000" cy="68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9" descr="A picture containing text, clipart, tableware, dishwa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505" y="2301364"/>
            <a:ext cx="3726659" cy="190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2E70E-167B-4E52-9956-3A3A314D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991100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−"/>
              <a:defRPr sz="2200" b="1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2000" b="1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 b="1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v"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4991056C-A547-A428-EAE0-1B654C0A67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2400" y="6592650"/>
            <a:ext cx="609600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AE23E03-A320-4D21-B667-A79BFAC07898}" type="slidenum">
              <a:rPr lang="en-US" sz="1200" b="1">
                <a:solidFill>
                  <a:schemeClr val="tx1"/>
                </a:solidFill>
                <a:latin typeface="+mn-lt"/>
                <a:ea typeface="ＭＳ Ｐゴシック" charset="-128"/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chemeClr val="tx1"/>
              </a:solidFill>
              <a:latin typeface="+mn-lt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6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0D1BF33-0809-4FC2-8ADA-2D2F34A0D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Box 49">
            <a:extLst>
              <a:ext uri="{FF2B5EF4-FFF2-40B4-BE49-F238E27FC236}">
                <a16:creationId xmlns:a16="http://schemas.microsoft.com/office/drawing/2014/main" id="{E02C2885-EA96-19E6-7D00-1862BF7BFF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2400" y="6592650"/>
            <a:ext cx="609600" cy="2778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CAE23E03-A320-4D21-B667-A79BFAC07898}" type="slidenum">
              <a:rPr lang="en-US" sz="1200" b="1">
                <a:solidFill>
                  <a:schemeClr val="tx1"/>
                </a:solidFill>
                <a:latin typeface="+mn-lt"/>
                <a:ea typeface="ＭＳ Ｐゴシック" charset="-128"/>
                <a:cs typeface="Arial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chemeClr val="tx1"/>
              </a:solidFill>
              <a:latin typeface="+mn-lt"/>
              <a:ea typeface="ＭＳ Ｐゴシック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 descr="A picture containing background patter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jpg"/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jp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4827402" y="2016895"/>
            <a:ext cx="6881887" cy="99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1" i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IEEE Aerospace Electronic Systems</a:t>
            </a:r>
            <a:endParaRPr sz="3600" b="1" i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4827402" y="3222436"/>
            <a:ext cx="6881887" cy="22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2900"/>
              <a:buFont typeface="Merriweather Sans"/>
              <a:buNone/>
            </a:pPr>
            <a:r>
              <a:rPr lang="en-US" sz="29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Braham Himed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1300"/>
              <a:buFont typeface="Merriweather Sans"/>
              <a:buNone/>
            </a:pPr>
            <a:endParaRPr sz="1300" b="1" i="1" dirty="0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2026 AESS Officer Strategic Planning Meeting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2 - 3 February 2026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Pts val="2200"/>
              <a:buFont typeface="Merriweather Sans"/>
              <a:buNone/>
            </a:pPr>
            <a:r>
              <a:rPr lang="en-US" sz="2200" b="1" i="1" dirty="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Cairo, Egypt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27"/>
          <p:cNvSpPr txBox="1"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  <a:noFill/>
          <a:ln>
            <a:noFill/>
          </a:ln>
        </p:spPr>
        <p:txBody>
          <a:bodyPr spcFirstLastPara="1" wrap="square" lIns="91433" tIns="45700" rIns="91433" bIns="45700" anchor="b" anchorCtr="0">
            <a:normAutofit/>
          </a:bodyPr>
          <a:lstStyle/>
          <a:p>
            <a:r>
              <a:rPr lang="en-US" dirty="0">
                <a:sym typeface="Open Sans"/>
              </a:rPr>
              <a:t>Programs, Incubation, Initiatives and Resources </a:t>
            </a:r>
          </a:p>
        </p:txBody>
      </p:sp>
      <p:sp>
        <p:nvSpPr>
          <p:cNvPr id="791" name="Google Shape;791;p27"/>
          <p:cNvSpPr txBox="1">
            <a:spLocks noGrp="1"/>
          </p:cNvSpPr>
          <p:nvPr>
            <p:ph idx="1"/>
          </p:nvPr>
        </p:nvSpPr>
        <p:spPr>
          <a:xfrm>
            <a:off x="838200" y="1066801"/>
            <a:ext cx="10515600" cy="4991100"/>
          </a:xfr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Strategic Programs</a:t>
            </a:r>
          </a:p>
          <a:p>
            <a:r>
              <a:rPr lang="en-US" u="sng" dirty="0"/>
              <a:t>IEEE Entrepreneurship</a:t>
            </a:r>
          </a:p>
          <a:p>
            <a:r>
              <a:rPr lang="en-US" dirty="0"/>
              <a:t>IEEE </a:t>
            </a:r>
            <a:r>
              <a:rPr lang="en-US" dirty="0" err="1"/>
              <a:t>TechEthics</a:t>
            </a:r>
            <a:r>
              <a:rPr lang="en-US" dirty="0"/>
              <a:t> </a:t>
            </a:r>
          </a:p>
          <a:p>
            <a:r>
              <a:rPr lang="en-US" dirty="0"/>
              <a:t>TAB Broadening Participation Committee</a:t>
            </a:r>
          </a:p>
          <a:p>
            <a:r>
              <a:rPr lang="en-US" dirty="0"/>
              <a:t>Coordination with MGA Affinity Groups: </a:t>
            </a:r>
          </a:p>
          <a:p>
            <a:pPr lvl="1"/>
            <a:r>
              <a:rPr lang="en-US" dirty="0"/>
              <a:t>IEEE Young Professionals</a:t>
            </a:r>
          </a:p>
          <a:p>
            <a:pPr lvl="1"/>
            <a:r>
              <a:rPr lang="en-US" dirty="0"/>
              <a:t>IEEE Women in Engineering</a:t>
            </a:r>
          </a:p>
          <a:p>
            <a:r>
              <a:rPr lang="en-US" u="sng" dirty="0"/>
              <a:t>Future Directions Initiatives</a:t>
            </a:r>
          </a:p>
          <a:p>
            <a:r>
              <a:rPr lang="en-US" dirty="0"/>
              <a:t>Resources &amp; Platforms</a:t>
            </a:r>
          </a:p>
          <a:p>
            <a:r>
              <a:rPr lang="en-US" dirty="0"/>
              <a:t>IEEE Resource Centers – education</a:t>
            </a:r>
          </a:p>
          <a:p>
            <a:r>
              <a:rPr lang="en-US" dirty="0"/>
              <a:t>IEEE </a:t>
            </a:r>
            <a:r>
              <a:rPr lang="en-US" dirty="0" err="1"/>
              <a:t>DataPort</a:t>
            </a:r>
            <a:r>
              <a:rPr lang="en-US" dirty="0"/>
              <a:t> – platform for data and project ideas</a:t>
            </a:r>
          </a:p>
        </p:txBody>
      </p:sp>
      <p:pic>
        <p:nvPicPr>
          <p:cNvPr id="793" name="Google Shape;7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8811" y="1428762"/>
            <a:ext cx="2089209" cy="58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646" y="2477599"/>
            <a:ext cx="1453508" cy="455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73794" y="6293270"/>
            <a:ext cx="2089211" cy="340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8020" y="4261785"/>
            <a:ext cx="1995300" cy="1275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563998" y="3428466"/>
            <a:ext cx="3422323" cy="588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163005" y="3379451"/>
            <a:ext cx="1680068" cy="127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2471007-6081-37BA-FDAF-EE3C57527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</p:spPr>
        <p:txBody>
          <a:bodyPr/>
          <a:lstStyle/>
          <a:p>
            <a:r>
              <a:rPr lang="en-US" dirty="0">
                <a:sym typeface="Open Sans Light"/>
              </a:rPr>
              <a:t>2026 Future Directions Initiatives &amp; Collaborations</a:t>
            </a:r>
            <a:endParaRPr lang="en-US" dirty="0"/>
          </a:p>
        </p:txBody>
      </p:sp>
      <p:pic>
        <p:nvPicPr>
          <p:cNvPr id="805" name="Google Shape;805;g3a2d801dead_0_0" descr="A picture containing shap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3952" y="2790859"/>
            <a:ext cx="2581777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g3a2d801dead_0_0" descr="A picture containing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809" y="4682086"/>
            <a:ext cx="2066227" cy="1377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g3a2d801dead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6507" y="2790866"/>
            <a:ext cx="2000296" cy="1276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g3a2d801dead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20419" y="2458092"/>
            <a:ext cx="2458927" cy="819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g3a2d801dead_0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586" y="1988348"/>
            <a:ext cx="2986839" cy="104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g3a2d801dead_0_0" descr="A picture containing text, bottle, sig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64269" y="5024768"/>
            <a:ext cx="2986835" cy="1034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g3a2d801dead_0_0" descr="A purple and blue text on a black background&#10;&#10;Description automatically generated with medium confidenc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59730" y="3515909"/>
            <a:ext cx="2515364" cy="868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2" name="Google Shape;812;g3a2d801dead_0_0" descr="A picture containing font, graphics, screenshot, tex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00277" y="966247"/>
            <a:ext cx="2986840" cy="101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3" name="Google Shape;813;g3a2d801dead_0_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313264" y="4682093"/>
            <a:ext cx="2666793" cy="87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5" name="Google Shape;815;g3a2d801dead_0_0" descr="IEEE Wireless Power Transfer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784225" y="957114"/>
            <a:ext cx="14986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g3a2d801dead_0_0" descr="IEEE Global Semiconductor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341551" y="1259459"/>
            <a:ext cx="2794000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g3a2d801dead_0_0" descr="IEEE Smart Agri-Food Systems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5810" y="3330730"/>
            <a:ext cx="2222500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g3a2d801dead_0_0" descr="IEEE AI Coaliti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415221" y="4565227"/>
            <a:ext cx="24765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g3a2d801dead_0_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419267" y="1113200"/>
            <a:ext cx="3046600" cy="101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495BCE-ACDA-CC1F-FAED-D21A8377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</p:spPr>
        <p:txBody>
          <a:bodyPr/>
          <a:lstStyle/>
          <a:p>
            <a:r>
              <a:rPr lang="en-US" dirty="0"/>
              <a:t>AESS Strategic Planning Meeting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8547E-A1E3-CBA0-594E-36919F304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991100"/>
          </a:xfrm>
        </p:spPr>
        <p:txBody>
          <a:bodyPr/>
          <a:lstStyle/>
          <a:p>
            <a:r>
              <a:rPr lang="en-US" dirty="0"/>
              <a:t>Accomplishments</a:t>
            </a:r>
          </a:p>
          <a:p>
            <a:endParaRPr lang="en-US" dirty="0"/>
          </a:p>
          <a:p>
            <a:r>
              <a:rPr lang="en-US" u="sng" dirty="0"/>
              <a:t>Challenges</a:t>
            </a:r>
          </a:p>
          <a:p>
            <a:pPr lvl="1"/>
            <a:r>
              <a:rPr lang="en-US" dirty="0"/>
              <a:t>Identify sources</a:t>
            </a:r>
          </a:p>
          <a:p>
            <a:pPr lvl="1"/>
            <a:r>
              <a:rPr lang="en-US" dirty="0"/>
              <a:t>Proposed actions</a:t>
            </a:r>
          </a:p>
          <a:p>
            <a:pPr lvl="1"/>
            <a:r>
              <a:rPr lang="en-US" dirty="0"/>
              <a:t>Timeline</a:t>
            </a:r>
          </a:p>
          <a:p>
            <a:r>
              <a:rPr lang="en-US" dirty="0"/>
              <a:t>Short-Term Goals</a:t>
            </a:r>
          </a:p>
          <a:p>
            <a:endParaRPr lang="en-US" dirty="0"/>
          </a:p>
          <a:p>
            <a:r>
              <a:rPr lang="en-US" dirty="0"/>
              <a:t>Long-Term Goals</a:t>
            </a:r>
          </a:p>
        </p:txBody>
      </p:sp>
    </p:spTree>
    <p:extLst>
      <p:ext uri="{BB962C8B-B14F-4D97-AF65-F5344CB8AC3E}">
        <p14:creationId xmlns:p14="http://schemas.microsoft.com/office/powerpoint/2010/main" val="25141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B852-DD72-ED2A-FBFE-69EB8589B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085C4-7A6C-ABF6-75D7-814629B60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 to those who made the trip to Cairo, Egypt</a:t>
            </a:r>
          </a:p>
          <a:p>
            <a:pPr lvl="1"/>
            <a:r>
              <a:rPr lang="en-US" dirty="0"/>
              <a:t>Enjoy your time!</a:t>
            </a:r>
          </a:p>
          <a:p>
            <a:pPr lvl="1"/>
            <a:endParaRPr lang="en-US" dirty="0"/>
          </a:p>
          <a:p>
            <a:r>
              <a:rPr lang="en-US" dirty="0"/>
              <a:t>Very strong AESS BoG</a:t>
            </a:r>
          </a:p>
          <a:p>
            <a:pPr lvl="1"/>
            <a:r>
              <a:rPr lang="en-US" dirty="0"/>
              <a:t>Great contributions</a:t>
            </a:r>
          </a:p>
          <a:p>
            <a:pPr lvl="1"/>
            <a:r>
              <a:rPr lang="en-US" dirty="0"/>
              <a:t>Major activities</a:t>
            </a:r>
          </a:p>
          <a:p>
            <a:pPr lvl="1"/>
            <a:r>
              <a:rPr lang="en-US"/>
              <a:t>Overall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8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772A8-D254-809B-58F6-56CED3C60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158" y="1468900"/>
            <a:ext cx="10515600" cy="20060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/>
              <a:t>Congratulations to Mr. Abdelrahman “Tarek” Metwally, for establishing The AESS Egypt Section Chapter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8E6A5937-DD7E-2522-5F3F-42C92B313486}"/>
              </a:ext>
            </a:extLst>
          </p:cNvPr>
          <p:cNvSpPr txBox="1">
            <a:spLocks/>
          </p:cNvSpPr>
          <p:nvPr/>
        </p:nvSpPr>
        <p:spPr>
          <a:xfrm>
            <a:off x="956482" y="3760198"/>
            <a:ext cx="10515600" cy="200600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Calibri" panose="020F0502020204030204" pitchFamily="34" charset="0"/>
              <a:buChar char="−"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§"/>
              <a:defRPr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/>
              <a:t>Also, many thanks for supporting the 2026 AESS Strategic Planning Meeting (SPM)</a:t>
            </a:r>
          </a:p>
        </p:txBody>
      </p:sp>
    </p:spTree>
    <p:extLst>
      <p:ext uri="{BB962C8B-B14F-4D97-AF65-F5344CB8AC3E}">
        <p14:creationId xmlns:p14="http://schemas.microsoft.com/office/powerpoint/2010/main" val="154104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44D8-3153-3943-8822-EB839F443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2364B-20D8-794A-A30A-9046DE7D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Introduce New Board of Governors &amp; Officers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―"/>
            </a:pPr>
            <a:r>
              <a:rPr lang="en-US" b="1" dirty="0"/>
              <a:t>Roles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IEEE TAB Meetings</a:t>
            </a:r>
          </a:p>
          <a:p>
            <a:pPr lvl="1">
              <a:buFont typeface="Calibri" panose="020F0502020204030204" pitchFamily="34" charset="0"/>
              <a:buChar char="―"/>
            </a:pPr>
            <a:r>
              <a:rPr lang="en-US" dirty="0"/>
              <a:t>Items of Interest</a:t>
            </a:r>
          </a:p>
          <a:p>
            <a:r>
              <a:rPr lang="en-US" dirty="0"/>
              <a:t>AESS Strategic Planning Meeting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―"/>
            </a:pPr>
            <a:r>
              <a:rPr lang="en-US" b="1" dirty="0"/>
              <a:t>Accomplishments, </a:t>
            </a:r>
            <a:r>
              <a:rPr lang="en-US" b="1" u="sng" dirty="0"/>
              <a:t>Challenges</a:t>
            </a:r>
            <a:r>
              <a:rPr lang="en-US" b="1" dirty="0"/>
              <a:t>, Short- and Long-Term Goals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15180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AF3B2837-46D3-DCAA-88B7-62B42FF0E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88" y="904913"/>
            <a:ext cx="2194560" cy="2194560"/>
          </a:xfrm>
          <a:prstGeom prst="rect">
            <a:avLst/>
          </a:prstGeom>
          <a:ln w="28575">
            <a:solidFill>
              <a:srgbClr val="0C70AC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CB501C9-3CB2-4916-CC21-B757F81AA08D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76200">
            <a:noFill/>
          </a:ln>
        </p:spPr>
        <p:txBody>
          <a:bodyPr/>
          <a:lstStyle/>
          <a:p>
            <a:r>
              <a:rPr lang="en-US" dirty="0"/>
              <a:t>Officers (2026)</a:t>
            </a:r>
          </a:p>
        </p:txBody>
      </p:sp>
      <p:sp>
        <p:nvSpPr>
          <p:cNvPr id="12" name="Google Shape;239;p4">
            <a:extLst>
              <a:ext uri="{FF2B5EF4-FFF2-40B4-BE49-F238E27FC236}">
                <a16:creationId xmlns:a16="http://schemas.microsoft.com/office/drawing/2014/main" id="{5FDE1B34-5B6D-88F7-8505-A7BE85DB6C79}"/>
              </a:ext>
            </a:extLst>
          </p:cNvPr>
          <p:cNvSpPr txBox="1"/>
          <p:nvPr/>
        </p:nvSpPr>
        <p:spPr>
          <a:xfrm>
            <a:off x="8515788" y="3156148"/>
            <a:ext cx="2194560" cy="692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>
                <a:solidFill>
                  <a:srgbClr val="0C70AC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1800" b="1" dirty="0">
              <a:solidFill>
                <a:srgbClr val="0C70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Braham Himed</a:t>
            </a:r>
            <a:endParaRPr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96B3A6-4DA8-9BF2-945A-698AE5865707}"/>
              </a:ext>
            </a:extLst>
          </p:cNvPr>
          <p:cNvSpPr txBox="1"/>
          <p:nvPr/>
        </p:nvSpPr>
        <p:spPr>
          <a:xfrm>
            <a:off x="4812995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Secretary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33FC6-9B0D-F1DA-8362-B76D6E97A903}"/>
              </a:ext>
            </a:extLst>
          </p:cNvPr>
          <p:cNvSpPr txBox="1"/>
          <p:nvPr/>
        </p:nvSpPr>
        <p:spPr>
          <a:xfrm>
            <a:off x="2963883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Past President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E7B25-55D2-76FE-CF9E-D0134D67CBDB}"/>
              </a:ext>
            </a:extLst>
          </p:cNvPr>
          <p:cNvSpPr txBox="1"/>
          <p:nvPr/>
        </p:nvSpPr>
        <p:spPr>
          <a:xfrm>
            <a:off x="1072407" y="1075138"/>
            <a:ext cx="10855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President-Elect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4ED2E7-27C4-201E-1F2F-F66C18001521}"/>
              </a:ext>
            </a:extLst>
          </p:cNvPr>
          <p:cNvSpPr txBox="1"/>
          <p:nvPr/>
        </p:nvSpPr>
        <p:spPr>
          <a:xfrm>
            <a:off x="6649106" y="1075138"/>
            <a:ext cx="1085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Treasurer</a:t>
            </a:r>
          </a:p>
        </p:txBody>
      </p:sp>
      <p:pic>
        <p:nvPicPr>
          <p:cNvPr id="21" name="Picture 2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875331B9-E70B-5EEB-AB93-DAD429FDC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88" y="1313364"/>
            <a:ext cx="1756607" cy="2468880"/>
          </a:xfrm>
          <a:prstGeom prst="rect">
            <a:avLst/>
          </a:prstGeom>
        </p:spPr>
      </p:pic>
      <p:pic>
        <p:nvPicPr>
          <p:cNvPr id="23" name="Picture 22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1F84E316-952C-7EF0-DB6D-B435FE67E0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08" y="1313364"/>
            <a:ext cx="1724518" cy="2468880"/>
          </a:xfrm>
          <a:prstGeom prst="rect">
            <a:avLst/>
          </a:prstGeom>
        </p:spPr>
      </p:pic>
      <p:pic>
        <p:nvPicPr>
          <p:cNvPr id="25" name="Picture 2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3CCB7C23-7DE8-52EC-E076-D3BC7951A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839" y="1313364"/>
            <a:ext cx="1671881" cy="2468880"/>
          </a:xfrm>
          <a:prstGeom prst="rect">
            <a:avLst/>
          </a:prstGeom>
        </p:spPr>
      </p:pic>
      <p:pic>
        <p:nvPicPr>
          <p:cNvPr id="29" name="Picture 28" descr="Graphical user interface&#10;&#10;AI-generated content may be incorrect.">
            <a:extLst>
              <a:ext uri="{FF2B5EF4-FFF2-40B4-BE49-F238E27FC236}">
                <a16:creationId xmlns:a16="http://schemas.microsoft.com/office/drawing/2014/main" id="{00A8A7B6-C3CE-0F58-9D14-71E2612DB2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33" y="1313364"/>
            <a:ext cx="1698515" cy="24688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E733BB6-3877-0383-136F-CCDE1D9E71A7}"/>
              </a:ext>
            </a:extLst>
          </p:cNvPr>
          <p:cNvSpPr txBox="1"/>
          <p:nvPr/>
        </p:nvSpPr>
        <p:spPr>
          <a:xfrm>
            <a:off x="191804" y="4158569"/>
            <a:ext cx="108556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Awards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1D964A1-5969-6B58-5350-AB5EFB4A507C}"/>
              </a:ext>
            </a:extLst>
          </p:cNvPr>
          <p:cNvSpPr txBox="1"/>
          <p:nvPr/>
        </p:nvSpPr>
        <p:spPr>
          <a:xfrm>
            <a:off x="1559409" y="4158569"/>
            <a:ext cx="1188720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Conferences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6607B7-F993-13CB-7F75-9804E880CE08}"/>
              </a:ext>
            </a:extLst>
          </p:cNvPr>
          <p:cNvSpPr txBox="1"/>
          <p:nvPr/>
        </p:nvSpPr>
        <p:spPr>
          <a:xfrm>
            <a:off x="2960511" y="4158569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Education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8C4909-8430-28A2-9527-377ADC5DE444}"/>
              </a:ext>
            </a:extLst>
          </p:cNvPr>
          <p:cNvSpPr txBox="1"/>
          <p:nvPr/>
        </p:nvSpPr>
        <p:spPr>
          <a:xfrm>
            <a:off x="4348557" y="4158569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Finance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85F32A-2CE1-FC90-8256-0A30B44500F4}"/>
              </a:ext>
            </a:extLst>
          </p:cNvPr>
          <p:cNvSpPr txBox="1"/>
          <p:nvPr/>
        </p:nvSpPr>
        <p:spPr>
          <a:xfrm>
            <a:off x="5762329" y="4054973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Industry Relations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F2EB27-D0CC-1111-AF2A-F5890143ECE8}"/>
              </a:ext>
            </a:extLst>
          </p:cNvPr>
          <p:cNvSpPr txBox="1"/>
          <p:nvPr/>
        </p:nvSpPr>
        <p:spPr>
          <a:xfrm>
            <a:off x="7140669" y="4054973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Member Services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16C9-F4A0-44C8-9242-268B1687B1A1}"/>
              </a:ext>
            </a:extLst>
          </p:cNvPr>
          <p:cNvSpPr txBox="1"/>
          <p:nvPr/>
        </p:nvSpPr>
        <p:spPr>
          <a:xfrm>
            <a:off x="8473984" y="4158569"/>
            <a:ext cx="118872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Publications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54C0063-B647-2B89-84DD-76F23A5CF935}"/>
              </a:ext>
            </a:extLst>
          </p:cNvPr>
          <p:cNvSpPr txBox="1"/>
          <p:nvPr/>
        </p:nvSpPr>
        <p:spPr>
          <a:xfrm>
            <a:off x="9729677" y="4054971"/>
            <a:ext cx="11887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/>
              <a:t>Vice President Technical Operations</a:t>
            </a:r>
          </a:p>
        </p:txBody>
      </p:sp>
      <p:pic>
        <p:nvPicPr>
          <p:cNvPr id="39" name="Picture 3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3EE2455-0586-CF10-D984-37DBAF356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3" y="4278676"/>
            <a:ext cx="1283370" cy="1828800"/>
          </a:xfrm>
          <a:prstGeom prst="rect">
            <a:avLst/>
          </a:prstGeom>
        </p:spPr>
      </p:pic>
      <p:pic>
        <p:nvPicPr>
          <p:cNvPr id="41" name="Picture 40" descr="A person in a suit&#10;&#10;AI-generated content may be incorrect.">
            <a:extLst>
              <a:ext uri="{FF2B5EF4-FFF2-40B4-BE49-F238E27FC236}">
                <a16:creationId xmlns:a16="http://schemas.microsoft.com/office/drawing/2014/main" id="{9240E154-24C5-6E23-3B93-09B622CBC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56" y="4278676"/>
            <a:ext cx="1317026" cy="1828800"/>
          </a:xfrm>
          <a:prstGeom prst="rect">
            <a:avLst/>
          </a:prstGeom>
        </p:spPr>
      </p:pic>
      <p:pic>
        <p:nvPicPr>
          <p:cNvPr id="43" name="Picture 42" descr="A person in a button up shirt&#10;&#10;AI-generated content may be incorrect.">
            <a:extLst>
              <a:ext uri="{FF2B5EF4-FFF2-40B4-BE49-F238E27FC236}">
                <a16:creationId xmlns:a16="http://schemas.microsoft.com/office/drawing/2014/main" id="{7A46F706-85E2-A65B-756D-D0BCDF6AF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65" y="4278676"/>
            <a:ext cx="1247212" cy="1828800"/>
          </a:xfrm>
          <a:prstGeom prst="rect">
            <a:avLst/>
          </a:prstGeom>
        </p:spPr>
      </p:pic>
      <p:pic>
        <p:nvPicPr>
          <p:cNvPr id="45" name="Picture 44" descr="A person in a suit and tie&#10;&#10;AI-generated content may be incorrect.">
            <a:extLst>
              <a:ext uri="{FF2B5EF4-FFF2-40B4-BE49-F238E27FC236}">
                <a16:creationId xmlns:a16="http://schemas.microsoft.com/office/drawing/2014/main" id="{749B0FA1-4ECF-9BD4-008D-3B03D69EB0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460" y="4278676"/>
            <a:ext cx="1290914" cy="1828800"/>
          </a:xfrm>
          <a:prstGeom prst="rect">
            <a:avLst/>
          </a:prstGeom>
        </p:spPr>
      </p:pic>
      <p:pic>
        <p:nvPicPr>
          <p:cNvPr id="47" name="Picture 46" descr="A person in a suit&#10;&#10;AI-generated content may be incorrect.">
            <a:extLst>
              <a:ext uri="{FF2B5EF4-FFF2-40B4-BE49-F238E27FC236}">
                <a16:creationId xmlns:a16="http://schemas.microsoft.com/office/drawing/2014/main" id="{FBE337AA-8A91-BB9D-A81A-99E8E7979E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72" y="4278676"/>
            <a:ext cx="1093730" cy="1828800"/>
          </a:xfrm>
          <a:prstGeom prst="rect">
            <a:avLst/>
          </a:prstGeom>
        </p:spPr>
      </p:pic>
      <p:pic>
        <p:nvPicPr>
          <p:cNvPr id="51" name="Picture 50" descr="A person in a blue shirt&#10;&#10;AI-generated content may be incorrect.">
            <a:extLst>
              <a:ext uri="{FF2B5EF4-FFF2-40B4-BE49-F238E27FC236}">
                <a16:creationId xmlns:a16="http://schemas.microsoft.com/office/drawing/2014/main" id="{951DCB0D-D8CC-2134-DF18-9E1A88BA37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58" y="4278676"/>
            <a:ext cx="1188373" cy="1828800"/>
          </a:xfrm>
          <a:prstGeom prst="rect">
            <a:avLst/>
          </a:prstGeom>
        </p:spPr>
      </p:pic>
      <p:pic>
        <p:nvPicPr>
          <p:cNvPr id="53" name="Picture 52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BD8BA5BE-4BB6-F2AD-F62B-5C7BD07053C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114" y="4278676"/>
            <a:ext cx="1225830" cy="1828800"/>
          </a:xfrm>
          <a:prstGeom prst="rect">
            <a:avLst/>
          </a:prstGeom>
        </p:spPr>
      </p:pic>
      <p:pic>
        <p:nvPicPr>
          <p:cNvPr id="55" name="Picture 54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E65C6E8D-5DBD-1635-34E1-50E817D08B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57" y="4278676"/>
            <a:ext cx="12986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5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05F62-F181-293F-6C2A-05754C67CE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icture containing text&#10;&#10;AI-generated content may be incorrect.">
            <a:extLst>
              <a:ext uri="{FF2B5EF4-FFF2-40B4-BE49-F238E27FC236}">
                <a16:creationId xmlns:a16="http://schemas.microsoft.com/office/drawing/2014/main" id="{434A705F-8CA4-371F-FA29-90B49837A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57" y="5133537"/>
            <a:ext cx="1256454" cy="16459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8AFE4EB-240A-CF3B-78EE-CA5F17AE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</p:spPr>
        <p:txBody>
          <a:bodyPr/>
          <a:lstStyle/>
          <a:p>
            <a:r>
              <a:rPr lang="it-IT" dirty="0"/>
              <a:t>Members at Large (2026)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EA2328-6D19-7724-18F1-EC99CA55C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53" y="2818845"/>
            <a:ext cx="4129710" cy="18288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D143BD-DFFE-8DCC-B0B4-CC949582A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97" y="5133537"/>
            <a:ext cx="3113169" cy="1645920"/>
          </a:xfrm>
          <a:prstGeom prst="rect">
            <a:avLst/>
          </a:prstGeom>
        </p:spPr>
      </p:pic>
      <p:pic>
        <p:nvPicPr>
          <p:cNvPr id="5" name="Picture 4" descr="A person wearing a suit and tie&#10;&#10;AI-generated content may be incorrect.">
            <a:extLst>
              <a:ext uri="{FF2B5EF4-FFF2-40B4-BE49-F238E27FC236}">
                <a16:creationId xmlns:a16="http://schemas.microsoft.com/office/drawing/2014/main" id="{F020F717-F205-369C-7812-16F79BBFB4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47" y="5133537"/>
            <a:ext cx="1138846" cy="1188720"/>
          </a:xfrm>
          <a:prstGeom prst="rect">
            <a:avLst/>
          </a:prstGeom>
        </p:spPr>
      </p:pic>
      <p:sp>
        <p:nvSpPr>
          <p:cNvPr id="9" name="Rettangolo 15">
            <a:extLst>
              <a:ext uri="{FF2B5EF4-FFF2-40B4-BE49-F238E27FC236}">
                <a16:creationId xmlns:a16="http://schemas.microsoft.com/office/drawing/2014/main" id="{F0EF6EB8-D5BF-7A29-595A-B29E4CABE3A9}"/>
              </a:ext>
            </a:extLst>
          </p:cNvPr>
          <p:cNvSpPr/>
          <p:nvPr/>
        </p:nvSpPr>
        <p:spPr>
          <a:xfrm>
            <a:off x="9412991" y="5155210"/>
            <a:ext cx="1754192" cy="616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latin typeface="Arial" panose="020B0604020202020204" pitchFamily="34" charset="0"/>
              </a:rPr>
              <a:t>Julia Briggs, </a:t>
            </a:r>
            <a:r>
              <a:rPr lang="en-US" sz="1200" dirty="0"/>
              <a:t>Operations Management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  <p:pic>
        <p:nvPicPr>
          <p:cNvPr id="11" name="Picture 10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58FBD3E2-98A9-5171-873D-4759E26213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15" y="3130786"/>
            <a:ext cx="1609344" cy="2011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89173B-7448-5FFA-9C38-BB0093DC1D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56" y="892575"/>
            <a:ext cx="1261952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544BCF-C7B7-7023-2C55-FB9251770A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10" y="892575"/>
            <a:ext cx="12827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A4B0FF-AA90-40BF-DFF7-D1360D35B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12" y="892575"/>
            <a:ext cx="123939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569DD0-158A-860E-8857-C749E56026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696" y="892575"/>
            <a:ext cx="1247640" cy="1828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604C084-5698-DCCF-5A7D-F8FEC4B37C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10" y="892575"/>
            <a:ext cx="1255540" cy="1828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E4CA41-24CC-677B-5446-0E63080BEF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281" y="892575"/>
            <a:ext cx="1246720" cy="1828800"/>
          </a:xfrm>
          <a:prstGeom prst="rect">
            <a:avLst/>
          </a:prstGeom>
        </p:spPr>
      </p:pic>
      <p:pic>
        <p:nvPicPr>
          <p:cNvPr id="30" name="Picture 29" descr="A person in a suit and tie&#10;&#10;AI-generated content may be incorrect.">
            <a:extLst>
              <a:ext uri="{FF2B5EF4-FFF2-40B4-BE49-F238E27FC236}">
                <a16:creationId xmlns:a16="http://schemas.microsoft.com/office/drawing/2014/main" id="{0BDBD2E7-2AA2-F6C9-60B3-1013B811BF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35" y="892575"/>
            <a:ext cx="1231080" cy="1828800"/>
          </a:xfrm>
          <a:prstGeom prst="rect">
            <a:avLst/>
          </a:prstGeom>
        </p:spPr>
      </p:pic>
      <p:pic>
        <p:nvPicPr>
          <p:cNvPr id="32" name="Picture 31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0ACA25F-35CC-BA98-86B9-3DE528BE52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132" y="892575"/>
            <a:ext cx="1128260" cy="1828800"/>
          </a:xfrm>
          <a:prstGeom prst="rect">
            <a:avLst/>
          </a:prstGeom>
        </p:spPr>
      </p:pic>
      <p:pic>
        <p:nvPicPr>
          <p:cNvPr id="34" name="Picture 33" descr="A picture containing logo&#10;&#10;AI-generated content may be incorrect.">
            <a:extLst>
              <a:ext uri="{FF2B5EF4-FFF2-40B4-BE49-F238E27FC236}">
                <a16:creationId xmlns:a16="http://schemas.microsoft.com/office/drawing/2014/main" id="{93BE64FE-47CF-B890-214E-2EA942FE0D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63" y="2818845"/>
            <a:ext cx="1439280" cy="1828800"/>
          </a:xfrm>
          <a:prstGeom prst="rect">
            <a:avLst/>
          </a:prstGeom>
        </p:spPr>
      </p:pic>
      <p:pic>
        <p:nvPicPr>
          <p:cNvPr id="36" name="Picture 35" descr="Application&#10;&#10;AI-generated content may be incorrect.">
            <a:extLst>
              <a:ext uri="{FF2B5EF4-FFF2-40B4-BE49-F238E27FC236}">
                <a16:creationId xmlns:a16="http://schemas.microsoft.com/office/drawing/2014/main" id="{79EAAC5F-9AA1-BC5B-AF02-04D332DFA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351" y="2818845"/>
            <a:ext cx="1203040" cy="1828800"/>
          </a:xfrm>
          <a:prstGeom prst="rect">
            <a:avLst/>
          </a:prstGeom>
        </p:spPr>
      </p:pic>
      <p:pic>
        <p:nvPicPr>
          <p:cNvPr id="38" name="Picture 37" descr="A picture containing icon&#10;&#10;AI-generated content may be incorrect.">
            <a:extLst>
              <a:ext uri="{FF2B5EF4-FFF2-40B4-BE49-F238E27FC236}">
                <a16:creationId xmlns:a16="http://schemas.microsoft.com/office/drawing/2014/main" id="{82BF0EB1-D353-3765-2673-2A2395D1B9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65" y="5133537"/>
            <a:ext cx="1049700" cy="1371600"/>
          </a:xfrm>
          <a:prstGeom prst="rect">
            <a:avLst/>
          </a:prstGeom>
        </p:spPr>
      </p:pic>
      <p:pic>
        <p:nvPicPr>
          <p:cNvPr id="40" name="Picture 39" descr="A picture containing text&#10;&#10;AI-generated content may be incorrect.">
            <a:extLst>
              <a:ext uri="{FF2B5EF4-FFF2-40B4-BE49-F238E27FC236}">
                <a16:creationId xmlns:a16="http://schemas.microsoft.com/office/drawing/2014/main" id="{29AF04BE-48AA-9EC7-2D89-50180E8492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565" y="5133537"/>
            <a:ext cx="1017525" cy="1371600"/>
          </a:xfrm>
          <a:prstGeom prst="rect">
            <a:avLst/>
          </a:prstGeom>
        </p:spPr>
      </p:pic>
      <p:pic>
        <p:nvPicPr>
          <p:cNvPr id="42" name="Picture 41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70E3B661-A51B-12C1-3E5C-891BA208BA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417" y="5133537"/>
            <a:ext cx="1095966" cy="164592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5E3F883-D3FE-01DB-C93A-A87565E535FD}"/>
              </a:ext>
            </a:extLst>
          </p:cNvPr>
          <p:cNvSpPr txBox="1"/>
          <p:nvPr/>
        </p:nvSpPr>
        <p:spPr>
          <a:xfrm>
            <a:off x="234176" y="4772722"/>
            <a:ext cx="3635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Presidential Appointments</a:t>
            </a:r>
          </a:p>
        </p:txBody>
      </p:sp>
      <p:pic>
        <p:nvPicPr>
          <p:cNvPr id="4" name="Picture 3" descr="A person smiling for the camera&#10;&#10;AI-generated content may be incorrect.">
            <a:extLst>
              <a:ext uri="{FF2B5EF4-FFF2-40B4-BE49-F238E27FC236}">
                <a16:creationId xmlns:a16="http://schemas.microsoft.com/office/drawing/2014/main" id="{B0874FBE-C432-C112-A619-7584FB13B2A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r="26359"/>
          <a:stretch>
            <a:fillRect/>
          </a:stretch>
        </p:blipFill>
        <p:spPr>
          <a:xfrm>
            <a:off x="4821544" y="2818845"/>
            <a:ext cx="1233241" cy="1463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1A94B9-AF86-AB20-E151-E6384F7148FF}"/>
              </a:ext>
            </a:extLst>
          </p:cNvPr>
          <p:cNvSpPr txBox="1"/>
          <p:nvPr/>
        </p:nvSpPr>
        <p:spPr>
          <a:xfrm>
            <a:off x="3772414" y="4816656"/>
            <a:ext cx="36352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International Directors</a:t>
            </a:r>
          </a:p>
        </p:txBody>
      </p:sp>
      <p:pic>
        <p:nvPicPr>
          <p:cNvPr id="10" name="Picture 9" descr="A person wearing a tie&#10;&#10;AI-generated content may be incorrect.">
            <a:extLst>
              <a:ext uri="{FF2B5EF4-FFF2-40B4-BE49-F238E27FC236}">
                <a16:creationId xmlns:a16="http://schemas.microsoft.com/office/drawing/2014/main" id="{4B92AAA3-F421-EA8B-EABD-D372A04DCEA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1566" y="5133537"/>
            <a:ext cx="1097280" cy="1097280"/>
          </a:xfrm>
          <a:prstGeom prst="rect">
            <a:avLst/>
          </a:prstGeom>
        </p:spPr>
      </p:pic>
      <p:pic>
        <p:nvPicPr>
          <p:cNvPr id="13" name="Picture 12" descr="A person wearing a tie&#10;&#10;AI-generated content may be incorrect.">
            <a:extLst>
              <a:ext uri="{FF2B5EF4-FFF2-40B4-BE49-F238E27FC236}">
                <a16:creationId xmlns:a16="http://schemas.microsoft.com/office/drawing/2014/main" id="{FC0A55C3-5DDC-4914-9D66-04608C8CF86C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7282282" y="5133537"/>
            <a:ext cx="1000808" cy="10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37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E5C2-6087-6445-FF64-29ED9E8B5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as 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C92C-815D-E232-BE86-2B641451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 AESS presence in under-represented regions</a:t>
            </a:r>
          </a:p>
          <a:p>
            <a:pPr lvl="1"/>
            <a:r>
              <a:rPr lang="en-US" dirty="0"/>
              <a:t>Student enrolments (another 2,000+ growth in next 2 years)</a:t>
            </a:r>
          </a:p>
          <a:p>
            <a:pPr lvl="1"/>
            <a:r>
              <a:rPr lang="en-US" dirty="0"/>
              <a:t>Increase chapter activities</a:t>
            </a:r>
          </a:p>
          <a:p>
            <a:pPr lvl="1"/>
            <a:r>
              <a:rPr lang="en-US" dirty="0"/>
              <a:t>Hope to have at least one nominee from R8 (Africa + ME) in BoG</a:t>
            </a:r>
          </a:p>
          <a:p>
            <a:endParaRPr lang="en-US" dirty="0"/>
          </a:p>
          <a:p>
            <a:r>
              <a:rPr lang="en-US" dirty="0"/>
              <a:t>Strengthen AESS financial position</a:t>
            </a:r>
          </a:p>
          <a:p>
            <a:pPr lvl="1"/>
            <a:r>
              <a:rPr lang="en-US" dirty="0"/>
              <a:t>Regroup form past losses</a:t>
            </a:r>
          </a:p>
          <a:p>
            <a:pPr lvl="1"/>
            <a:r>
              <a:rPr lang="en-US" dirty="0"/>
              <a:t>Strengthen conferences and publications</a:t>
            </a:r>
          </a:p>
        </p:txBody>
      </p:sp>
    </p:spTree>
    <p:extLst>
      <p:ext uri="{BB962C8B-B14F-4D97-AF65-F5344CB8AC3E}">
        <p14:creationId xmlns:p14="http://schemas.microsoft.com/office/powerpoint/2010/main" val="1942844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0C69F-3F3C-6F3A-DED8-805D4319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85"/>
            <a:ext cx="10515600" cy="640715"/>
          </a:xfrm>
        </p:spPr>
        <p:txBody>
          <a:bodyPr/>
          <a:lstStyle/>
          <a:p>
            <a:r>
              <a:rPr lang="en-US" dirty="0"/>
              <a:t>IEEE TAB Objectives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D0592-9044-5870-5BF5-CD0AF2FFE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1"/>
            <a:ext cx="10515600" cy="4991100"/>
          </a:xfrm>
        </p:spPr>
        <p:txBody>
          <a:bodyPr/>
          <a:lstStyle/>
          <a:p>
            <a:r>
              <a:rPr lang="en-US" dirty="0"/>
              <a:t>IEEE TAB Presidents’ Forum – Focus Areas</a:t>
            </a:r>
          </a:p>
          <a:p>
            <a:pPr lvl="1"/>
            <a:r>
              <a:rPr lang="en-US" dirty="0"/>
              <a:t>Advance AI-Augmented Hardware and Systems</a:t>
            </a:r>
          </a:p>
          <a:p>
            <a:pPr lvl="2"/>
            <a:r>
              <a:rPr lang="en-US" dirty="0"/>
              <a:t>Hardware &amp; system design global competition (Support IEEE priorities)</a:t>
            </a:r>
          </a:p>
          <a:p>
            <a:pPr lvl="2"/>
            <a:r>
              <a:rPr lang="en-US" u="sng" dirty="0"/>
              <a:t>Inter-society technology development and development</a:t>
            </a:r>
          </a:p>
          <a:p>
            <a:pPr lvl="2"/>
            <a:r>
              <a:rPr lang="en-US" dirty="0"/>
              <a:t>Micro-foundry for chip prototyping and fabrication (for small companies)</a:t>
            </a:r>
          </a:p>
          <a:p>
            <a:pPr lvl="2"/>
            <a:r>
              <a:rPr lang="en-US" u="sng" dirty="0"/>
              <a:t>Lab in a box </a:t>
            </a:r>
            <a:r>
              <a:rPr lang="en-US" dirty="0"/>
              <a:t>(for under-serviced areas)</a:t>
            </a:r>
          </a:p>
          <a:p>
            <a:pPr lvl="2"/>
            <a:r>
              <a:rPr lang="en-US" dirty="0"/>
              <a:t>Online platform to support lab in a box and related activities</a:t>
            </a:r>
          </a:p>
          <a:p>
            <a:endParaRPr lang="en-US" dirty="0"/>
          </a:p>
          <a:p>
            <a:r>
              <a:rPr lang="en-US" dirty="0"/>
              <a:t>Inter-Society Collaboration</a:t>
            </a:r>
          </a:p>
          <a:p>
            <a:pPr lvl="1"/>
            <a:r>
              <a:rPr lang="en-US" dirty="0"/>
              <a:t>Division IX – Sabrina Greco</a:t>
            </a:r>
          </a:p>
          <a:p>
            <a:pPr lvl="1"/>
            <a:r>
              <a:rPr lang="en-US" dirty="0"/>
              <a:t>Division IV – Eric Mokole (former President of APS)</a:t>
            </a:r>
          </a:p>
        </p:txBody>
      </p:sp>
    </p:spTree>
    <p:extLst>
      <p:ext uri="{BB962C8B-B14F-4D97-AF65-F5344CB8AC3E}">
        <p14:creationId xmlns:p14="http://schemas.microsoft.com/office/powerpoint/2010/main" val="1792550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F2988-693C-8D7F-80F2-6E8BAECF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AESS Participation in Technical Councils</a:t>
            </a:r>
          </a:p>
        </p:txBody>
      </p:sp>
      <p:pic>
        <p:nvPicPr>
          <p:cNvPr id="3" name="Google Shape;724;p18">
            <a:extLst>
              <a:ext uri="{FF2B5EF4-FFF2-40B4-BE49-F238E27FC236}">
                <a16:creationId xmlns:a16="http://schemas.microsoft.com/office/drawing/2014/main" id="{A2D5504A-B218-814C-0DD2-649A0B81A60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1" y="1172233"/>
            <a:ext cx="11785601" cy="470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143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21A-6211-753B-8716-F0EFF171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Open Sans Light"/>
              </a:rPr>
              <a:t>AESS Participation in Technical Communities</a:t>
            </a:r>
            <a:endParaRPr lang="en-US" dirty="0"/>
          </a:p>
        </p:txBody>
      </p:sp>
      <p:sp>
        <p:nvSpPr>
          <p:cNvPr id="3" name="Google Shape;740;p20">
            <a:extLst>
              <a:ext uri="{FF2B5EF4-FFF2-40B4-BE49-F238E27FC236}">
                <a16:creationId xmlns:a16="http://schemas.microsoft.com/office/drawing/2014/main" id="{4BA3E781-F205-072E-46A3-9218F2FF188E}"/>
              </a:ext>
            </a:extLst>
          </p:cNvPr>
          <p:cNvSpPr txBox="1"/>
          <p:nvPr/>
        </p:nvSpPr>
        <p:spPr>
          <a:xfrm>
            <a:off x="321500" y="1744513"/>
            <a:ext cx="5588000" cy="363491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Blockchain Community</a:t>
            </a:r>
            <a:endParaRPr sz="2133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Brain Community</a:t>
            </a:r>
            <a:endParaRPr sz="1867" b="1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Digital Privacy Community</a:t>
            </a:r>
            <a:endParaRPr sz="2133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Digital Reality Community</a:t>
            </a:r>
            <a:endParaRPr sz="2133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Entrepreneurship Community</a:t>
            </a:r>
            <a:endParaRPr sz="2133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Future Networks Community</a:t>
            </a:r>
            <a:endParaRPr sz="1867" b="1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Technology for a Sustainable Climate Community</a:t>
            </a:r>
            <a:endParaRPr sz="1867" b="1"/>
          </a:p>
          <a:p>
            <a:pPr marL="457189" indent="-457189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>
                <a:latin typeface="Open Sans"/>
                <a:ea typeface="Open Sans"/>
                <a:cs typeface="Open Sans"/>
                <a:sym typeface="Open Sans"/>
              </a:rPr>
              <a:t>International Roadmap for Devices &amp; Systems Community</a:t>
            </a:r>
            <a:endParaRPr sz="1867" b="1"/>
          </a:p>
        </p:txBody>
      </p:sp>
      <p:sp>
        <p:nvSpPr>
          <p:cNvPr id="4" name="Google Shape;741;p20">
            <a:extLst>
              <a:ext uri="{FF2B5EF4-FFF2-40B4-BE49-F238E27FC236}">
                <a16:creationId xmlns:a16="http://schemas.microsoft.com/office/drawing/2014/main" id="{1A0CA675-F6CF-3571-8A09-9D1F392E19C7}"/>
              </a:ext>
            </a:extLst>
          </p:cNvPr>
          <p:cNvSpPr txBox="1"/>
          <p:nvPr/>
        </p:nvSpPr>
        <p:spPr>
          <a:xfrm>
            <a:off x="5967800" y="1744513"/>
            <a:ext cx="6094000" cy="3634915"/>
          </a:xfrm>
          <a:prstGeom prst="rect">
            <a:avLst/>
          </a:prstGeom>
          <a:gradFill>
            <a:gsLst>
              <a:gs pos="0">
                <a:srgbClr val="B0CAE9"/>
              </a:gs>
              <a:gs pos="50000">
                <a:srgbClr val="A1C1E4"/>
              </a:gs>
              <a:gs pos="100000">
                <a:srgbClr val="90B8E4"/>
              </a:gs>
            </a:gsLst>
            <a:lin ang="5400000" scaled="0"/>
          </a:gra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Micro Electro Mechanical Systems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Public Safety Technology Community</a:t>
            </a:r>
            <a:endParaRPr sz="2133" b="1" dirty="0"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Quantum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Pre-University STEM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Smart Cities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 err="1">
                <a:latin typeface="Open Sans"/>
                <a:ea typeface="Open Sans"/>
                <a:cs typeface="Open Sans"/>
                <a:sym typeface="Open Sans"/>
              </a:rPr>
              <a:t>SusTech</a:t>
            </a: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 Community</a:t>
            </a: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 err="1">
                <a:latin typeface="Open Sans"/>
                <a:ea typeface="Open Sans"/>
                <a:cs typeface="Open Sans"/>
                <a:sym typeface="Open Sans"/>
              </a:rPr>
              <a:t>TechEthics</a:t>
            </a: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 Community</a:t>
            </a:r>
            <a:endParaRPr sz="1867" b="1" dirty="0"/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r>
              <a:rPr lang="en-US" sz="2133" b="1" dirty="0">
                <a:latin typeface="Open Sans"/>
                <a:ea typeface="Open Sans"/>
                <a:cs typeface="Open Sans"/>
                <a:sym typeface="Open Sans"/>
              </a:rPr>
              <a:t>Internet of Things Community</a:t>
            </a:r>
            <a:endParaRPr lang="en-US" sz="2133" b="1" dirty="0">
              <a:latin typeface="Calibri"/>
              <a:ea typeface="Calibri"/>
              <a:cs typeface="Calibri"/>
              <a:sym typeface="Calibri"/>
            </a:endParaRPr>
          </a:p>
          <a:p>
            <a:pPr marL="609585" indent="-440256">
              <a:lnSpc>
                <a:spcPct val="107000"/>
              </a:lnSpc>
              <a:buSzPts val="1600"/>
              <a:buFont typeface="Calibri"/>
              <a:buChar char="●"/>
            </a:pPr>
            <a:endParaRPr sz="2133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42691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451</Words>
  <Application>Microsoft Office PowerPoint</Application>
  <PresentationFormat>Widescreen</PresentationFormat>
  <Paragraphs>108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Merriweather Sans</vt:lpstr>
      <vt:lpstr>Open Sans</vt:lpstr>
      <vt:lpstr>Open Sans Light</vt:lpstr>
      <vt:lpstr>Verdana</vt:lpstr>
      <vt:lpstr>Wingdings</vt:lpstr>
      <vt:lpstr>Office Theme</vt:lpstr>
      <vt:lpstr>PowerPoint Presentation</vt:lpstr>
      <vt:lpstr>PowerPoint Presentation</vt:lpstr>
      <vt:lpstr>Outline</vt:lpstr>
      <vt:lpstr>Officers (2026)</vt:lpstr>
      <vt:lpstr>Members at Large (2026)</vt:lpstr>
      <vt:lpstr>Objective as President</vt:lpstr>
      <vt:lpstr>IEEE TAB Objectives </vt:lpstr>
      <vt:lpstr>AESS Participation in Technical Councils</vt:lpstr>
      <vt:lpstr>AESS Participation in Technical Communities</vt:lpstr>
      <vt:lpstr>Programs, Incubation, Initiatives and Resources </vt:lpstr>
      <vt:lpstr>2026 Future Directions Initiatives &amp; Collaborations</vt:lpstr>
      <vt:lpstr>AESS Strategic Planning Meeting </vt:lpstr>
      <vt:lpstr>Summary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Message</dc:title>
  <dc:subject>2026 SPM Meeting, Cairo Egypt</dc:subject>
  <dc:creator>Braham Himed</dc:creator>
  <cp:lastModifiedBy>HIMED, BRAHAM CIV USAF AFMC AFRL/RYMP</cp:lastModifiedBy>
  <cp:revision>12</cp:revision>
  <dcterms:created xsi:type="dcterms:W3CDTF">2020-06-23T20:53:44Z</dcterms:created>
  <dcterms:modified xsi:type="dcterms:W3CDTF">2026-01-29T16:39:42Z</dcterms:modified>
</cp:coreProperties>
</file>