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huT47vKe53E6vW/nIBgFyOnte6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07" autoAdjust="0"/>
    <p:restoredTop sz="90629" autoAdjust="0"/>
  </p:normalViewPr>
  <p:slideViewPr>
    <p:cSldViewPr snapToGrid="0">
      <p:cViewPr varScale="1">
        <p:scale>
          <a:sx n="146" d="100"/>
          <a:sy n="146" d="100"/>
        </p:scale>
        <p:origin x="1128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1-3 for this year</a:t>
            </a: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1-3 goals that relate to the vision for your area for the next 2-5 years.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3" name="Google Shape;11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are the blockers or challenges that are preventing you from accomplishing the short and long-term objectives?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9" name="Google Shape;11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7" name="Google Shape;17;p9" descr="Rectangle&#10;&#10;Description automatically generated with medium confidenc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785"/>
            <a:ext cx="12192000" cy="68544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9" descr="A picture containing text, clipart, tableware, dishwar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505" y="2301364"/>
            <a:ext cx="3726659" cy="19091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6" name="Google Shape;66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Vertical Title and Text">
  <p:cSld name="1_Vertical Title and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Vertical Title and Text">
  <p:cSld name="2_Vertical Title and 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/>
          <p:nvPr/>
        </p:nvSpPr>
        <p:spPr>
          <a:xfrm>
            <a:off x="734807" y="76237"/>
            <a:ext cx="8983291" cy="553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3400"/>
              <a:buFont typeface="Calibri"/>
              <a:buNone/>
            </a:pPr>
            <a:endParaRPr sz="3400" b="1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 txBox="1">
            <a:spLocks noGrp="1"/>
          </p:cNvSpPr>
          <p:nvPr>
            <p:ph type="title"/>
          </p:nvPr>
        </p:nvSpPr>
        <p:spPr>
          <a:xfrm>
            <a:off x="300318" y="114113"/>
            <a:ext cx="10515600" cy="710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rgbClr val="0C70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  <a:defRPr sz="3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1"/>
          </p:nvPr>
        </p:nvSpPr>
        <p:spPr>
          <a:xfrm>
            <a:off x="735013" y="1189038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8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Char char="▸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Merriweather Sans"/>
              <a:buChar char="-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A1"/>
              </a:buClr>
              <a:buSzPts val="1800"/>
              <a:buFont typeface="Courier New"/>
              <a:buChar char="o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8" descr="A picture containing background pattern&#10;&#10;Description automatically generated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/>
          <p:nvPr/>
        </p:nvSpPr>
        <p:spPr>
          <a:xfrm>
            <a:off x="4827402" y="2016895"/>
            <a:ext cx="6881887" cy="998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 sz="36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IEEE Aerospace Electronic Systems</a:t>
            </a:r>
            <a:br>
              <a:rPr lang="en-US" sz="36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 b="1" i="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VP Publications</a:t>
            </a:r>
            <a:endParaRPr sz="3600" b="1" i="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4827402" y="3222436"/>
            <a:ext cx="6881887" cy="2263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A1"/>
              </a:buClr>
              <a:buSzPts val="2900"/>
              <a:buFont typeface="Merriweather Sans"/>
              <a:buNone/>
            </a:pPr>
            <a:r>
              <a:rPr lang="en-AU" sz="29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Luke Rosenberg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1300"/>
              <a:buFont typeface="Merriweather Sans"/>
              <a:buNone/>
            </a:pPr>
            <a:endParaRPr sz="1300" b="1" i="1" dirty="0">
              <a:solidFill>
                <a:srgbClr val="D8D8D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2026 AESS Officer Strategic Planning Meeting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2 - 3 February 2026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A1"/>
              </a:buClr>
              <a:buSzPts val="2200"/>
              <a:buFont typeface="Merriweather Sans"/>
              <a:buNone/>
            </a:pPr>
            <a:r>
              <a:rPr lang="en-US" sz="2200" b="1" i="1" dirty="0">
                <a:solidFill>
                  <a:srgbClr val="D8D8D8"/>
                </a:solidFill>
                <a:latin typeface="Calibri"/>
                <a:ea typeface="Calibri"/>
                <a:cs typeface="Calibri"/>
                <a:sym typeface="Calibri"/>
              </a:rPr>
              <a:t>Cairo, Egypt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/>
              <a:t>Recent Accomplishments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/>
              <a:t>Pending Action Items &amp; Next Steps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/>
              <a:t>Current Challenges &amp; Issues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/>
              <a:t>Short-Term Goals (Select 1-3 for this Year)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US"/>
              <a:t>Long-Term Goals (Select 1-3 for 5+ Years)</a:t>
            </a:r>
            <a:endParaRPr/>
          </a:p>
        </p:txBody>
      </p:sp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Outline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>
            <a:spLocks noGrp="1"/>
          </p:cNvSpPr>
          <p:nvPr>
            <p:ph type="body" idx="1"/>
          </p:nvPr>
        </p:nvSpPr>
        <p:spPr>
          <a:xfrm>
            <a:off x="252549" y="1188720"/>
            <a:ext cx="11101251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 sz="2200" dirty="0"/>
              <a:t>New ISAC Technical Area in TAES</a:t>
            </a:r>
          </a:p>
          <a:p>
            <a:pPr marL="800100" lvl="1" indent="-342900">
              <a:spcBef>
                <a:spcPts val="0"/>
              </a:spcBef>
              <a:buSzPts val="2800"/>
            </a:pPr>
            <a:r>
              <a:rPr lang="en-US" sz="2200" dirty="0"/>
              <a:t>Connected with Kumar Vijay Mishra (head of ISAC working group)</a:t>
            </a:r>
          </a:p>
          <a:p>
            <a:pPr marL="800100" lvl="1" indent="-342900">
              <a:spcBef>
                <a:spcPts val="0"/>
              </a:spcBef>
              <a:buSzPts val="2800"/>
            </a:pPr>
            <a:r>
              <a:rPr lang="en-US" sz="2200" dirty="0"/>
              <a:t>New SEs, AEs &amp; special sections liked to topics of interest, new ISAC conference</a:t>
            </a:r>
          </a:p>
          <a:p>
            <a:pPr marL="800100" lvl="1" indent="-342900">
              <a:spcBef>
                <a:spcPts val="0"/>
              </a:spcBef>
              <a:buSzPts val="2800"/>
            </a:pPr>
            <a:endParaRPr lang="en-US" sz="2200" dirty="0"/>
          </a:p>
          <a:p>
            <a:pPr marL="342900" indent="-342900">
              <a:spcBef>
                <a:spcPts val="0"/>
              </a:spcBef>
            </a:pPr>
            <a:r>
              <a:rPr lang="en-US" sz="2200" dirty="0"/>
              <a:t>TAES AE training</a:t>
            </a:r>
          </a:p>
          <a:p>
            <a:pPr marL="800100" lvl="1" indent="-342900">
              <a:spcBef>
                <a:spcPts val="0"/>
              </a:spcBef>
            </a:pPr>
            <a:r>
              <a:rPr lang="en-US" sz="2200" dirty="0"/>
              <a:t>Continuing to evolve publication process with critique of self-citations, improved comments to authors, etc.</a:t>
            </a:r>
          </a:p>
          <a:p>
            <a:pPr marL="800100" lvl="1" indent="-342900">
              <a:spcBef>
                <a:spcPts val="0"/>
              </a:spcBef>
            </a:pPr>
            <a:endParaRPr lang="en-US" sz="2200" dirty="0"/>
          </a:p>
          <a:p>
            <a:pPr marL="342900" indent="-342900">
              <a:spcBef>
                <a:spcPts val="0"/>
              </a:spcBef>
            </a:pPr>
            <a:r>
              <a:rPr lang="en-US" sz="2200" dirty="0"/>
              <a:t>TAES / conf. proceedings now free for AESS members</a:t>
            </a:r>
          </a:p>
          <a:p>
            <a:pPr marL="342900" indent="-342900">
              <a:spcBef>
                <a:spcPts val="0"/>
              </a:spcBef>
            </a:pPr>
            <a:endParaRPr lang="en-US" sz="2200" dirty="0"/>
          </a:p>
          <a:p>
            <a:pPr marL="342900" indent="-342900">
              <a:spcBef>
                <a:spcPts val="0"/>
              </a:spcBef>
            </a:pPr>
            <a:r>
              <a:rPr lang="en-US" sz="2200" dirty="0"/>
              <a:t>TAES is now a single edition</a:t>
            </a:r>
          </a:p>
          <a:p>
            <a:pPr marL="800100" lvl="1" indent="-342900">
              <a:spcBef>
                <a:spcPts val="0"/>
              </a:spcBef>
            </a:pPr>
            <a:endParaRPr lang="en-AU" sz="2200" dirty="0"/>
          </a:p>
          <a:p>
            <a:pPr marL="342900" indent="-342900">
              <a:spcBef>
                <a:spcPts val="0"/>
              </a:spcBef>
            </a:pPr>
            <a:r>
              <a:rPr lang="en-US" sz="2200" dirty="0"/>
              <a:t>MAES is going strong - new book review and student sections</a:t>
            </a:r>
          </a:p>
          <a:p>
            <a:pPr marL="342900" indent="-342900">
              <a:spcBef>
                <a:spcPts val="0"/>
              </a:spcBef>
            </a:pPr>
            <a:endParaRPr lang="en-US" sz="2200" dirty="0"/>
          </a:p>
          <a:p>
            <a:pPr marL="342900" indent="-342900">
              <a:spcBef>
                <a:spcPts val="0"/>
              </a:spcBef>
            </a:pPr>
            <a:r>
              <a:rPr lang="en-US" sz="2200" dirty="0"/>
              <a:t>TRS – now has a new EiC (Fabiola)</a:t>
            </a:r>
          </a:p>
          <a:p>
            <a:pPr marL="800100" lvl="1" indent="-342900">
              <a:spcBef>
                <a:spcPts val="0"/>
              </a:spcBef>
            </a:pPr>
            <a:endParaRPr sz="2200" dirty="0"/>
          </a:p>
        </p:txBody>
      </p:sp>
      <p:sp>
        <p:nvSpPr>
          <p:cNvPr id="98" name="Google Shape;98;p3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Recent Accomplishments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>
            <a:spLocks noGrp="1"/>
          </p:cNvSpPr>
          <p:nvPr>
            <p:ph type="body"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AU" sz="2200" dirty="0"/>
              <a:t>No outstanding items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endParaRPr lang="en-AU" sz="2200" dirty="0"/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</a:pPr>
            <a:r>
              <a:rPr lang="en-AU" sz="2200" dirty="0"/>
              <a:t>Ongoing</a:t>
            </a:r>
          </a:p>
          <a:p>
            <a:pPr marL="685800" lvl="1" indent="-228600">
              <a:spcBef>
                <a:spcPts val="0"/>
              </a:spcBef>
              <a:buSzPts val="2800"/>
            </a:pPr>
            <a:r>
              <a:rPr lang="en-AU" sz="2200" dirty="0"/>
              <a:t>Organising TAES / TRS AE lunch at </a:t>
            </a:r>
            <a:r>
              <a:rPr lang="en-AU" sz="2200" dirty="0" err="1"/>
              <a:t>Radarconf</a:t>
            </a:r>
            <a:r>
              <a:rPr lang="en-AU" sz="2200" dirty="0"/>
              <a:t> 2026</a:t>
            </a:r>
          </a:p>
          <a:p>
            <a:pPr marL="685800" lvl="1" indent="-228600">
              <a:spcBef>
                <a:spcPts val="0"/>
              </a:spcBef>
              <a:buSzPts val="2800"/>
            </a:pPr>
            <a:endParaRPr sz="2200" dirty="0"/>
          </a:p>
        </p:txBody>
      </p:sp>
      <p:sp>
        <p:nvSpPr>
          <p:cNvPr id="104" name="Google Shape;104;p4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Pending Action Items &amp; Next Steps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Short-Term Goals</a:t>
            </a:r>
            <a:endParaRPr/>
          </a:p>
        </p:txBody>
      </p:sp>
      <p:sp>
        <p:nvSpPr>
          <p:cNvPr id="110" name="Google Shape;110;p5"/>
          <p:cNvSpPr txBox="1">
            <a:spLocks noGrp="1"/>
          </p:cNvSpPr>
          <p:nvPr>
            <p:ph type="body" idx="1"/>
          </p:nvPr>
        </p:nvSpPr>
        <p:spPr>
          <a:xfrm>
            <a:off x="547779" y="1184684"/>
            <a:ext cx="106187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indent="-342900">
              <a:spcBef>
                <a:spcPts val="0"/>
              </a:spcBef>
              <a:spcAft>
                <a:spcPts val="300"/>
              </a:spcAft>
              <a:buClr>
                <a:srgbClr val="0066A1"/>
              </a:buClr>
              <a:buSzPts val="2200"/>
              <a:buFont typeface="Arial" panose="020B0604020202020204" pitchFamily="34" charset="0"/>
              <a:buChar char="•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the most important goal(s) you want to achieve in </a:t>
            </a:r>
            <a:r>
              <a:rPr lang="en-US" sz="2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next year</a:t>
            </a: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lvl="1" indent="-457200">
              <a:spcBef>
                <a:spcPts val="0"/>
              </a:spcBef>
              <a:spcAft>
                <a:spcPts val="300"/>
              </a:spcAft>
              <a:buClr>
                <a:srgbClr val="0066A1"/>
              </a:buClr>
              <a:buSzPts val="2200"/>
              <a:buFont typeface="+mj-lt"/>
              <a:buAutoNum type="arabicPeriod"/>
            </a:pPr>
            <a:r>
              <a:rPr lang="en-US" sz="2200" dirty="0"/>
              <a:t>Improve the pub-sub time for TAES</a:t>
            </a:r>
          </a:p>
          <a:p>
            <a:pPr lvl="2" indent="-457200">
              <a:spcBef>
                <a:spcPts val="0"/>
              </a:spcBef>
              <a:spcAft>
                <a:spcPts val="300"/>
              </a:spcAft>
              <a:buClr>
                <a:srgbClr val="0066A1"/>
              </a:buClr>
              <a:buSzPts val="2200"/>
              <a:buFont typeface="Arial" panose="020B0604020202020204" pitchFamily="34" charset="0"/>
              <a:buChar char="•"/>
            </a:pPr>
            <a:r>
              <a:rPr lang="en-US" sz="2200" dirty="0"/>
              <a:t>Reduce review time from 45 to 30 days</a:t>
            </a:r>
          </a:p>
          <a:p>
            <a:pPr lvl="2" indent="-457200">
              <a:spcBef>
                <a:spcPts val="0"/>
              </a:spcBef>
              <a:spcAft>
                <a:spcPts val="300"/>
              </a:spcAft>
              <a:buClr>
                <a:srgbClr val="0066A1"/>
              </a:buClr>
              <a:buSzPts val="2200"/>
              <a:buFont typeface="Arial" panose="020B0604020202020204" pitchFamily="34" charset="0"/>
              <a:buChar char="•"/>
            </a:pPr>
            <a:r>
              <a:rPr lang="en-US" sz="2200" dirty="0"/>
              <a:t>Process improvements - regular training for AEs, SEs and the new </a:t>
            </a:r>
            <a:r>
              <a:rPr lang="en-US" sz="2200" dirty="0" err="1"/>
              <a:t>AEiCs</a:t>
            </a:r>
            <a:r>
              <a:rPr lang="en-US" sz="2200" dirty="0"/>
              <a:t>.</a:t>
            </a:r>
          </a:p>
          <a:p>
            <a:pPr marL="914400" lvl="2" indent="0">
              <a:spcBef>
                <a:spcPts val="0"/>
              </a:spcBef>
              <a:spcAft>
                <a:spcPts val="300"/>
              </a:spcAft>
              <a:buClr>
                <a:srgbClr val="0066A1"/>
              </a:buClr>
              <a:buSzPts val="2200"/>
              <a:buNone/>
            </a:pPr>
            <a:endParaRPr lang="en-US" sz="2200" dirty="0"/>
          </a:p>
          <a:p>
            <a:pPr marL="971550" lvl="1" indent="-514350">
              <a:spcBef>
                <a:spcPts val="0"/>
              </a:spcBef>
              <a:spcAft>
                <a:spcPts val="300"/>
              </a:spcAft>
              <a:buClr>
                <a:srgbClr val="0066A1"/>
              </a:buClr>
              <a:buSzPts val="2200"/>
              <a:buFont typeface="+mj-lt"/>
              <a:buAutoNum type="arabicPeriod"/>
            </a:pPr>
            <a:r>
              <a:rPr lang="en-US" sz="2200" dirty="0"/>
              <a:t>Hard to search for papers on </a:t>
            </a:r>
            <a:r>
              <a:rPr lang="en-US" sz="2200" dirty="0" err="1"/>
              <a:t>IEEExplore</a:t>
            </a:r>
            <a:r>
              <a:rPr lang="en-US" sz="2200" dirty="0"/>
              <a:t> with a single volume – need keywords to identify technical area</a:t>
            </a:r>
          </a:p>
          <a:p>
            <a:pPr lvl="2" indent="-457200">
              <a:spcBef>
                <a:spcPts val="0"/>
              </a:spcBef>
              <a:spcAft>
                <a:spcPts val="300"/>
              </a:spcAft>
              <a:buClr>
                <a:srgbClr val="0066A1"/>
              </a:buClr>
              <a:buSzPts val="2200"/>
              <a:buFont typeface="Arial" panose="020B0604020202020204" pitchFamily="34" charset="0"/>
              <a:buChar char="•"/>
            </a:pPr>
            <a:endParaRPr lang="en-US" sz="2200" dirty="0"/>
          </a:p>
          <a:p>
            <a:pPr lvl="1" indent="-457200">
              <a:spcBef>
                <a:spcPts val="0"/>
              </a:spcBef>
              <a:spcAft>
                <a:spcPts val="300"/>
              </a:spcAft>
              <a:buClr>
                <a:srgbClr val="0066A1"/>
              </a:buClr>
              <a:buSzPts val="2200"/>
              <a:buFont typeface="+mj-lt"/>
              <a:buAutoNum type="arabicPeriod"/>
            </a:pPr>
            <a:r>
              <a:rPr lang="en-US" sz="2200" dirty="0"/>
              <a:t>Decide what to do with the OJSE – change scope or close</a:t>
            </a:r>
          </a:p>
          <a:p>
            <a:pPr lvl="2" indent="-457200">
              <a:spcBef>
                <a:spcPts val="0"/>
              </a:spcBef>
              <a:spcAft>
                <a:spcPts val="300"/>
              </a:spcAft>
              <a:buClr>
                <a:srgbClr val="0066A1"/>
              </a:buClr>
              <a:buSzPts val="2200"/>
              <a:buFont typeface="Arial" panose="020B0604020202020204" pitchFamily="34" charset="0"/>
              <a:buChar char="•"/>
            </a:pPr>
            <a:r>
              <a:rPr lang="en-US" sz="2200" dirty="0"/>
              <a:t>Consult with all involved parties to determine path forward</a:t>
            </a:r>
          </a:p>
          <a:p>
            <a:pPr marL="800100" lvl="1" indent="-342900">
              <a:spcBef>
                <a:spcPts val="0"/>
              </a:spcBef>
              <a:spcAft>
                <a:spcPts val="300"/>
              </a:spcAft>
              <a:buClr>
                <a:srgbClr val="0066A1"/>
              </a:buClr>
              <a:buSzPts val="2200"/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spcAft>
                <a:spcPts val="300"/>
              </a:spcAft>
              <a:buClr>
                <a:srgbClr val="0066A1"/>
              </a:buClr>
              <a:buSzPts val="2200"/>
              <a:buFont typeface="Arial" panose="020B0604020202020204" pitchFamily="34" charset="0"/>
              <a:buChar char="•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you need in terms of resources and support to accomplish this goal?</a:t>
            </a:r>
          </a:p>
          <a:p>
            <a:pPr lvl="1" indent="-457200">
              <a:spcBef>
                <a:spcPts val="0"/>
              </a:spcBef>
              <a:spcAft>
                <a:spcPts val="300"/>
              </a:spcAft>
              <a:buClr>
                <a:srgbClr val="0066A1"/>
              </a:buClr>
              <a:buSzPts val="2200"/>
              <a:buFont typeface="Arial" panose="020B0604020202020204" pitchFamily="34" charset="0"/>
              <a:buChar char="•"/>
            </a:pPr>
            <a:r>
              <a:rPr lang="en-US" sz="2200" dirty="0"/>
              <a:t>Financial support (already provided) for new </a:t>
            </a:r>
            <a:r>
              <a:rPr lang="en-US" sz="2200" dirty="0" err="1"/>
              <a:t>AEiCs</a:t>
            </a:r>
            <a:r>
              <a:rPr lang="en-US" sz="2200" dirty="0"/>
              <a:t> to attend panel of editors</a:t>
            </a:r>
          </a:p>
          <a:p>
            <a:pPr lvl="1" indent="-457200">
              <a:spcBef>
                <a:spcPts val="0"/>
              </a:spcBef>
              <a:spcAft>
                <a:spcPts val="300"/>
              </a:spcAft>
              <a:buClr>
                <a:srgbClr val="0066A1"/>
              </a:buClr>
              <a:buSzPts val="2200"/>
              <a:buFont typeface="Arial" panose="020B0604020202020204" pitchFamily="34" charset="0"/>
              <a:buChar char="•"/>
            </a:pPr>
            <a:r>
              <a:rPr lang="en-US" sz="2200" dirty="0"/>
              <a:t>Time from the current TAES AEICS / SEs.</a:t>
            </a:r>
            <a:endParaRPr sz="22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Long-Term Goals</a:t>
            </a:r>
            <a:endParaRPr/>
          </a:p>
        </p:txBody>
      </p:sp>
      <p:sp>
        <p:nvSpPr>
          <p:cNvPr id="3" name="Google Shape;110;p5">
            <a:extLst>
              <a:ext uri="{FF2B5EF4-FFF2-40B4-BE49-F238E27FC236}">
                <a16:creationId xmlns:a16="http://schemas.microsoft.com/office/drawing/2014/main" id="{DBDAE830-C5C0-DD5A-83FC-C0569A646B35}"/>
              </a:ext>
            </a:extLst>
          </p:cNvPr>
          <p:cNvSpPr txBox="1">
            <a:spLocks/>
          </p:cNvSpPr>
          <p:nvPr/>
        </p:nvSpPr>
        <p:spPr>
          <a:xfrm>
            <a:off x="444500" y="1470434"/>
            <a:ext cx="1109435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C70AC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C70A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457200" lvl="4" indent="-457200">
              <a:spcAft>
                <a:spcPts val="600"/>
              </a:spcAft>
              <a:buClr>
                <a:srgbClr val="0066A1"/>
              </a:buClr>
              <a:buSzPts val="2200"/>
              <a:buFont typeface="+mj-lt"/>
              <a:buAutoNum type="arabicPeriod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 a new TAES spin-off journal to help reduce the number of submissions</a:t>
            </a:r>
          </a:p>
          <a:p>
            <a:pPr marL="971550" lvl="1" indent="-514350">
              <a:spcBef>
                <a:spcPts val="0"/>
              </a:spcBef>
              <a:spcAft>
                <a:spcPts val="600"/>
              </a:spcAft>
              <a:buClr>
                <a:srgbClr val="0066A1"/>
              </a:buClr>
              <a:buSzPts val="2200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Setup an ad-hoc committee to determine most appropriate technical area</a:t>
            </a:r>
          </a:p>
          <a:p>
            <a:pPr lvl="2" indent="-457200">
              <a:spcBef>
                <a:spcPts val="0"/>
              </a:spcBef>
              <a:spcAft>
                <a:spcPts val="600"/>
              </a:spcAft>
              <a:buClr>
                <a:srgbClr val="0066A1"/>
              </a:buClr>
              <a:buSzPts val="2200"/>
              <a:buFont typeface="+mj-lt"/>
              <a:buAutoNum type="arabicPeriod"/>
            </a:pPr>
            <a:endParaRPr lang="en-US" sz="2200" dirty="0"/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Clr>
                <a:srgbClr val="0066A1"/>
              </a:buClr>
              <a:buSzPts val="2200"/>
              <a:buFont typeface="+mj-lt"/>
              <a:buAutoNum type="arabicPeriod" startAt="2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Increase the number of special editions / sections for all journals and make them complimentary open access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  <a:buClr>
                <a:srgbClr val="0066A1"/>
              </a:buClr>
              <a:buSzPts val="2200"/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Connect with technical panels and relevant conferences</a:t>
            </a:r>
          </a:p>
          <a:p>
            <a:pPr lvl="1" indent="-457200">
              <a:spcBef>
                <a:spcPts val="0"/>
              </a:spcBef>
              <a:spcAft>
                <a:spcPts val="600"/>
              </a:spcAft>
              <a:buClr>
                <a:srgbClr val="0066A1"/>
              </a:buClr>
              <a:buSzPts val="2200"/>
              <a:buFont typeface="+mj-lt"/>
              <a:buAutoNum type="arabicPeriod"/>
            </a:pPr>
            <a:endParaRPr lang="en-US" sz="2200" dirty="0"/>
          </a:p>
          <a:p>
            <a:pPr lvl="0" indent="-457200">
              <a:spcBef>
                <a:spcPts val="0"/>
              </a:spcBef>
              <a:spcAft>
                <a:spcPts val="600"/>
              </a:spcAft>
              <a:buClr>
                <a:srgbClr val="0066A1"/>
              </a:buClr>
              <a:buSzPts val="2200"/>
              <a:buFont typeface="+mj-lt"/>
              <a:buAutoNum type="arabicPeriod" startAt="2"/>
            </a:pPr>
            <a:r>
              <a:rPr lang="en-AU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ScholarOne</a:t>
            </a:r>
            <a:r>
              <a:rPr lang="en-AU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improvements</a:t>
            </a:r>
          </a:p>
          <a:p>
            <a:pPr marL="914400" lvl="5" indent="-457200">
              <a:spcAft>
                <a:spcPts val="600"/>
              </a:spcAft>
              <a:buClr>
                <a:srgbClr val="0066A1"/>
              </a:buClr>
              <a:buSzPts val="2200"/>
            </a:pPr>
            <a:r>
              <a:rPr lang="en-AU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Too many issues that we can’t change – is there scope to fund IEEE to make changes?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"/>
          <p:cNvSpPr txBox="1"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Calibri"/>
              <a:buNone/>
            </a:pPr>
            <a:r>
              <a:rPr lang="en-US"/>
              <a:t>Current Challenges &amp; Issues</a:t>
            </a:r>
            <a:endParaRPr/>
          </a:p>
        </p:txBody>
      </p:sp>
      <p:sp>
        <p:nvSpPr>
          <p:cNvPr id="122" name="Google Shape;122;p7"/>
          <p:cNvSpPr txBox="1"/>
          <p:nvPr/>
        </p:nvSpPr>
        <p:spPr>
          <a:xfrm>
            <a:off x="326571" y="1193393"/>
            <a:ext cx="11338560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200" dirty="0"/>
              <a:t>OJSE – current scope is not broad enough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200" dirty="0"/>
              <a:t>TAES is swamped with papers (2025 had 4072 new papers, 6500 editorial processes)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200" dirty="0"/>
              <a:t>Managing more than 175 AEs is challenging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200" dirty="0"/>
              <a:t>Special issues / sections – not many authors proposing these. 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200" dirty="0"/>
              <a:t>Need better connections to AESS panels and conferences</a:t>
            </a:r>
          </a:p>
          <a:p>
            <a:pPr marL="342900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 panose="020B0604020202020204" pitchFamily="34" charset="0"/>
              <a:buChar char="•"/>
            </a:pPr>
            <a:endParaRPr sz="2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454</Words>
  <Application>Microsoft Office PowerPoint</Application>
  <PresentationFormat>Widescreen</PresentationFormat>
  <Paragraphs>66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Courier New</vt:lpstr>
      <vt:lpstr>Merriweather Sans</vt:lpstr>
      <vt:lpstr>Noto Sans Symbols</vt:lpstr>
      <vt:lpstr>Office Theme</vt:lpstr>
      <vt:lpstr>PowerPoint Presentation</vt:lpstr>
      <vt:lpstr>Outline</vt:lpstr>
      <vt:lpstr>Recent Accomplishments</vt:lpstr>
      <vt:lpstr>Pending Action Items &amp; Next Steps</vt:lpstr>
      <vt:lpstr>Short-Term Goals</vt:lpstr>
      <vt:lpstr>Long-Term Goals</vt:lpstr>
      <vt:lpstr>Current Challenges &amp; Issues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Hough,Mackenzie C</dc:creator>
  <cp:lastModifiedBy>Luke Rosenberg</cp:lastModifiedBy>
  <cp:revision>13</cp:revision>
  <dcterms:created xsi:type="dcterms:W3CDTF">2020-06-23T20:53:44Z</dcterms:created>
  <dcterms:modified xsi:type="dcterms:W3CDTF">2026-01-17T08:29:15Z</dcterms:modified>
</cp:coreProperties>
</file>