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3" r:id="rId5"/>
    <p:sldId id="264" r:id="rId6"/>
    <p:sldId id="1438" r:id="rId7"/>
    <p:sldId id="1442" r:id="rId8"/>
    <p:sldId id="1443" r:id="rId9"/>
    <p:sldId id="1441" r:id="rId10"/>
    <p:sldId id="259" r:id="rId11"/>
    <p:sldId id="260" r:id="rId12"/>
    <p:sldId id="1446" r:id="rId13"/>
    <p:sldId id="1445" r:id="rId14"/>
    <p:sldId id="262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6E48A158-B7F1-895F-A240-3B4E349A9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>
            <a:extLst>
              <a:ext uri="{FF2B5EF4-FFF2-40B4-BE49-F238E27FC236}">
                <a16:creationId xmlns:a16="http://schemas.microsoft.com/office/drawing/2014/main" id="{57250BD5-C54D-0B97-21C5-E3B11A99A3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>
            <a:extLst>
              <a:ext uri="{FF2B5EF4-FFF2-40B4-BE49-F238E27FC236}">
                <a16:creationId xmlns:a16="http://schemas.microsoft.com/office/drawing/2014/main" id="{9D31B414-BE46-B28E-C4E5-5EB830C265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3345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>
          <a:extLst>
            <a:ext uri="{FF2B5EF4-FFF2-40B4-BE49-F238E27FC236}">
              <a16:creationId xmlns:a16="http://schemas.microsoft.com/office/drawing/2014/main" id="{AB6971C9-26CF-D7FF-B6B4-444B8C546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>
            <a:extLst>
              <a:ext uri="{FF2B5EF4-FFF2-40B4-BE49-F238E27FC236}">
                <a16:creationId xmlns:a16="http://schemas.microsoft.com/office/drawing/2014/main" id="{9A425679-4FD6-5114-DD3E-0233A35FF1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>
            <a:extLst>
              <a:ext uri="{FF2B5EF4-FFF2-40B4-BE49-F238E27FC236}">
                <a16:creationId xmlns:a16="http://schemas.microsoft.com/office/drawing/2014/main" id="{4AC26C6D-D72F-9ABF-10C3-029CCBADE8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1291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>
          <a:extLst>
            <a:ext uri="{FF2B5EF4-FFF2-40B4-BE49-F238E27FC236}">
              <a16:creationId xmlns:a16="http://schemas.microsoft.com/office/drawing/2014/main" id="{4C8BE0A8-9688-CBD9-2380-6A0E57EFC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>
            <a:extLst>
              <a:ext uri="{FF2B5EF4-FFF2-40B4-BE49-F238E27FC236}">
                <a16:creationId xmlns:a16="http://schemas.microsoft.com/office/drawing/2014/main" id="{4C53A202-2289-8C71-EACB-2989B4876D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>
            <a:extLst>
              <a:ext uri="{FF2B5EF4-FFF2-40B4-BE49-F238E27FC236}">
                <a16:creationId xmlns:a16="http://schemas.microsoft.com/office/drawing/2014/main" id="{28CC1584-1535-73FF-4977-BF4A2624F5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9296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>
          <a:extLst>
            <a:ext uri="{FF2B5EF4-FFF2-40B4-BE49-F238E27FC236}">
              <a16:creationId xmlns:a16="http://schemas.microsoft.com/office/drawing/2014/main" id="{24EB1231-CF29-A5C1-AE6A-12FFC3A9C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>
            <a:extLst>
              <a:ext uri="{FF2B5EF4-FFF2-40B4-BE49-F238E27FC236}">
                <a16:creationId xmlns:a16="http://schemas.microsoft.com/office/drawing/2014/main" id="{07A2B981-FDD5-8A29-5310-13602CAAF4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>
            <a:extLst>
              <a:ext uri="{FF2B5EF4-FFF2-40B4-BE49-F238E27FC236}">
                <a16:creationId xmlns:a16="http://schemas.microsoft.com/office/drawing/2014/main" id="{728EA6D7-9851-5F37-9665-E8765BBF1A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754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e/1FAIpQLScYbTPoiL1U3VRIM31vApxLnFjqL6Xb0IQEslC0U4EINrtvxw/viewfor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Technical Operations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US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Roberto Sabatini</a:t>
            </a:r>
            <a:endParaRPr lang="en-US" dirty="0">
              <a:ea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b="1" dirty="0"/>
              <a:t>Technical Panel Standardization</a:t>
            </a:r>
            <a:r>
              <a:rPr lang="en-US" dirty="0"/>
              <a:t>: </a:t>
            </a:r>
            <a:r>
              <a:rPr lang="en-US" sz="2400" dirty="0"/>
              <a:t>Finalize and implement the operational document for Technical Panels (membership, reporting, and evaluation).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b="1" dirty="0"/>
              <a:t>Delphi Survey</a:t>
            </a:r>
            <a:r>
              <a:rPr lang="en-US" dirty="0"/>
              <a:t>: </a:t>
            </a:r>
            <a:r>
              <a:rPr lang="en-US" sz="2400" dirty="0"/>
              <a:t>Advance to Steps 2 and 3.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b="1" dirty="0"/>
              <a:t>Future Conferences</a:t>
            </a:r>
            <a:r>
              <a:rPr lang="en-US" dirty="0"/>
              <a:t>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dirty="0"/>
              <a:t>Move forward with the 2026 </a:t>
            </a:r>
            <a:r>
              <a:rPr lang="en-US" b="1" dirty="0"/>
              <a:t>ISAC Summer School</a:t>
            </a:r>
            <a:r>
              <a:rPr lang="en-US" dirty="0"/>
              <a:t> and inaugural </a:t>
            </a:r>
            <a:r>
              <a:rPr lang="en-US" b="1" dirty="0"/>
              <a:t>Tri-Society ISAC Conference</a:t>
            </a:r>
            <a:r>
              <a:rPr lang="en-US" dirty="0"/>
              <a:t> (Lisbon).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dirty="0"/>
              <a:t>Move forward with the inaugural </a:t>
            </a:r>
            <a:r>
              <a:rPr lang="en-US" b="1" dirty="0"/>
              <a:t>IEEE Navigation Conference</a:t>
            </a:r>
            <a:r>
              <a:rPr lang="en-US" dirty="0"/>
              <a:t> (targeted April 2028).</a:t>
            </a:r>
          </a:p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b="1" dirty="0"/>
              <a:t>Engaging Diverse Memberships and Regional Inclusion</a:t>
            </a:r>
            <a:r>
              <a:rPr lang="en-US" dirty="0"/>
              <a:t>: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dirty="0"/>
              <a:t>Leverage Delphi Survey findings to better align initiatives with member needs.</a:t>
            </a:r>
          </a:p>
          <a:p>
            <a:pPr lvl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dirty="0"/>
              <a:t>Expand industrial participation and standardization activities of TPs.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F1D2422-93F9-BF1F-4628-C48B710A7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</p:spPr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735013" y="1073289"/>
            <a:ext cx="10618787" cy="5443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3800" b="1" dirty="0"/>
              <a:t>Drive Standardization and Collaboration Across Technical Panels:</a:t>
            </a:r>
            <a:br>
              <a:rPr lang="en-US" sz="3800" b="1" dirty="0"/>
            </a:br>
            <a:r>
              <a:rPr lang="en-US" sz="3300" dirty="0"/>
              <a:t>Establish stronger synergies between TPs. Adopt a consistent operational and reporting framework.</a:t>
            </a:r>
            <a:br>
              <a:rPr lang="en-US" sz="2900" dirty="0"/>
            </a:br>
            <a:r>
              <a:rPr lang="en-US" sz="2900" b="1" dirty="0"/>
              <a:t>Resources Needed</a:t>
            </a:r>
            <a:r>
              <a:rPr lang="en-US" sz="2900" dirty="0"/>
              <a:t>: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Administrative support for documentation processes and TechOps Summit.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Increased engagement from TP Chairs to finalize and adopt standardized practices.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en-US" sz="3800" b="1" dirty="0"/>
              <a:t>Finalize Delphi Survey:</a:t>
            </a:r>
            <a:br>
              <a:rPr lang="en-US" dirty="0"/>
            </a:br>
            <a:r>
              <a:rPr lang="en-US" sz="3300" dirty="0"/>
              <a:t>Proceed to Stages 2 and 3 of the survey (focusing, consensus building, and actionable work).</a:t>
            </a:r>
            <a:br>
              <a:rPr lang="en-US" sz="3300" dirty="0"/>
            </a:br>
            <a:r>
              <a:rPr lang="en-US" sz="2900" b="1" dirty="0"/>
              <a:t>Resources Needed</a:t>
            </a:r>
            <a:r>
              <a:rPr lang="en-US" sz="2900" dirty="0"/>
              <a:t>: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Funding and professional support for administering surveys and synthesizing findings.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Targeted communication campaigns to encourage participation across demographics and regions.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200"/>
              </a:spcAft>
            </a:pPr>
            <a:r>
              <a:rPr lang="en-US" sz="3800" b="1" dirty="0"/>
              <a:t>Strengthen Research and Educational Impact:</a:t>
            </a:r>
          </a:p>
          <a:p>
            <a:pPr marL="450850" indent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300" dirty="0"/>
              <a:t>Launch the </a:t>
            </a:r>
            <a:r>
              <a:rPr lang="en-US" sz="3300" u="sng" dirty="0"/>
              <a:t>FALCON Research and Training Program</a:t>
            </a:r>
            <a:r>
              <a:rPr lang="en-US" sz="3300" dirty="0"/>
              <a:t> – Collaborative R&amp;I activities across multiple TPs and lecture series/short courses to be presented by TechOps members and DLs at AESS-sponsored conferences and other dedicated events.</a:t>
            </a:r>
            <a:br>
              <a:rPr lang="en-US" sz="2700" dirty="0"/>
            </a:br>
            <a:r>
              <a:rPr lang="en-US" sz="2900" b="1" dirty="0"/>
              <a:t>Resources Needed</a:t>
            </a:r>
            <a:r>
              <a:rPr lang="en-US" sz="2900" dirty="0"/>
              <a:t>: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Active involvement of DLs and TPs.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2900" dirty="0"/>
              <a:t>Coordination with AESS-sponsored conferences and Conference Catalysts for scheduling and reporting.</a:t>
            </a:r>
            <a:endParaRPr sz="2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>
          <a:extLst>
            <a:ext uri="{FF2B5EF4-FFF2-40B4-BE49-F238E27FC236}">
              <a16:creationId xmlns:a16="http://schemas.microsoft.com/office/drawing/2014/main" id="{EA4FA376-664E-A1F3-3FCB-0179E0C61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>
            <a:extLst>
              <a:ext uri="{FF2B5EF4-FFF2-40B4-BE49-F238E27FC236}">
                <a16:creationId xmlns:a16="http://schemas.microsoft.com/office/drawing/2014/main" id="{813F4935-4B7E-AB49-9164-456469DBE7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E1ACA6-8547-9DDD-3AE9-5A5CDE46D7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75" t="-1297" r="3538" b="4858"/>
          <a:stretch>
            <a:fillRect/>
          </a:stretch>
        </p:blipFill>
        <p:spPr>
          <a:xfrm>
            <a:off x="8565265" y="888092"/>
            <a:ext cx="2499947" cy="971054"/>
          </a:xfrm>
          <a:prstGeom prst="rect">
            <a:avLst/>
          </a:prstGeom>
        </p:spPr>
      </p:pic>
      <p:sp>
        <p:nvSpPr>
          <p:cNvPr id="110" name="Google Shape;110;p5">
            <a:extLst>
              <a:ext uri="{FF2B5EF4-FFF2-40B4-BE49-F238E27FC236}">
                <a16:creationId xmlns:a16="http://schemas.microsoft.com/office/drawing/2014/main" id="{D794D3DB-418F-B042-0A6C-F53CDD5BA3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5013" y="1026989"/>
            <a:ext cx="10618787" cy="4378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50800" indent="0"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600" b="1" dirty="0"/>
              <a:t>FALCON Research and Training Program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endParaRPr lang="en-US" sz="700" dirty="0"/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Areas of Focus (Delphi Phase 1):</a:t>
            </a:r>
            <a:br>
              <a:rPr lang="en-US" sz="2600" dirty="0"/>
            </a:br>
            <a:r>
              <a:rPr lang="en-US" sz="2600" b="1" dirty="0"/>
              <a:t>Autonomy for Sustainability </a:t>
            </a:r>
            <a:r>
              <a:rPr lang="en-US" sz="2600" dirty="0">
                <a:sym typeface="Wingdings" panose="05000000000000000000" pitchFamily="2" charset="2"/>
              </a:rPr>
              <a:t> </a:t>
            </a:r>
            <a:r>
              <a:rPr lang="en-US" sz="2600" b="1" dirty="0">
                <a:sym typeface="Wingdings" panose="05000000000000000000" pitchFamily="2" charset="2"/>
              </a:rPr>
              <a:t>Intelligent &amp; Autonomous Flight Systems  Sustainable Aviation &amp; Advanced Air Mobility</a:t>
            </a:r>
            <a:endParaRPr lang="en-US" sz="2600" b="1" dirty="0"/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Collaborative R&amp;I interdisciplinary activities involving multiple TPs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Lecture series and short courses to be presented by TechOps members and DLs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Multidisciplinary initiatives at AESS-sponsored: IEEE NAVIGATION, IEEE ISAC, IEEE SPACE.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International Engagement with AAM CRC (Australia), NASA AAM Ecosystem WGs, Canadian AAM Network, JARUS, FAA/EASA, ICAO DE/AAM Networks.</a:t>
            </a:r>
          </a:p>
          <a:p>
            <a:pPr>
              <a:lnSpc>
                <a:spcPct val="12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600" dirty="0"/>
              <a:t>Direct involvement in IEEE and ICAO/SAE/RTCA/ARINC standardization WGs.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CC5F31-6E0B-FF76-3176-DF731132DABF}"/>
              </a:ext>
            </a:extLst>
          </p:cNvPr>
          <p:cNvSpPr txBox="1"/>
          <p:nvPr/>
        </p:nvSpPr>
        <p:spPr>
          <a:xfrm>
            <a:off x="734807" y="5377514"/>
            <a:ext cx="9543513" cy="8038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50800" lvl="0" algn="ctr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the balance of industry, government, and academia representation in TPs.</a:t>
            </a:r>
          </a:p>
          <a:p>
            <a:pPr marL="50800" lvl="0" algn="ctr">
              <a:lnSpc>
                <a:spcPct val="110000"/>
              </a:lnSpc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 more direct and effective AESS involvement in IEEE and non-IEEE standards.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BE5FB22-0B12-8561-A753-13049296C8E2}"/>
              </a:ext>
            </a:extLst>
          </p:cNvPr>
          <p:cNvSpPr/>
          <p:nvPr/>
        </p:nvSpPr>
        <p:spPr>
          <a:xfrm>
            <a:off x="4981121" y="4787206"/>
            <a:ext cx="343234" cy="5208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31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>
          <a:extLst>
            <a:ext uri="{FF2B5EF4-FFF2-40B4-BE49-F238E27FC236}">
              <a16:creationId xmlns:a16="http://schemas.microsoft.com/office/drawing/2014/main" id="{7B35BBD7-521C-6C28-E9E3-9E3F3F26F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>
            <a:extLst>
              <a:ext uri="{FF2B5EF4-FFF2-40B4-BE49-F238E27FC236}">
                <a16:creationId xmlns:a16="http://schemas.microsoft.com/office/drawing/2014/main" id="{4157B650-CED3-611A-C154-9D97128B90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116" name="Google Shape;116;p6">
            <a:extLst>
              <a:ext uri="{FF2B5EF4-FFF2-40B4-BE49-F238E27FC236}">
                <a16:creationId xmlns:a16="http://schemas.microsoft.com/office/drawing/2014/main" id="{0DC8F4F7-6F90-43BA-A878-13F6B50E3B49}"/>
              </a:ext>
            </a:extLst>
          </p:cNvPr>
          <p:cNvSpPr txBox="1"/>
          <p:nvPr/>
        </p:nvSpPr>
        <p:spPr>
          <a:xfrm>
            <a:off x="735013" y="1435261"/>
            <a:ext cx="10618787" cy="4741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AESS Flagship Conference: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 a new AESS flagship conference on “Connectivity, Navigation, and Sensing.”</a:t>
            </a:r>
          </a:p>
          <a:p>
            <a:pPr marL="457200" lvl="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 Problems: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on the success of IEEE AESS Challenge Problems I (Radar) and II (Cybersecurity) by launching additional topic-specific challenge initiatives in AI standardization, sustainability, and trusted autonomy.</a:t>
            </a:r>
          </a:p>
          <a:p>
            <a:pPr marL="45720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lang="en-U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TP Collaborative R&amp;I Projects: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Leverage the collective expertise of TPs, the AESS Senior Design Project Program, and the AESS Challenge Problems to support students and young professionals’ involvement in research and innovation projects.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270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indent="-40640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Inconsistent TP Structure and Performance Metrics: </a:t>
            </a:r>
          </a:p>
          <a:p>
            <a:pPr marL="450850">
              <a:spcBef>
                <a:spcPts val="200"/>
              </a:spcBef>
              <a:spcAft>
                <a:spcPts val="200"/>
              </a:spcAft>
              <a:buClr>
                <a:srgbClr val="0C70AC"/>
              </a:buClr>
              <a:buSzPts val="2800"/>
            </a:pPr>
            <a:r>
              <a:rPr lang="en-US" sz="1800" dirty="0"/>
              <a:t>TPs are structured and operated differently. There are varied expectations of TP responsibilities (e.g., leadership culture, membership criteria, meeting schedules, standardization activity).</a:t>
            </a:r>
          </a:p>
          <a:p>
            <a:pPr marL="457200" indent="-406400">
              <a:spcBef>
                <a:spcPts val="6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Challenges in Panel Representation:</a:t>
            </a:r>
          </a:p>
          <a:p>
            <a:pPr lvl="1">
              <a:tabLst>
                <a:tab pos="450850" algn="l"/>
              </a:tabLst>
            </a:pPr>
            <a:r>
              <a:rPr lang="en-US" sz="1800" dirty="0"/>
              <a:t>	Limited industry and governmental representation in TPs hinders cross-sector collaboration.</a:t>
            </a:r>
          </a:p>
          <a:p>
            <a:pPr marL="457200" indent="-406400">
              <a:spcBef>
                <a:spcPts val="6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Engagement &amp; Participation:</a:t>
            </a:r>
          </a:p>
          <a:p>
            <a:pPr marL="450850" lvl="1"/>
            <a:r>
              <a:rPr lang="en-US" sz="1800" dirty="0"/>
              <a:t>Difficulty in sustaining engagement, especially in underserved regions and under-represented demographic groups (e.g., Region 7, mid-career professionals).</a:t>
            </a:r>
          </a:p>
          <a:p>
            <a:pPr marL="457200" indent="-406400">
              <a:spcBef>
                <a:spcPts val="6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Event Planning Difficulties:</a:t>
            </a:r>
          </a:p>
          <a:p>
            <a:pPr marL="450850" lvl="1"/>
            <a:r>
              <a:rPr lang="en-US" sz="1800" dirty="0"/>
              <a:t>Coordination issues and lack of administrative support have prevented or reduced the impact of some important initiatives.</a:t>
            </a:r>
          </a:p>
          <a:p>
            <a:pPr marL="457200" indent="-406400">
              <a:spcBef>
                <a:spcPts val="600"/>
              </a:spcBef>
              <a:spcAft>
                <a:spcPts val="20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Resource Allocation:</a:t>
            </a:r>
          </a:p>
          <a:p>
            <a:pPr marL="450850" lvl="1"/>
            <a:r>
              <a:rPr lang="en-US" sz="1800" dirty="0"/>
              <a:t>Need for improved funding mechanisms for TechOps Summit and TP activities (e.g., unused funds reallocation, balancing financial needs for R&amp;I/education and operational costs).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</a:pP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Recent Accomplishments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Pending Action Items &amp; Next Steps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Current Challenges &amp; Issues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Short-Term Goals (2026)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 dirty="0"/>
              <a:t>Long-Term Goals (2031 horizon)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734807" y="956187"/>
            <a:ext cx="10643107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b="1" dirty="0">
                <a:solidFill>
                  <a:srgbClr val="262626"/>
                </a:solidFill>
                <a:latin typeface="SF Pro Text"/>
              </a:rPr>
              <a:t>Since the Fall </a:t>
            </a:r>
            <a:r>
              <a:rPr lang="en-US" b="1" dirty="0" err="1">
                <a:solidFill>
                  <a:srgbClr val="262626"/>
                </a:solidFill>
                <a:latin typeface="SF Pro Text"/>
              </a:rPr>
              <a:t>BoG</a:t>
            </a:r>
            <a:r>
              <a:rPr lang="en-US" b="1" dirty="0">
                <a:solidFill>
                  <a:srgbClr val="262626"/>
                </a:solidFill>
                <a:latin typeface="SF Pro Text"/>
              </a:rPr>
              <a:t> Meeting (Snapshot):</a:t>
            </a:r>
          </a:p>
          <a:p>
            <a:pPr marL="801688" indent="-266700">
              <a:spcBef>
                <a:spcPts val="600"/>
              </a:spcBef>
              <a:spcAft>
                <a:spcPts val="200"/>
              </a:spcAft>
            </a:pPr>
            <a:r>
              <a:rPr lang="en-US" sz="2000" b="1" dirty="0"/>
              <a:t>TechOps Summit &amp; Standardization Initiatives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Continued support to the new leaders of three AESS TPs (out of six existing TPs) to ensure continuity in the transition, alignment with AESS goals, and a new vision for collaboration and innovation.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Continued development of </a:t>
            </a:r>
            <a:r>
              <a:rPr lang="en-US" sz="1600" i="1" dirty="0"/>
              <a:t>"AESS Technical Panel Policies, Procedures, and Best Practices" </a:t>
            </a:r>
            <a:r>
              <a:rPr lang="en-US" sz="1600" dirty="0"/>
              <a:t>guide to ensure consistency across Technical Panels.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Standardized reporting template to measure TP performance. Also used for the TP of the Year Award.</a:t>
            </a:r>
          </a:p>
          <a:p>
            <a:pPr marL="801688" indent="-266700">
              <a:spcBef>
                <a:spcPts val="600"/>
              </a:spcBef>
              <a:spcAft>
                <a:spcPts val="200"/>
              </a:spcAft>
            </a:pPr>
            <a:r>
              <a:rPr lang="en-US" sz="2000" b="1" dirty="0"/>
              <a:t>Collaboration Opportunities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ISAC TWG collaboration with </a:t>
            </a:r>
            <a:r>
              <a:rPr lang="en-US" sz="1600" dirty="0" err="1"/>
              <a:t>ComSoc</a:t>
            </a:r>
            <a:r>
              <a:rPr lang="en-US" sz="1600" dirty="0"/>
              <a:t> and SPS for the Tri-Society </a:t>
            </a:r>
            <a:r>
              <a:rPr lang="en-US" sz="1600" b="1" dirty="0"/>
              <a:t>IEEE ISAC Conference </a:t>
            </a:r>
            <a:r>
              <a:rPr lang="en-US" sz="1600" dirty="0"/>
              <a:t>(November 2026, Lisbon).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Navigation and Avionics TPs collaboration to launch the </a:t>
            </a:r>
            <a:r>
              <a:rPr lang="en-US" sz="1600" b="1" dirty="0"/>
              <a:t>IEEE Navigation Conference </a:t>
            </a:r>
            <a:r>
              <a:rPr lang="en-US" sz="1600" dirty="0"/>
              <a:t>(December 2026, Munich).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Finalized the establishment of LAWN TWG as a new AESS technical initiative.</a:t>
            </a:r>
          </a:p>
          <a:p>
            <a:pPr marL="801688" indent="-266700">
              <a:spcBef>
                <a:spcPts val="600"/>
              </a:spcBef>
              <a:spcAft>
                <a:spcPts val="200"/>
              </a:spcAft>
            </a:pPr>
            <a:r>
              <a:rPr lang="en-US" sz="2000" b="1" dirty="0"/>
              <a:t>Delphi Survey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Initial feedback collected covering sustainability, trusted autonomy, and digital transformation. 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Current focus on completion of Stage 1 and launch of Stage 2 in Q1 2026.</a:t>
            </a:r>
          </a:p>
          <a:p>
            <a:pPr marL="801688" indent="-266700">
              <a:spcBef>
                <a:spcPts val="600"/>
              </a:spcBef>
              <a:spcAft>
                <a:spcPts val="200"/>
              </a:spcAft>
            </a:pPr>
            <a:r>
              <a:rPr lang="en-US" sz="2000" b="1" dirty="0"/>
              <a:t>Financial Framework for Technical Panels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Clarified to the TPs that no funding carryover is possible. </a:t>
            </a:r>
          </a:p>
          <a:p>
            <a:pPr marL="1079500" lvl="1" indent="-277813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n-US" sz="1600" dirty="0"/>
              <a:t>Project resubmission and/or update possible.</a:t>
            </a:r>
            <a:br>
              <a:rPr lang="en-US" dirty="0"/>
            </a:br>
            <a:endParaRPr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5CBC6573-11B3-934F-C127-50EFCC3FB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>
            <a:extLst>
              <a:ext uri="{FF2B5EF4-FFF2-40B4-BE49-F238E27FC236}">
                <a16:creationId xmlns:a16="http://schemas.microsoft.com/office/drawing/2014/main" id="{A7A4DD41-48F8-5473-2CD2-21C841067A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4807" y="1014062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65150" indent="-514350"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n-US" b="1" i="0" dirty="0">
                <a:solidFill>
                  <a:srgbClr val="262626"/>
                </a:solidFill>
                <a:effectLst/>
                <a:latin typeface="SF Pro Text"/>
              </a:rPr>
              <a:t>Successful Advancement of Key Projects</a:t>
            </a:r>
            <a:endParaRPr lang="en-US" b="0" i="0" dirty="0">
              <a:solidFill>
                <a:srgbClr val="262626"/>
              </a:solidFill>
              <a:effectLst/>
              <a:latin typeface="SF Pro Text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b="1" i="0" dirty="0">
                <a:solidFill>
                  <a:srgbClr val="262626"/>
                </a:solidFill>
                <a:effectLst/>
                <a:latin typeface="SF Pro Text"/>
              </a:rPr>
              <a:t>IEEE AESS Challenge Problem II</a:t>
            </a:r>
            <a:r>
              <a:rPr lang="en-US" b="0" i="0" dirty="0">
                <a:solidFill>
                  <a:srgbClr val="262626"/>
                </a:solidFill>
                <a:effectLst/>
                <a:latin typeface="SF Pro Text"/>
              </a:rPr>
              <a:t>: Nine proposals were submitted; the winning project, </a:t>
            </a:r>
            <a:r>
              <a:rPr lang="en-US" b="0" i="1" dirty="0">
                <a:solidFill>
                  <a:srgbClr val="262626"/>
                </a:solidFill>
                <a:effectLst/>
                <a:latin typeface="SF Pro Text"/>
              </a:rPr>
              <a:t>“Federated AI for Resilient Avionics and Drone Operations,”</a:t>
            </a:r>
            <a:r>
              <a:rPr lang="en-US" b="0" i="0" dirty="0">
                <a:solidFill>
                  <a:srgbClr val="262626"/>
                </a:solidFill>
                <a:effectLst/>
                <a:latin typeface="SF Pro Text"/>
              </a:rPr>
              <a:t> was awarded and formally published. 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/>
              <a:t>AESS Cyber Panel Challenge II Oversight Team is progressing well</a:t>
            </a:r>
            <a:r>
              <a:rPr lang="en-US" b="0" i="0" dirty="0">
                <a:solidFill>
                  <a:srgbClr val="262626"/>
                </a:solidFill>
                <a:effectLst/>
                <a:latin typeface="SF Pro Text"/>
              </a:rPr>
              <a:t>: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endParaRPr dirty="0"/>
          </a:p>
        </p:txBody>
      </p:sp>
      <p:sp>
        <p:nvSpPr>
          <p:cNvPr id="98" name="Google Shape;98;p3">
            <a:extLst>
              <a:ext uri="{FF2B5EF4-FFF2-40B4-BE49-F238E27FC236}">
                <a16:creationId xmlns:a16="http://schemas.microsoft.com/office/drawing/2014/main" id="{70E3FCA2-4BED-8E56-84F1-F23A751A0E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A4A7259-46D3-2A87-61EC-B1BA26B31DED}"/>
              </a:ext>
            </a:extLst>
          </p:cNvPr>
          <p:cNvGrpSpPr/>
          <p:nvPr/>
        </p:nvGrpSpPr>
        <p:grpSpPr>
          <a:xfrm>
            <a:off x="1247934" y="3195263"/>
            <a:ext cx="8368677" cy="2950880"/>
            <a:chOff x="1247934" y="2821469"/>
            <a:chExt cx="8827009" cy="3324674"/>
          </a:xfrm>
        </p:grpSpPr>
        <p:pic>
          <p:nvPicPr>
            <p:cNvPr id="1026" name="Picture 4">
              <a:extLst>
                <a:ext uri="{FF2B5EF4-FFF2-40B4-BE49-F238E27FC236}">
                  <a16:creationId xmlns:a16="http://schemas.microsoft.com/office/drawing/2014/main" id="{B5F1E21E-F04A-69ED-4178-304EA41588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934" y="2821469"/>
              <a:ext cx="8827009" cy="3324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656AADA-D4F4-DE65-9EF9-7CEB56D3D39F}"/>
                </a:ext>
              </a:extLst>
            </p:cNvPr>
            <p:cNvSpPr/>
            <p:nvPr/>
          </p:nvSpPr>
          <p:spPr>
            <a:xfrm>
              <a:off x="1325366" y="2897311"/>
              <a:ext cx="8589196" cy="3156365"/>
            </a:xfrm>
            <a:prstGeom prst="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0070C0"/>
                  </a:solidFill>
                </a:ln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58527572-A723-509C-97FB-CCEEBA7F1598}"/>
              </a:ext>
            </a:extLst>
          </p:cNvPr>
          <p:cNvSpPr/>
          <p:nvPr/>
        </p:nvSpPr>
        <p:spPr>
          <a:xfrm>
            <a:off x="1160980" y="4140485"/>
            <a:ext cx="8455631" cy="544531"/>
          </a:xfrm>
          <a:prstGeom prst="rect">
            <a:avLst/>
          </a:prstGeom>
          <a:solidFill>
            <a:srgbClr val="92D050">
              <a:alpha val="14902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13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>
          <a:extLst>
            <a:ext uri="{FF2B5EF4-FFF2-40B4-BE49-F238E27FC236}">
              <a16:creationId xmlns:a16="http://schemas.microsoft.com/office/drawing/2014/main" id="{A9D74619-99DB-D095-E206-2B81BC504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>
            <a:extLst>
              <a:ext uri="{FF2B5EF4-FFF2-40B4-BE49-F238E27FC236}">
                <a16:creationId xmlns:a16="http://schemas.microsoft.com/office/drawing/2014/main" id="{42206FFD-53FA-A33D-5285-F27839B49E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4807" y="1014062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65150" indent="-514350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b="1" dirty="0">
                <a:solidFill>
                  <a:srgbClr val="262626"/>
                </a:solidFill>
                <a:latin typeface="SF Pro Text"/>
              </a:rPr>
              <a:t>Enhanced Panel Engagement</a:t>
            </a:r>
          </a:p>
          <a:p>
            <a:pPr marL="800100" lvl="1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0" i="0" dirty="0">
                <a:solidFill>
                  <a:srgbClr val="262626"/>
                </a:solidFill>
                <a:effectLst/>
                <a:latin typeface="SF Pro Text"/>
              </a:rPr>
              <a:t>Inaugural TechOps Summit held successfully (after </a:t>
            </a:r>
            <a:r>
              <a:rPr lang="en-US" sz="2000" dirty="0">
                <a:solidFill>
                  <a:srgbClr val="262626"/>
                </a:solidFill>
                <a:latin typeface="SF Pro Text"/>
              </a:rPr>
              <a:t>Krakow </a:t>
            </a:r>
            <a:r>
              <a:rPr lang="en-US" sz="2000" dirty="0" err="1">
                <a:solidFill>
                  <a:srgbClr val="262626"/>
                </a:solidFill>
                <a:latin typeface="SF Pro Text"/>
              </a:rPr>
              <a:t>BoG</a:t>
            </a:r>
            <a:r>
              <a:rPr lang="en-US" sz="2000" dirty="0">
                <a:solidFill>
                  <a:srgbClr val="262626"/>
                </a:solidFill>
                <a:latin typeface="SF Pro Text"/>
              </a:rPr>
              <a:t> meeting) </a:t>
            </a:r>
            <a:r>
              <a:rPr lang="en-US" sz="2000" b="0" i="0" dirty="0">
                <a:solidFill>
                  <a:srgbClr val="262626"/>
                </a:solidFill>
                <a:effectLst/>
                <a:latin typeface="SF Pro Text"/>
              </a:rPr>
              <a:t>with direct TP Chair involvement to boost collaboration and standardization.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62626"/>
                </a:solidFill>
                <a:latin typeface="SF Pro Text"/>
              </a:rPr>
              <a:t>Further TechOps Summit required after each Fall </a:t>
            </a:r>
            <a:r>
              <a:rPr lang="en-US" sz="2000" dirty="0" err="1">
                <a:solidFill>
                  <a:srgbClr val="262626"/>
                </a:solidFill>
                <a:latin typeface="SF Pro Text"/>
              </a:rPr>
              <a:t>BoG</a:t>
            </a:r>
            <a:r>
              <a:rPr lang="en-US" sz="2000" dirty="0">
                <a:solidFill>
                  <a:srgbClr val="262626"/>
                </a:solidFill>
                <a:latin typeface="SF Pro Text"/>
              </a:rPr>
              <a:t> meeting</a:t>
            </a:r>
            <a:r>
              <a:rPr lang="en-US" sz="2000" b="0" i="0" dirty="0">
                <a:solidFill>
                  <a:srgbClr val="262626"/>
                </a:solidFill>
                <a:effectLst/>
                <a:latin typeface="SF Pro Text"/>
              </a:rPr>
              <a:t>. </a:t>
            </a:r>
            <a:r>
              <a:rPr lang="en-US" sz="2000" b="0" i="0" u="sng" dirty="0">
                <a:solidFill>
                  <a:srgbClr val="262626"/>
                </a:solidFill>
                <a:effectLst/>
                <a:latin typeface="SF Pro Text"/>
              </a:rPr>
              <a:t>Administrative </a:t>
            </a:r>
            <a:r>
              <a:rPr lang="en-US" sz="2000" u="sng" dirty="0">
                <a:solidFill>
                  <a:srgbClr val="262626"/>
                </a:solidFill>
                <a:latin typeface="SF Pro Text"/>
              </a:rPr>
              <a:t>support (Conference Catalyst) is </a:t>
            </a:r>
            <a:r>
              <a:rPr lang="en-US" sz="2000" b="0" i="0" u="sng" dirty="0">
                <a:solidFill>
                  <a:srgbClr val="262626"/>
                </a:solidFill>
                <a:effectLst/>
                <a:latin typeface="SF Pro Text"/>
              </a:rPr>
              <a:t>essential.</a:t>
            </a:r>
          </a:p>
          <a:p>
            <a:pPr marL="800100" lvl="1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b="0" i="0" dirty="0">
                <a:solidFill>
                  <a:srgbClr val="262626"/>
                </a:solidFill>
                <a:effectLst/>
                <a:latin typeface="SF Pro Text"/>
              </a:rPr>
              <a:t>ISAC TWG formally established and preparing for international collaborative events (e.g., ISAC Summer School).</a:t>
            </a:r>
          </a:p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b="1" i="0" dirty="0">
                <a:solidFill>
                  <a:srgbClr val="262626"/>
                </a:solidFill>
                <a:effectLst/>
                <a:latin typeface="SF Pro Text"/>
              </a:rPr>
              <a:t>Educational Contributions</a:t>
            </a:r>
            <a:endParaRPr lang="en-US" b="0" i="0" dirty="0">
              <a:solidFill>
                <a:srgbClr val="262626"/>
              </a:solidFill>
              <a:effectLst/>
              <a:latin typeface="SF Pro Text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62626"/>
                </a:solidFill>
                <a:latin typeface="SF Pro Text"/>
              </a:rPr>
              <a:t>A significant rise in student participation in summer schools.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62626"/>
                </a:solidFill>
                <a:latin typeface="SF Pro Text"/>
              </a:rPr>
              <a:t>Various planned student-focused competitions.</a:t>
            </a:r>
          </a:p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3"/>
            </a:pPr>
            <a:r>
              <a:rPr lang="en-US" b="1" i="0" dirty="0">
                <a:solidFill>
                  <a:srgbClr val="262626"/>
                </a:solidFill>
                <a:effectLst/>
                <a:latin typeface="SF Pro Text"/>
              </a:rPr>
              <a:t>Support for Emerging Technical Areas</a:t>
            </a:r>
            <a:endParaRPr lang="en-US" dirty="0">
              <a:solidFill>
                <a:srgbClr val="262626"/>
              </a:solidFill>
              <a:latin typeface="SF Pro Text"/>
            </a:endParaRP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62626"/>
                </a:solidFill>
                <a:latin typeface="SF Pro Text"/>
              </a:rPr>
              <a:t>Proposal being developed for Aerospace Metrology TWG.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endParaRPr dirty="0"/>
          </a:p>
        </p:txBody>
      </p:sp>
      <p:sp>
        <p:nvSpPr>
          <p:cNvPr id="98" name="Google Shape;98;p3">
            <a:extLst>
              <a:ext uri="{FF2B5EF4-FFF2-40B4-BE49-F238E27FC236}">
                <a16:creationId xmlns:a16="http://schemas.microsoft.com/office/drawing/2014/main" id="{C379AD7D-A32F-9E48-A4D5-E325467B78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1681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8BE7B-8D10-746B-6AAF-E42518976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89FD59-DA08-FD99-1A9F-8F4DA5FC6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370434"/>
            <a:ext cx="10618993" cy="1639893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265113" indent="0">
              <a:buNone/>
            </a:pPr>
            <a:endParaRPr lang="en-US" sz="100" b="1" dirty="0"/>
          </a:p>
          <a:p>
            <a:pPr marL="265113" indent="0">
              <a:buNone/>
            </a:pPr>
            <a:r>
              <a:rPr lang="en-US" b="1" dirty="0"/>
              <a:t>AI 1235 </a:t>
            </a:r>
            <a:r>
              <a:rPr lang="en-US" dirty="0"/>
              <a:t>- Roberto Sabatini to work with the panels to update the Technical Panel charters to define term limits and participation requirements to remain on the panels.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0B3978-BDEB-BD42-A7EA-AD18D2CC5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B74EDA-844D-484D-893C-17AA6E898755}"/>
              </a:ext>
            </a:extLst>
          </p:cNvPr>
          <p:cNvSpPr txBox="1"/>
          <p:nvPr/>
        </p:nvSpPr>
        <p:spPr>
          <a:xfrm>
            <a:off x="673946" y="3306679"/>
            <a:ext cx="10679854" cy="2231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00FF00"/>
                </a:highlight>
                <a:latin typeface="SF Pro Text"/>
              </a:rPr>
              <a:t>Action Closed.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C70AC"/>
              </a:buClr>
              <a:buSzPts val="28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standardized procedure (minimum requirements) has been introduced for selecting TP members.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C70AC"/>
              </a:buClr>
              <a:buSzPts val="28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Regarding retention, consensus is that each TP should define and enforce its own procedure.</a:t>
            </a:r>
          </a:p>
        </p:txBody>
      </p:sp>
    </p:spTree>
    <p:extLst>
      <p:ext uri="{BB962C8B-B14F-4D97-AF65-F5344CB8AC3E}">
        <p14:creationId xmlns:p14="http://schemas.microsoft.com/office/powerpoint/2010/main" val="4115856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B64E4-F490-5742-E71D-9237E70C6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77FF416-45C5-5BBF-6843-220834CA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3F157F-F2E5-537A-2EDE-D1FF76761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4807" y="952417"/>
            <a:ext cx="10618993" cy="4988243"/>
          </a:xfrm>
        </p:spPr>
        <p:txBody>
          <a:bodyPr/>
          <a:lstStyle/>
          <a:p>
            <a:pPr marL="50800" indent="0">
              <a:buNone/>
            </a:pPr>
            <a:r>
              <a:rPr lang="en-US" sz="2200" dirty="0"/>
              <a:t>The </a:t>
            </a:r>
            <a:r>
              <a:rPr lang="en-US" sz="2200" u="sng" dirty="0"/>
              <a:t>minimum requirements</a:t>
            </a:r>
            <a:r>
              <a:rPr lang="en-US" sz="2200" dirty="0"/>
              <a:t> for adding new members to the AESS TPs were discussed in detail and agreed upon during the TechOps Summit in Krakow:</a:t>
            </a:r>
          </a:p>
          <a:p>
            <a:r>
              <a:rPr lang="en-US" sz="2200" b="1" dirty="0"/>
              <a:t>Candidate Responsibilities:</a:t>
            </a:r>
            <a:endParaRPr lang="en-US" sz="2200" dirty="0"/>
          </a:p>
          <a:p>
            <a:pPr marL="795338" lvl="0" indent="-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1800" dirty="0"/>
              <a:t>Each candidate should submit a detailed CV, including employment history, education, publications/patents, contributions to standards, prior IEEE/AESS positions, and other relevant contributions.</a:t>
            </a:r>
          </a:p>
          <a:p>
            <a:pPr marL="795338" lvl="0" indent="-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1800" dirty="0"/>
              <a:t>A letter of recommendation from at least one AESS member is required. Additional letters of recommendation are welcome and may come from AESS members or external sources.</a:t>
            </a:r>
          </a:p>
          <a:p>
            <a:r>
              <a:rPr lang="en-US" dirty="0"/>
              <a:t> </a:t>
            </a:r>
            <a:r>
              <a:rPr lang="en-US" sz="2200" b="1" dirty="0"/>
              <a:t>Technical Panel Due Diligence:</a:t>
            </a:r>
          </a:p>
          <a:p>
            <a:pPr marL="795338" indent="-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1800" dirty="0"/>
              <a:t>Once the required materials are submitted, the Technical Panel Chair or a dedicated committee should organize an online ballot to allow all current panel members to vote on the candidacy.</a:t>
            </a:r>
          </a:p>
          <a:p>
            <a:pPr marL="795338" indent="-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Calibri" panose="020F0502020204030204" pitchFamily="34" charset="0"/>
              <a:buChar char="‒"/>
            </a:pPr>
            <a:r>
              <a:rPr lang="en-US" sz="1800" dirty="0"/>
              <a:t>Approval for a new member’s admission is based on the outcome of a </a:t>
            </a:r>
            <a:r>
              <a:rPr lang="en-US" sz="1800" u="sng" dirty="0"/>
              <a:t>majority vote by the panel members.</a:t>
            </a:r>
          </a:p>
          <a:p>
            <a:pPr marL="50800" indent="0">
              <a:buNone/>
            </a:pPr>
            <a:r>
              <a:rPr lang="en-US" sz="2200" dirty="0"/>
              <a:t>Again, these are the minimum requirements applicable to all TPs. Individual panels have the discretion to adopt additional or more stringent criteria if deemed necessary.</a:t>
            </a:r>
          </a:p>
          <a:p>
            <a:pPr marL="50800" indent="0">
              <a:buNone/>
            </a:pPr>
            <a:r>
              <a:rPr lang="en-US" sz="2400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15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ADFAD-C15B-12C5-725B-6A0909BD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2E8317-8EEA-0667-9A3C-57C9CD2A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A660DF4-9458-A25A-C548-A20B6E2F2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4807" y="976045"/>
            <a:ext cx="10618993" cy="4841327"/>
          </a:xfrm>
        </p:spPr>
        <p:txBody>
          <a:bodyPr/>
          <a:lstStyle/>
          <a:p>
            <a:r>
              <a:rPr lang="en-US" dirty="0"/>
              <a:t>As pointed out during Krakow’s TechOps Summit discussions, there is currently </a:t>
            </a:r>
            <a:r>
              <a:rPr lang="en-US" u="sng" dirty="0"/>
              <a:t>no standardized process for TP member retention</a:t>
            </a:r>
          </a:p>
          <a:p>
            <a:r>
              <a:rPr lang="en-US" dirty="0"/>
              <a:t>This is largely due to the heterogeneous TP structures, frequency of TP meetings, and other panel-specific factors. </a:t>
            </a:r>
          </a:p>
          <a:p>
            <a:r>
              <a:rPr lang="en-US" dirty="0"/>
              <a:t>“One size fits all” solution (e.g., minimum number of meetings attended over a certain period) does not exist.</a:t>
            </a:r>
          </a:p>
          <a:p>
            <a:r>
              <a:rPr lang="en-US" dirty="0"/>
              <a:t>Panels will define and adopt their own retention criteria tailored to their unique structures and objectives.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88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F1F24-7B71-3EDE-A38C-9B00B9A6F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D3053C-6736-0752-FAED-2777AEEA7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315092"/>
            <a:ext cx="10618993" cy="1715783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265113" indent="0">
              <a:buNone/>
            </a:pPr>
            <a:endParaRPr lang="en-US" sz="100" b="1" dirty="0"/>
          </a:p>
          <a:p>
            <a:pPr marL="265113" indent="0">
              <a:buNone/>
            </a:pPr>
            <a:r>
              <a:rPr lang="en-US" b="1" dirty="0"/>
              <a:t>AI 1242 </a:t>
            </a:r>
            <a:r>
              <a:rPr lang="en-US" dirty="0"/>
              <a:t>- Roberto Sabatini to partner with Julia Briggs to update the Delphi survey to be distributed to all AESS members by December 2025.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3AEE81-AE7C-2298-45C3-1CCF3B76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Pending Action Items &amp; Next Steps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E837A1-0DCC-AEB9-B617-0EEE257185CD}"/>
              </a:ext>
            </a:extLst>
          </p:cNvPr>
          <p:cNvSpPr txBox="1"/>
          <p:nvPr/>
        </p:nvSpPr>
        <p:spPr>
          <a:xfrm>
            <a:off x="673946" y="3463767"/>
            <a:ext cx="10679854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00FF00"/>
                </a:highlight>
                <a:latin typeface="SF Pro Text"/>
              </a:rPr>
              <a:t>Action Closed. </a:t>
            </a:r>
          </a:p>
          <a:p>
            <a:pPr marL="0" indent="0">
              <a:buNone/>
            </a:pPr>
            <a:r>
              <a:rPr lang="en-US" sz="2800" dirty="0">
                <a:latin typeface="SF Pro Text"/>
              </a:rPr>
              <a:t>Direct emails have been sent to AESS TP members. 25+ answers recorded before the end of 2025. Phase 1 finalized. </a:t>
            </a:r>
            <a:endParaRPr lang="en-US" sz="2800" b="1" dirty="0">
              <a:latin typeface="SF Pro Text"/>
            </a:endParaRPr>
          </a:p>
          <a:p>
            <a:pPr marL="0" indent="0">
              <a:buNone/>
            </a:pPr>
            <a:endParaRPr lang="en-US" sz="2800" dirty="0">
              <a:latin typeface="SF Pro Text"/>
            </a:endParaRPr>
          </a:p>
          <a:p>
            <a:r>
              <a:rPr lang="en-US" sz="2400" dirty="0">
                <a:latin typeface="SF Pro Text"/>
              </a:rPr>
              <a:t>Link:  </a:t>
            </a:r>
            <a:r>
              <a:rPr lang="en-US" sz="2000" dirty="0">
                <a:hlinkClick r:id="rId2"/>
              </a:rPr>
              <a:t>Delphi Survey for IEEE AESS Technical Operations Experts</a:t>
            </a:r>
            <a:endParaRPr lang="en-US" sz="2000" dirty="0"/>
          </a:p>
          <a:p>
            <a:endParaRPr lang="en-US" sz="2800" dirty="0">
              <a:latin typeface="SF Pro Text"/>
            </a:endParaRPr>
          </a:p>
        </p:txBody>
      </p:sp>
    </p:spTree>
    <p:extLst>
      <p:ext uri="{BB962C8B-B14F-4D97-AF65-F5344CB8AC3E}">
        <p14:creationId xmlns:p14="http://schemas.microsoft.com/office/powerpoint/2010/main" val="2829598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1448</Words>
  <Application>Microsoft Office PowerPoint</Application>
  <PresentationFormat>Widescreen</PresentationFormat>
  <Paragraphs>117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Courier New</vt:lpstr>
      <vt:lpstr>Merriweather Sans</vt:lpstr>
      <vt:lpstr>Noto Sans Symbols</vt:lpstr>
      <vt:lpstr>SF Pro Text</vt:lpstr>
      <vt:lpstr>Wingdings</vt:lpstr>
      <vt:lpstr>Office Theme</vt:lpstr>
      <vt:lpstr>PowerPoint Presentation</vt:lpstr>
      <vt:lpstr>Outline</vt:lpstr>
      <vt:lpstr>Recent Accomplishments</vt:lpstr>
      <vt:lpstr>Recent Accomplishments</vt:lpstr>
      <vt:lpstr>Recent Accomplishments</vt:lpstr>
      <vt:lpstr>Pending Action Items &amp; Next Steps</vt:lpstr>
      <vt:lpstr>Pending Action Items &amp; Next Steps</vt:lpstr>
      <vt:lpstr>Pending Action Items &amp; Next Steps</vt:lpstr>
      <vt:lpstr>Pending Action Items &amp; Next Steps</vt:lpstr>
      <vt:lpstr>Pending Action Items &amp; Next Steps</vt:lpstr>
      <vt:lpstr>Short-Term Goals</vt:lpstr>
      <vt:lpstr>Short-Term Goals</vt:lpstr>
      <vt:lpstr>Long-Term Goals</vt:lpstr>
      <vt:lpstr>Current Challenges &amp;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Hough,Mackenzie C</dc:creator>
  <cp:lastModifiedBy>Roberto Sabatini</cp:lastModifiedBy>
  <cp:revision>8</cp:revision>
  <cp:lastPrinted>2026-01-25T15:20:38Z</cp:lastPrinted>
  <dcterms:created xsi:type="dcterms:W3CDTF">2020-06-23T20:53:44Z</dcterms:created>
  <dcterms:modified xsi:type="dcterms:W3CDTF">2026-01-27T17:36:43Z</dcterms:modified>
</cp:coreProperties>
</file>