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445" r:id="rId2"/>
    <p:sldId id="446" r:id="rId3"/>
    <p:sldId id="450" r:id="rId4"/>
    <p:sldId id="448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C70AC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580" autoAdjust="0"/>
    <p:restoredTop sz="94660"/>
  </p:normalViewPr>
  <p:slideViewPr>
    <p:cSldViewPr snapToGrid="0">
      <p:cViewPr varScale="1">
        <p:scale>
          <a:sx n="77" d="100"/>
          <a:sy n="77" d="100"/>
        </p:scale>
        <p:origin x="132" y="4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268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D3F30DD-E43C-CA4B-A5FB-77BBC5ADDAB7}" type="datetimeFigureOut">
              <a:rPr lang="en-US" smtClean="0"/>
              <a:t>5/4/26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140F3D1-4F9A-AB43-BBB2-4BBDABDECC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46532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CCFC8D-FAC4-4880-9373-C4D5AD998EE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812925"/>
            <a:ext cx="9144000" cy="1381125"/>
          </a:xfrm>
          <a:prstGeom prst="rect">
            <a:avLst/>
          </a:prstGeom>
        </p:spPr>
        <p:txBody>
          <a:bodyPr anchor="b"/>
          <a:lstStyle>
            <a:lvl1pPr algn="ctr">
              <a:defRPr sz="36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3D2219A-6810-4BBB-BB70-7005CC1E574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5F05C51-B209-4AF4-A68D-B977A22300D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787BDBF-4B56-4187-8D30-4D0B5C912ECE}" type="datetimeFigureOut">
              <a:rPr lang="en-US" smtClean="0"/>
              <a:t>5/4/26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C03980-8E73-44A4-A6C0-9FC92EA605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A60794-8A42-43BE-A706-169A361947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EAABB4B-B7FE-4F54-9EF3-4A934A90687F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 descr="Rectangle&#10;&#10;Description automatically generated with medium confidence">
            <a:extLst>
              <a:ext uri="{FF2B5EF4-FFF2-40B4-BE49-F238E27FC236}">
                <a16:creationId xmlns:a16="http://schemas.microsoft.com/office/drawing/2014/main" id="{8CE9E921-0597-4FF4-94CC-D20ADC7E252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785"/>
            <a:ext cx="12192000" cy="6854430"/>
          </a:xfrm>
          <a:prstGeom prst="rect">
            <a:avLst/>
          </a:prstGeom>
        </p:spPr>
      </p:pic>
      <p:pic>
        <p:nvPicPr>
          <p:cNvPr id="10" name="Picture 9" descr="A picture containing text, clipart, tableware, dishware&#10;&#10;Description automatically generated">
            <a:extLst>
              <a:ext uri="{FF2B5EF4-FFF2-40B4-BE49-F238E27FC236}">
                <a16:creationId xmlns:a16="http://schemas.microsoft.com/office/drawing/2014/main" id="{6EFF700F-D452-40A2-82D4-79EA0689EF5B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0505" y="2301364"/>
            <a:ext cx="3726659" cy="19091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85376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32E70E-167B-4E52-9956-3A3A314DA5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34807" y="1188720"/>
            <a:ext cx="10618993" cy="4988243"/>
          </a:xfrm>
          <a:prstGeom prst="rect">
            <a:avLst/>
          </a:prstGeom>
        </p:spPr>
        <p:txBody>
          <a:bodyPr/>
          <a:lstStyle>
            <a:lvl1pPr marL="228600" indent="-228600">
              <a:buClr>
                <a:srgbClr val="0C70AC"/>
              </a:buClr>
              <a:buFont typeface="Arial" panose="020B0604020202020204" pitchFamily="34" charset="0"/>
              <a:buChar char="•"/>
              <a:defRPr/>
            </a:lvl1pPr>
            <a:lvl2pPr marL="685800" indent="-228600">
              <a:buClr>
                <a:srgbClr val="0C70AC"/>
              </a:buClr>
              <a:buFont typeface="Arial" panose="020B0604020202020204" pitchFamily="34" charset="0"/>
              <a:buChar char="•"/>
              <a:defRPr/>
            </a:lvl2pPr>
            <a:lvl3pPr marL="1143000" indent="-228600">
              <a:buClr>
                <a:srgbClr val="0C70AC"/>
              </a:buClr>
              <a:buFont typeface="Arial" panose="020B0604020202020204" pitchFamily="34" charset="0"/>
              <a:buChar char="•"/>
              <a:defRPr/>
            </a:lvl3pPr>
            <a:lvl4pPr marL="1600200" indent="-228600">
              <a:buClr>
                <a:srgbClr val="0C70AC"/>
              </a:buClr>
              <a:buFont typeface="Arial" panose="020B0604020202020204" pitchFamily="34" charset="0"/>
              <a:buChar char="•"/>
              <a:defRPr/>
            </a:lvl4pPr>
            <a:lvl5pPr marL="2057400" indent="-228600">
              <a:buClr>
                <a:srgbClr val="0C70AC"/>
              </a:buClr>
              <a:buFont typeface="Arial" panose="020B0604020202020204" pitchFamily="34" charset="0"/>
              <a:buChar char="•"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 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34E2BE-1B65-4750-996B-B5D554B54F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724183" y="6483675"/>
            <a:ext cx="457200" cy="365125"/>
          </a:xfrm>
          <a:prstGeom prst="rect">
            <a:avLst/>
          </a:prstGeom>
        </p:spPr>
        <p:txBody>
          <a:bodyPr/>
          <a:lstStyle>
            <a:lvl1pPr algn="ctr">
              <a:defRPr sz="1400" b="1">
                <a:solidFill>
                  <a:srgbClr val="0C70AC"/>
                </a:solidFill>
              </a:defRPr>
            </a:lvl1pPr>
          </a:lstStyle>
          <a:p>
            <a:pPr algn="ctr"/>
            <a:fld id="{DEAABB4B-B7FE-4F54-9EF3-4A934A90687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id="{781AF724-15D2-4C5E-B028-1617845D1E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4807" y="59679"/>
            <a:ext cx="10515600" cy="483395"/>
          </a:xfrm>
          <a:prstGeom prst="rect">
            <a:avLst/>
          </a:prstGeom>
        </p:spPr>
        <p:txBody>
          <a:bodyPr/>
          <a:lstStyle>
            <a:lvl1pPr>
              <a:defRPr sz="3400" b="1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9113534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34E2BE-1B65-4750-996B-B5D554B54F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724183" y="6483675"/>
            <a:ext cx="457200" cy="365125"/>
          </a:xfrm>
          <a:prstGeom prst="rect">
            <a:avLst/>
          </a:prstGeom>
        </p:spPr>
        <p:txBody>
          <a:bodyPr/>
          <a:lstStyle>
            <a:lvl1pPr algn="ctr">
              <a:defRPr sz="1400" b="1">
                <a:solidFill>
                  <a:srgbClr val="0C70AC"/>
                </a:solidFill>
              </a:defRPr>
            </a:lvl1pPr>
          </a:lstStyle>
          <a:p>
            <a:pPr algn="ctr"/>
            <a:fld id="{DEAABB4B-B7FE-4F54-9EF3-4A934A90687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id="{781AF724-15D2-4C5E-B028-1617845D1E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4807" y="59679"/>
            <a:ext cx="10515600" cy="483395"/>
          </a:xfrm>
          <a:prstGeom prst="rect">
            <a:avLst/>
          </a:prstGeom>
        </p:spPr>
        <p:txBody>
          <a:bodyPr/>
          <a:lstStyle>
            <a:lvl1pPr>
              <a:defRPr sz="3400" b="1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2192289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CCFC8D-FAC4-4880-9373-C4D5AD998EE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812925"/>
            <a:ext cx="9144000" cy="1381125"/>
          </a:xfrm>
          <a:prstGeom prst="rect">
            <a:avLst/>
          </a:prstGeom>
        </p:spPr>
        <p:txBody>
          <a:bodyPr anchor="b"/>
          <a:lstStyle>
            <a:lvl1pPr algn="ctr">
              <a:defRPr sz="36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3D2219A-6810-4BBB-BB70-7005CC1E574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5F05C51-B209-4AF4-A68D-B977A22300D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787BDBF-4B56-4187-8D30-4D0B5C912ECE}" type="datetimeFigureOut">
              <a:rPr lang="en-US" smtClean="0"/>
              <a:t>5/4/26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C03980-8E73-44A4-A6C0-9FC92EA605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A60794-8A42-43BE-A706-169A361947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EAABB4B-B7FE-4F54-9EF3-4A934A90687F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 descr="Rectangle&#10;&#10;Description automatically generated with medium confidence">
            <a:extLst>
              <a:ext uri="{FF2B5EF4-FFF2-40B4-BE49-F238E27FC236}">
                <a16:creationId xmlns:a16="http://schemas.microsoft.com/office/drawing/2014/main" id="{8CE9E921-0597-4FF4-94CC-D20ADC7E252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785"/>
            <a:ext cx="12192000" cy="68544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89008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A picture containing background pattern&#10;&#10;Description automatically generated">
            <a:extLst>
              <a:ext uri="{FF2B5EF4-FFF2-40B4-BE49-F238E27FC236}">
                <a16:creationId xmlns:a16="http://schemas.microsoft.com/office/drawing/2014/main" id="{08C4F7AF-98CF-43AB-B43B-1DF54CF9AE19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1999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16510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4" r:id="rId3"/>
    <p:sldLayoutId id="2147483663" r:id="rId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4A131C-F095-48E5-8B44-E138AD540F6F}"/>
              </a:ext>
            </a:extLst>
          </p:cNvPr>
          <p:cNvSpPr>
            <a:spLocks noGrp="1"/>
          </p:cNvSpPr>
          <p:nvPr/>
        </p:nvSpPr>
        <p:spPr>
          <a:xfrm>
            <a:off x="4827402" y="2016895"/>
            <a:ext cx="6881887" cy="99829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i="0" kern="1200">
                <a:solidFill>
                  <a:srgbClr val="0066A1"/>
                </a:solidFill>
                <a:latin typeface="Calibri" charset="0"/>
                <a:ea typeface="Calibri" charset="0"/>
                <a:cs typeface="Calibri" charset="0"/>
              </a:defRPr>
            </a:lvl1pPr>
          </a:lstStyle>
          <a:p>
            <a:r>
              <a:rPr lang="en-US" sz="3600" dirty="0">
                <a:solidFill>
                  <a:schemeClr val="bg1"/>
                </a:solidFill>
              </a:rPr>
              <a:t>IEEE Aerospace Electronic Systems</a:t>
            </a:r>
            <a:br>
              <a:rPr lang="en-US" sz="3600" dirty="0">
                <a:solidFill>
                  <a:schemeClr val="bg1"/>
                </a:solidFill>
              </a:rPr>
            </a:br>
            <a:r>
              <a:rPr lang="en-US" sz="3200" dirty="0">
                <a:solidFill>
                  <a:schemeClr val="bg1"/>
                </a:solidFill>
              </a:rPr>
              <a:t>VP Conferences</a:t>
            </a:r>
            <a:endParaRPr lang="en-US" sz="3600" dirty="0">
              <a:solidFill>
                <a:schemeClr val="bg1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E1FB642-C925-470D-A2D9-02A0B8114332}"/>
              </a:ext>
            </a:extLst>
          </p:cNvPr>
          <p:cNvSpPr>
            <a:spLocks noGrp="1"/>
          </p:cNvSpPr>
          <p:nvPr/>
        </p:nvSpPr>
        <p:spPr>
          <a:xfrm>
            <a:off x="4827402" y="3222436"/>
            <a:ext cx="6881887" cy="2263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rgbClr val="0066A1"/>
              </a:buClr>
              <a:buFont typeface="LucidaGrande" charset="0"/>
              <a:buNone/>
              <a:defRPr sz="2800" b="1" i="1" kern="1200">
                <a:solidFill>
                  <a:schemeClr val="tx1">
                    <a:lumMod val="50000"/>
                    <a:lumOff val="50000"/>
                  </a:schemeClr>
                </a:solidFill>
                <a:latin typeface="Calibri" charset="0"/>
                <a:ea typeface="Calibri" charset="0"/>
                <a:cs typeface="Calibri" charset="0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0066A1"/>
              </a:buClr>
              <a:buFont typeface="LucidaGrande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0066A1"/>
              </a:buClr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0066A1"/>
              </a:buClr>
              <a:buFont typeface="Wingdings" charset="2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0066A1"/>
              </a:buClr>
              <a:buFont typeface="Courier New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900" dirty="0">
                <a:solidFill>
                  <a:schemeClr val="bg1">
                    <a:lumMod val="85000"/>
                  </a:schemeClr>
                </a:solidFill>
              </a:rPr>
              <a:t>Scott Goldstein</a:t>
            </a:r>
          </a:p>
          <a:p>
            <a:endParaRPr lang="en-US" sz="1300" dirty="0">
              <a:solidFill>
                <a:schemeClr val="bg1">
                  <a:lumMod val="85000"/>
                </a:schemeClr>
              </a:solidFill>
            </a:endParaRPr>
          </a:p>
          <a:p>
            <a:r>
              <a:rPr lang="en-US" sz="2200" dirty="0">
                <a:solidFill>
                  <a:schemeClr val="bg1">
                    <a:lumMod val="85000"/>
                  </a:schemeClr>
                </a:solidFill>
              </a:rPr>
              <a:t>AESS Board of Governors Meeting – Spring 2026</a:t>
            </a:r>
          </a:p>
          <a:p>
            <a:r>
              <a:rPr lang="en-US" sz="2200" dirty="0">
                <a:solidFill>
                  <a:schemeClr val="bg1">
                    <a:lumMod val="85000"/>
                  </a:schemeClr>
                </a:solidFill>
              </a:rPr>
              <a:t>15-16 May 2026</a:t>
            </a:r>
          </a:p>
          <a:p>
            <a:r>
              <a:rPr lang="en-US" sz="2200" dirty="0">
                <a:solidFill>
                  <a:schemeClr val="bg1">
                    <a:lumMod val="85000"/>
                  </a:schemeClr>
                </a:solidFill>
              </a:rPr>
              <a:t>Phoenix, AZ, USA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3D93294-1B0A-0CDC-04FE-489629AC3C36}"/>
              </a:ext>
            </a:extLst>
          </p:cNvPr>
          <p:cNvSpPr txBox="1"/>
          <p:nvPr/>
        </p:nvSpPr>
        <p:spPr>
          <a:xfrm>
            <a:off x="1438" y="6558385"/>
            <a:ext cx="6094562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400" b="0" i="0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IEEE Confidential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18422162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509FC46F-A16D-0EBC-72B1-0897A26820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10493" y="1314733"/>
            <a:ext cx="2746549" cy="4988243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2026 to date:</a:t>
            </a:r>
          </a:p>
          <a:p>
            <a:r>
              <a:rPr lang="en-US" dirty="0"/>
              <a:t>23 Technical</a:t>
            </a:r>
          </a:p>
          <a:p>
            <a:r>
              <a:rPr lang="en-US" dirty="0"/>
              <a:t>13 Financial</a:t>
            </a:r>
          </a:p>
          <a:p>
            <a:r>
              <a:rPr lang="en-US" dirty="0"/>
              <a:t>36 total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2025 </a:t>
            </a:r>
          </a:p>
          <a:p>
            <a:r>
              <a:rPr lang="en-US" dirty="0"/>
              <a:t>15 Technical</a:t>
            </a:r>
          </a:p>
          <a:p>
            <a:r>
              <a:rPr lang="en-US" dirty="0"/>
              <a:t>13 Financial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8A5AD186-160E-E131-F211-2FCD219B69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0384" y="0"/>
            <a:ext cx="10515600" cy="483395"/>
          </a:xfrm>
        </p:spPr>
        <p:txBody>
          <a:bodyPr/>
          <a:lstStyle/>
          <a:p>
            <a:r>
              <a:rPr lang="en-US" dirty="0"/>
              <a:t>2025 Accomplishments: Sponsorship trends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DD6ABAA-3F8F-F639-3AA8-89145E618CA3}"/>
              </a:ext>
            </a:extLst>
          </p:cNvPr>
          <p:cNvSpPr txBox="1"/>
          <p:nvPr/>
        </p:nvSpPr>
        <p:spPr>
          <a:xfrm>
            <a:off x="166059" y="6428989"/>
            <a:ext cx="609456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0" i="0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IEEE Confidential</a:t>
            </a:r>
            <a:endParaRPr lang="en-US" dirty="0"/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76D89B2D-BD53-1645-CAEC-9E73664D249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981189"/>
            <a:ext cx="8607251" cy="53217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898102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73DBEC-9265-642C-8D47-F4A8FA8B21C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C5AD925E-3A5E-8D69-0B31-1071316932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Primary activity has been working with conferences on technical and financial sponsorship</a:t>
            </a:r>
          </a:p>
          <a:p>
            <a:r>
              <a:rPr lang="en-US" dirty="0"/>
              <a:t>Increased overall number of sponsorships year-over-year</a:t>
            </a:r>
          </a:p>
          <a:p>
            <a:pPr lvl="1"/>
            <a:r>
              <a:rPr lang="en-US" dirty="0"/>
              <a:t>Reached out to try to turn technical sponsorships to financial sponsorships</a:t>
            </a:r>
          </a:p>
          <a:p>
            <a:pPr lvl="1"/>
            <a:r>
              <a:rPr lang="en-US" dirty="0"/>
              <a:t>Many times, too late for current year but have positive consideration for next year</a:t>
            </a:r>
          </a:p>
          <a:p>
            <a:pPr lvl="1"/>
            <a:r>
              <a:rPr lang="en-US" dirty="0"/>
              <a:t>Already matched the number of financial sponsorships in ’25 and still receiving requests and discussions for ’26 and ’27</a:t>
            </a:r>
          </a:p>
          <a:p>
            <a:pPr lvl="1"/>
            <a:endParaRPr lang="en-US" dirty="0"/>
          </a:p>
          <a:p>
            <a:r>
              <a:rPr lang="en-US" dirty="0"/>
              <a:t>Learning how to use and engage committee</a:t>
            </a:r>
          </a:p>
          <a:p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3D916313-C1A4-0D42-D37E-C2C4F4794A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2025 Accomplishments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29C40C5-17C7-AF3C-FEC8-FA6406C02FFC}"/>
              </a:ext>
            </a:extLst>
          </p:cNvPr>
          <p:cNvSpPr txBox="1"/>
          <p:nvPr/>
        </p:nvSpPr>
        <p:spPr>
          <a:xfrm>
            <a:off x="166059" y="6428989"/>
            <a:ext cx="609456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0" i="0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IEEE Confidential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66216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74A2E3DE-5557-F5DD-3560-36521D41CD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Increase overall sponsorships</a:t>
            </a:r>
          </a:p>
          <a:p>
            <a:r>
              <a:rPr lang="en-US" dirty="0"/>
              <a:t>Increase financial sponsorships / turn tech to financial</a:t>
            </a:r>
          </a:p>
          <a:p>
            <a:r>
              <a:rPr lang="en-US" dirty="0"/>
              <a:t>Examine geographical distribution to see how to proactively grow</a:t>
            </a:r>
          </a:p>
          <a:p>
            <a:r>
              <a:rPr lang="en-US" dirty="0"/>
              <a:t>Examine conferences that have no AESS sponsorship but that are within AESS sphere of interest to gauge interest in adding AESS sponsorship proactively</a:t>
            </a:r>
          </a:p>
          <a:p>
            <a:r>
              <a:rPr lang="en-US" dirty="0"/>
              <a:t>Engage committee productively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722188D2-173B-2608-41B9-6668636D9A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2026 Objectives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BE43DC8-F86E-6E27-FB41-86D95AB7CDF3}"/>
              </a:ext>
            </a:extLst>
          </p:cNvPr>
          <p:cNvSpPr txBox="1"/>
          <p:nvPr/>
        </p:nvSpPr>
        <p:spPr>
          <a:xfrm>
            <a:off x="166059" y="6428989"/>
            <a:ext cx="609456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0" i="0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IEEE Confidential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84011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Metadata/LabelInfo.xml><?xml version="1.0" encoding="utf-8"?>
<clbl:labelList xmlns:clbl="http://schemas.microsoft.com/office/2020/mipLabelMetadata">
  <clbl:label id="{37adc8ff-f4a3-4a14-9c0d-84b4985de0d2}" enabled="1" method="Privileged" siteId="{8331b18d-2d87-48ef-a35f-ac8818ebf9b4}" contentBits="0" removed="0"/>
  <clbl:label id="{f6d9267f-51c3-48a8-8f26-940622cc44f1}" enabled="1" method="Privileged" siteId="{5d8b83ea-b573-4f09-a2a9-c904b7a56ece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483</TotalTime>
  <Words>317</Words>
  <Application>Microsoft Office PowerPoint</Application>
  <PresentationFormat>Widescreen</PresentationFormat>
  <Paragraphs>62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PowerPoint Presentation</vt:lpstr>
      <vt:lpstr>2025 Accomplishments: Sponsorship trends</vt:lpstr>
      <vt:lpstr>2025 Accomplishments</vt:lpstr>
      <vt:lpstr>2026 Objectives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Hough,Mackenzie C</dc:creator>
  <cp:lastModifiedBy>Goldstein, Scott [US-US]</cp:lastModifiedBy>
  <cp:revision>50</cp:revision>
  <dcterms:created xsi:type="dcterms:W3CDTF">2020-06-23T20:53:44Z</dcterms:created>
  <dcterms:modified xsi:type="dcterms:W3CDTF">2026-05-04T21:12:28Z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f6d9267f-51c3-48a8-8f26-940622cc44f1_Enabled">
    <vt:lpwstr>true</vt:lpwstr>
  </property>
  <property fmtid="{D5CDD505-2E9C-101B-9397-08002B2CF9AE}" pid="3" name="MSIP_Label_f6d9267f-51c3-48a8-8f26-940622cc44f1_SetDate">
    <vt:lpwstr>2026-04-29T17:39:16Z</vt:lpwstr>
  </property>
  <property fmtid="{D5CDD505-2E9C-101B-9397-08002B2CF9AE}" pid="4" name="MSIP_Label_f6d9267f-51c3-48a8-8f26-940622cc44f1_Method">
    <vt:lpwstr>Privileged</vt:lpwstr>
  </property>
  <property fmtid="{D5CDD505-2E9C-101B-9397-08002B2CF9AE}" pid="5" name="MSIP_Label_f6d9267f-51c3-48a8-8f26-940622cc44f1_Name">
    <vt:lpwstr>General Business</vt:lpwstr>
  </property>
  <property fmtid="{D5CDD505-2E9C-101B-9397-08002B2CF9AE}" pid="6" name="MSIP_Label_f6d9267f-51c3-48a8-8f26-940622cc44f1_SiteId">
    <vt:lpwstr>5d8b83ea-b573-4f09-a2a9-c904b7a56ece</vt:lpwstr>
  </property>
  <property fmtid="{D5CDD505-2E9C-101B-9397-08002B2CF9AE}" pid="7" name="MSIP_Label_f6d9267f-51c3-48a8-8f26-940622cc44f1_ActionId">
    <vt:lpwstr>86f3cd16-02ef-4327-9b8a-bb2d8c29aba2</vt:lpwstr>
  </property>
  <property fmtid="{D5CDD505-2E9C-101B-9397-08002B2CF9AE}" pid="8" name="MSIP_Label_f6d9267f-51c3-48a8-8f26-940622cc44f1_ContentBits">
    <vt:lpwstr>0</vt:lpwstr>
  </property>
  <property fmtid="{D5CDD505-2E9C-101B-9397-08002B2CF9AE}" pid="9" name="MSIP_Label_f6d9267f-51c3-48a8-8f26-940622cc44f1_Tag">
    <vt:lpwstr>10, 0, 1, 1</vt:lpwstr>
  </property>
</Properties>
</file>