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445" r:id="rId2"/>
    <p:sldId id="450" r:id="rId3"/>
    <p:sldId id="448" r:id="rId4"/>
    <p:sldId id="452" r:id="rId5"/>
    <p:sldId id="454" r:id="rId6"/>
    <p:sldId id="451" r:id="rId7"/>
    <p:sldId id="456" r:id="rId8"/>
    <p:sldId id="453" r:id="rId9"/>
    <p:sldId id="455" r:id="rId10"/>
    <p:sldId id="44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70A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63" autoAdjust="0"/>
    <p:restoredTop sz="94660"/>
  </p:normalViewPr>
  <p:slideViewPr>
    <p:cSldViewPr snapToGrid="0">
      <p:cViewPr varScale="1">
        <p:scale>
          <a:sx n="54" d="100"/>
          <a:sy n="54" d="100"/>
        </p:scale>
        <p:origin x="80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6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F30DD-E43C-CA4B-A5FB-77BBC5ADDAB7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40F3D1-4F9A-AB43-BBB2-4BBDABDECC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6532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CFC8D-FAC4-4880-9373-C4D5AD998E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12925"/>
            <a:ext cx="9144000" cy="1381125"/>
          </a:xfrm>
          <a:prstGeom prst="rect">
            <a:avLst/>
          </a:prstGeom>
        </p:spPr>
        <p:txBody>
          <a:bodyPr anchor="b"/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D2219A-6810-4BBB-BB70-7005CC1E57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F05C51-B209-4AF4-A68D-B977A22300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787BDBF-4B56-4187-8D30-4D0B5C912ECE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C03980-8E73-44A4-A6C0-9FC92EA60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A60794-8A42-43BE-A706-169A36194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ABB4B-B7FE-4F54-9EF3-4A934A90687F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Rectangle&#10;&#10;Description automatically generated with medium confidence">
            <a:extLst>
              <a:ext uri="{FF2B5EF4-FFF2-40B4-BE49-F238E27FC236}">
                <a16:creationId xmlns:a16="http://schemas.microsoft.com/office/drawing/2014/main" id="{8CE9E921-0597-4FF4-94CC-D20ADC7E25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85"/>
            <a:ext cx="12192000" cy="6854430"/>
          </a:xfrm>
          <a:prstGeom prst="rect">
            <a:avLst/>
          </a:prstGeom>
        </p:spPr>
      </p:pic>
      <p:pic>
        <p:nvPicPr>
          <p:cNvPr id="10" name="Picture 9" descr="A picture containing text, clipart, tableware, dishware&#10;&#10;Description automatically generated">
            <a:extLst>
              <a:ext uri="{FF2B5EF4-FFF2-40B4-BE49-F238E27FC236}">
                <a16:creationId xmlns:a16="http://schemas.microsoft.com/office/drawing/2014/main" id="{6EFF700F-D452-40A2-82D4-79EA0689EF5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505" y="2301364"/>
            <a:ext cx="3726659" cy="1909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8537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32E70E-167B-4E52-9956-3A3A314DA5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4807" y="1188720"/>
            <a:ext cx="10618993" cy="4988243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C70AC"/>
              </a:buClr>
              <a:buFont typeface="Arial" panose="020B0604020202020204" pitchFamily="34" charset="0"/>
              <a:buChar char="•"/>
              <a:defRPr/>
            </a:lvl1pPr>
            <a:lvl2pPr marL="685800" indent="-228600">
              <a:buClr>
                <a:srgbClr val="0C70AC"/>
              </a:buClr>
              <a:buFont typeface="Arial" panose="020B0604020202020204" pitchFamily="34" charset="0"/>
              <a:buChar char="•"/>
              <a:defRPr/>
            </a:lvl2pPr>
            <a:lvl3pPr marL="1143000" indent="-228600">
              <a:buClr>
                <a:srgbClr val="0C70AC"/>
              </a:buClr>
              <a:buFont typeface="Arial" panose="020B0604020202020204" pitchFamily="34" charset="0"/>
              <a:buChar char="•"/>
              <a:defRPr/>
            </a:lvl3pPr>
            <a:lvl4pPr marL="1600200" indent="-228600">
              <a:buClr>
                <a:srgbClr val="0C70AC"/>
              </a:buClr>
              <a:buFont typeface="Arial" panose="020B0604020202020204" pitchFamily="34" charset="0"/>
              <a:buChar char="•"/>
              <a:defRPr/>
            </a:lvl4pPr>
            <a:lvl5pPr marL="2057400" indent="-228600">
              <a:buClr>
                <a:srgbClr val="0C70AC"/>
              </a:buClr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34E2BE-1B65-4750-996B-B5D554B54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24183" y="6483675"/>
            <a:ext cx="457200" cy="365125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rgbClr val="0C70AC"/>
                </a:solidFill>
              </a:defRPr>
            </a:lvl1pPr>
          </a:lstStyle>
          <a:p>
            <a:pPr algn="ctr"/>
            <a:fld id="{DEAABB4B-B7FE-4F54-9EF3-4A934A90687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781AF724-15D2-4C5E-B028-1617845D1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</p:spPr>
        <p:txBody>
          <a:bodyPr/>
          <a:lstStyle>
            <a:lvl1pPr>
              <a:defRPr sz="34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11353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34E2BE-1B65-4750-996B-B5D554B54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24183" y="6483675"/>
            <a:ext cx="457200" cy="365125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rgbClr val="0C70AC"/>
                </a:solidFill>
              </a:defRPr>
            </a:lvl1pPr>
          </a:lstStyle>
          <a:p>
            <a:pPr algn="ctr"/>
            <a:fld id="{DEAABB4B-B7FE-4F54-9EF3-4A934A90687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781AF724-15D2-4C5E-B028-1617845D1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</p:spPr>
        <p:txBody>
          <a:bodyPr/>
          <a:lstStyle>
            <a:lvl1pPr>
              <a:defRPr sz="34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19228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CFC8D-FAC4-4880-9373-C4D5AD998E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12925"/>
            <a:ext cx="9144000" cy="1381125"/>
          </a:xfrm>
          <a:prstGeom prst="rect">
            <a:avLst/>
          </a:prstGeom>
        </p:spPr>
        <p:txBody>
          <a:bodyPr anchor="b"/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D2219A-6810-4BBB-BB70-7005CC1E57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F05C51-B209-4AF4-A68D-B977A22300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787BDBF-4B56-4187-8D30-4D0B5C912ECE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C03980-8E73-44A4-A6C0-9FC92EA60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A60794-8A42-43BE-A706-169A36194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ABB4B-B7FE-4F54-9EF3-4A934A90687F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Rectangle&#10;&#10;Description automatically generated with medium confidence">
            <a:extLst>
              <a:ext uri="{FF2B5EF4-FFF2-40B4-BE49-F238E27FC236}">
                <a16:creationId xmlns:a16="http://schemas.microsoft.com/office/drawing/2014/main" id="{8CE9E921-0597-4FF4-94CC-D20ADC7E25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85"/>
            <a:ext cx="12192000" cy="6854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900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id="{08C4F7AF-98CF-43AB-B43B-1DF54CF9AE19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651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4" r:id="rId3"/>
    <p:sldLayoutId id="2147483663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A131C-F095-48E5-8B44-E138AD540F6F}"/>
              </a:ext>
            </a:extLst>
          </p:cNvPr>
          <p:cNvSpPr>
            <a:spLocks noGrp="1"/>
          </p:cNvSpPr>
          <p:nvPr/>
        </p:nvSpPr>
        <p:spPr>
          <a:xfrm>
            <a:off x="4827402" y="2016895"/>
            <a:ext cx="6881887" cy="99829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rgbClr val="0066A1"/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en-US" sz="3600" dirty="0">
                <a:solidFill>
                  <a:schemeClr val="bg1"/>
                </a:solidFill>
              </a:rPr>
              <a:t>IEEE Aerospace Electronic Systems</a:t>
            </a:r>
            <a:br>
              <a:rPr lang="en-US" sz="3600" dirty="0">
                <a:solidFill>
                  <a:schemeClr val="bg1"/>
                </a:solidFill>
              </a:rPr>
            </a:br>
            <a:r>
              <a:rPr lang="en-US" sz="3200" dirty="0">
                <a:solidFill>
                  <a:schemeClr val="bg1"/>
                </a:solidFill>
              </a:rPr>
              <a:t>VP Education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1FB642-C925-470D-A2D9-02A0B8114332}"/>
              </a:ext>
            </a:extLst>
          </p:cNvPr>
          <p:cNvSpPr>
            <a:spLocks noGrp="1"/>
          </p:cNvSpPr>
          <p:nvPr/>
        </p:nvSpPr>
        <p:spPr>
          <a:xfrm>
            <a:off x="4827402" y="3222436"/>
            <a:ext cx="6881887" cy="2263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66A1"/>
              </a:buClr>
              <a:buFont typeface="LucidaGrande" charset="0"/>
              <a:buNone/>
              <a:defRPr sz="2800" b="1" i="1" kern="1200">
                <a:solidFill>
                  <a:schemeClr val="tx1">
                    <a:lumMod val="50000"/>
                    <a:lumOff val="50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LucidaGrande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Wingdings" charset="2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Courier New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900" dirty="0">
                <a:solidFill>
                  <a:schemeClr val="bg1">
                    <a:lumMod val="85000"/>
                  </a:schemeClr>
                </a:solidFill>
              </a:rPr>
              <a:t>Puneet Kumar Mishra</a:t>
            </a:r>
          </a:p>
          <a:p>
            <a:endParaRPr lang="en-US" sz="1300" dirty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sz="2200" dirty="0">
                <a:solidFill>
                  <a:schemeClr val="bg1">
                    <a:lumMod val="85000"/>
                  </a:schemeClr>
                </a:solidFill>
              </a:rPr>
              <a:t>AESS Board of Governors Meeting – Spring 2026</a:t>
            </a:r>
          </a:p>
          <a:p>
            <a:r>
              <a:rPr lang="en-US" sz="2200" dirty="0">
                <a:solidFill>
                  <a:schemeClr val="bg1">
                    <a:lumMod val="85000"/>
                  </a:schemeClr>
                </a:solidFill>
              </a:rPr>
              <a:t>15-16 May 2026</a:t>
            </a:r>
          </a:p>
          <a:p>
            <a:r>
              <a:rPr lang="en-US" sz="2200" dirty="0">
                <a:solidFill>
                  <a:schemeClr val="bg1">
                    <a:lumMod val="85000"/>
                  </a:schemeClr>
                </a:solidFill>
              </a:rPr>
              <a:t>Phoenix, AZ, USA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3D93294-1B0A-0CDC-04FE-489629AC3C36}"/>
              </a:ext>
            </a:extLst>
          </p:cNvPr>
          <p:cNvSpPr txBox="1"/>
          <p:nvPr/>
        </p:nvSpPr>
        <p:spPr>
          <a:xfrm>
            <a:off x="1438" y="6558385"/>
            <a:ext cx="609456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IEEE Confidential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8422162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66516BC-98D4-02D2-EB48-8AA94852CA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b="1" dirty="0">
                <a:solidFill>
                  <a:schemeClr val="bg1"/>
                </a:solidFill>
              </a:rPr>
              <a:t>Backup Slides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8EDA9E4-CDBF-7916-B6F0-E54B3BC3574B}"/>
              </a:ext>
            </a:extLst>
          </p:cNvPr>
          <p:cNvSpPr txBox="1"/>
          <p:nvPr/>
        </p:nvSpPr>
        <p:spPr>
          <a:xfrm>
            <a:off x="1438" y="6558385"/>
            <a:ext cx="609456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IEEE Confidential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164774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F946FBF-84AD-9143-B8EE-7A7D4F68DE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DLs in 2025</a:t>
            </a:r>
          </a:p>
          <a:p>
            <a:pPr lvl="1"/>
            <a:r>
              <a:rPr lang="en-US" dirty="0"/>
              <a:t>Total: 63</a:t>
            </a:r>
          </a:p>
          <a:p>
            <a:pPr lvl="1"/>
            <a:r>
              <a:rPr lang="en-US" dirty="0"/>
              <a:t>In-Person: 43</a:t>
            </a:r>
          </a:p>
          <a:p>
            <a:pPr lvl="1"/>
            <a:r>
              <a:rPr lang="en-US" dirty="0"/>
              <a:t>Online:15</a:t>
            </a:r>
          </a:p>
          <a:p>
            <a:pPr lvl="1"/>
            <a:r>
              <a:rPr lang="en-US" dirty="0"/>
              <a:t>Hybrid: 5</a:t>
            </a:r>
          </a:p>
          <a:p>
            <a:r>
              <a:rPr lang="en-US" dirty="0"/>
              <a:t>DLs in 2026 : 15 Approved (In person/online/Hybrid)</a:t>
            </a:r>
          </a:p>
          <a:p>
            <a:r>
              <a:rPr lang="en-US" dirty="0"/>
              <a:t>VDLs in 2026 : 49 Planned (June-Oct 2026) </a:t>
            </a:r>
          </a:p>
          <a:p>
            <a:r>
              <a:rPr lang="en-US" dirty="0"/>
              <a:t>Appointments</a:t>
            </a:r>
          </a:p>
          <a:p>
            <a:pPr lvl="1"/>
            <a:r>
              <a:rPr lang="en-US" dirty="0"/>
              <a:t>Short Course Committee Chair: Giovanna </a:t>
            </a:r>
            <a:r>
              <a:rPr lang="en-US" dirty="0" err="1"/>
              <a:t>Remirez</a:t>
            </a:r>
            <a:endParaRPr lang="en-US" dirty="0"/>
          </a:p>
          <a:p>
            <a:pPr lvl="1"/>
            <a:r>
              <a:rPr lang="en-US" dirty="0"/>
              <a:t>Virtual DL: Dr. </a:t>
            </a:r>
            <a:r>
              <a:rPr lang="en-US" dirty="0" err="1"/>
              <a:t>Chengappa</a:t>
            </a:r>
            <a:r>
              <a:rPr lang="en-US" dirty="0"/>
              <a:t> M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EDA7FB3-930F-974E-A586-11BE1C7267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Accomplishments</a:t>
            </a:r>
          </a:p>
        </p:txBody>
      </p:sp>
    </p:spTree>
    <p:extLst>
      <p:ext uri="{BB962C8B-B14F-4D97-AF65-F5344CB8AC3E}">
        <p14:creationId xmlns:p14="http://schemas.microsoft.com/office/powerpoint/2010/main" val="2191764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4A2E3DE-5557-F5DD-3560-36521D41CD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4807" y="991910"/>
            <a:ext cx="10618993" cy="4988243"/>
          </a:xfrm>
        </p:spPr>
        <p:txBody>
          <a:bodyPr/>
          <a:lstStyle/>
          <a:p>
            <a:r>
              <a:rPr lang="en-US" dirty="0"/>
              <a:t>Objective 1: </a:t>
            </a:r>
          </a:p>
          <a:p>
            <a:r>
              <a:rPr lang="en-US" dirty="0" err="1"/>
              <a:t>SpaceTech</a:t>
            </a:r>
            <a:r>
              <a:rPr lang="en-US" dirty="0"/>
              <a:t> Short Course during IEEE SPACE on July 19, 2026</a:t>
            </a:r>
          </a:p>
          <a:p>
            <a:r>
              <a:rPr lang="en-US" dirty="0"/>
              <a:t>Topic: Human Space Flight and Medicine</a:t>
            </a:r>
          </a:p>
          <a:p>
            <a:pPr lvl="2"/>
            <a:r>
              <a:rPr lang="en-IN" b="1" dirty="0"/>
              <a:t>Human Spaceflight Medicine: From Gagarin to Mars Missions</a:t>
            </a:r>
          </a:p>
          <a:p>
            <a:pPr lvl="2"/>
            <a:r>
              <a:rPr lang="en-IN" b="1" dirty="0"/>
              <a:t>How Microgravity Changes the Human Body</a:t>
            </a:r>
          </a:p>
          <a:p>
            <a:pPr lvl="2"/>
            <a:r>
              <a:rPr lang="en-IN" b="1" dirty="0"/>
              <a:t>Mental Health in Extreme Environments</a:t>
            </a:r>
          </a:p>
          <a:p>
            <a:pPr lvl="2"/>
            <a:r>
              <a:rPr lang="en-IN" b="1" dirty="0"/>
              <a:t>Be like an Astronaut – Competition</a:t>
            </a:r>
          </a:p>
          <a:p>
            <a:pPr lvl="2"/>
            <a:r>
              <a:rPr lang="en-IN" b="1" dirty="0"/>
              <a:t>Why Systems Engineering Matters in Human Spaceflight?</a:t>
            </a:r>
          </a:p>
          <a:p>
            <a:pPr lvl="2"/>
            <a:r>
              <a:rPr lang="en-IN" b="1" dirty="0"/>
              <a:t>Human safety in space</a:t>
            </a:r>
          </a:p>
          <a:p>
            <a:pPr lvl="2"/>
            <a:r>
              <a:rPr lang="en-IN" b="1" dirty="0"/>
              <a:t>Life Support Systems (ECLSS)</a:t>
            </a:r>
          </a:p>
          <a:p>
            <a:r>
              <a:rPr lang="en-IN" dirty="0"/>
              <a:t>Duration: 10 Hrs</a:t>
            </a:r>
          </a:p>
          <a:p>
            <a:pPr marL="0" indent="0">
              <a:buNone/>
            </a:pPr>
            <a:r>
              <a:rPr lang="en-IN" dirty="0"/>
              <a:t>Highlight: </a:t>
            </a:r>
            <a:r>
              <a:rPr lang="en-IN" sz="2400" b="1" dirty="0"/>
              <a:t>The winner will </a:t>
            </a:r>
            <a:r>
              <a:rPr lang="en-IN" sz="2400" b="1" dirty="0" err="1"/>
              <a:t>donn</a:t>
            </a:r>
            <a:r>
              <a:rPr lang="en-IN" sz="2400" b="1" dirty="0"/>
              <a:t> the real spacesuit at the end of the workshop</a:t>
            </a:r>
            <a:br>
              <a:rPr lang="en-IN" dirty="0"/>
            </a:br>
            <a:endParaRPr lang="en-IN" b="1" dirty="0"/>
          </a:p>
          <a:p>
            <a:pPr lvl="2"/>
            <a:endParaRPr lang="en-US" b="1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22188D2-173B-2608-41B9-6668636D9A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2026 Objectives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BE43DC8-F86E-6E27-FB41-86D95AB7CDF3}"/>
              </a:ext>
            </a:extLst>
          </p:cNvPr>
          <p:cNvSpPr txBox="1"/>
          <p:nvPr/>
        </p:nvSpPr>
        <p:spPr>
          <a:xfrm>
            <a:off x="166059" y="6428989"/>
            <a:ext cx="60945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IEEE Confidential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401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D86B2A1-E2FA-844C-ACDB-3601188249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4807" y="1188720"/>
            <a:ext cx="11046067" cy="4988243"/>
          </a:xfrm>
        </p:spPr>
        <p:txBody>
          <a:bodyPr/>
          <a:lstStyle/>
          <a:p>
            <a:r>
              <a:rPr lang="en-US" dirty="0"/>
              <a:t>Objective 2: </a:t>
            </a:r>
            <a:r>
              <a:rPr lang="en-US" dirty="0" err="1"/>
              <a:t>SpaceTech</a:t>
            </a:r>
            <a:r>
              <a:rPr lang="en-US" dirty="0"/>
              <a:t> Lecture Tour in Portugal during 10-12 Nov 2026 (Before BOG Meeting)</a:t>
            </a:r>
          </a:p>
          <a:p>
            <a:r>
              <a:rPr lang="en-US" dirty="0"/>
              <a:t>Topics: </a:t>
            </a:r>
          </a:p>
          <a:p>
            <a:pPr lvl="2"/>
            <a:r>
              <a:rPr lang="en-US" b="1" dirty="0"/>
              <a:t>Spacecraft Configuration, Design, Assembly, Integration, Testing, Launch and Post Launch Operations</a:t>
            </a:r>
          </a:p>
          <a:p>
            <a:pPr lvl="2"/>
            <a:r>
              <a:rPr lang="en-IN" b="1" dirty="0"/>
              <a:t>RF Characterization, EMC and Magnetic Cleanliness of Spacecraft</a:t>
            </a:r>
          </a:p>
          <a:p>
            <a:pPr lvl="2"/>
            <a:r>
              <a:rPr lang="en-IN" b="1" dirty="0"/>
              <a:t>An Introduction to UAV Technology, Applications and Regulations</a:t>
            </a:r>
          </a:p>
          <a:p>
            <a:pPr lvl="2"/>
            <a:r>
              <a:rPr lang="en-IN" b="1" dirty="0"/>
              <a:t>Applying Artificial Intelligence to Manage Cost in Space Operations</a:t>
            </a:r>
          </a:p>
          <a:p>
            <a:pPr lvl="2"/>
            <a:r>
              <a:rPr lang="en-IN" b="1" dirty="0"/>
              <a:t>Aerospace Systems: Technology Based on Space Exploration</a:t>
            </a:r>
          </a:p>
          <a:p>
            <a:pPr lvl="2"/>
            <a:r>
              <a:rPr lang="en-IN" b="1" dirty="0"/>
              <a:t>Design and Applications of Picosatellites</a:t>
            </a:r>
          </a:p>
          <a:p>
            <a:pPr lvl="2"/>
            <a:r>
              <a:rPr lang="en-IN" b="1" dirty="0"/>
              <a:t>Human Space Flight and Medicine 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9ED9A6B-659A-584A-8B43-17D05ADB99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2026 Objectives</a:t>
            </a:r>
          </a:p>
        </p:txBody>
      </p:sp>
    </p:spTree>
    <p:extLst>
      <p:ext uri="{BB962C8B-B14F-4D97-AF65-F5344CB8AC3E}">
        <p14:creationId xmlns:p14="http://schemas.microsoft.com/office/powerpoint/2010/main" val="2762386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814D50E-1469-9C4F-B469-2CEBD5D831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Objective 3: Educational DIY Kit: Nano Drone/Pico Satellite</a:t>
            </a:r>
          </a:p>
          <a:p>
            <a:r>
              <a:rPr lang="en-US" dirty="0"/>
              <a:t>Support of </a:t>
            </a:r>
            <a:r>
              <a:rPr lang="en-US" dirty="0" err="1"/>
              <a:t>upto</a:t>
            </a:r>
            <a:r>
              <a:rPr lang="en-US" dirty="0"/>
              <a:t> USD300/AESS SBC to procure Educational DIY Kit of Nano Drone/Pico Satellite as part of Educational Activity. </a:t>
            </a:r>
          </a:p>
          <a:p>
            <a:r>
              <a:rPr lang="en-US" dirty="0"/>
              <a:t>Maximum 20 SBC/Year</a:t>
            </a:r>
          </a:p>
          <a:p>
            <a:r>
              <a:rPr lang="en-US" dirty="0"/>
              <a:t>Selection Based on FCFS Basis. Once supported, no funds for next 2 years under this initiative. 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82C86EE-8B2F-8642-AB75-68D2FA54B9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2026 Objectives</a:t>
            </a:r>
          </a:p>
        </p:txBody>
      </p:sp>
    </p:spTree>
    <p:extLst>
      <p:ext uri="{BB962C8B-B14F-4D97-AF65-F5344CB8AC3E}">
        <p14:creationId xmlns:p14="http://schemas.microsoft.com/office/powerpoint/2010/main" val="37474490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9CCB23B-6F25-FB41-B13D-AF2C477EF5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Background: Some of the DLs are aggressively utilizing option of </a:t>
            </a:r>
            <a:r>
              <a:rPr lang="en-US" b="1" dirty="0"/>
              <a:t>Hosting of DLs in </a:t>
            </a:r>
            <a:r>
              <a:rPr lang="en-IN" b="1" dirty="0"/>
              <a:t>Non-IEEE Entities (Universities, Research Organizations, and Companies) in most of the cases.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884A576-5B46-0F48-8CB3-28778F3557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Issues/Show Stoppers: DL Request Form Update</a:t>
            </a:r>
          </a:p>
        </p:txBody>
      </p:sp>
    </p:spTree>
    <p:extLst>
      <p:ext uri="{BB962C8B-B14F-4D97-AF65-F5344CB8AC3E}">
        <p14:creationId xmlns:p14="http://schemas.microsoft.com/office/powerpoint/2010/main" val="2183033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4DC198D4-AEE5-DD59-EAB4-B7217BEC4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4807" y="1188720"/>
            <a:ext cx="10618993" cy="4988243"/>
          </a:xfr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66A1"/>
              </a:buClr>
              <a:buFont typeface="LucidaGrande" charset="0"/>
              <a:buChar char="▸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LucidaGrande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Wingdings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Courier New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Puneet Kumar Mishra Moves a Motion to update DL Request form  with following text “In exceptional cases </a:t>
            </a:r>
            <a:r>
              <a:rPr lang="en-US" b="1" dirty="0"/>
              <a:t>Hosting of DLs in </a:t>
            </a:r>
            <a:r>
              <a:rPr lang="en-IN" b="1" dirty="0"/>
              <a:t>Non-IEEE Entities (Universities, Research Organizations, and Companies) is allowed, when No IEEE Section or IEEE AESS Section/Student Chapter is located in the requested geographical location. </a:t>
            </a:r>
            <a:endParaRPr lang="en-US" dirty="0"/>
          </a:p>
          <a:p>
            <a:r>
              <a:rPr lang="en-US" dirty="0"/>
              <a:t>Pros: </a:t>
            </a:r>
          </a:p>
          <a:p>
            <a:pPr lvl="1"/>
            <a:r>
              <a:rPr lang="en-US" dirty="0"/>
              <a:t>As per IEEE Guidelines and encourages more OU formation and in-turn membership growth</a:t>
            </a:r>
          </a:p>
          <a:p>
            <a:r>
              <a:rPr lang="en-US" dirty="0"/>
              <a:t>Cons: </a:t>
            </a:r>
          </a:p>
          <a:p>
            <a:pPr lvl="1"/>
            <a:r>
              <a:rPr lang="en-US" dirty="0"/>
              <a:t>May reduce the number of DLs</a:t>
            </a:r>
          </a:p>
          <a:p>
            <a:r>
              <a:rPr lang="en-US" dirty="0"/>
              <a:t>Financial Implications</a:t>
            </a:r>
            <a:r>
              <a:rPr lang="en-US"/>
              <a:t>: NIL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67BE801-5E3E-5C8F-E06F-28D7DC15F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</p:spPr>
        <p:txBody>
          <a:bodyPr/>
          <a:lstStyle/>
          <a:p>
            <a:r>
              <a:rPr lang="en-US" dirty="0"/>
              <a:t>Motion(s)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4D1853D-C9DF-83E9-4F31-71622D5736B4}"/>
              </a:ext>
            </a:extLst>
          </p:cNvPr>
          <p:cNvSpPr txBox="1"/>
          <p:nvPr/>
        </p:nvSpPr>
        <p:spPr>
          <a:xfrm>
            <a:off x="166059" y="6428989"/>
            <a:ext cx="60945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IEEE Confidential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4480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4DC198D4-AEE5-DD59-EAB4-B7217BEC4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4807" y="1188720"/>
            <a:ext cx="10618993" cy="4988243"/>
          </a:xfr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66A1"/>
              </a:buClr>
              <a:buFont typeface="LucidaGrande" charset="0"/>
              <a:buChar char="▸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LucidaGrande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Wingdings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Courier New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Puneet Kumar Mishra Moves a Motion to Approve budget of USD 10K to organize </a:t>
            </a:r>
            <a:r>
              <a:rPr lang="en-US" dirty="0" err="1"/>
              <a:t>SpaceTech</a:t>
            </a:r>
            <a:r>
              <a:rPr lang="en-US" dirty="0"/>
              <a:t> Lecture Tour in Portugal during Nov 10-12, 2026</a:t>
            </a:r>
          </a:p>
          <a:p>
            <a:r>
              <a:rPr lang="en-US" dirty="0"/>
              <a:t>Pros: </a:t>
            </a:r>
          </a:p>
          <a:p>
            <a:pPr lvl="1"/>
            <a:r>
              <a:rPr lang="en-US" dirty="0"/>
              <a:t>Outreach among Industry professionals and potential growth in membership</a:t>
            </a:r>
          </a:p>
          <a:p>
            <a:r>
              <a:rPr lang="en-US" dirty="0"/>
              <a:t>Cons: </a:t>
            </a:r>
          </a:p>
          <a:p>
            <a:pPr lvl="1"/>
            <a:r>
              <a:rPr lang="en-US" dirty="0"/>
              <a:t>Additional Budget</a:t>
            </a:r>
          </a:p>
          <a:p>
            <a:r>
              <a:rPr lang="en-US" dirty="0"/>
              <a:t>Financial Implications: USD 10K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67BE801-5E3E-5C8F-E06F-28D7DC15F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</p:spPr>
        <p:txBody>
          <a:bodyPr/>
          <a:lstStyle/>
          <a:p>
            <a:r>
              <a:rPr lang="en-US" dirty="0"/>
              <a:t>Motion(s)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4D1853D-C9DF-83E9-4F31-71622D5736B4}"/>
              </a:ext>
            </a:extLst>
          </p:cNvPr>
          <p:cNvSpPr txBox="1"/>
          <p:nvPr/>
        </p:nvSpPr>
        <p:spPr>
          <a:xfrm>
            <a:off x="166059" y="6428989"/>
            <a:ext cx="60945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IEEE Confidential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97879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4DC198D4-AEE5-DD59-EAB4-B7217BEC4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4807" y="1188720"/>
            <a:ext cx="10618993" cy="4988243"/>
          </a:xfr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66A1"/>
              </a:buClr>
              <a:buFont typeface="LucidaGrande" charset="0"/>
              <a:buChar char="▸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LucidaGrande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Wingdings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Courier New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Puneet Kumar Mishra Moves a Motion to Approve budget of USD 6K to support 20 AESS SBCs to procure DIY Nano Drone/Picosat </a:t>
            </a:r>
            <a:r>
              <a:rPr lang="en-US" dirty="0" err="1"/>
              <a:t>Eudcational</a:t>
            </a:r>
            <a:r>
              <a:rPr lang="en-US" dirty="0"/>
              <a:t> Kit</a:t>
            </a:r>
          </a:p>
          <a:p>
            <a:r>
              <a:rPr lang="en-US" dirty="0"/>
              <a:t>Pros: </a:t>
            </a:r>
          </a:p>
          <a:p>
            <a:pPr lvl="1"/>
            <a:r>
              <a:rPr lang="en-US" dirty="0"/>
              <a:t>Value to AESS Student Members and cascading effect on noon-members to opt for AESS Membership</a:t>
            </a:r>
          </a:p>
          <a:p>
            <a:r>
              <a:rPr lang="en-US" dirty="0"/>
              <a:t>Cons: </a:t>
            </a:r>
          </a:p>
          <a:p>
            <a:pPr lvl="1"/>
            <a:r>
              <a:rPr lang="en-US" dirty="0"/>
              <a:t>Additional Budget</a:t>
            </a:r>
          </a:p>
          <a:p>
            <a:r>
              <a:rPr lang="en-US" dirty="0"/>
              <a:t>Financial Implications: USD 6K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67BE801-5E3E-5C8F-E06F-28D7DC15F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</p:spPr>
        <p:txBody>
          <a:bodyPr/>
          <a:lstStyle/>
          <a:p>
            <a:r>
              <a:rPr lang="en-US" dirty="0"/>
              <a:t>Motion(s)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4D1853D-C9DF-83E9-4F31-71622D5736B4}"/>
              </a:ext>
            </a:extLst>
          </p:cNvPr>
          <p:cNvSpPr txBox="1"/>
          <p:nvPr/>
        </p:nvSpPr>
        <p:spPr>
          <a:xfrm>
            <a:off x="166059" y="6428989"/>
            <a:ext cx="60945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IEEE Confidential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58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37adc8ff-f4a3-4a14-9c0d-84b4985de0d2}" enabled="1" method="Privileged" siteId="{8331b18d-2d87-48ef-a35f-ac8818ebf9b4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7694</TotalTime>
  <Words>557</Words>
  <Application>Microsoft Office PowerPoint</Application>
  <PresentationFormat>Widescreen</PresentationFormat>
  <Paragraphs>77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Aptos</vt:lpstr>
      <vt:lpstr>Arial</vt:lpstr>
      <vt:lpstr>Calibri</vt:lpstr>
      <vt:lpstr>Office Theme</vt:lpstr>
      <vt:lpstr>PowerPoint Presentation</vt:lpstr>
      <vt:lpstr>Accomplishments</vt:lpstr>
      <vt:lpstr>2026 Objectives</vt:lpstr>
      <vt:lpstr>2026 Objectives</vt:lpstr>
      <vt:lpstr>2026 Objectives</vt:lpstr>
      <vt:lpstr>Issues/Show Stoppers: DL Request Form Update</vt:lpstr>
      <vt:lpstr>Motion(s)</vt:lpstr>
      <vt:lpstr>Motion(s)</vt:lpstr>
      <vt:lpstr>Motion(s)</vt:lpstr>
      <vt:lpstr>Backup Slides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Hough,Mackenzie C</dc:creator>
  <cp:lastModifiedBy>Julia Briggs</cp:lastModifiedBy>
  <cp:revision>60</cp:revision>
  <dcterms:created xsi:type="dcterms:W3CDTF">2020-06-23T20:53:44Z</dcterms:created>
  <dcterms:modified xsi:type="dcterms:W3CDTF">2026-05-11T22:34:34Z</dcterms:modified>
</cp:coreProperties>
</file>