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446" r:id="rId3"/>
    <p:sldId id="448" r:id="rId4"/>
    <p:sldId id="444" r:id="rId5"/>
    <p:sldId id="44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70A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0" autoAdjust="0"/>
    <p:restoredTop sz="94660"/>
  </p:normalViewPr>
  <p:slideViewPr>
    <p:cSldViewPr snapToGrid="0">
      <p:cViewPr varScale="1">
        <p:scale>
          <a:sx n="83" d="100"/>
          <a:sy n="83" d="100"/>
        </p:scale>
        <p:origin x="3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F30DD-E43C-CA4B-A5FB-77BBC5ADDAB7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0F3D1-4F9A-AB43-BBB2-4BBDABDEC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53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87BDBF-4B56-4187-8D30-4D0B5C912EC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pic>
        <p:nvPicPr>
          <p:cNvPr id="10" name="Picture 9" descr="A picture containing text, clipart, tableware, dishware&#10;&#10;Description automatically generated">
            <a:extLst>
              <a:ext uri="{FF2B5EF4-FFF2-40B4-BE49-F238E27FC236}">
                <a16:creationId xmlns:a16="http://schemas.microsoft.com/office/drawing/2014/main" id="{6EFF700F-D452-40A2-82D4-79EA0689EF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5" y="2301364"/>
            <a:ext cx="3726659" cy="190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53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2E70E-167B-4E52-9956-3A3A314DA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24183" y="6483675"/>
            <a:ext cx="457200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0C70AC"/>
                </a:solidFill>
              </a:defRPr>
            </a:lvl1pPr>
          </a:lstStyle>
          <a:p>
            <a:pPr algn="ctr"/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135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24183" y="6483675"/>
            <a:ext cx="457200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0C70AC"/>
                </a:solidFill>
              </a:defRPr>
            </a:lvl1pPr>
          </a:lstStyle>
          <a:p>
            <a:pPr algn="ctr"/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922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87BDBF-4B56-4187-8D30-4D0B5C912EC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90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08C4F7AF-98CF-43AB-B43B-1DF54CF9AE1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6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A131C-F095-48E5-8B44-E138AD540F6F}"/>
              </a:ext>
            </a:extLst>
          </p:cNvPr>
          <p:cNvSpPr>
            <a:spLocks noGrp="1"/>
          </p:cNvSpPr>
          <p:nvPr/>
        </p:nvSpPr>
        <p:spPr>
          <a:xfrm>
            <a:off x="4827402" y="2016895"/>
            <a:ext cx="6881887" cy="9982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IEEE Aerospace Electronic Systems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VP Industry Relations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FB642-C925-470D-A2D9-02A0B8114332}"/>
              </a:ext>
            </a:extLst>
          </p:cNvPr>
          <p:cNvSpPr>
            <a:spLocks noGrp="1"/>
          </p:cNvSpPr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None/>
              <a:defRPr sz="28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Barry C Tilton, P.E., PMP</a:t>
            </a:r>
          </a:p>
          <a:p>
            <a:endParaRPr lang="en-US" sz="13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AESS Board of Governors Meeting – Spring 2026</a:t>
            </a: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15-16 May 2026</a:t>
            </a: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Phoenix, AZ, USA</a:t>
            </a:r>
          </a:p>
        </p:txBody>
      </p:sp>
    </p:spTree>
    <p:extLst>
      <p:ext uri="{BB962C8B-B14F-4D97-AF65-F5344CB8AC3E}">
        <p14:creationId xmlns:p14="http://schemas.microsoft.com/office/powerpoint/2010/main" val="2605045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9FC46F-A16D-0EBC-72B1-0897A2682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Space and related technologies have become a substantial growth industry due to proliferation and cheap launch.  Our group is driving engagement in a number of areas capitalizing on this fact…</a:t>
            </a:r>
          </a:p>
          <a:p>
            <a:r>
              <a:rPr lang="en-US" sz="2800" dirty="0"/>
              <a:t>Continuing collaboration with IEEE-USA Space Committee and new Future Directions Space Committee working policy and technology enhanceme</a:t>
            </a:r>
            <a:r>
              <a:rPr lang="en-US" dirty="0"/>
              <a:t>nt issues </a:t>
            </a:r>
            <a:r>
              <a:rPr lang="en-US" sz="2800" dirty="0"/>
              <a:t>related issues in our focus areas – Committee is active and we are involved in defining tech and policy agenda</a:t>
            </a:r>
          </a:p>
          <a:p>
            <a:r>
              <a:rPr lang="en-US" dirty="0"/>
              <a:t>AESS Virtual Panel: How to Succeed in Your Engineering Career – ran in concert with the Virtual Job Fair</a:t>
            </a:r>
          </a:p>
          <a:p>
            <a:r>
              <a:rPr lang="en-US" dirty="0"/>
              <a:t>Leveraging upcoming GRSS IGARSS to tie space data to ground data going forward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A5AD186-160E-E131-F211-2FCD219B6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 Accomplishments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D6ABAA-3F8F-F639-3AA8-89145E618CA3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810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A2E3DE-5557-F5DD-3560-36521D41C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Expand focus on </a:t>
            </a:r>
            <a:r>
              <a:rPr lang="en-US" dirty="0" err="1"/>
              <a:t>newspace</a:t>
            </a:r>
            <a:r>
              <a:rPr lang="en-US" dirty="0"/>
              <a:t> initiatives to include more engagement with constellations in sensing, comms and navigation</a:t>
            </a:r>
          </a:p>
          <a:p>
            <a:endParaRPr lang="en-US" dirty="0"/>
          </a:p>
          <a:p>
            <a:r>
              <a:rPr lang="en-US" dirty="0"/>
              <a:t>Increase activity in areas of potentially denied navigation to ensure safety of flight and operations</a:t>
            </a:r>
          </a:p>
          <a:p>
            <a:endParaRPr lang="en-US" dirty="0"/>
          </a:p>
          <a:p>
            <a:r>
              <a:rPr lang="en-US" dirty="0"/>
              <a:t>Work to align activities in US, NATO and other controlled spaces to enable AESS informed advances</a:t>
            </a:r>
          </a:p>
          <a:p>
            <a:endParaRPr lang="en-US" dirty="0"/>
          </a:p>
          <a:p>
            <a:r>
              <a:rPr lang="en-US" dirty="0"/>
              <a:t>Evaluate where appropriate the value and context of AI, LLM and  agentic programs on future systems development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2188D2-173B-2608-41B9-6668636D9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Objectives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E43DC8-F86E-6E27-FB41-86D95AB7CDF3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401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418DFA9-7C6F-B1BC-F628-C981F5EB1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Classification and export controls on technology complicate coordination</a:t>
            </a:r>
          </a:p>
          <a:p>
            <a:pPr lvl="1"/>
            <a:r>
              <a:rPr lang="en-US" dirty="0"/>
              <a:t>ITAR</a:t>
            </a:r>
          </a:p>
          <a:p>
            <a:pPr lvl="1"/>
            <a:r>
              <a:rPr lang="en-US" dirty="0"/>
              <a:t>EAR</a:t>
            </a:r>
          </a:p>
          <a:p>
            <a:pPr lvl="1"/>
            <a:r>
              <a:rPr lang="en-US" dirty="0"/>
              <a:t>GDPR</a:t>
            </a:r>
          </a:p>
          <a:p>
            <a:pPr lvl="1"/>
            <a:r>
              <a:rPr lang="en-US" dirty="0"/>
              <a:t>Etc.</a:t>
            </a:r>
          </a:p>
          <a:p>
            <a:r>
              <a:rPr lang="en-US" dirty="0"/>
              <a:t>Global trust in US leadership has waned, and caused a more feudal approach to aerospace investment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CB501C9-3CB2-4916-CC21-B757F81AA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/ Show-stoppers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8CBDE1-891C-91E2-5AC3-55F908CDBEC5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550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6516BC-98D4-02D2-EB48-8AA94852CA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bg1"/>
                </a:solidFill>
              </a:rPr>
              <a:t>Backup Slides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EDA9E4-CDBF-7916-B6F0-E54B3BC3574B}"/>
              </a:ext>
            </a:extLst>
          </p:cNvPr>
          <p:cNvSpPr txBox="1"/>
          <p:nvPr/>
        </p:nvSpPr>
        <p:spPr>
          <a:xfrm>
            <a:off x="1438" y="6558385"/>
            <a:ext cx="60945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64774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250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Calibri</vt:lpstr>
      <vt:lpstr>Office Theme</vt:lpstr>
      <vt:lpstr>PowerPoint Presentation</vt:lpstr>
      <vt:lpstr>2025 Accomplishments</vt:lpstr>
      <vt:lpstr>2026 Objectives</vt:lpstr>
      <vt:lpstr>Issues / Show-stoppers </vt:lpstr>
      <vt:lpstr>Backup Slides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Tilton Barry C NRO USA CTR</cp:lastModifiedBy>
  <cp:revision>48</cp:revision>
  <dcterms:created xsi:type="dcterms:W3CDTF">2020-06-23T20:53:44Z</dcterms:created>
  <dcterms:modified xsi:type="dcterms:W3CDTF">2026-05-12T20:19:22Z</dcterms:modified>
</cp:coreProperties>
</file>