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45" r:id="rId2"/>
    <p:sldId id="448" r:id="rId3"/>
    <p:sldId id="450" r:id="rId4"/>
    <p:sldId id="452" r:id="rId5"/>
    <p:sldId id="444" r:id="rId6"/>
    <p:sldId id="45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70A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0" autoAdjust="0"/>
    <p:restoredTop sz="88078" autoAdjust="0"/>
  </p:normalViewPr>
  <p:slideViewPr>
    <p:cSldViewPr snapToGrid="0">
      <p:cViewPr varScale="1">
        <p:scale>
          <a:sx n="115" d="100"/>
          <a:sy n="115" d="100"/>
        </p:scale>
        <p:origin x="1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F30DD-E43C-CA4B-A5FB-77BBC5ADDAB7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40F3D1-4F9A-AB43-BBB2-4BBDABDECCA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53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Focused events such as NATO RSM demonstrate the value of: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narrow technical scope.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recurring expert communities.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strong technical interaction.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40F3D1-4F9A-AB43-BBB2-4BBDABDECC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756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CFC8D-FAC4-4880-9373-C4D5AD998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2219A-6810-4BBB-BB70-7005CC1E5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05C51-B209-4AF4-A68D-B977A22300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787BDBF-4B56-4187-8D30-4D0B5C912ECE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03980-8E73-44A4-A6C0-9FC92EA60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60794-8A42-43BE-A706-169A3619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8CE9E921-0597-4FF4-94CC-D20ADC7E25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  <p:pic>
        <p:nvPicPr>
          <p:cNvPr id="10" name="Picture 9" descr="A picture containing text, clipart, tableware, dishware&#10;&#10;Description automatically generated">
            <a:extLst>
              <a:ext uri="{FF2B5EF4-FFF2-40B4-BE49-F238E27FC236}">
                <a16:creationId xmlns:a16="http://schemas.microsoft.com/office/drawing/2014/main" id="{6EFF700F-D452-40A2-82D4-79EA0689EF5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5" y="2301364"/>
            <a:ext cx="3726659" cy="190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53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2E70E-167B-4E52-9956-3A3A314DA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4E2BE-1B65-4750-996B-B5D554B5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24183" y="6483675"/>
            <a:ext cx="457200" cy="365125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rgbClr val="0C70AC"/>
                </a:solidFill>
              </a:defRPr>
            </a:lvl1pPr>
          </a:lstStyle>
          <a:p>
            <a:pPr algn="ctr"/>
            <a:fld id="{DEAABB4B-B7FE-4F54-9EF3-4A934A90687F}" type="slidenum">
              <a:rPr lang="en-US" smtClean="0"/>
              <a:pPr algn="ctr"/>
              <a:t>‹Nr.›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81AF724-15D2-4C5E-B028-1617845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1135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4E2BE-1B65-4750-996B-B5D554B5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24183" y="6483675"/>
            <a:ext cx="457200" cy="365125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rgbClr val="0C70AC"/>
                </a:solidFill>
              </a:defRPr>
            </a:lvl1pPr>
          </a:lstStyle>
          <a:p>
            <a:pPr algn="ctr"/>
            <a:fld id="{DEAABB4B-B7FE-4F54-9EF3-4A934A90687F}" type="slidenum">
              <a:rPr lang="en-US" smtClean="0"/>
              <a:pPr algn="ctr"/>
              <a:t>‹Nr.›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81AF724-15D2-4C5E-B028-1617845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19228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CFC8D-FAC4-4880-9373-C4D5AD998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2219A-6810-4BBB-BB70-7005CC1E5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05C51-B209-4AF4-A68D-B977A22300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787BDBF-4B56-4187-8D30-4D0B5C912ECE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03980-8E73-44A4-A6C0-9FC92EA60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60794-8A42-43BE-A706-169A3619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8CE9E921-0597-4FF4-94CC-D20ADC7E25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90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08C4F7AF-98CF-43AB-B43B-1DF54CF9AE1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1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4" r:id="rId3"/>
    <p:sldLayoutId id="214748366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A131C-F095-48E5-8B44-E138AD540F6F}"/>
              </a:ext>
            </a:extLst>
          </p:cNvPr>
          <p:cNvSpPr>
            <a:spLocks noGrp="1"/>
          </p:cNvSpPr>
          <p:nvPr/>
        </p:nvSpPr>
        <p:spPr>
          <a:xfrm>
            <a:off x="4827402" y="2016895"/>
            <a:ext cx="6881887" cy="9982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0066A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IEEE Aerospace Electronic Systems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International Directors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1FB642-C925-470D-A2D9-02A0B8114332}"/>
              </a:ext>
            </a:extLst>
          </p:cNvPr>
          <p:cNvSpPr>
            <a:spLocks noGrp="1"/>
          </p:cNvSpPr>
          <p:nvPr/>
        </p:nvSpPr>
        <p:spPr>
          <a:xfrm>
            <a:off x="4827402" y="3222436"/>
            <a:ext cx="6881887" cy="2263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None/>
              <a:defRPr sz="2800" b="1" i="1" kern="1200">
                <a:solidFill>
                  <a:schemeClr val="tx1">
                    <a:lumMod val="50000"/>
                    <a:lumOff val="50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Markiton, Philipp</a:t>
            </a:r>
          </a:p>
          <a:p>
            <a:endParaRPr lang="en-US" sz="13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AESS Board of Governors Meeting – Spring 2026</a:t>
            </a: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15-16 May 2026</a:t>
            </a: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Phoenix, AZ, USA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D93294-1B0A-0CDC-04FE-489629AC3C36}"/>
              </a:ext>
            </a:extLst>
          </p:cNvPr>
          <p:cNvSpPr txBox="1"/>
          <p:nvPr/>
        </p:nvSpPr>
        <p:spPr>
          <a:xfrm>
            <a:off x="1438" y="6558385"/>
            <a:ext cx="60945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42216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4A2E3DE-5557-F5DD-3560-36521D41C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Flagship conferences essential events: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Broad technical exchange.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International visibility.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Interdisciplinary networking.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Limited participation: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Travel cost and travel time.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Visa constraints.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Limited accessibility for students and young professionals.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Opportunity: small regional events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Strengthen local AESS activity and increase chapter engagement.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Improve accessibility, attract students and young professionals.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Foster recurring technical communities.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22188D2-173B-2608-41B9-6668636D9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International Directors Initiative: Fostering Small &amp; Local AESS Technical Conferences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E43DC8-F86E-6E27-FB41-86D95AB7CDF3}"/>
              </a:ext>
            </a:extLst>
          </p:cNvPr>
          <p:cNvSpPr txBox="1"/>
          <p:nvPr/>
        </p:nvSpPr>
        <p:spPr>
          <a:xfrm>
            <a:off x="166059" y="642898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401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1BC461A2-CA39-4B2B-BDAD-2CB59E6A0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Objective: Establish recurring small-scale regional technical events under AESS chapters and sections.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Initial event structure: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One-day format, narrow technical focus.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Distinguished Lecture as anchor presentation.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3 peer-reviewed technical papers.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Students and young professionals involvement.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Networking event.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Phase 1: DL-centered technical event.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Phase 2: Addition of paper sessions.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Phase 3: Expansion into recurring two-days technical event.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52C6569-0B2F-4C87-B697-3AFD68480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Proposed</a:t>
            </a:r>
            <a:r>
              <a:rPr lang="de-DE" dirty="0"/>
              <a:t> Regional Technical Event (1)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B0D714-DA9B-4AE1-BE31-9A843EC76C17}"/>
              </a:ext>
            </a:extLst>
          </p:cNvPr>
          <p:cNvSpPr txBox="1"/>
          <p:nvPr/>
        </p:nvSpPr>
        <p:spPr>
          <a:xfrm>
            <a:off x="166059" y="642898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04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1BC461A2-CA39-4B2B-BDAD-2CB59E6A0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Organizational Framework: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Chapters and Sections.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Universities and / or research institutes.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Potential benefits: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Lower organizational threshold.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Stronger local visibility.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Sustainable AESS activities.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52C6569-0B2F-4C87-B697-3AFD68480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Proposed</a:t>
            </a:r>
            <a:r>
              <a:rPr lang="de-DE" dirty="0"/>
              <a:t> Regional Technical Event (2)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C339B0-F26B-42E2-805D-497B5BCF4F56}"/>
              </a:ext>
            </a:extLst>
          </p:cNvPr>
          <p:cNvSpPr txBox="1"/>
          <p:nvPr/>
        </p:nvSpPr>
        <p:spPr>
          <a:xfrm>
            <a:off x="166059" y="642898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702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418DFA9-7C6F-B1BC-F628-C981F5EB1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Financial support: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Should seed funding mechanisms for chapters be considered?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Can small-event support be standardized regionally?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Publications: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Mechanism for inclusion in IEEE Xplore?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Minimum paper review standards?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Co-sponsorship process?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Sustainability: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Recommended event frequency?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Metrics for success?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CB501C9-3CB2-4916-CC21-B757F81AA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Challenges and Required Support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8CBDE1-891C-91E2-5AC3-55F908CDBEC5}"/>
              </a:ext>
            </a:extLst>
          </p:cNvPr>
          <p:cNvSpPr txBox="1"/>
          <p:nvPr/>
        </p:nvSpPr>
        <p:spPr>
          <a:xfrm>
            <a:off x="166059" y="642898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550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1CFCBD11-0B50-464F-86D3-094C707BB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Identify</a:t>
            </a:r>
            <a:r>
              <a:rPr lang="de-DE" dirty="0"/>
              <a:t> </a:t>
            </a:r>
            <a:r>
              <a:rPr lang="de-DE" dirty="0" err="1"/>
              <a:t>pilot</a:t>
            </a:r>
            <a:r>
              <a:rPr lang="de-DE" dirty="0"/>
              <a:t> </a:t>
            </a:r>
            <a:r>
              <a:rPr lang="de-DE" dirty="0" err="1"/>
              <a:t>chapters</a:t>
            </a:r>
            <a:r>
              <a:rPr lang="de-DE" dirty="0"/>
              <a:t>.</a:t>
            </a:r>
          </a:p>
          <a:p>
            <a:r>
              <a:rPr lang="de-DE" dirty="0"/>
              <a:t>Launch initial DL-</a:t>
            </a:r>
            <a:r>
              <a:rPr lang="de-DE" dirty="0" err="1"/>
              <a:t>driven</a:t>
            </a:r>
            <a:r>
              <a:rPr lang="de-DE" dirty="0"/>
              <a:t> </a:t>
            </a:r>
            <a:r>
              <a:rPr lang="de-DE" dirty="0" err="1"/>
              <a:t>events</a:t>
            </a:r>
            <a:r>
              <a:rPr lang="de-DE" dirty="0"/>
              <a:t>.</a:t>
            </a:r>
          </a:p>
          <a:p>
            <a:r>
              <a:rPr lang="de-DE" dirty="0" err="1"/>
              <a:t>Collect</a:t>
            </a:r>
            <a:r>
              <a:rPr lang="de-DE" dirty="0"/>
              <a:t> </a:t>
            </a:r>
            <a:r>
              <a:rPr lang="de-DE" dirty="0" err="1"/>
              <a:t>lessons</a:t>
            </a:r>
            <a:r>
              <a:rPr lang="de-DE" dirty="0"/>
              <a:t> </a:t>
            </a:r>
            <a:r>
              <a:rPr lang="de-DE" dirty="0" err="1"/>
              <a:t>learned</a:t>
            </a:r>
            <a:r>
              <a:rPr lang="de-DE" dirty="0"/>
              <a:t>.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D065E30-EBF4-4F9B-980E-D2F466943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  <a:br>
              <a:rPr lang="en-US" dirty="0"/>
            </a:br>
            <a:endParaRPr lang="de-DE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EC840E4C-31A5-4BE0-A98C-A77977DED084}"/>
              </a:ext>
            </a:extLst>
          </p:cNvPr>
          <p:cNvSpPr txBox="1"/>
          <p:nvPr/>
        </p:nvSpPr>
        <p:spPr>
          <a:xfrm>
            <a:off x="166059" y="642898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600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adc8ff-f4a3-4a14-9c0d-84b4985de0d2}" enabled="1" method="Privileged" siteId="{8331b18d-2d87-48ef-a35f-ac8818ebf9b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</Words>
  <Application>Microsoft Office PowerPoint</Application>
  <PresentationFormat>Breitbild</PresentationFormat>
  <Paragraphs>66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Aptos</vt:lpstr>
      <vt:lpstr>Arial</vt:lpstr>
      <vt:lpstr>Calibri</vt:lpstr>
      <vt:lpstr>Calibri Light</vt:lpstr>
      <vt:lpstr>LucidaGrande</vt:lpstr>
      <vt:lpstr>Wingdings</vt:lpstr>
      <vt:lpstr>Office Theme</vt:lpstr>
      <vt:lpstr>PowerPoint-Präsentation</vt:lpstr>
      <vt:lpstr>International Directors Initiative: Fostering Small &amp; Local AESS Technical Conferences</vt:lpstr>
      <vt:lpstr>Proposed Regional Technical Event (1)</vt:lpstr>
      <vt:lpstr>Proposed Regional Technical Event (2)</vt:lpstr>
      <vt:lpstr>Key Challenges and Required Support</vt:lpstr>
      <vt:lpstr>Next steps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Hough,Mackenzie C</dc:creator>
  <cp:lastModifiedBy>Markiton, Philipp</cp:lastModifiedBy>
  <cp:revision>58</cp:revision>
  <dcterms:created xsi:type="dcterms:W3CDTF">2020-06-23T20:53:44Z</dcterms:created>
  <dcterms:modified xsi:type="dcterms:W3CDTF">2026-05-08T17:19:35Z</dcterms:modified>
</cp:coreProperties>
</file>