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5" r:id="rId2"/>
    <p:sldId id="450" r:id="rId3"/>
    <p:sldId id="452" r:id="rId4"/>
    <p:sldId id="453" r:id="rId5"/>
    <p:sldId id="454" r:id="rId6"/>
    <p:sldId id="444" r:id="rId7"/>
    <p:sldId id="455" r:id="rId8"/>
    <p:sldId id="4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457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969963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1198563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183" y="6483675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0C70AC"/>
                </a:solidFill>
              </a:defRPr>
            </a:lvl1pPr>
          </a:lstStyle>
          <a:p>
            <a:pPr algn="ctr"/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183" y="6483675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0C70AC"/>
                </a:solidFill>
              </a:defRPr>
            </a:lvl1pPr>
          </a:lstStyle>
          <a:p>
            <a:pPr algn="ctr"/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22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Prof. Networking and Mentoring Chair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Arik Brown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Spring 2026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15-16 May 2026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Phoenix, AZ, USA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93294-1B0A-0CDC-04FE-489629AC3C36}"/>
              </a:ext>
            </a:extLst>
          </p:cNvPr>
          <p:cNvSpPr txBox="1"/>
          <p:nvPr/>
        </p:nvSpPr>
        <p:spPr>
          <a:xfrm>
            <a:off x="1438" y="6558385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9FC46F-A16D-0EBC-72B1-0897A268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1" y="991910"/>
            <a:ext cx="7192890" cy="498824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IEEE AESS QEB Article Published</a:t>
            </a:r>
          </a:p>
          <a:p>
            <a:pPr lvl="1"/>
            <a:r>
              <a:rPr lang="en-US" sz="2000" dirty="0"/>
              <a:t>Article submitted to and published in the IEEE AESS Quarterly Engineering Brief (QEB) Q1 2026 highlighting the program’s mission, structure, and value to the AESS community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AESS Letter Distributed to Full AESS Membership</a:t>
            </a:r>
          </a:p>
          <a:p>
            <a:pPr lvl="1"/>
            <a:r>
              <a:rPr lang="en-US" sz="2000" dirty="0"/>
              <a:t>Email sent to the full AESS membership encouraging participation in the Networking and Mentoring Program as either a mentor or mentee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Collaboration with Broadening Participation Panel</a:t>
            </a:r>
          </a:p>
          <a:p>
            <a:pPr lvl="1"/>
            <a:r>
              <a:rPr lang="en-US" sz="2000" dirty="0"/>
              <a:t>Met with Broadening Participation panel to discuss joint efforts for establishing mentor/mentee relationships and co-hosting advertised social events for potential mentors and mentees to meet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5AD186-160E-E131-F211-2FCD219B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2025/2026 Accomplishments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6ABAA-3F8F-F639-3AA8-89145E618CA3}"/>
              </a:ext>
            </a:extLst>
          </p:cNvPr>
          <p:cNvSpPr txBox="1"/>
          <p:nvPr/>
        </p:nvSpPr>
        <p:spPr>
          <a:xfrm>
            <a:off x="166059" y="64289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DC319-2C5B-A993-2B7A-4273FB9A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229" y="2921985"/>
            <a:ext cx="2788219" cy="2949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9ED59-718F-FDE8-9D67-9D3041DB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009" y="885144"/>
            <a:ext cx="1874657" cy="187465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EA4ADE2-C69C-CCF6-9931-80875AC9DCE7}"/>
              </a:ext>
            </a:extLst>
          </p:cNvPr>
          <p:cNvSpPr/>
          <p:nvPr/>
        </p:nvSpPr>
        <p:spPr>
          <a:xfrm>
            <a:off x="7435273" y="1727200"/>
            <a:ext cx="1477818" cy="286327"/>
          </a:xfrm>
          <a:prstGeom prst="rightArrow">
            <a:avLst/>
          </a:prstGeom>
          <a:solidFill>
            <a:srgbClr val="0C70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F5ED85D-24A2-D47B-A093-350261D5AB1D}"/>
              </a:ext>
            </a:extLst>
          </p:cNvPr>
          <p:cNvSpPr/>
          <p:nvPr/>
        </p:nvSpPr>
        <p:spPr>
          <a:xfrm rot="1499569">
            <a:off x="6968837" y="3491126"/>
            <a:ext cx="1477818" cy="286327"/>
          </a:xfrm>
          <a:prstGeom prst="rightArrow">
            <a:avLst/>
          </a:prstGeom>
          <a:solidFill>
            <a:srgbClr val="0C70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5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357" y="1029000"/>
            <a:ext cx="5938264" cy="5279436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Meeting Summary</a:t>
            </a:r>
          </a:p>
          <a:p>
            <a:pPr lvl="1"/>
            <a:r>
              <a:rPr lang="en-US" sz="2000" dirty="0"/>
              <a:t>Met with the IEEE AESS Broadening Participation panel and others to explore collaborative opportunities between our two committees</a:t>
            </a:r>
          </a:p>
          <a:p>
            <a:pPr lvl="2"/>
            <a:r>
              <a:rPr lang="en-US" sz="1600" dirty="0"/>
              <a:t>Sevgi </a:t>
            </a:r>
            <a:r>
              <a:rPr lang="en-US" sz="1600" dirty="0" err="1"/>
              <a:t>Gurbuz</a:t>
            </a:r>
            <a:r>
              <a:rPr lang="en-US" sz="1600" dirty="0"/>
              <a:t>, Justin Metcalf, Jacqueline Fairley, and Peter John-Baptiste</a:t>
            </a:r>
          </a:p>
          <a:p>
            <a:pPr marL="0" indent="0">
              <a:buNone/>
            </a:pPr>
            <a:r>
              <a:rPr lang="en-US" sz="2400" b="1" dirty="0"/>
              <a:t>Key Discussion Items</a:t>
            </a:r>
          </a:p>
          <a:p>
            <a:pPr lvl="1"/>
            <a:r>
              <a:rPr lang="en-US" sz="2000" dirty="0"/>
              <a:t>Partnering to establish structured mentor/mentee relationships serving both programs’ participant communities</a:t>
            </a:r>
          </a:p>
          <a:p>
            <a:pPr lvl="1"/>
            <a:r>
              <a:rPr lang="en-US" sz="2000" dirty="0"/>
              <a:t>Co-hosting an advertised social event at conferences where potential mentors and mentees can meet informally</a:t>
            </a:r>
          </a:p>
          <a:p>
            <a:pPr marL="0" indent="0">
              <a:buNone/>
            </a:pPr>
            <a:r>
              <a:rPr lang="en-US" sz="2400" b="1" dirty="0"/>
              <a:t>Outcome</a:t>
            </a:r>
          </a:p>
          <a:p>
            <a:pPr lvl="1"/>
            <a:r>
              <a:rPr lang="en-US" sz="2000" dirty="0"/>
              <a:t>Agreed to leverage the May 14 Radar Conference session to immediately identify interested mentors and capture contact information (see next slide)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 Panel Collaboration</a:t>
            </a:r>
          </a:p>
        </p:txBody>
      </p:sp>
      <p:pic>
        <p:nvPicPr>
          <p:cNvPr id="6" name="BP Meeting Pho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37" y="2124364"/>
            <a:ext cx="5336972" cy="346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059" y="64289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295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9FC46F-A16D-0EBC-72B1-0897A268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40" y="1114830"/>
            <a:ext cx="5165878" cy="49882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Context</a:t>
            </a:r>
          </a:p>
          <a:p>
            <a:pPr lvl="1"/>
            <a:r>
              <a:rPr lang="en-US" sz="1800" dirty="0"/>
              <a:t>Following productive discussion with the Broadening Participation panel, we aligned on a concrete near-term action leveraging the 2026 IEEE Radar Conference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Revised Session Focus – May 14 Mentorship Lunch (Cave Creek Room, 12:30 AM – 1:30 PM)</a:t>
            </a:r>
          </a:p>
          <a:p>
            <a:pPr lvl="1"/>
            <a:r>
              <a:rPr lang="en-US" sz="1800" dirty="0"/>
              <a:t>Primary objective: identify interested mentors in the room and collect their contact information</a:t>
            </a:r>
          </a:p>
          <a:p>
            <a:pPr lvl="1"/>
            <a:r>
              <a:rPr lang="en-US" sz="1800" dirty="0"/>
              <a:t>This will seed a mentor pool that can be matched with mentees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Follow-on Actions</a:t>
            </a:r>
          </a:p>
          <a:p>
            <a:pPr lvl="1"/>
            <a:r>
              <a:rPr lang="en-US" sz="1800" dirty="0"/>
              <a:t>Use captured mentor contacts to facilitate matches and pursue co-hosted social event with Broadening Participation at future conferences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5AD186-160E-E131-F211-2FCD219B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Mentorship Session – Focused Action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6ABAA-3F8F-F639-3AA8-89145E618CA3}"/>
              </a:ext>
            </a:extLst>
          </p:cNvPr>
          <p:cNvSpPr txBox="1"/>
          <p:nvPr/>
        </p:nvSpPr>
        <p:spPr>
          <a:xfrm>
            <a:off x="166059" y="64289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7806C-EA29-A6E3-3387-56F4DDEB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/>
          <a:stretch>
            <a:fillRect/>
          </a:stretch>
        </p:blipFill>
        <p:spPr>
          <a:xfrm>
            <a:off x="8922327" y="1717672"/>
            <a:ext cx="3045033" cy="171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CA984-1CBA-DD88-F63E-42DFF49D0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12" y="3952279"/>
            <a:ext cx="3166548" cy="182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B0B268-6655-55EA-7BF4-D9E91CD11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93" y="1206058"/>
            <a:ext cx="3232084" cy="200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BA916A-BDFE-DF77-8671-D608CEF4F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293" y="3765267"/>
            <a:ext cx="3130919" cy="26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9FC46F-A16D-0EBC-72B1-0897A268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Co-host advertised mentor/mentee social event with Broadening Participation panel at next major conference</a:t>
            </a:r>
          </a:p>
          <a:p>
            <a:r>
              <a:rPr lang="en-US" sz="2400" dirty="0"/>
              <a:t>Execute a virtual mentor panel</a:t>
            </a:r>
          </a:p>
          <a:p>
            <a:r>
              <a:rPr lang="en-US" sz="2400" dirty="0"/>
              <a:t>Publish one mentor/mentee spotlight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5AD186-160E-E131-F211-2FCD219B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6ABAA-3F8F-F639-3AA8-89145E618CA3}"/>
              </a:ext>
            </a:extLst>
          </p:cNvPr>
          <p:cNvSpPr txBox="1"/>
          <p:nvPr/>
        </p:nvSpPr>
        <p:spPr>
          <a:xfrm>
            <a:off x="166059" y="64289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1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DFA9-7C6F-B1BC-F628-C981F5EB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currently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/ Show-stoppers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CBDE1-891C-91E2-5AC3-55F908CDBEC5}"/>
              </a:ext>
            </a:extLst>
          </p:cNvPr>
          <p:cNvSpPr txBox="1"/>
          <p:nvPr/>
        </p:nvSpPr>
        <p:spPr>
          <a:xfrm>
            <a:off x="166059" y="64289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9FC46F-A16D-0EBC-72B1-0897A268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60" y="934878"/>
            <a:ext cx="10858256" cy="549411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Challenge: Conferences as Recruiting Venues Have Limited Return for Companies</a:t>
            </a:r>
          </a:p>
          <a:p>
            <a:pPr lvl="1"/>
            <a:r>
              <a:rPr lang="en-US" sz="2000" dirty="0"/>
              <a:t>Clearance constraints and the increasingly international attendee composition limit recruiting effectiveness at events like the IEEE International Radar Conference</a:t>
            </a:r>
          </a:p>
          <a:p>
            <a:pPr marL="0" indent="0">
              <a:buNone/>
            </a:pPr>
            <a:r>
              <a:rPr lang="en-US" sz="2000" b="1" dirty="0"/>
              <a:t>Proposal: Establish a “Research Alignment Forum” Embedded Within the Conference</a:t>
            </a:r>
          </a:p>
          <a:p>
            <a:pPr lvl="1"/>
            <a:r>
              <a:rPr lang="en-US" sz="2000" dirty="0"/>
              <a:t>Broadcast Northrop Grumman priority technology areas (advanced arrays, on-array processing, adaptive sensing, autonomy-enabled RF systems)</a:t>
            </a:r>
          </a:p>
          <a:p>
            <a:pPr lvl="1"/>
            <a:r>
              <a:rPr lang="en-US" sz="2000" dirty="0"/>
              <a:t>Academic researchers and partners present work aligned to NG focus areas; NG technical leaders evaluate and identify high-value research for follow-on collaboration</a:t>
            </a:r>
          </a:p>
          <a:p>
            <a:pPr marL="0" indent="0">
              <a:buNone/>
            </a:pPr>
            <a:r>
              <a:rPr lang="en-US" sz="2000" b="1" dirty="0"/>
              <a:t>Validated Model: NG/UCLA Collaboration</a:t>
            </a:r>
          </a:p>
          <a:p>
            <a:pPr lvl="1"/>
            <a:r>
              <a:rPr lang="en-US" sz="2000" dirty="0"/>
              <a:t>NG/UCLA partnership initiated through Undergraduate Research Program led to novel algorithm development that directly contributed to a DARPA SOAP (Scalable On-Array Processing) program academia/industry partnership</a:t>
            </a:r>
          </a:p>
          <a:p>
            <a:pPr lvl="1"/>
            <a:r>
              <a:rPr lang="en-US" sz="2000" dirty="0"/>
              <a:t>2026 Special Session: On-Array Processing for Multifunction Radar Systems</a:t>
            </a:r>
          </a:p>
          <a:p>
            <a:pPr marL="0" indent="0">
              <a:buNone/>
            </a:pPr>
            <a:r>
              <a:rPr lang="en-US" sz="2000" b="1" dirty="0"/>
              <a:t>Intended Outcomes</a:t>
            </a:r>
          </a:p>
          <a:p>
            <a:pPr lvl="1"/>
            <a:r>
              <a:rPr lang="en-US" sz="2000" dirty="0"/>
              <a:t>Strengthen university partnerships aligned to corporate needs and provide technology scouting</a:t>
            </a:r>
          </a:p>
          <a:p>
            <a:pPr lvl="1"/>
            <a:r>
              <a:rPr lang="en-US" sz="2000" dirty="0"/>
              <a:t>Create a repeatable pathway: Academic Research → Corporate programs → Mission/financial impact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5AD186-160E-E131-F211-2FCD219B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59679"/>
            <a:ext cx="10954193" cy="483395"/>
          </a:xfrm>
        </p:spPr>
        <p:txBody>
          <a:bodyPr/>
          <a:lstStyle/>
          <a:p>
            <a:r>
              <a:rPr lang="en-US" dirty="0"/>
              <a:t>Corporate Participation: Research Alignment Forum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6ABAA-3F8F-F639-3AA8-89145E618CA3}"/>
              </a:ext>
            </a:extLst>
          </p:cNvPr>
          <p:cNvSpPr txBox="1"/>
          <p:nvPr/>
        </p:nvSpPr>
        <p:spPr>
          <a:xfrm>
            <a:off x="166059" y="64289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6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516BC-98D4-02D2-EB48-8AA94852C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Backup Slides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DA9E4-CDBF-7916-B6F0-E54B3BC3574B}"/>
              </a:ext>
            </a:extLst>
          </p:cNvPr>
          <p:cNvSpPr txBox="1"/>
          <p:nvPr/>
        </p:nvSpPr>
        <p:spPr>
          <a:xfrm>
            <a:off x="1438" y="6558385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477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532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PowerPoint Presentation</vt:lpstr>
      <vt:lpstr>2025/2026 Accomplishments</vt:lpstr>
      <vt:lpstr>Broadening Participation Panel Collaboration</vt:lpstr>
      <vt:lpstr>Thursday Mentorship Session – Focused Action Plan</vt:lpstr>
      <vt:lpstr>2026 Objectives</vt:lpstr>
      <vt:lpstr>Issues / Show-stoppers </vt:lpstr>
      <vt:lpstr>Corporate Participation: Research Alignment Forum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Brown, Arik D [US] (MS)</cp:lastModifiedBy>
  <cp:revision>50</cp:revision>
  <dcterms:created xsi:type="dcterms:W3CDTF">2020-06-23T20:53:44Z</dcterms:created>
  <dcterms:modified xsi:type="dcterms:W3CDTF">2026-05-14T23:48:38Z</dcterms:modified>
</cp:coreProperties>
</file>