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5" r:id="rId2"/>
  </p:sldMasterIdLst>
  <p:notesMasterIdLst>
    <p:notesMasterId r:id="rId20"/>
  </p:notesMasterIdLst>
  <p:sldIdLst>
    <p:sldId id="445" r:id="rId3"/>
    <p:sldId id="450" r:id="rId4"/>
    <p:sldId id="577" r:id="rId5"/>
    <p:sldId id="579" r:id="rId6"/>
    <p:sldId id="578" r:id="rId7"/>
    <p:sldId id="444" r:id="rId8"/>
    <p:sldId id="449" r:id="rId9"/>
    <p:sldId id="262" r:id="rId10"/>
    <p:sldId id="573" r:id="rId11"/>
    <p:sldId id="574" r:id="rId12"/>
    <p:sldId id="567" r:id="rId13"/>
    <p:sldId id="575" r:id="rId14"/>
    <p:sldId id="576" r:id="rId15"/>
    <p:sldId id="256" r:id="rId16"/>
    <p:sldId id="276" r:id="rId17"/>
    <p:sldId id="270" r:id="rId18"/>
    <p:sldId id="26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70A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0" autoAdjust="0"/>
    <p:restoredTop sz="85665" autoAdjust="0"/>
  </p:normalViewPr>
  <p:slideViewPr>
    <p:cSldViewPr snapToGrid="0">
      <p:cViewPr varScale="1">
        <p:scale>
          <a:sx n="72" d="100"/>
          <a:sy n="72" d="100"/>
        </p:scale>
        <p:origin x="828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3F30DD-E43C-CA4B-A5FB-77BBC5ADDAB7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40F3D1-4F9A-AB43-BBB2-4BBDABDECC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653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23D8AD-2DB5-2B5C-BF98-D3273FDB39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D4A6820-390D-2266-9E99-8215F44E54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E53914A-FE49-A5C5-2AC8-1AA7CA4531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Please summarize your committees main activities (i.e. conferences, publications, education, member activities, etc.)</a:t>
            </a:r>
          </a:p>
          <a:p>
            <a:pPr lvl="1"/>
            <a:r>
              <a:rPr lang="en-US" dirty="0"/>
              <a:t>Please point out areas and activities that address the SWOT (Strategy, Weaknesses, Opportunities, and Threats) </a:t>
            </a:r>
          </a:p>
          <a:p>
            <a:pPr lvl="1"/>
            <a:r>
              <a:rPr lang="en-US" dirty="0"/>
              <a:t>Define areas that Cross-Committees can strengthen the Opportunities and reduce the Threats.</a:t>
            </a:r>
          </a:p>
          <a:p>
            <a:r>
              <a:rPr lang="en-US" dirty="0"/>
              <a:t>Accomplishment 1</a:t>
            </a:r>
          </a:p>
          <a:p>
            <a:r>
              <a:rPr lang="en-US" dirty="0"/>
              <a:t>Accomplishment 2</a:t>
            </a:r>
          </a:p>
          <a:p>
            <a:r>
              <a:rPr lang="en-US" dirty="0"/>
              <a:t>Accomplishment 3</a:t>
            </a:r>
          </a:p>
          <a:p>
            <a:pPr marL="0" indent="0">
              <a:buNone/>
            </a:pPr>
            <a:r>
              <a:rPr lang="en-US" dirty="0"/>
              <a:t>No more than 3 slides (all others in backup)</a:t>
            </a:r>
          </a:p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0FE5BA-0773-C7FF-39AA-42416E365C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40F3D1-4F9A-AB43-BBB2-4BBDABDECCA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7694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CCF8AF-55E0-B4A8-C3E1-586172C339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F08848A-ADE2-CB60-4ECD-0A8E370E2EA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DF6C409-D749-2D07-CAE1-3EFA7651B4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Please summarize your committees main activities (i.e. conferences, publications, education, member activities, etc.)</a:t>
            </a:r>
          </a:p>
          <a:p>
            <a:pPr lvl="1"/>
            <a:r>
              <a:rPr lang="en-US" dirty="0"/>
              <a:t>Please point out areas and activities that address the SWOT (Strategy, Weaknesses, Opportunities, and Threats) </a:t>
            </a:r>
          </a:p>
          <a:p>
            <a:pPr lvl="1"/>
            <a:r>
              <a:rPr lang="en-US" dirty="0"/>
              <a:t>Define areas that Cross-Committees can strengthen the Opportunities and reduce the Threats.</a:t>
            </a:r>
          </a:p>
          <a:p>
            <a:r>
              <a:rPr lang="en-US" dirty="0"/>
              <a:t>Accomplishment 1</a:t>
            </a:r>
          </a:p>
          <a:p>
            <a:r>
              <a:rPr lang="en-US" dirty="0"/>
              <a:t>Accomplishment 2</a:t>
            </a:r>
          </a:p>
          <a:p>
            <a:r>
              <a:rPr lang="en-US" dirty="0"/>
              <a:t>Accomplishment 3</a:t>
            </a:r>
          </a:p>
          <a:p>
            <a:pPr marL="0" indent="0">
              <a:buNone/>
            </a:pPr>
            <a:r>
              <a:rPr lang="en-US" dirty="0"/>
              <a:t>No more than 3 slides (all others in backup)</a:t>
            </a:r>
          </a:p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73C665-0D38-EF19-D093-FBABC33F56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40F3D1-4F9A-AB43-BBB2-4BBDABDECCA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4545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05AB65-985C-5D90-87FA-1DFE282A1A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9EFAA86-08B7-A735-E692-ACEBBDBB10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2B450A7-22B1-F50F-71F9-5AEDA05E3F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Please summarize your committees main activities (i.e. conferences, publications, education, member activities, etc.)</a:t>
            </a:r>
          </a:p>
          <a:p>
            <a:pPr lvl="1"/>
            <a:r>
              <a:rPr lang="en-US" dirty="0"/>
              <a:t>Please point out areas and activities that address the SWOT (Strategy, Weaknesses, Opportunities, and Threats) </a:t>
            </a:r>
          </a:p>
          <a:p>
            <a:pPr lvl="1"/>
            <a:r>
              <a:rPr lang="en-US" dirty="0"/>
              <a:t>Define areas that Cross-Committees can strengthen the Opportunities and reduce the Threats.</a:t>
            </a:r>
          </a:p>
          <a:p>
            <a:r>
              <a:rPr lang="en-US" dirty="0"/>
              <a:t>Accomplishment 1</a:t>
            </a:r>
          </a:p>
          <a:p>
            <a:r>
              <a:rPr lang="en-US" dirty="0"/>
              <a:t>Accomplishment 2</a:t>
            </a:r>
          </a:p>
          <a:p>
            <a:r>
              <a:rPr lang="en-US" dirty="0"/>
              <a:t>Accomplishment 3</a:t>
            </a:r>
          </a:p>
          <a:p>
            <a:pPr marL="0" indent="0">
              <a:buNone/>
            </a:pPr>
            <a:r>
              <a:rPr lang="en-US" dirty="0"/>
              <a:t>No more than 3 slides (all others in backup)</a:t>
            </a:r>
          </a:p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D10387-1431-654A-5E01-898C4A0E1F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40F3D1-4F9A-AB43-BBB2-4BBDABDECCA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1443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EF4CDC-8406-6395-F9F6-B24AE7D51E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421AA3A-B5D9-C1DD-7F00-0EE4C7EEC3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4B36CEE-B14F-60B5-1525-234A10C424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Please summarize your committees main activities (i.e. conferences, publications, education, member activities, etc.)</a:t>
            </a:r>
          </a:p>
          <a:p>
            <a:pPr lvl="1"/>
            <a:r>
              <a:rPr lang="en-US" dirty="0"/>
              <a:t>Please point out areas and activities that address the SWOT (Strategy, Weaknesses, Opportunities, and Threats) </a:t>
            </a:r>
          </a:p>
          <a:p>
            <a:pPr lvl="1"/>
            <a:r>
              <a:rPr lang="en-US" dirty="0"/>
              <a:t>Define areas that Cross-Committees can strengthen the Opportunities and reduce the Threats.</a:t>
            </a:r>
          </a:p>
          <a:p>
            <a:r>
              <a:rPr lang="en-US" dirty="0"/>
              <a:t>Accomplishment 1</a:t>
            </a:r>
          </a:p>
          <a:p>
            <a:r>
              <a:rPr lang="en-US" dirty="0"/>
              <a:t>Accomplishment 2</a:t>
            </a:r>
          </a:p>
          <a:p>
            <a:r>
              <a:rPr lang="en-US" dirty="0"/>
              <a:t>Accomplishment 3</a:t>
            </a:r>
          </a:p>
          <a:p>
            <a:pPr marL="0" indent="0">
              <a:buNone/>
            </a:pPr>
            <a:r>
              <a:rPr lang="en-US" dirty="0"/>
              <a:t>No more than 3 slides (all others in backup)</a:t>
            </a:r>
          </a:p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2D51C1-946B-DBC1-6EA0-097342E0EE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40F3D1-4F9A-AB43-BBB2-4BBDABDECCA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0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CFC8D-FAC4-4880-9373-C4D5AD998E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12925"/>
            <a:ext cx="9144000" cy="1381125"/>
          </a:xfrm>
          <a:prstGeom prst="rect">
            <a:avLst/>
          </a:prstGeom>
        </p:spPr>
        <p:txBody>
          <a:bodyPr anchor="b"/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D2219A-6810-4BBB-BB70-7005CC1E57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F05C51-B209-4AF4-A68D-B977A22300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87BDBF-4B56-4187-8D30-4D0B5C912ECE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C03980-8E73-44A4-A6C0-9FC92EA60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A60794-8A42-43BE-A706-169A36194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AABB4B-B7FE-4F54-9EF3-4A934A90687F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Rectangle&#10;&#10;Description automatically generated with medium confidence">
            <a:extLst>
              <a:ext uri="{FF2B5EF4-FFF2-40B4-BE49-F238E27FC236}">
                <a16:creationId xmlns:a16="http://schemas.microsoft.com/office/drawing/2014/main" id="{8CE9E921-0597-4FF4-94CC-D20ADC7E25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5"/>
            <a:ext cx="12192000" cy="6854430"/>
          </a:xfrm>
          <a:prstGeom prst="rect">
            <a:avLst/>
          </a:prstGeom>
        </p:spPr>
      </p:pic>
      <p:pic>
        <p:nvPicPr>
          <p:cNvPr id="10" name="Picture 9" descr="A picture containing text, clipart, tableware, dishware&#10;&#10;Description automatically generated">
            <a:extLst>
              <a:ext uri="{FF2B5EF4-FFF2-40B4-BE49-F238E27FC236}">
                <a16:creationId xmlns:a16="http://schemas.microsoft.com/office/drawing/2014/main" id="{6EFF700F-D452-40A2-82D4-79EA0689EF5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05" y="2301364"/>
            <a:ext cx="3726659" cy="1909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537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32E70E-167B-4E52-9956-3A3A314DA5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4807" y="1188720"/>
            <a:ext cx="10618993" cy="4988243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0C70AC"/>
              </a:buClr>
              <a:buFont typeface="Arial" panose="020B0604020202020204" pitchFamily="34" charset="0"/>
              <a:buChar char="•"/>
              <a:defRPr/>
            </a:lvl1pPr>
            <a:lvl2pPr marL="685800" indent="-228600">
              <a:buClr>
                <a:srgbClr val="0C70AC"/>
              </a:buClr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rgbClr val="0C70AC"/>
              </a:buClr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rgbClr val="0C70AC"/>
              </a:buClr>
              <a:buFont typeface="Arial" panose="020B0604020202020204" pitchFamily="34" charset="0"/>
              <a:buChar char="•"/>
              <a:defRPr/>
            </a:lvl4pPr>
            <a:lvl5pPr marL="2057400" indent="-228600">
              <a:buClr>
                <a:srgbClr val="0C70AC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34E2BE-1B65-4750-996B-B5D554B54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24183" y="6483675"/>
            <a:ext cx="457200" cy="365125"/>
          </a:xfrm>
          <a:prstGeom prst="rect">
            <a:avLst/>
          </a:prstGeom>
        </p:spPr>
        <p:txBody>
          <a:bodyPr/>
          <a:lstStyle>
            <a:lvl1pPr algn="ctr">
              <a:defRPr sz="1400" b="1">
                <a:solidFill>
                  <a:srgbClr val="0C70AC"/>
                </a:solidFill>
              </a:defRPr>
            </a:lvl1pPr>
          </a:lstStyle>
          <a:p>
            <a:pPr algn="ctr"/>
            <a:fld id="{DEAABB4B-B7FE-4F54-9EF3-4A934A9068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81AF724-15D2-4C5E-B028-1617845D1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807" y="59679"/>
            <a:ext cx="10515600" cy="483395"/>
          </a:xfrm>
          <a:prstGeom prst="rect">
            <a:avLst/>
          </a:prstGeom>
        </p:spPr>
        <p:txBody>
          <a:bodyPr/>
          <a:lstStyle>
            <a:lvl1pPr>
              <a:defRPr sz="34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11353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34E2BE-1B65-4750-996B-B5D554B54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24183" y="6483675"/>
            <a:ext cx="457200" cy="365125"/>
          </a:xfrm>
          <a:prstGeom prst="rect">
            <a:avLst/>
          </a:prstGeom>
        </p:spPr>
        <p:txBody>
          <a:bodyPr/>
          <a:lstStyle>
            <a:lvl1pPr algn="ctr">
              <a:defRPr sz="1400" b="1">
                <a:solidFill>
                  <a:srgbClr val="0C70AC"/>
                </a:solidFill>
              </a:defRPr>
            </a:lvl1pPr>
          </a:lstStyle>
          <a:p>
            <a:pPr algn="ctr"/>
            <a:fld id="{DEAABB4B-B7FE-4F54-9EF3-4A934A9068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81AF724-15D2-4C5E-B028-1617845D1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807" y="59679"/>
            <a:ext cx="10515600" cy="483395"/>
          </a:xfrm>
          <a:prstGeom prst="rect">
            <a:avLst/>
          </a:prstGeom>
        </p:spPr>
        <p:txBody>
          <a:bodyPr/>
          <a:lstStyle>
            <a:lvl1pPr>
              <a:defRPr sz="34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19228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CFC8D-FAC4-4880-9373-C4D5AD998E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12925"/>
            <a:ext cx="9144000" cy="1381125"/>
          </a:xfrm>
          <a:prstGeom prst="rect">
            <a:avLst/>
          </a:prstGeom>
        </p:spPr>
        <p:txBody>
          <a:bodyPr anchor="b"/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D2219A-6810-4BBB-BB70-7005CC1E57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F05C51-B209-4AF4-A68D-B977A22300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87BDBF-4B56-4187-8D30-4D0B5C912ECE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C03980-8E73-44A4-A6C0-9FC92EA60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A60794-8A42-43BE-A706-169A36194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AABB4B-B7FE-4F54-9EF3-4A934A90687F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Rectangle&#10;&#10;Description automatically generated with medium confidence">
            <a:extLst>
              <a:ext uri="{FF2B5EF4-FFF2-40B4-BE49-F238E27FC236}">
                <a16:creationId xmlns:a16="http://schemas.microsoft.com/office/drawing/2014/main" id="{8CE9E921-0597-4FF4-94CC-D20ADC7E25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5"/>
            <a:ext cx="12192000" cy="6854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900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C4B9561-0196-467B-C1D8-BC513AFC98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>
                <a:solidFill>
                  <a:srgbClr val="00629B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2C3A5E9-B131-8247-E8C7-F635F73C98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18307EB-8B6C-FBCD-7485-EBB5B2C83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F3720-0256-4E5C-A97D-B243AD281B9C}" type="datetimeFigureOut">
              <a:rPr lang="it-IT" smtClean="0"/>
              <a:t>08/05/2026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CC5708A-6EBD-61D5-F943-38EE62B27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F9AFF5D-3979-FAE2-2CEA-A0CD61D38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83B0-00E0-44E5-A828-E6D876A2E6C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6524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83A77FF-161C-74C0-890D-91DCD8686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00629B"/>
                </a:solidFill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F37F26C-6118-2BA7-87FE-0825F5D37C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C9BDCCC-24C3-9824-9A33-BA06DCD30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F3720-0256-4E5C-A97D-B243AD281B9C}" type="datetimeFigureOut">
              <a:rPr lang="it-IT" smtClean="0"/>
              <a:t>08/05/2026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94C2BA8-388F-D49C-4F00-535425003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32BB419-2628-EB4E-6D60-B8BEBAD75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83B0-00E0-44E5-A828-E6D876A2E6C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2850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08C4F7AF-98CF-43AB-B43B-1DF54CF9AE1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651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4" r:id="rId3"/>
    <p:sldLayoutId id="2147483663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2520104E-EBC4-B060-C878-6C8A514C3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355A210-DF98-0967-3EB6-AD9080AA97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4866B05-168A-5135-0AB9-FCD2F0CB1F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F3720-0256-4E5C-A97D-B243AD281B9C}" type="datetimeFigureOut">
              <a:rPr lang="it-IT" smtClean="0"/>
              <a:t>08/05/2026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D048F72-6BC4-24E7-412F-9F94D201D6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56C2E36-794F-139F-B2C7-B3EB7F7C3F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1A83B0-00E0-44E5-A828-E6D876A2E6C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422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629B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ieeexplore.ieee.org/document/11162602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A131C-F095-48E5-8B44-E138AD540F6F}"/>
              </a:ext>
            </a:extLst>
          </p:cNvPr>
          <p:cNvSpPr>
            <a:spLocks noGrp="1"/>
          </p:cNvSpPr>
          <p:nvPr/>
        </p:nvSpPr>
        <p:spPr>
          <a:xfrm>
            <a:off x="4827402" y="2016895"/>
            <a:ext cx="6881887" cy="99829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0066A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z="3600" dirty="0">
                <a:solidFill>
                  <a:schemeClr val="bg1"/>
                </a:solidFill>
              </a:rPr>
              <a:t>IEEE Aerospace Electronic Systems</a:t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VP Publications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1FB642-C925-470D-A2D9-02A0B8114332}"/>
              </a:ext>
            </a:extLst>
          </p:cNvPr>
          <p:cNvSpPr>
            <a:spLocks noGrp="1"/>
          </p:cNvSpPr>
          <p:nvPr/>
        </p:nvSpPr>
        <p:spPr>
          <a:xfrm>
            <a:off x="4827402" y="3222436"/>
            <a:ext cx="6881887" cy="2263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66A1"/>
              </a:buClr>
              <a:buFont typeface="LucidaGrande" charset="0"/>
              <a:buNone/>
              <a:defRPr sz="2800" b="1" i="1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LucidaGrande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Wingdings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Courier New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900" dirty="0">
                <a:solidFill>
                  <a:schemeClr val="bg1">
                    <a:lumMod val="85000"/>
                  </a:schemeClr>
                </a:solidFill>
              </a:rPr>
              <a:t>Luke Rosenberg</a:t>
            </a:r>
          </a:p>
          <a:p>
            <a:endParaRPr lang="en-US" sz="1300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sz="2200" dirty="0">
                <a:solidFill>
                  <a:schemeClr val="bg1">
                    <a:lumMod val="85000"/>
                  </a:schemeClr>
                </a:solidFill>
              </a:rPr>
              <a:t>AESS Board of Governors Meeting – Spring 2026</a:t>
            </a:r>
          </a:p>
          <a:p>
            <a:r>
              <a:rPr lang="en-US" sz="2200" dirty="0">
                <a:solidFill>
                  <a:schemeClr val="bg1">
                    <a:lumMod val="85000"/>
                  </a:schemeClr>
                </a:solidFill>
              </a:rPr>
              <a:t>15-16 May 2026</a:t>
            </a:r>
          </a:p>
          <a:p>
            <a:r>
              <a:rPr lang="en-US" sz="2200" dirty="0">
                <a:solidFill>
                  <a:schemeClr val="bg1">
                    <a:lumMod val="85000"/>
                  </a:schemeClr>
                </a:solidFill>
              </a:rPr>
              <a:t>Phoenix, AZ, USA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D93294-1B0A-0CDC-04FE-489629AC3C36}"/>
              </a:ext>
            </a:extLst>
          </p:cNvPr>
          <p:cNvSpPr txBox="1"/>
          <p:nvPr/>
        </p:nvSpPr>
        <p:spPr>
          <a:xfrm>
            <a:off x="1438" y="6558385"/>
            <a:ext cx="609456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IEEE Confidential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422162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847773E-BEFF-EED5-B707-B41BF05D2E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TR" dirty="0"/>
              <a:t>This structural change is focused on</a:t>
            </a:r>
          </a:p>
          <a:p>
            <a:pPr lvl="1"/>
            <a:r>
              <a:rPr lang="en-TR" dirty="0"/>
              <a:t>Better addressing the increasing volume of submissions that TAES is receiving</a:t>
            </a:r>
          </a:p>
          <a:p>
            <a:pPr lvl="2"/>
            <a:r>
              <a:rPr lang="en-TR" dirty="0"/>
              <a:t>Higher quality processes including an additional layer of checks</a:t>
            </a:r>
          </a:p>
          <a:p>
            <a:pPr lvl="2"/>
            <a:r>
              <a:rPr lang="en-TR" dirty="0"/>
              <a:t>Better distribute the workload across  (including training, supervision and guidance tasks as well) the EiC and AEiCs and increase system robustness against editorial losses</a:t>
            </a:r>
          </a:p>
          <a:p>
            <a:pPr lvl="2"/>
            <a:r>
              <a:rPr lang="en-TR" dirty="0"/>
              <a:t>Allow usage of A</a:t>
            </a:r>
            <a:r>
              <a:rPr lang="en-US" dirty="0"/>
              <a:t>Es across the technical areas to better distribute the expertise and workload</a:t>
            </a:r>
            <a:endParaRPr lang="en-TR" dirty="0"/>
          </a:p>
          <a:p>
            <a:pPr lvl="1"/>
            <a:r>
              <a:rPr lang="en-TR" dirty="0"/>
              <a:t>TAES is currently within the top 10 “Grand Journals” of IEEE in terms of publications per quarter.</a:t>
            </a:r>
          </a:p>
          <a:p>
            <a:r>
              <a:rPr lang="en-TR" dirty="0"/>
              <a:t>In April 2026, TAES introduced a new technical Area “</a:t>
            </a:r>
            <a:r>
              <a:rPr lang="en-TR" b="1" dirty="0"/>
              <a:t>ISAC</a:t>
            </a:r>
            <a:r>
              <a:rPr lang="en-TR" dirty="0"/>
              <a:t>” co-sponsored by the “Radar, SP and EW” and  “Communication and Sensor Fusion” thematic areas</a:t>
            </a:r>
          </a:p>
          <a:p>
            <a:pPr lvl="1"/>
            <a:r>
              <a:rPr lang="en-TR" dirty="0"/>
              <a:t>Special Section to locomote the new technical area</a:t>
            </a:r>
          </a:p>
          <a:p>
            <a:pPr lvl="1"/>
            <a:r>
              <a:rPr lang="en-TR" dirty="0"/>
              <a:t>Further links to ISAC Conferences</a:t>
            </a:r>
          </a:p>
          <a:p>
            <a:pPr marL="457200" lvl="1" indent="0">
              <a:buNone/>
            </a:pPr>
            <a:endParaRPr lang="en-TR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1372C88-E551-11CE-5500-30C8BE7D7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R" dirty="0"/>
              <a:t>TAES Update : New Journal Structure</a:t>
            </a:r>
          </a:p>
        </p:txBody>
      </p:sp>
    </p:spTree>
    <p:extLst>
      <p:ext uri="{BB962C8B-B14F-4D97-AF65-F5344CB8AC3E}">
        <p14:creationId xmlns:p14="http://schemas.microsoft.com/office/powerpoint/2010/main" val="3575534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3BB231F-4ACB-7B69-07A2-243B698B63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TR" sz="2400" dirty="0"/>
              <a:t>In November 2025, we held the </a:t>
            </a:r>
            <a:r>
              <a:rPr lang="en-US" sz="2400" b="1" dirty="0"/>
              <a:t>TAES Executive Advisory Board Meeting</a:t>
            </a:r>
          </a:p>
          <a:p>
            <a:pPr lvl="1"/>
            <a:r>
              <a:rPr lang="en-US" sz="2000" b="1" dirty="0"/>
              <a:t>Focus on best approaches to address editorial stress and strain</a:t>
            </a:r>
            <a:endParaRPr lang="en-TR" sz="2000" dirty="0"/>
          </a:p>
          <a:p>
            <a:r>
              <a:rPr lang="en-TR" sz="2400" dirty="0"/>
              <a:t>In April 2026, to further locomote the flux of editorial processes, TAES further reduced the reviewer evaluation times from 45 days to 30 days, in addition reduced t</a:t>
            </a:r>
            <a:r>
              <a:rPr lang="en-US" sz="2400" dirty="0"/>
              <a:t>he</a:t>
            </a:r>
            <a:r>
              <a:rPr lang="en-TR" sz="2400" dirty="0"/>
              <a:t> editorial process times in half to only 15 days covering : </a:t>
            </a:r>
          </a:p>
          <a:p>
            <a:pPr lvl="1"/>
            <a:r>
              <a:rPr lang="en-TR" sz="2000" dirty="0"/>
              <a:t>TEiC, SE, AE, Reviewer Assignment</a:t>
            </a:r>
          </a:p>
          <a:p>
            <a:pPr lvl="1"/>
            <a:r>
              <a:rPr lang="en-TR" sz="2000" dirty="0"/>
              <a:t>AE, SE, TEiC, EiC Decision-Making after review completion</a:t>
            </a:r>
          </a:p>
          <a:p>
            <a:r>
              <a:rPr lang="en-TR" sz="2400" dirty="0"/>
              <a:t>As of May 2026, TAES has</a:t>
            </a:r>
          </a:p>
          <a:p>
            <a:pPr lvl="1"/>
            <a:r>
              <a:rPr lang="en-TR" sz="2000" dirty="0"/>
              <a:t>4 AEiCs (3 TEiCs, 1 journal level AEiC)</a:t>
            </a:r>
          </a:p>
          <a:p>
            <a:pPr lvl="1"/>
            <a:r>
              <a:rPr lang="en-TR" sz="2000" dirty="0"/>
              <a:t>3 Thematic Areas, 17 Technical Areas</a:t>
            </a:r>
          </a:p>
          <a:p>
            <a:pPr lvl="1"/>
            <a:r>
              <a:rPr lang="en-TR" sz="2000" dirty="0"/>
              <a:t>23 Senior Editors leading/co-leading technical areas</a:t>
            </a:r>
          </a:p>
          <a:p>
            <a:pPr lvl="1"/>
            <a:r>
              <a:rPr lang="en-TR" sz="2000" b="1" dirty="0"/>
              <a:t>209 Active A</a:t>
            </a:r>
            <a:r>
              <a:rPr lang="en-US" sz="2000" b="1" dirty="0"/>
              <a:t>E</a:t>
            </a:r>
            <a:r>
              <a:rPr lang="en-TR" sz="2000" b="1" dirty="0"/>
              <a:t>s in comparison to 105 A</a:t>
            </a:r>
            <a:r>
              <a:rPr lang="en-US" sz="2000" b="1" dirty="0"/>
              <a:t>Es in 2023!</a:t>
            </a:r>
          </a:p>
          <a:p>
            <a:pPr lvl="2"/>
            <a:r>
              <a:rPr lang="en-US" sz="1600" b="1" dirty="0"/>
              <a:t>Increasing gender diversity (Female  1 </a:t>
            </a:r>
            <a:r>
              <a:rPr lang="en-US" sz="1600" b="1" dirty="0" err="1"/>
              <a:t>TEiC</a:t>
            </a:r>
            <a:r>
              <a:rPr lang="en-US" sz="1600" b="1" dirty="0"/>
              <a:t>, 1 SE, 26 AE from 6,82% from 2020)  </a:t>
            </a:r>
          </a:p>
          <a:p>
            <a:pPr lvl="2"/>
            <a:r>
              <a:rPr lang="en-US" sz="1600" b="1" dirty="0"/>
              <a:t>Better reflection of AESS membership regional percentiles to TAES AE regional percentiles (Increased Region 10 participation)</a:t>
            </a:r>
            <a:endParaRPr lang="en-TR" sz="1600" b="1" dirty="0"/>
          </a:p>
          <a:p>
            <a:pPr lvl="1"/>
            <a:endParaRPr lang="en-TR" dirty="0"/>
          </a:p>
          <a:p>
            <a:endParaRPr lang="en-TR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29E404E-5683-F94A-408C-6CBC10DD7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R" dirty="0"/>
              <a:t>TAES Update : Editoral P</a:t>
            </a:r>
            <a:r>
              <a:rPr lang="en-US" dirty="0"/>
              <a:t>r</a:t>
            </a:r>
            <a:r>
              <a:rPr lang="en-TR" dirty="0"/>
              <a:t>ocess and Roster Upgrade</a:t>
            </a:r>
          </a:p>
        </p:txBody>
      </p:sp>
    </p:spTree>
    <p:extLst>
      <p:ext uri="{BB962C8B-B14F-4D97-AF65-F5344CB8AC3E}">
        <p14:creationId xmlns:p14="http://schemas.microsoft.com/office/powerpoint/2010/main" val="24718062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256BFFD-959C-24D0-7480-6B15D27D41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TR" dirty="0"/>
              <a:t>In 2023 TAES had 2863 paper submissions (original + revisions)</a:t>
            </a:r>
          </a:p>
          <a:p>
            <a:r>
              <a:rPr lang="en-TR" dirty="0"/>
              <a:t>In 2025 TAES had +6100 paper submissions (original + revisions)</a:t>
            </a:r>
          </a:p>
          <a:p>
            <a:r>
              <a:rPr lang="en-TR" dirty="0"/>
              <a:t>In 2026 TAES is on the pace to achieve +8500 paper submissions (original + revisions)</a:t>
            </a:r>
          </a:p>
          <a:p>
            <a:r>
              <a:rPr lang="en-TR" dirty="0"/>
              <a:t>As of May 2026, on a daily basis </a:t>
            </a:r>
          </a:p>
          <a:p>
            <a:pPr lvl="1"/>
            <a:r>
              <a:rPr lang="en-TR" dirty="0"/>
              <a:t>20-25 papers are assigned to reviewers</a:t>
            </a:r>
          </a:p>
          <a:p>
            <a:pPr lvl="1"/>
            <a:r>
              <a:rPr lang="en-TR" dirty="0"/>
              <a:t>20-25 paper decisions are submitted to the authors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1AA1DBB-BE10-2B5D-CB29-849E1CFF4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R" dirty="0"/>
              <a:t>TAES Update : TAES in numbers…</a:t>
            </a:r>
          </a:p>
        </p:txBody>
      </p:sp>
    </p:spTree>
    <p:extLst>
      <p:ext uri="{BB962C8B-B14F-4D97-AF65-F5344CB8AC3E}">
        <p14:creationId xmlns:p14="http://schemas.microsoft.com/office/powerpoint/2010/main" val="14338036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3F47C63-9999-17BA-D238-7E9A4352E4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TR" sz="2400" dirty="0"/>
              <a:t>Barry Carlton Award Process further streamlined thanks to the guidance and feedback from Dale Blair</a:t>
            </a:r>
          </a:p>
          <a:p>
            <a:pPr lvl="1"/>
            <a:r>
              <a:rPr lang="en-TR" sz="2000" dirty="0"/>
              <a:t>3 year standing award committee co-chaired by TEiCs and overseen by EiC</a:t>
            </a:r>
          </a:p>
          <a:p>
            <a:pPr lvl="1"/>
            <a:r>
              <a:rPr lang="en-TR" sz="2000" dirty="0"/>
              <a:t>Further refinement of selection criteria for future years</a:t>
            </a:r>
          </a:p>
          <a:p>
            <a:r>
              <a:rPr lang="en-TR" sz="2400" dirty="0"/>
              <a:t>2022 Barry Carlton Award Winner</a:t>
            </a:r>
          </a:p>
          <a:p>
            <a:pPr lvl="1"/>
            <a:r>
              <a:rPr lang="en-US" sz="2000" i="1" dirty="0"/>
              <a:t>M. </a:t>
            </a:r>
            <a:r>
              <a:rPr lang="en-US" sz="2000" i="1" dirty="0" err="1"/>
              <a:t>Neinavaie</a:t>
            </a:r>
            <a:r>
              <a:rPr lang="en-US" sz="2000" i="1" dirty="0"/>
              <a:t>, J. Khalife and Z. M. Kassas, "Acquisition, Doppler Tracking, and Positioning With Starlink LEO Satellites: First Results," in IEEE Transactions on Aerospace and Electronic Systems, vol. 58, no. 3, pp. 2606-2610, June 2022, </a:t>
            </a:r>
            <a:r>
              <a:rPr lang="en-US" sz="2000" i="1" dirty="0" err="1"/>
              <a:t>doi</a:t>
            </a:r>
            <a:r>
              <a:rPr lang="en-US" sz="2000" i="1" dirty="0"/>
              <a:t>: 10.1109/TAES.2021.3127488</a:t>
            </a:r>
          </a:p>
          <a:p>
            <a:r>
              <a:rPr lang="en-US" sz="2400" dirty="0"/>
              <a:t>2025 AE Recognition Awards</a:t>
            </a:r>
          </a:p>
          <a:p>
            <a:pPr lvl="1"/>
            <a:r>
              <a:rPr lang="en-US" sz="2000" dirty="0"/>
              <a:t>13 AEs were recognized </a:t>
            </a:r>
          </a:p>
          <a:p>
            <a:pPr lvl="1"/>
            <a:r>
              <a:rPr lang="en-US" sz="2000" dirty="0"/>
              <a:t>Very competitive award for only the best of the best performing AEs</a:t>
            </a:r>
          </a:p>
          <a:p>
            <a:r>
              <a:rPr lang="en-TR" sz="2400" dirty="0"/>
              <a:t>As of 2026 TAES has a single volume  </a:t>
            </a:r>
          </a:p>
          <a:p>
            <a:pPr lvl="1"/>
            <a:r>
              <a:rPr lang="en-TR" sz="2000" dirty="0"/>
              <a:t>Get accepted = get published immediately</a:t>
            </a:r>
          </a:p>
          <a:p>
            <a:pPr lvl="1"/>
            <a:r>
              <a:rPr lang="en-TR" sz="2000" dirty="0"/>
              <a:t>We have informed our request to categorize publications under thematic areas (to be completed…) under the single volume</a:t>
            </a:r>
          </a:p>
          <a:p>
            <a:pPr lvl="1"/>
            <a:endParaRPr lang="en-TR" dirty="0"/>
          </a:p>
          <a:p>
            <a:pPr lvl="1"/>
            <a:endParaRPr lang="en-TR" dirty="0"/>
          </a:p>
          <a:p>
            <a:endParaRPr lang="en-TR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4ECEF5F-A6B6-3AAE-FD23-BBC8D7990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R" dirty="0"/>
              <a:t>TAES Update : Further issues</a:t>
            </a:r>
          </a:p>
        </p:txBody>
      </p:sp>
    </p:spTree>
    <p:extLst>
      <p:ext uri="{BB962C8B-B14F-4D97-AF65-F5344CB8AC3E}">
        <p14:creationId xmlns:p14="http://schemas.microsoft.com/office/powerpoint/2010/main" val="19452715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ACDCF61-BD36-CF88-7C3E-FC92301C10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2254" y="1183148"/>
            <a:ext cx="9827491" cy="2387600"/>
          </a:xfrm>
        </p:spPr>
        <p:txBody>
          <a:bodyPr>
            <a:normAutofit fontScale="90000"/>
          </a:bodyPr>
          <a:lstStyle/>
          <a:p>
            <a:r>
              <a:rPr lang="it-IT" b="1" dirty="0">
                <a:solidFill>
                  <a:srgbClr val="00629B"/>
                </a:solidFill>
              </a:rPr>
              <a:t>Progress Update on </a:t>
            </a:r>
            <a:br>
              <a:rPr lang="it-IT" b="1" dirty="0">
                <a:solidFill>
                  <a:srgbClr val="00629B"/>
                </a:solidFill>
              </a:rPr>
            </a:br>
            <a:r>
              <a:rPr lang="it-IT" b="1" dirty="0">
                <a:solidFill>
                  <a:srgbClr val="00629B"/>
                </a:solidFill>
              </a:rPr>
              <a:t>IEEE </a:t>
            </a:r>
            <a:r>
              <a:rPr lang="it-IT" b="1" dirty="0" err="1">
                <a:solidFill>
                  <a:srgbClr val="00629B"/>
                </a:solidFill>
              </a:rPr>
              <a:t>Transactions</a:t>
            </a:r>
            <a:r>
              <a:rPr lang="it-IT" b="1" dirty="0">
                <a:solidFill>
                  <a:srgbClr val="00629B"/>
                </a:solidFill>
              </a:rPr>
              <a:t> on Radar Systems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DC7CDA19-F7AB-C296-314D-473679C63A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570748"/>
            <a:ext cx="9144000" cy="2104104"/>
          </a:xfrm>
        </p:spPr>
        <p:txBody>
          <a:bodyPr>
            <a:normAutofit/>
          </a:bodyPr>
          <a:lstStyle/>
          <a:p>
            <a:r>
              <a:rPr lang="it-IT" sz="2600" dirty="0">
                <a:solidFill>
                  <a:srgbClr val="00629B"/>
                </a:solidFill>
              </a:rPr>
              <a:t>April, 2026</a:t>
            </a:r>
          </a:p>
          <a:p>
            <a:endParaRPr lang="it-IT" dirty="0">
              <a:solidFill>
                <a:srgbClr val="00629B"/>
              </a:solidFill>
            </a:endParaRPr>
          </a:p>
          <a:p>
            <a:r>
              <a:rPr lang="it-IT" dirty="0">
                <a:solidFill>
                  <a:srgbClr val="00629B"/>
                </a:solidFill>
              </a:rPr>
              <a:t>Fabiola Colone</a:t>
            </a:r>
          </a:p>
          <a:p>
            <a:r>
              <a:rPr lang="it-IT" i="1" dirty="0">
                <a:solidFill>
                  <a:srgbClr val="00629B"/>
                </a:solidFill>
              </a:rPr>
              <a:t>Editor-in-</a:t>
            </a:r>
            <a:r>
              <a:rPr lang="it-IT" i="1" dirty="0" err="1">
                <a:solidFill>
                  <a:srgbClr val="00629B"/>
                </a:solidFill>
              </a:rPr>
              <a:t>Chief</a:t>
            </a:r>
            <a:r>
              <a:rPr lang="it-IT" i="1" dirty="0">
                <a:solidFill>
                  <a:srgbClr val="00629B"/>
                </a:solidFill>
              </a:rPr>
              <a:t> </a:t>
            </a:r>
          </a:p>
          <a:p>
            <a:endParaRPr lang="it-IT" dirty="0">
              <a:solidFill>
                <a:srgbClr val="00629B"/>
              </a:solidFill>
            </a:endParaRPr>
          </a:p>
        </p:txBody>
      </p:sp>
      <p:pic>
        <p:nvPicPr>
          <p:cNvPr id="2055" name="Immagine 4">
            <a:extLst>
              <a:ext uri="{FF2B5EF4-FFF2-40B4-BE49-F238E27FC236}">
                <a16:creationId xmlns:a16="http://schemas.microsoft.com/office/drawing/2014/main" id="{77A357B1-472B-E77D-CD8E-F0CF52F1F8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4786" y="136664"/>
            <a:ext cx="2136775" cy="1196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9">
            <a:extLst>
              <a:ext uri="{FF2B5EF4-FFF2-40B4-BE49-F238E27FC236}">
                <a16:creationId xmlns:a16="http://schemas.microsoft.com/office/drawing/2014/main" id="{0985E0B7-C11C-894F-8DC5-E710F61197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379" y="352515"/>
            <a:ext cx="592162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3000" b="1" i="0" u="none" strike="noStrike" kern="1200" cap="none" spc="0" normalizeH="0" baseline="0" noProof="0" dirty="0">
                <a:ln>
                  <a:noFill/>
                </a:ln>
                <a:solidFill>
                  <a:srgbClr val="00629B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IEEE Transactions on Radar Systems </a:t>
            </a:r>
            <a:endParaRPr kumimoji="0" lang="en-US" altLang="it-IT" sz="3000" b="0" i="0" u="none" strike="noStrike" kern="1200" cap="none" spc="0" normalizeH="0" baseline="0" noProof="0" dirty="0">
              <a:ln>
                <a:noFill/>
              </a:ln>
              <a:solidFill>
                <a:srgbClr val="00629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54773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Forms response chart. Question title: Gender. Number of responses: 24 responses.">
            <a:extLst>
              <a:ext uri="{FF2B5EF4-FFF2-40B4-BE49-F238E27FC236}">
                <a16:creationId xmlns:a16="http://schemas.microsoft.com/office/drawing/2014/main" id="{00A4EC1C-2C42-5357-28A4-8F443288D5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046"/>
          <a:stretch>
            <a:fillRect/>
          </a:stretch>
        </p:blipFill>
        <p:spPr bwMode="auto">
          <a:xfrm>
            <a:off x="8166243" y="2524723"/>
            <a:ext cx="4025757" cy="2172611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9E041356-AF0E-2EED-DD90-5F2F37FFA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5" y="0"/>
            <a:ext cx="10515600" cy="1325563"/>
          </a:xfrm>
        </p:spPr>
        <p:txBody>
          <a:bodyPr/>
          <a:lstStyle/>
          <a:p>
            <a:r>
              <a:rPr lang="it-IT" dirty="0" err="1"/>
              <a:t>Editorial</a:t>
            </a:r>
            <a:r>
              <a:rPr lang="it-IT" dirty="0"/>
              <a:t> Board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C0945C0-C957-2753-7061-EB447D3F6F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53447"/>
            <a:ext cx="10515600" cy="4351338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/>
              <a:t>New dedicated Editorial Assistant: Kara McArthur (under contract)</a:t>
            </a:r>
          </a:p>
          <a:p>
            <a:pPr>
              <a:spcAft>
                <a:spcPts val="1200"/>
              </a:spcAft>
            </a:pPr>
            <a:r>
              <a:rPr lang="en-US" dirty="0"/>
              <a:t>Editorial Board now comprises 5 Assoc. </a:t>
            </a:r>
            <a:r>
              <a:rPr lang="en-US" dirty="0" err="1"/>
              <a:t>EiCs</a:t>
            </a:r>
            <a:r>
              <a:rPr lang="en-US" dirty="0"/>
              <a:t> and 19 AEs</a:t>
            </a:r>
          </a:p>
          <a:p>
            <a:pPr>
              <a:spcAft>
                <a:spcPts val="1200"/>
              </a:spcAft>
            </a:pPr>
            <a:endParaRPr lang="en-US" dirty="0"/>
          </a:p>
          <a:p>
            <a:pPr marL="0" indent="0">
              <a:spcAft>
                <a:spcPts val="1200"/>
              </a:spcAft>
              <a:buNone/>
            </a:pPr>
            <a:endParaRPr lang="en-US" dirty="0"/>
          </a:p>
        </p:txBody>
      </p:sp>
      <p:pic>
        <p:nvPicPr>
          <p:cNvPr id="2050" name="Picture 2" descr="Forms response chart. Question title: Affiliation type. Number of responses: 24 responses.">
            <a:extLst>
              <a:ext uri="{FF2B5EF4-FFF2-40B4-BE49-F238E27FC236}">
                <a16:creationId xmlns:a16="http://schemas.microsoft.com/office/drawing/2014/main" id="{1DF40749-6542-CC7F-3B69-943AAA4571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12"/>
          <a:stretch>
            <a:fillRect/>
          </a:stretch>
        </p:blipFill>
        <p:spPr bwMode="auto">
          <a:xfrm>
            <a:off x="126502" y="2528270"/>
            <a:ext cx="4186971" cy="2142836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orms response chart. Question title: IEEE Region. Number of responses: 24 responses.">
            <a:extLst>
              <a:ext uri="{FF2B5EF4-FFF2-40B4-BE49-F238E27FC236}">
                <a16:creationId xmlns:a16="http://schemas.microsoft.com/office/drawing/2014/main" id="{E02521D7-5A71-EE39-218D-0BE6D95954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263"/>
          <a:stretch>
            <a:fillRect/>
          </a:stretch>
        </p:blipFill>
        <p:spPr bwMode="auto">
          <a:xfrm>
            <a:off x="4423058" y="2524723"/>
            <a:ext cx="3633599" cy="2018384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Forms response chart. Question title: IEEE Society Memberships. Number of responses: 24 responses.">
            <a:extLst>
              <a:ext uri="{FF2B5EF4-FFF2-40B4-BE49-F238E27FC236}">
                <a16:creationId xmlns:a16="http://schemas.microsoft.com/office/drawing/2014/main" id="{DAD7C35E-B4FC-1D31-E8AC-9505C273C6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623" y="4604866"/>
            <a:ext cx="4570158" cy="2172611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90986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DC2F98-F995-7BD7-8575-2FB5E69DBD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912F0E9-C52C-CF45-0087-F2485D144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28" y="0"/>
            <a:ext cx="10515600" cy="1325563"/>
          </a:xfrm>
        </p:spPr>
        <p:txBody>
          <a:bodyPr/>
          <a:lstStyle/>
          <a:p>
            <a:r>
              <a:rPr lang="it-IT" b="1" dirty="0">
                <a:solidFill>
                  <a:srgbClr val="00629B"/>
                </a:solidFill>
              </a:rPr>
              <a:t>1st Quarter </a:t>
            </a:r>
            <a:r>
              <a:rPr lang="it-IT" b="1" dirty="0" err="1">
                <a:solidFill>
                  <a:srgbClr val="00629B"/>
                </a:solidFill>
              </a:rPr>
              <a:t>Stats</a:t>
            </a:r>
            <a:endParaRPr lang="it-IT" b="1" dirty="0">
              <a:solidFill>
                <a:srgbClr val="00629B"/>
              </a:solidFill>
            </a:endParaRPr>
          </a:p>
        </p:txBody>
      </p:sp>
      <p:graphicFrame>
        <p:nvGraphicFramePr>
          <p:cNvPr id="3" name="Table 9">
            <a:extLst>
              <a:ext uri="{FF2B5EF4-FFF2-40B4-BE49-F238E27FC236}">
                <a16:creationId xmlns:a16="http://schemas.microsoft.com/office/drawing/2014/main" id="{C92749DB-08B0-1619-77EB-0CB3F9EEA70D}"/>
              </a:ext>
            </a:extLst>
          </p:cNvPr>
          <p:cNvGraphicFramePr>
            <a:graphicFrameLocks noGrp="1"/>
          </p:cNvGraphicFramePr>
          <p:nvPr/>
        </p:nvGraphicFramePr>
        <p:xfrm>
          <a:off x="443346" y="1325563"/>
          <a:ext cx="11305308" cy="519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6594">
                  <a:extLst>
                    <a:ext uri="{9D8B030D-6E8A-4147-A177-3AD203B41FA5}">
                      <a16:colId xmlns:a16="http://schemas.microsoft.com/office/drawing/2014/main" val="3166809424"/>
                    </a:ext>
                  </a:extLst>
                </a:gridCol>
                <a:gridCol w="3016238">
                  <a:extLst>
                    <a:ext uri="{9D8B030D-6E8A-4147-A177-3AD203B41FA5}">
                      <a16:colId xmlns:a16="http://schemas.microsoft.com/office/drawing/2014/main" val="2184775850"/>
                    </a:ext>
                  </a:extLst>
                </a:gridCol>
                <a:gridCol w="3016238">
                  <a:extLst>
                    <a:ext uri="{9D8B030D-6E8A-4147-A177-3AD203B41FA5}">
                      <a16:colId xmlns:a16="http://schemas.microsoft.com/office/drawing/2014/main" val="2141604348"/>
                    </a:ext>
                  </a:extLst>
                </a:gridCol>
                <a:gridCol w="3016238">
                  <a:extLst>
                    <a:ext uri="{9D8B030D-6E8A-4147-A177-3AD203B41FA5}">
                      <a16:colId xmlns:a16="http://schemas.microsoft.com/office/drawing/2014/main" val="1752997174"/>
                    </a:ext>
                  </a:extLst>
                </a:gridCol>
              </a:tblGrid>
              <a:tr h="241965">
                <a:tc>
                  <a:txBody>
                    <a:bodyPr/>
                    <a:lstStyle/>
                    <a:p>
                      <a:r>
                        <a:rPr lang="en-US" dirty="0"/>
                        <a:t>Publishing Metrics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1st Quarter 2026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1st Quarter 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2025 FULL YEAR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3149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Submissions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161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(105 original, 56 revised)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99</a:t>
                      </a:r>
                      <a:r>
                        <a:rPr lang="en-US" dirty="0"/>
                        <a:t> (59 original, 40 revised)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/>
                        <a:t>516 </a:t>
                      </a:r>
                      <a:r>
                        <a:rPr lang="en-US" dirty="0"/>
                        <a:t>(334 original, 192 revised)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63130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Decision Ratio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A: 37.3%, R: 16.9%, IR: 45.7%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A: 42.9%, R: 38.8%, IR: 18.4%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A: 34.9%, R: 33.2%, IR: 31.9%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06695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Sub-to-first decision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26.9 d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42.8 d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40.0 d</a:t>
                      </a:r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62140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Sub-to-posting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79.7 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131.4 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135.7 d</a:t>
                      </a:r>
                      <a:endParaRPr lang="en-US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22302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IEEE journals performance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Q1 </a:t>
                      </a:r>
                      <a:r>
                        <a:rPr lang="en-US" dirty="0"/>
                        <a:t>for average weeks submitted to 1st decision &amp; average weeks submitted to online post.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Q1 </a:t>
                      </a:r>
                      <a:r>
                        <a:rPr lang="en-US" dirty="0"/>
                        <a:t>for CUMULATIVE average weeks submitted to 1st decision &amp; CUMULATIVE average weeks submitted to online post.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781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Submissions/acceptance ratio by Country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b="0" dirty="0">
                          <a:effectLst/>
                        </a:rPr>
                        <a:t>China (66/16.7%), Germany (19/50.0%), USA (19/54.5%), Netherlands (9/50.0%), India (9/40%)</a:t>
                      </a:r>
                    </a:p>
                  </a:txBody>
                  <a:tcPr marL="38100" marR="38100" marT="22860" marB="2286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0" dirty="0">
                          <a:effectLst/>
                        </a:rPr>
                        <a:t>China (20/14.3%), Germany (8/42.9%), India (8/33.3%), USA (6/28.6%), …</a:t>
                      </a:r>
                    </a:p>
                  </a:txBody>
                  <a:tcPr marL="38100" marR="38100" marT="22860" marB="2286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0" dirty="0">
                          <a:effectLst/>
                        </a:rPr>
                        <a:t>China (112/37.2%), USA (52/34.7%), India (47/17%), Germany (25/50%), …</a:t>
                      </a:r>
                    </a:p>
                  </a:txBody>
                  <a:tcPr marL="38100" marR="38100" marT="22860" marB="22860"/>
                </a:tc>
                <a:extLst>
                  <a:ext uri="{0D108BD9-81ED-4DB2-BD59-A6C34878D82A}">
                    <a16:rowId xmlns:a16="http://schemas.microsoft.com/office/drawing/2014/main" val="1456025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Published papers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b="1" dirty="0">
                          <a:effectLst/>
                        </a:rPr>
                        <a:t>47</a:t>
                      </a:r>
                    </a:p>
                  </a:txBody>
                  <a:tcPr marL="38100" marR="38100" marT="22860" marB="2286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1" dirty="0">
                          <a:effectLst/>
                        </a:rPr>
                        <a:t>45</a:t>
                      </a:r>
                    </a:p>
                  </a:txBody>
                  <a:tcPr marL="38100" marR="38100" marT="22860" marB="2286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1" dirty="0">
                          <a:effectLst/>
                        </a:rPr>
                        <a:t>121 </a:t>
                      </a:r>
                      <a:r>
                        <a:rPr lang="it-IT" b="0" dirty="0">
                          <a:effectLst/>
                        </a:rPr>
                        <a:t>(99 in 2024)</a:t>
                      </a:r>
                    </a:p>
                  </a:txBody>
                  <a:tcPr marL="38100" marR="38100" marT="22860" marB="22860"/>
                </a:tc>
                <a:extLst>
                  <a:ext uri="{0D108BD9-81ED-4DB2-BD59-A6C34878D82A}">
                    <a16:rowId xmlns:a16="http://schemas.microsoft.com/office/drawing/2014/main" val="36060733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Downloads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b="1" dirty="0">
                          <a:effectLst/>
                        </a:rPr>
                        <a:t>30635</a:t>
                      </a:r>
                    </a:p>
                  </a:txBody>
                  <a:tcPr marL="38100" marR="38100" marT="22860" marB="2286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1" dirty="0">
                          <a:effectLst/>
                        </a:rPr>
                        <a:t>21590</a:t>
                      </a:r>
                    </a:p>
                  </a:txBody>
                  <a:tcPr marL="38100" marR="38100" marT="22860" marB="2286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1" dirty="0">
                          <a:effectLst/>
                        </a:rPr>
                        <a:t>94526</a:t>
                      </a:r>
                    </a:p>
                  </a:txBody>
                  <a:tcPr marL="38100" marR="38100" marT="22860" marB="22860"/>
                </a:tc>
                <a:extLst>
                  <a:ext uri="{0D108BD9-81ED-4DB2-BD59-A6C34878D82A}">
                    <a16:rowId xmlns:a16="http://schemas.microsoft.com/office/drawing/2014/main" val="40164786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57820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3ED2F2-838A-0036-16D1-6714E5A02F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orms response chart. Question title:   AE/AEiC Term Number  . Number of responses: 24 responses.">
            <a:extLst>
              <a:ext uri="{FF2B5EF4-FFF2-40B4-BE49-F238E27FC236}">
                <a16:creationId xmlns:a16="http://schemas.microsoft.com/office/drawing/2014/main" id="{732767B3-4E25-6EE2-A1A1-78389F723E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769"/>
          <a:stretch>
            <a:fillRect/>
          </a:stretch>
        </p:blipFill>
        <p:spPr bwMode="auto">
          <a:xfrm>
            <a:off x="8645236" y="1763557"/>
            <a:ext cx="3260434" cy="1919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A96DB109-5981-90AD-47E6-5F9E3FACB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9535"/>
            <a:ext cx="10515600" cy="1325563"/>
          </a:xfrm>
        </p:spPr>
        <p:txBody>
          <a:bodyPr/>
          <a:lstStyle/>
          <a:p>
            <a:r>
              <a:rPr lang="it-IT" b="1" dirty="0">
                <a:solidFill>
                  <a:srgbClr val="00629B"/>
                </a:solidFill>
              </a:rPr>
              <a:t>Plans to </a:t>
            </a:r>
            <a:r>
              <a:rPr lang="it-IT" b="1" dirty="0" err="1">
                <a:solidFill>
                  <a:srgbClr val="00629B"/>
                </a:solidFill>
              </a:rPr>
              <a:t>grow</a:t>
            </a:r>
            <a:endParaRPr lang="it-IT" b="1" dirty="0">
              <a:solidFill>
                <a:srgbClr val="00629B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6112828-2E81-4E35-9761-E1B0ACE3FD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382" y="4681471"/>
            <a:ext cx="10515600" cy="1931765"/>
          </a:xfrm>
        </p:spPr>
        <p:txBody>
          <a:bodyPr>
            <a:normAutofit lnSpcReduction="10000"/>
          </a:bodyPr>
          <a:lstStyle/>
          <a:p>
            <a:pPr marL="0" lvl="1" indent="0">
              <a:buNone/>
            </a:pPr>
            <a:r>
              <a:rPr lang="it-IT" u="sng" dirty="0">
                <a:sym typeface="Wingdings" panose="05000000000000000000" pitchFamily="2" charset="2"/>
              </a:rPr>
              <a:t>Future plans:</a:t>
            </a:r>
          </a:p>
          <a:p>
            <a:pPr marL="228600" lvl="1"/>
            <a:endParaRPr lang="it-IT" b="1" dirty="0">
              <a:sym typeface="Wingdings" panose="05000000000000000000" pitchFamily="2" charset="2"/>
            </a:endParaRPr>
          </a:p>
          <a:p>
            <a:pPr marL="228600" lvl="1"/>
            <a:r>
              <a:rPr lang="it-IT" b="1" dirty="0">
                <a:sym typeface="Wingdings" panose="05000000000000000000" pitchFamily="2" charset="2"/>
              </a:rPr>
              <a:t>Best paper award</a:t>
            </a:r>
          </a:p>
          <a:p>
            <a:pPr marL="228600" lvl="1"/>
            <a:r>
              <a:rPr lang="it-IT" b="1" dirty="0" err="1">
                <a:sym typeface="Wingdings" panose="05000000000000000000" pitchFamily="2" charset="2"/>
              </a:rPr>
              <a:t>Recognition</a:t>
            </a:r>
            <a:r>
              <a:rPr lang="it-IT" b="1" dirty="0">
                <a:sym typeface="Wingdings" panose="05000000000000000000" pitchFamily="2" charset="2"/>
              </a:rPr>
              <a:t> for </a:t>
            </a:r>
            <a:r>
              <a:rPr lang="it-IT" b="1" dirty="0" err="1">
                <a:sym typeface="Wingdings" panose="05000000000000000000" pitchFamily="2" charset="2"/>
              </a:rPr>
              <a:t>Reviewers</a:t>
            </a:r>
            <a:r>
              <a:rPr lang="it-IT" b="1" dirty="0">
                <a:sym typeface="Wingdings" panose="05000000000000000000" pitchFamily="2" charset="2"/>
              </a:rPr>
              <a:t> and </a:t>
            </a:r>
            <a:r>
              <a:rPr lang="it-IT" b="1" dirty="0" err="1">
                <a:sym typeface="Wingdings" panose="05000000000000000000" pitchFamily="2" charset="2"/>
              </a:rPr>
              <a:t>Editorial</a:t>
            </a:r>
            <a:r>
              <a:rPr lang="it-IT" b="1" dirty="0">
                <a:sym typeface="Wingdings" panose="05000000000000000000" pitchFamily="2" charset="2"/>
              </a:rPr>
              <a:t> Board </a:t>
            </a:r>
            <a:r>
              <a:rPr lang="it-IT" b="1" dirty="0" err="1">
                <a:sym typeface="Wingdings" panose="05000000000000000000" pitchFamily="2" charset="2"/>
              </a:rPr>
              <a:t>members</a:t>
            </a:r>
            <a:endParaRPr lang="it-IT" b="1" dirty="0">
              <a:sym typeface="Wingdings" panose="05000000000000000000" pitchFamily="2" charset="2"/>
            </a:endParaRPr>
          </a:p>
          <a:p>
            <a:pPr marL="228600" lvl="1"/>
            <a:r>
              <a:rPr lang="it-IT" b="1" dirty="0">
                <a:sym typeface="Wingdings" panose="05000000000000000000" pitchFamily="2" charset="2"/>
              </a:rPr>
              <a:t>New special </a:t>
            </a:r>
            <a:r>
              <a:rPr lang="it-IT" b="1" dirty="0" err="1">
                <a:sym typeface="Wingdings" panose="05000000000000000000" pitchFamily="2" charset="2"/>
              </a:rPr>
              <a:t>section</a:t>
            </a:r>
            <a:endParaRPr lang="it-IT" b="1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C71E2F4A-FC68-2B20-463E-DC0088E058CE}"/>
              </a:ext>
            </a:extLst>
          </p:cNvPr>
          <p:cNvSpPr txBox="1"/>
          <p:nvPr/>
        </p:nvSpPr>
        <p:spPr>
          <a:xfrm>
            <a:off x="120075" y="1176945"/>
            <a:ext cx="1116676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Prepare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expected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significant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uptick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submissions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TRS qualifies for initial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Impact Factor (June 2026 release)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8B5A8CFF-BA89-06AE-7B81-70D5CDB9BDDF}"/>
              </a:ext>
            </a:extLst>
          </p:cNvPr>
          <p:cNvSpPr txBox="1"/>
          <p:nvPr/>
        </p:nvSpPr>
        <p:spPr>
          <a:xfrm>
            <a:off x="120075" y="2001071"/>
            <a:ext cx="837738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New </a:t>
            </a:r>
            <a:r>
              <a:rPr kumimoji="0" lang="it-IT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AEs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 </a:t>
            </a:r>
            <a:r>
              <a:rPr kumimoji="0" 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Targeted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characteristics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Internationally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recognized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experts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able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to </a:t>
            </a:r>
            <a:r>
              <a:rPr kumimoji="0" 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attract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new </a:t>
            </a:r>
            <a:r>
              <a:rPr kumimoji="0" 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reviewers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previous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experience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editorial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activities, responsive, tech </a:t>
            </a:r>
            <a:r>
              <a:rPr kumimoji="0" 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areas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AI/ML, </a:t>
            </a:r>
            <a:r>
              <a:rPr kumimoji="0" 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signal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processing, imaging and remote sensing.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F58096E0-D95E-90E3-4E01-0B942988C91E}"/>
              </a:ext>
            </a:extLst>
          </p:cNvPr>
          <p:cNvSpPr txBox="1"/>
          <p:nvPr/>
        </p:nvSpPr>
        <p:spPr>
          <a:xfrm>
            <a:off x="120075" y="3593128"/>
            <a:ext cx="1149927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New WEB pages 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 </a:t>
            </a:r>
            <a:r>
              <a:rPr kumimoji="0" 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Started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developing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 a standalone website to be </a:t>
            </a:r>
            <a:r>
              <a:rPr kumimoji="0" 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redirected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 from </a:t>
            </a:r>
            <a:r>
              <a:rPr kumimoji="0" 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each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 sponsoring </a:t>
            </a:r>
            <a:r>
              <a:rPr kumimoji="0" 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Society’s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 website (Conference </a:t>
            </a:r>
            <a:r>
              <a:rPr kumimoji="0" 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Catalyst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 under </a:t>
            </a:r>
            <a:r>
              <a:rPr kumimoji="0" 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contract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527152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7FA108-7E41-8A73-5059-A0E0E4FF6E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56A1323-7BA2-645C-B3C2-B069B68784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059" y="934878"/>
            <a:ext cx="11314318" cy="5384960"/>
          </a:xfrm>
        </p:spPr>
        <p:txBody>
          <a:bodyPr/>
          <a:lstStyle/>
          <a:p>
            <a:r>
              <a:rPr lang="en-TR" sz="1800" dirty="0"/>
              <a:t>TAES is currently within the top 10 “Grand Journals” of IEEE in terms of publications per quarter.</a:t>
            </a:r>
            <a:r>
              <a:rPr lang="en-US" sz="1800" dirty="0"/>
              <a:t> </a:t>
            </a:r>
            <a:r>
              <a:rPr lang="en-US" sz="1800" b="1" dirty="0"/>
              <a:t>IF: 5.7</a:t>
            </a:r>
          </a:p>
          <a:p>
            <a:pPr lvl="1"/>
            <a:r>
              <a:rPr lang="en-TR" sz="1800" dirty="0"/>
              <a:t>In 2025</a:t>
            </a:r>
            <a:r>
              <a:rPr lang="en-US" sz="1800" dirty="0"/>
              <a:t>,</a:t>
            </a:r>
            <a:r>
              <a:rPr lang="en-TR" sz="1800" dirty="0"/>
              <a:t> TAES had 6100 paper submissions (original + revisions)</a:t>
            </a:r>
          </a:p>
          <a:p>
            <a:pPr lvl="1"/>
            <a:r>
              <a:rPr lang="en-TR" sz="1800" dirty="0"/>
              <a:t>In 2026</a:t>
            </a:r>
            <a:r>
              <a:rPr lang="en-US" sz="1800" dirty="0"/>
              <a:t>,</a:t>
            </a:r>
            <a:r>
              <a:rPr lang="en-TR" sz="1800" dirty="0"/>
              <a:t> TAES is </a:t>
            </a:r>
            <a:r>
              <a:rPr lang="en-US" sz="1800" dirty="0"/>
              <a:t>on track for </a:t>
            </a:r>
            <a:r>
              <a:rPr lang="en-TR" sz="1800" dirty="0"/>
              <a:t>8500 paper submissions (original + revisions)</a:t>
            </a:r>
          </a:p>
          <a:p>
            <a:r>
              <a:rPr lang="en-US" sz="1800" b="1" dirty="0"/>
              <a:t>2025/2026 Updates</a:t>
            </a:r>
            <a:r>
              <a:rPr lang="en-US" sz="1800" dirty="0"/>
              <a:t>:</a:t>
            </a:r>
          </a:p>
          <a:p>
            <a:pPr lvl="1"/>
            <a:r>
              <a:rPr lang="en-US" sz="1800" dirty="0"/>
              <a:t>N</a:t>
            </a:r>
            <a:r>
              <a:rPr lang="en-TR" sz="1800" dirty="0"/>
              <a:t>ew technical Area “</a:t>
            </a:r>
            <a:r>
              <a:rPr lang="en-TR" sz="1800" b="1" dirty="0"/>
              <a:t>ISAC</a:t>
            </a:r>
            <a:r>
              <a:rPr lang="en-TR" sz="1800" dirty="0"/>
              <a:t>” co-sponsored by the “Radar, SP and EW” and  “Communication and Sensor Fusion” thematic areas</a:t>
            </a:r>
            <a:endParaRPr lang="en-US" sz="1800" dirty="0"/>
          </a:p>
          <a:p>
            <a:pPr lvl="1"/>
            <a:r>
              <a:rPr lang="en-US" sz="1800" dirty="0"/>
              <a:t>R</a:t>
            </a:r>
            <a:r>
              <a:rPr lang="en-TR" sz="1800" dirty="0"/>
              <a:t>eviewer evaluation time</a:t>
            </a:r>
            <a:r>
              <a:rPr lang="en-US" sz="1800" dirty="0"/>
              <a:t> reduced</a:t>
            </a:r>
            <a:r>
              <a:rPr lang="en-TR" sz="1800" dirty="0"/>
              <a:t> from 45 days to 30 days</a:t>
            </a:r>
            <a:endParaRPr lang="en-US" sz="1800" dirty="0"/>
          </a:p>
          <a:p>
            <a:pPr lvl="1"/>
            <a:r>
              <a:rPr lang="en-US" sz="1800" dirty="0"/>
              <a:t>Journal now has a single volume so articles get published as they are typeset</a:t>
            </a:r>
          </a:p>
          <a:p>
            <a:pPr lvl="1"/>
            <a:r>
              <a:rPr lang="en-TR" sz="1800" dirty="0"/>
              <a:t>Barry Carlton Award Process further streamlined thanks to the guidance and feedback from Dale Blair</a:t>
            </a:r>
          </a:p>
          <a:p>
            <a:pPr lvl="1"/>
            <a:r>
              <a:rPr lang="en-US" sz="1800" dirty="0"/>
              <a:t>2025 AE Recognition Awards - 13 AEs were recognized out of 209.</a:t>
            </a:r>
          </a:p>
          <a:p>
            <a:r>
              <a:rPr lang="en-US" sz="1800" b="1" dirty="0"/>
              <a:t>2026 Goals</a:t>
            </a:r>
            <a:r>
              <a:rPr lang="en-US" sz="1800" dirty="0"/>
              <a:t>:</a:t>
            </a:r>
          </a:p>
          <a:p>
            <a:pPr lvl="1"/>
            <a:r>
              <a:rPr lang="en-US" sz="1800" dirty="0"/>
              <a:t>Ad-hoc committee looking at how to ensure the success of TAES:</a:t>
            </a:r>
          </a:p>
          <a:p>
            <a:pPr lvl="2"/>
            <a:r>
              <a:rPr lang="en-US" sz="1800" dirty="0"/>
              <a:t>Should we split out another journal?</a:t>
            </a:r>
          </a:p>
          <a:p>
            <a:pPr lvl="2"/>
            <a:r>
              <a:rPr lang="en-US" sz="1800" dirty="0"/>
              <a:t>Impact of new IEEE tools to help pre-screening / reviewer selection (global campus / prophy)</a:t>
            </a:r>
          </a:p>
          <a:p>
            <a:pPr lvl="2"/>
            <a:r>
              <a:rPr lang="en-US" sz="1800" dirty="0"/>
              <a:t>Will there be a reduction in the number of radar papers due to TRS getting an impact factor?</a:t>
            </a:r>
          </a:p>
          <a:p>
            <a:pPr lvl="1"/>
            <a:r>
              <a:rPr lang="en-US" sz="1800" dirty="0"/>
              <a:t>Complete operations manual</a:t>
            </a:r>
          </a:p>
          <a:p>
            <a:pPr lvl="1"/>
            <a:r>
              <a:rPr lang="en-US" sz="1800" dirty="0"/>
              <a:t>Continued push for special sections based on conferences.</a:t>
            </a:r>
          </a:p>
          <a:p>
            <a:endParaRPr lang="en-US" sz="1800" dirty="0"/>
          </a:p>
          <a:p>
            <a:endParaRPr lang="en-TR" sz="1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A8ECE41-2A19-8996-F893-93747ACEE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TAES Update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7C8136-DE3B-5F1E-0F41-39009BC94D85}"/>
              </a:ext>
            </a:extLst>
          </p:cNvPr>
          <p:cNvSpPr txBox="1"/>
          <p:nvPr/>
        </p:nvSpPr>
        <p:spPr>
          <a:xfrm>
            <a:off x="42234" y="6526976"/>
            <a:ext cx="609456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IEEE Confidential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51218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DC7385-D1BA-A893-0754-5DE517F10A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D48C8DB-2AFA-751A-8F4C-CF3DB190FD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058" y="889599"/>
            <a:ext cx="12025942" cy="5384960"/>
          </a:xfrm>
        </p:spPr>
        <p:txBody>
          <a:bodyPr/>
          <a:lstStyle/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1800" b="1" dirty="0">
                <a:sym typeface="Wingdings" panose="05000000000000000000" pitchFamily="2" charset="2"/>
              </a:rPr>
              <a:t>2025/2026 Update</a:t>
            </a:r>
          </a:p>
          <a:p>
            <a:pPr lvl="1"/>
            <a:r>
              <a:rPr lang="en-US" sz="1800" dirty="0"/>
              <a:t>The paper back log is in good shape and there are more submissions. </a:t>
            </a:r>
            <a:r>
              <a:rPr lang="en-US" sz="1800" b="1" dirty="0"/>
              <a:t>IF: 3.8</a:t>
            </a:r>
          </a:p>
          <a:p>
            <a:pPr lvl="1"/>
            <a:r>
              <a:rPr lang="en-US" sz="1800" dirty="0"/>
              <a:t>Roster has 1 AEIC and 26 AEs</a:t>
            </a:r>
          </a:p>
          <a:p>
            <a:pPr lvl="1"/>
            <a:r>
              <a:rPr lang="en-US" sz="1800" dirty="0"/>
              <a:t>301 papers handled in 2025, 51% rejection </a:t>
            </a:r>
          </a:p>
          <a:p>
            <a:pPr lvl="1"/>
            <a:r>
              <a:rPr lang="en-US" sz="1800" dirty="0"/>
              <a:t>New paper format that is written jointly by best paper student awardees, see example in the </a:t>
            </a:r>
            <a:r>
              <a:rPr lang="en-US" sz="1800" dirty="0">
                <a:hlinkClick r:id="rId3"/>
              </a:rPr>
              <a:t>link</a:t>
            </a:r>
            <a:r>
              <a:rPr lang="en-US" sz="1800" dirty="0"/>
              <a:t>. </a:t>
            </a:r>
          </a:p>
          <a:p>
            <a:pPr lvl="1"/>
            <a:r>
              <a:rPr lang="en-US" sz="1800" dirty="0"/>
              <a:t>The AESS Cybersecurity panel proposed a special issue, currently open.</a:t>
            </a:r>
          </a:p>
          <a:p>
            <a:pPr lvl="1"/>
            <a:r>
              <a:rPr lang="en-US" sz="1800" dirty="0"/>
              <a:t>Pau / Alesso will be more involved in the cover image selection. </a:t>
            </a:r>
          </a:p>
          <a:p>
            <a:pPr marL="0" indent="0">
              <a:buNone/>
            </a:pPr>
            <a:r>
              <a:rPr lang="en-US" sz="1800" b="1" dirty="0"/>
              <a:t>2026 Goals:</a:t>
            </a:r>
          </a:p>
          <a:p>
            <a:pPr lvl="1"/>
            <a:r>
              <a:rPr lang="en-US" sz="1800" dirty="0"/>
              <a:t>Complete guidelines to ensure </a:t>
            </a:r>
            <a:r>
              <a:rPr lang="en-US" sz="1800" dirty="0" err="1"/>
              <a:t>standardised</a:t>
            </a:r>
            <a:r>
              <a:rPr lang="en-US" sz="1800" dirty="0"/>
              <a:t> interviews in the magazine.</a:t>
            </a:r>
          </a:p>
          <a:p>
            <a:pPr lvl="1"/>
            <a:r>
              <a:rPr lang="en-US" sz="1800" dirty="0"/>
              <a:t>Revamp the student highlights and interview columns following new guidelines. </a:t>
            </a:r>
          </a:p>
          <a:p>
            <a:pPr lvl="1"/>
            <a:r>
              <a:rPr lang="en-US" sz="1800" dirty="0"/>
              <a:t>Extend the best student paper to NAVICON and other interested AESS conferences. </a:t>
            </a:r>
          </a:p>
          <a:p>
            <a:endParaRPr lang="en-US" sz="1800" dirty="0"/>
          </a:p>
          <a:p>
            <a:pPr marL="0" indent="0">
              <a:buNone/>
            </a:pPr>
            <a:endParaRPr lang="en-US" sz="1800" b="1" dirty="0"/>
          </a:p>
          <a:p>
            <a:endParaRPr lang="en-US" sz="1800" dirty="0"/>
          </a:p>
          <a:p>
            <a:pPr>
              <a:lnSpc>
                <a:spcPct val="100000"/>
              </a:lnSpc>
            </a:pPr>
            <a:endParaRPr lang="en-US" sz="1800" dirty="0"/>
          </a:p>
          <a:p>
            <a:pPr>
              <a:lnSpc>
                <a:spcPct val="100000"/>
              </a:lnSpc>
            </a:pPr>
            <a:endParaRPr lang="en-TR" sz="1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0236E5D-B9DC-D1A4-E91B-90878DA81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MAES Update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A7F9D2-4411-156E-D87F-458111BC4CD3}"/>
              </a:ext>
            </a:extLst>
          </p:cNvPr>
          <p:cNvSpPr txBox="1"/>
          <p:nvPr/>
        </p:nvSpPr>
        <p:spPr>
          <a:xfrm>
            <a:off x="-72066" y="6526976"/>
            <a:ext cx="609456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IEEE Confidential</a:t>
            </a:r>
            <a:endParaRPr lang="en-US" sz="16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46795AC-0EA0-F790-FD6A-14B08ED8F7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5138097"/>
              </p:ext>
            </p:extLst>
          </p:nvPr>
        </p:nvGraphicFramePr>
        <p:xfrm>
          <a:off x="1994452" y="4531371"/>
          <a:ext cx="7010400" cy="2266950"/>
        </p:xfrm>
        <a:graphic>
          <a:graphicData uri="http://schemas.openxmlformats.org/drawingml/2006/table">
            <a:tbl>
              <a:tblPr/>
              <a:tblGrid>
                <a:gridCol w="2247900">
                  <a:extLst>
                    <a:ext uri="{9D8B030D-6E8A-4147-A177-3AD203B41FA5}">
                      <a16:colId xmlns:a16="http://schemas.microsoft.com/office/drawing/2014/main" val="235690266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4006196978"/>
                    </a:ext>
                  </a:extLst>
                </a:gridCol>
                <a:gridCol w="1435100">
                  <a:extLst>
                    <a:ext uri="{9D8B030D-6E8A-4147-A177-3AD203B41FA5}">
                      <a16:colId xmlns:a16="http://schemas.microsoft.com/office/drawing/2014/main" val="1082670045"/>
                    </a:ext>
                  </a:extLst>
                </a:gridCol>
                <a:gridCol w="1803400">
                  <a:extLst>
                    <a:ext uri="{9D8B030D-6E8A-4147-A177-3AD203B41FA5}">
                      <a16:colId xmlns:a16="http://schemas.microsoft.com/office/drawing/2014/main" val="1927785848"/>
                    </a:ext>
                  </a:extLst>
                </a:gridCol>
              </a:tblGrid>
              <a:tr h="161925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Andale WT"/>
                        </a:rPr>
                        <a:t>Month</a:t>
                      </a:r>
                    </a:p>
                  </a:txBody>
                  <a:tcPr marL="4763" marR="4763" marT="4763" marB="0">
                    <a:lnL w="12700" cap="flat" cmpd="sng" algn="ctr">
                      <a:solidFill>
                        <a:srgbClr val="608B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8B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8B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2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Andale WT"/>
                        </a:rPr>
                        <a:t>Original</a:t>
                      </a:r>
                    </a:p>
                  </a:txBody>
                  <a:tcPr marL="4763" marR="4763" marT="4763" marB="0">
                    <a:lnL w="12700" cap="flat" cmpd="sng" algn="ctr">
                      <a:solidFill>
                        <a:srgbClr val="608B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8B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8B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2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Andale WT"/>
                        </a:rPr>
                        <a:t>Revised</a:t>
                      </a:r>
                    </a:p>
                  </a:txBody>
                  <a:tcPr marL="4763" marR="4763" marT="4763" marB="0">
                    <a:lnL w="12700" cap="flat" cmpd="sng" algn="ctr">
                      <a:solidFill>
                        <a:srgbClr val="608B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8B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8B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2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Andale WT"/>
                        </a:rPr>
                        <a:t>Total</a:t>
                      </a:r>
                    </a:p>
                  </a:txBody>
                  <a:tcPr marL="4763" marR="4763" marT="4763" marB="0">
                    <a:lnL w="12700" cap="flat" cmpd="sng" algn="ctr">
                      <a:solidFill>
                        <a:srgbClr val="608B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8B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8B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2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846288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AU" sz="800" b="1" i="0" u="none" strike="noStrike">
                          <a:solidFill>
                            <a:srgbClr val="000000"/>
                          </a:solidFill>
                          <a:effectLst/>
                          <a:latin typeface="Andale WT"/>
                        </a:rPr>
                        <a:t>January 2025       </a:t>
                      </a:r>
                    </a:p>
                  </a:txBody>
                  <a:tcPr marL="4763" marR="4763" marT="4763" marB="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en-AU" sz="800" b="1" i="0" u="none" strike="noStrike">
                          <a:solidFill>
                            <a:srgbClr val="000000"/>
                          </a:solidFill>
                          <a:effectLst/>
                          <a:latin typeface="Andale WT"/>
                        </a:rPr>
                        <a:t>18</a:t>
                      </a:r>
                    </a:p>
                  </a:txBody>
                  <a:tcPr marL="4763" marR="4763" marT="4763" marB="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en-AU" sz="800" b="1" i="0" u="none" strike="noStrike">
                          <a:solidFill>
                            <a:srgbClr val="000000"/>
                          </a:solidFill>
                          <a:effectLst/>
                          <a:latin typeface="Andale WT"/>
                        </a:rPr>
                        <a:t>31</a:t>
                      </a:r>
                    </a:p>
                  </a:txBody>
                  <a:tcPr marL="4763" marR="4763" marT="4763" marB="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en-AU" sz="800" b="1" i="0" u="none" strike="noStrike">
                          <a:solidFill>
                            <a:srgbClr val="000000"/>
                          </a:solidFill>
                          <a:effectLst/>
                          <a:latin typeface="Andale WT"/>
                        </a:rPr>
                        <a:t>49</a:t>
                      </a:r>
                    </a:p>
                  </a:txBody>
                  <a:tcPr marL="4763" marR="4763" marT="4763" marB="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3370168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AU" sz="800" b="1" i="0" u="none" strike="noStrike">
                          <a:solidFill>
                            <a:srgbClr val="000000"/>
                          </a:solidFill>
                          <a:effectLst/>
                          <a:latin typeface="Andale WT"/>
                        </a:rPr>
                        <a:t>February 2025       </a:t>
                      </a:r>
                    </a:p>
                  </a:txBody>
                  <a:tcPr marL="4763" marR="4763" marT="4763" marB="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en-AU" sz="800" b="1" i="0" u="none" strike="noStrike">
                          <a:solidFill>
                            <a:srgbClr val="000000"/>
                          </a:solidFill>
                          <a:effectLst/>
                          <a:latin typeface="Andale WT"/>
                        </a:rPr>
                        <a:t>13</a:t>
                      </a:r>
                    </a:p>
                  </a:txBody>
                  <a:tcPr marL="4763" marR="4763" marT="4763" marB="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en-AU" sz="800" b="1" i="0" u="none" strike="noStrike">
                          <a:solidFill>
                            <a:srgbClr val="000000"/>
                          </a:solidFill>
                          <a:effectLst/>
                          <a:latin typeface="Andale WT"/>
                        </a:rPr>
                        <a:t>19</a:t>
                      </a:r>
                    </a:p>
                  </a:txBody>
                  <a:tcPr marL="4763" marR="4763" marT="4763" marB="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en-AU" sz="800" b="1" i="0" u="none" strike="noStrike">
                          <a:solidFill>
                            <a:srgbClr val="000000"/>
                          </a:solidFill>
                          <a:effectLst/>
                          <a:latin typeface="Andale WT"/>
                        </a:rPr>
                        <a:t>32</a:t>
                      </a:r>
                    </a:p>
                  </a:txBody>
                  <a:tcPr marL="4763" marR="4763" marT="4763" marB="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2970404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AU" sz="800" b="1" i="0" u="none" strike="noStrike">
                          <a:solidFill>
                            <a:srgbClr val="000000"/>
                          </a:solidFill>
                          <a:effectLst/>
                          <a:latin typeface="Andale WT"/>
                        </a:rPr>
                        <a:t>March 2025       </a:t>
                      </a:r>
                    </a:p>
                  </a:txBody>
                  <a:tcPr marL="4763" marR="4763" marT="4763" marB="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en-AU" sz="800" b="1" i="0" u="none" strike="noStrike">
                          <a:solidFill>
                            <a:srgbClr val="000000"/>
                          </a:solidFill>
                          <a:effectLst/>
                          <a:latin typeface="Andale WT"/>
                        </a:rPr>
                        <a:t>17</a:t>
                      </a:r>
                    </a:p>
                  </a:txBody>
                  <a:tcPr marL="4763" marR="4763" marT="4763" marB="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en-AU" sz="800" b="1" i="0" u="none" strike="noStrike">
                          <a:solidFill>
                            <a:srgbClr val="000000"/>
                          </a:solidFill>
                          <a:effectLst/>
                          <a:latin typeface="Andale WT"/>
                        </a:rPr>
                        <a:t>11</a:t>
                      </a:r>
                    </a:p>
                  </a:txBody>
                  <a:tcPr marL="4763" marR="4763" marT="4763" marB="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en-AU" sz="800" b="1" i="0" u="none" strike="noStrike">
                          <a:solidFill>
                            <a:srgbClr val="000000"/>
                          </a:solidFill>
                          <a:effectLst/>
                          <a:latin typeface="Andale WT"/>
                        </a:rPr>
                        <a:t>28</a:t>
                      </a:r>
                    </a:p>
                  </a:txBody>
                  <a:tcPr marL="4763" marR="4763" marT="4763" marB="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581878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AU" sz="800" b="1" i="0" u="none" strike="noStrike">
                          <a:solidFill>
                            <a:srgbClr val="000000"/>
                          </a:solidFill>
                          <a:effectLst/>
                          <a:latin typeface="Andale WT"/>
                        </a:rPr>
                        <a:t>April 2025       </a:t>
                      </a:r>
                    </a:p>
                  </a:txBody>
                  <a:tcPr marL="4763" marR="4763" marT="4763" marB="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en-AU" sz="800" b="1" i="0" u="none" strike="noStrike">
                          <a:solidFill>
                            <a:srgbClr val="000000"/>
                          </a:solidFill>
                          <a:effectLst/>
                          <a:latin typeface="Andale WT"/>
                        </a:rPr>
                        <a:t>15</a:t>
                      </a:r>
                    </a:p>
                  </a:txBody>
                  <a:tcPr marL="4763" marR="4763" marT="4763" marB="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en-AU" sz="800" b="1" i="0" u="none" strike="noStrike">
                          <a:solidFill>
                            <a:srgbClr val="000000"/>
                          </a:solidFill>
                          <a:effectLst/>
                          <a:latin typeface="Andale WT"/>
                        </a:rPr>
                        <a:t>12</a:t>
                      </a:r>
                    </a:p>
                  </a:txBody>
                  <a:tcPr marL="4763" marR="4763" marT="4763" marB="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en-AU" sz="800" b="1" i="0" u="none" strike="noStrike">
                          <a:solidFill>
                            <a:srgbClr val="000000"/>
                          </a:solidFill>
                          <a:effectLst/>
                          <a:latin typeface="Andale WT"/>
                        </a:rPr>
                        <a:t>27</a:t>
                      </a:r>
                    </a:p>
                  </a:txBody>
                  <a:tcPr marL="4763" marR="4763" marT="4763" marB="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172417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AU" sz="800" b="1" i="0" u="none" strike="noStrike">
                          <a:solidFill>
                            <a:srgbClr val="000000"/>
                          </a:solidFill>
                          <a:effectLst/>
                          <a:latin typeface="Andale WT"/>
                        </a:rPr>
                        <a:t>May 2025       </a:t>
                      </a:r>
                    </a:p>
                  </a:txBody>
                  <a:tcPr marL="4763" marR="4763" marT="4763" marB="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en-AU" sz="800" b="1" i="0" u="none" strike="noStrike">
                          <a:solidFill>
                            <a:srgbClr val="000000"/>
                          </a:solidFill>
                          <a:effectLst/>
                          <a:latin typeface="Andale WT"/>
                        </a:rPr>
                        <a:t>11</a:t>
                      </a:r>
                    </a:p>
                  </a:txBody>
                  <a:tcPr marL="4763" marR="4763" marT="4763" marB="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en-AU" sz="800" b="1" i="0" u="none" strike="noStrike">
                          <a:solidFill>
                            <a:srgbClr val="000000"/>
                          </a:solidFill>
                          <a:effectLst/>
                          <a:latin typeface="Andale WT"/>
                        </a:rPr>
                        <a:t>5</a:t>
                      </a:r>
                    </a:p>
                  </a:txBody>
                  <a:tcPr marL="4763" marR="4763" marT="4763" marB="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en-AU" sz="800" b="1" i="0" u="none" strike="noStrike">
                          <a:solidFill>
                            <a:srgbClr val="000000"/>
                          </a:solidFill>
                          <a:effectLst/>
                          <a:latin typeface="Andale WT"/>
                        </a:rPr>
                        <a:t>16</a:t>
                      </a:r>
                    </a:p>
                  </a:txBody>
                  <a:tcPr marL="4763" marR="4763" marT="4763" marB="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9752565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AU" sz="800" b="1" i="0" u="none" strike="noStrike">
                          <a:solidFill>
                            <a:srgbClr val="000000"/>
                          </a:solidFill>
                          <a:effectLst/>
                          <a:latin typeface="Andale WT"/>
                        </a:rPr>
                        <a:t>June 2025       </a:t>
                      </a:r>
                    </a:p>
                  </a:txBody>
                  <a:tcPr marL="4763" marR="4763" marT="4763" marB="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en-AU" sz="800" b="1" i="0" u="none" strike="noStrike">
                          <a:solidFill>
                            <a:srgbClr val="000000"/>
                          </a:solidFill>
                          <a:effectLst/>
                          <a:latin typeface="Andale WT"/>
                        </a:rPr>
                        <a:t>17</a:t>
                      </a:r>
                    </a:p>
                  </a:txBody>
                  <a:tcPr marL="4763" marR="4763" marT="4763" marB="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en-AU" sz="800" b="1" i="0" u="none" strike="noStrike">
                          <a:solidFill>
                            <a:srgbClr val="000000"/>
                          </a:solidFill>
                          <a:effectLst/>
                          <a:latin typeface="Andale WT"/>
                        </a:rPr>
                        <a:t>1</a:t>
                      </a:r>
                    </a:p>
                  </a:txBody>
                  <a:tcPr marL="4763" marR="4763" marT="4763" marB="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en-A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ndale WT"/>
                        </a:rPr>
                        <a:t>18</a:t>
                      </a:r>
                    </a:p>
                  </a:txBody>
                  <a:tcPr marL="4763" marR="4763" marT="4763" marB="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965195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AU" sz="800" b="1" i="0" u="none" strike="noStrike">
                          <a:solidFill>
                            <a:srgbClr val="000000"/>
                          </a:solidFill>
                          <a:effectLst/>
                          <a:latin typeface="Andale WT"/>
                        </a:rPr>
                        <a:t>July 2025       </a:t>
                      </a:r>
                    </a:p>
                  </a:txBody>
                  <a:tcPr marL="4763" marR="4763" marT="4763" marB="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en-AU" sz="800" b="1" i="0" u="none" strike="noStrike">
                          <a:solidFill>
                            <a:srgbClr val="000000"/>
                          </a:solidFill>
                          <a:effectLst/>
                          <a:latin typeface="Andale WT"/>
                        </a:rPr>
                        <a:t>13</a:t>
                      </a:r>
                    </a:p>
                  </a:txBody>
                  <a:tcPr marL="4763" marR="4763" marT="4763" marB="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en-AU" sz="800" b="1" i="0" u="none" strike="noStrike">
                          <a:solidFill>
                            <a:srgbClr val="000000"/>
                          </a:solidFill>
                          <a:effectLst/>
                          <a:latin typeface="Andale WT"/>
                        </a:rPr>
                        <a:t>11</a:t>
                      </a:r>
                    </a:p>
                  </a:txBody>
                  <a:tcPr marL="4763" marR="4763" marT="4763" marB="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en-AU" sz="800" b="1" i="0" u="none" strike="noStrike">
                          <a:solidFill>
                            <a:srgbClr val="000000"/>
                          </a:solidFill>
                          <a:effectLst/>
                          <a:latin typeface="Andale WT"/>
                        </a:rPr>
                        <a:t>24</a:t>
                      </a:r>
                    </a:p>
                  </a:txBody>
                  <a:tcPr marL="4763" marR="4763" marT="4763" marB="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509458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AU" sz="800" b="1" i="0" u="none" strike="noStrike">
                          <a:solidFill>
                            <a:srgbClr val="000000"/>
                          </a:solidFill>
                          <a:effectLst/>
                          <a:latin typeface="Andale WT"/>
                        </a:rPr>
                        <a:t>August 2025       </a:t>
                      </a:r>
                    </a:p>
                  </a:txBody>
                  <a:tcPr marL="4763" marR="4763" marT="4763" marB="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en-AU" sz="800" b="1" i="0" u="none" strike="noStrike">
                          <a:solidFill>
                            <a:srgbClr val="000000"/>
                          </a:solidFill>
                          <a:effectLst/>
                          <a:latin typeface="Andale WT"/>
                        </a:rPr>
                        <a:t>12</a:t>
                      </a:r>
                    </a:p>
                  </a:txBody>
                  <a:tcPr marL="4763" marR="4763" marT="4763" marB="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en-AU" sz="800" b="1" i="0" u="none" strike="noStrike">
                          <a:solidFill>
                            <a:srgbClr val="000000"/>
                          </a:solidFill>
                          <a:effectLst/>
                          <a:latin typeface="Andale WT"/>
                        </a:rPr>
                        <a:t>8</a:t>
                      </a:r>
                    </a:p>
                  </a:txBody>
                  <a:tcPr marL="4763" marR="4763" marT="4763" marB="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en-AU" sz="800" b="1" i="0" u="none" strike="noStrike">
                          <a:solidFill>
                            <a:srgbClr val="000000"/>
                          </a:solidFill>
                          <a:effectLst/>
                          <a:latin typeface="Andale WT"/>
                        </a:rPr>
                        <a:t>20</a:t>
                      </a:r>
                    </a:p>
                  </a:txBody>
                  <a:tcPr marL="4763" marR="4763" marT="4763" marB="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675057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AU" sz="800" b="1" i="0" u="none" strike="noStrike">
                          <a:solidFill>
                            <a:srgbClr val="000000"/>
                          </a:solidFill>
                          <a:effectLst/>
                          <a:latin typeface="Andale WT"/>
                        </a:rPr>
                        <a:t>September 2025       </a:t>
                      </a:r>
                    </a:p>
                  </a:txBody>
                  <a:tcPr marL="4763" marR="4763" marT="4763" marB="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en-AU" sz="800" b="1" i="0" u="none" strike="noStrike">
                          <a:solidFill>
                            <a:srgbClr val="000000"/>
                          </a:solidFill>
                          <a:effectLst/>
                          <a:latin typeface="Andale WT"/>
                        </a:rPr>
                        <a:t>14</a:t>
                      </a:r>
                    </a:p>
                  </a:txBody>
                  <a:tcPr marL="4763" marR="4763" marT="4763" marB="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en-AU" sz="800" b="1" i="0" u="none" strike="noStrike">
                          <a:solidFill>
                            <a:srgbClr val="000000"/>
                          </a:solidFill>
                          <a:effectLst/>
                          <a:latin typeface="Andale WT"/>
                        </a:rPr>
                        <a:t>9</a:t>
                      </a:r>
                    </a:p>
                  </a:txBody>
                  <a:tcPr marL="4763" marR="4763" marT="4763" marB="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en-AU" sz="800" b="1" i="0" u="none" strike="noStrike">
                          <a:solidFill>
                            <a:srgbClr val="000000"/>
                          </a:solidFill>
                          <a:effectLst/>
                          <a:latin typeface="Andale WT"/>
                        </a:rPr>
                        <a:t>23</a:t>
                      </a:r>
                    </a:p>
                  </a:txBody>
                  <a:tcPr marL="4763" marR="4763" marT="4763" marB="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626201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AU" sz="800" b="1" i="0" u="none" strike="noStrike">
                          <a:solidFill>
                            <a:srgbClr val="000000"/>
                          </a:solidFill>
                          <a:effectLst/>
                          <a:latin typeface="Andale WT"/>
                        </a:rPr>
                        <a:t>October 2025       </a:t>
                      </a:r>
                    </a:p>
                  </a:txBody>
                  <a:tcPr marL="4763" marR="4763" marT="4763" marB="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en-AU" sz="800" b="1" i="0" u="none" strike="noStrike">
                          <a:solidFill>
                            <a:srgbClr val="000000"/>
                          </a:solidFill>
                          <a:effectLst/>
                          <a:latin typeface="Andale WT"/>
                        </a:rPr>
                        <a:t>13</a:t>
                      </a:r>
                    </a:p>
                  </a:txBody>
                  <a:tcPr marL="4763" marR="4763" marT="4763" marB="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en-AU" sz="800" b="1" i="0" u="none" strike="noStrike">
                          <a:solidFill>
                            <a:srgbClr val="000000"/>
                          </a:solidFill>
                          <a:effectLst/>
                          <a:latin typeface="Andale WT"/>
                        </a:rPr>
                        <a:t>7</a:t>
                      </a:r>
                    </a:p>
                  </a:txBody>
                  <a:tcPr marL="4763" marR="4763" marT="4763" marB="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en-AU" sz="800" b="1" i="0" u="none" strike="noStrike">
                          <a:solidFill>
                            <a:srgbClr val="000000"/>
                          </a:solidFill>
                          <a:effectLst/>
                          <a:latin typeface="Andale WT"/>
                        </a:rPr>
                        <a:t>20</a:t>
                      </a:r>
                    </a:p>
                  </a:txBody>
                  <a:tcPr marL="4763" marR="4763" marT="4763" marB="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5233029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AU" sz="800" b="1" i="0" u="none" strike="noStrike">
                          <a:solidFill>
                            <a:srgbClr val="000000"/>
                          </a:solidFill>
                          <a:effectLst/>
                          <a:latin typeface="Andale WT"/>
                        </a:rPr>
                        <a:t>November 2025       </a:t>
                      </a:r>
                    </a:p>
                  </a:txBody>
                  <a:tcPr marL="4763" marR="4763" marT="4763" marB="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en-AU" sz="800" b="1" i="0" u="none" strike="noStrike">
                          <a:solidFill>
                            <a:srgbClr val="000000"/>
                          </a:solidFill>
                          <a:effectLst/>
                          <a:latin typeface="Andale WT"/>
                        </a:rPr>
                        <a:t>11</a:t>
                      </a:r>
                    </a:p>
                  </a:txBody>
                  <a:tcPr marL="4763" marR="4763" marT="4763" marB="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en-AU" sz="800" b="1" i="0" u="none" strike="noStrike">
                          <a:solidFill>
                            <a:srgbClr val="000000"/>
                          </a:solidFill>
                          <a:effectLst/>
                          <a:latin typeface="Andale WT"/>
                        </a:rPr>
                        <a:t>8</a:t>
                      </a:r>
                    </a:p>
                  </a:txBody>
                  <a:tcPr marL="4763" marR="4763" marT="4763" marB="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en-AU" sz="800" b="1" i="0" u="none" strike="noStrike">
                          <a:solidFill>
                            <a:srgbClr val="000000"/>
                          </a:solidFill>
                          <a:effectLst/>
                          <a:latin typeface="Andale WT"/>
                        </a:rPr>
                        <a:t>19</a:t>
                      </a:r>
                    </a:p>
                  </a:txBody>
                  <a:tcPr marL="4763" marR="4763" marT="4763" marB="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1469008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AU" sz="800" b="1" i="0" u="none" strike="noStrike">
                          <a:solidFill>
                            <a:srgbClr val="000000"/>
                          </a:solidFill>
                          <a:effectLst/>
                          <a:latin typeface="Andale WT"/>
                        </a:rPr>
                        <a:t>December 2025       </a:t>
                      </a:r>
                    </a:p>
                  </a:txBody>
                  <a:tcPr marL="4763" marR="4763" marT="4763" marB="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en-AU" sz="800" b="1" i="0" u="none" strike="noStrike">
                          <a:solidFill>
                            <a:srgbClr val="000000"/>
                          </a:solidFill>
                          <a:effectLst/>
                          <a:latin typeface="Andale WT"/>
                        </a:rPr>
                        <a:t>18</a:t>
                      </a:r>
                    </a:p>
                  </a:txBody>
                  <a:tcPr marL="4763" marR="4763" marT="4763" marB="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en-AU" sz="800" b="1" i="0" u="none" strike="noStrike">
                          <a:solidFill>
                            <a:srgbClr val="000000"/>
                          </a:solidFill>
                          <a:effectLst/>
                          <a:latin typeface="Andale WT"/>
                        </a:rPr>
                        <a:t>7</a:t>
                      </a:r>
                    </a:p>
                  </a:txBody>
                  <a:tcPr marL="4763" marR="4763" marT="4763" marB="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en-AU" sz="800" b="1" i="0" u="none" strike="noStrike">
                          <a:solidFill>
                            <a:srgbClr val="000000"/>
                          </a:solidFill>
                          <a:effectLst/>
                          <a:latin typeface="Andale WT"/>
                        </a:rPr>
                        <a:t>25</a:t>
                      </a:r>
                    </a:p>
                  </a:txBody>
                  <a:tcPr marL="4763" marR="4763" marT="4763" marB="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2586259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AU" sz="800" b="1" i="0" u="none" strike="noStrike">
                          <a:solidFill>
                            <a:srgbClr val="000000"/>
                          </a:solidFill>
                          <a:effectLst/>
                          <a:latin typeface="Andale WT"/>
                        </a:rPr>
                        <a:t>Total</a:t>
                      </a:r>
                    </a:p>
                  </a:txBody>
                  <a:tcPr marL="4763" marR="4763" marT="4763" marB="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en-AU" sz="800" b="1" i="0" u="none" strike="noStrike">
                          <a:solidFill>
                            <a:srgbClr val="000000"/>
                          </a:solidFill>
                          <a:effectLst/>
                          <a:latin typeface="Andale WT"/>
                        </a:rPr>
                        <a:t>172</a:t>
                      </a:r>
                    </a:p>
                  </a:txBody>
                  <a:tcPr marL="4763" marR="4763" marT="4763" marB="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en-AU" sz="800" b="1" i="0" u="none" strike="noStrike">
                          <a:solidFill>
                            <a:srgbClr val="000000"/>
                          </a:solidFill>
                          <a:effectLst/>
                          <a:latin typeface="Andale WT"/>
                        </a:rPr>
                        <a:t>129</a:t>
                      </a:r>
                    </a:p>
                  </a:txBody>
                  <a:tcPr marL="4763" marR="4763" marT="4763" marB="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en-A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ndale WT"/>
                        </a:rPr>
                        <a:t>301</a:t>
                      </a:r>
                    </a:p>
                  </a:txBody>
                  <a:tcPr marL="4763" marR="4763" marT="4763" marB="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45546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5949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8FB840-A2BC-29FC-B31D-1A42B4EA90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BA5C603-F301-6F3B-43CF-4CF4FD3EF6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058" y="823118"/>
            <a:ext cx="12025942" cy="5384960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/>
              <a:t>Quarterly Email Blast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Transition to a </a:t>
            </a:r>
            <a:r>
              <a:rPr lang="en-US" sz="1800"/>
              <a:t>new EiC in 2026</a:t>
            </a:r>
            <a:endParaRPr lang="en-US" sz="1800" dirty="0"/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/>
              <a:t>JLT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2699 papers handled, 44% acceptance. </a:t>
            </a:r>
            <a:r>
              <a:rPr lang="en-US" sz="1800" b="1" dirty="0"/>
              <a:t>IF: 4.8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prstClr val="black"/>
                </a:solidFill>
                <a:sym typeface="Wingdings" panose="05000000000000000000" pitchFamily="2" charset="2"/>
              </a:rPr>
              <a:t>10.5% open access uptake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prstClr val="black"/>
                </a:solidFill>
                <a:sym typeface="Wingdings" panose="05000000000000000000" pitchFamily="2" charset="2"/>
              </a:rPr>
              <a:t>1 EIC, 5 Deputy Editors, 49 AEs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prstClr val="black"/>
                </a:solidFill>
                <a:sym typeface="Wingdings" panose="05000000000000000000" pitchFamily="2" charset="2"/>
              </a:rPr>
              <a:t>Special issues for 2026: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prstClr val="black"/>
                </a:solidFill>
                <a:sym typeface="Wingdings" panose="05000000000000000000" pitchFamily="2" charset="2"/>
              </a:rPr>
              <a:t>Optical figure Sensing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prstClr val="black"/>
                </a:solidFill>
                <a:sym typeface="Wingdings" panose="05000000000000000000" pitchFamily="2" charset="2"/>
              </a:rPr>
              <a:t>Optical Switching for AI data centers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prstClr val="black"/>
                </a:solidFill>
                <a:sym typeface="Wingdings" panose="05000000000000000000" pitchFamily="2" charset="2"/>
              </a:rPr>
              <a:t>Microwave Photonics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prstClr val="black"/>
                </a:solidFill>
                <a:sym typeface="Wingdings" panose="05000000000000000000" pitchFamily="2" charset="2"/>
              </a:rPr>
              <a:t> New/emerging areas: 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prstClr val="black"/>
                </a:solidFill>
                <a:sym typeface="Wingdings" panose="05000000000000000000" pitchFamily="2" charset="2"/>
              </a:rPr>
              <a:t>Multi mode </a:t>
            </a:r>
            <a:r>
              <a:rPr lang="en-US" sz="1800" dirty="0" err="1">
                <a:solidFill>
                  <a:prstClr val="black"/>
                </a:solidFill>
                <a:sym typeface="Wingdings" panose="05000000000000000000" pitchFamily="2" charset="2"/>
              </a:rPr>
              <a:t>fibres</a:t>
            </a:r>
            <a:r>
              <a:rPr lang="en-US" sz="1800" dirty="0">
                <a:solidFill>
                  <a:prstClr val="black"/>
                </a:solidFill>
                <a:sym typeface="Wingdings" panose="05000000000000000000" pitchFamily="2" charset="2"/>
              </a:rPr>
              <a:t> for imaging 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prstClr val="black"/>
                </a:solidFill>
                <a:sym typeface="Wingdings" panose="05000000000000000000" pitchFamily="2" charset="2"/>
              </a:rPr>
              <a:t>Software controlled PICs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prstClr val="black"/>
                </a:solidFill>
                <a:sym typeface="Wingdings" panose="05000000000000000000" pitchFamily="2" charset="2"/>
              </a:rPr>
              <a:t>Integrated communication and sensing</a:t>
            </a:r>
            <a:endParaRPr lang="it-IT" sz="1800" dirty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1800" b="1" dirty="0"/>
              <a:t>OJSE</a:t>
            </a:r>
          </a:p>
          <a:p>
            <a:pPr lvl="1" fontAlgn="base"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Needs to achieve &gt; 20 publications to start building up to an impact factor.</a:t>
            </a:r>
          </a:p>
          <a:p>
            <a:pPr lvl="1" fontAlgn="base"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Systems Council wants to rejuvenate the journal -&gt; AESS to follow their lead and support as necessary</a:t>
            </a:r>
          </a:p>
          <a:p>
            <a:pPr>
              <a:lnSpc>
                <a:spcPct val="100000"/>
              </a:lnSpc>
            </a:pPr>
            <a:endParaRPr lang="en-TR" sz="1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BC9F9CD-F091-0B5D-8AF0-01D972744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Updates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4B3D5B-5A5E-5F02-BF97-CA1C0B7D91B5}"/>
              </a:ext>
            </a:extLst>
          </p:cNvPr>
          <p:cNvSpPr txBox="1"/>
          <p:nvPr/>
        </p:nvSpPr>
        <p:spPr>
          <a:xfrm>
            <a:off x="-46075" y="6526976"/>
            <a:ext cx="60945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IEEE Confidential</a:t>
            </a:r>
            <a:endParaRPr lang="en-US" dirty="0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1E7EAA53-5258-95E5-C4E0-EAAE4FD7AFB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222445"/>
              </p:ext>
            </p:extLst>
          </p:nvPr>
        </p:nvGraphicFramePr>
        <p:xfrm>
          <a:off x="6116320" y="2825988"/>
          <a:ext cx="1593850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r Shell Object" showAsIcon="1" r:id="rId3" imgW="1593742" imgH="527005" progId="Package">
                  <p:embed/>
                </p:oleObj>
              </mc:Choice>
              <mc:Fallback>
                <p:oleObj name="Packager Shell Object" showAsIcon="1" r:id="rId3" imgW="1593742" imgH="527005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16320" y="2825988"/>
                        <a:ext cx="1593850" cy="527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08A8FAE0-EDEC-CECC-D974-A5D0A12E460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9362733"/>
              </p:ext>
            </p:extLst>
          </p:nvPr>
        </p:nvGraphicFramePr>
        <p:xfrm>
          <a:off x="5621020" y="1973580"/>
          <a:ext cx="2584450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r Shell Object" showAsIcon="1" r:id="rId5" imgW="2584622" imgH="527005" progId="Package">
                  <p:embed/>
                </p:oleObj>
              </mc:Choice>
              <mc:Fallback>
                <p:oleObj name="Packager Shell Object" showAsIcon="1" r:id="rId5" imgW="2584622" imgH="527005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621020" y="1973580"/>
                        <a:ext cx="2584450" cy="527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152378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A404BF-DD46-5679-6177-A2244CD6FC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7B23F1F-FABF-7620-3B0A-B9AD51454B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058" y="823118"/>
            <a:ext cx="12025942" cy="5384960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/>
              <a:t>TRS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b="1" dirty="0"/>
              <a:t>2025/2026 Update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516 papers handled in 2025, 35% acceptance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New dedicated Editorial Assistant: Kara McArthur (under contract)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Editorial Board grown to 5 Assoc. </a:t>
            </a:r>
            <a:r>
              <a:rPr lang="en-US" sz="1800" dirty="0" err="1"/>
              <a:t>EiCs</a:t>
            </a:r>
            <a:r>
              <a:rPr lang="en-US" sz="1800" dirty="0"/>
              <a:t> and 19 AEs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de-DE" sz="1800" dirty="0">
                <a:solidFill>
                  <a:prstClr val="black"/>
                </a:solidFill>
              </a:rPr>
              <a:t>Prepare for expected significant uptick in submissions as </a:t>
            </a:r>
            <a:r>
              <a:rPr lang="en-US" sz="1800" dirty="0">
                <a:solidFill>
                  <a:prstClr val="black"/>
                </a:solidFill>
              </a:rPr>
              <a:t>TRS qualifies for initial Impact Factor (June 2026)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it-IT" sz="1800" dirty="0">
                <a:solidFill>
                  <a:prstClr val="black"/>
                </a:solidFill>
                <a:sym typeface="Wingdings" panose="05000000000000000000" pitchFamily="2" charset="2"/>
              </a:rPr>
              <a:t>New standalone website to be redirected from each sponsoring Society’s website (Conference Catalyst under contract).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sz="1800" b="1" dirty="0">
                <a:solidFill>
                  <a:prstClr val="black"/>
                </a:solidFill>
                <a:sym typeface="Wingdings" panose="05000000000000000000" pitchFamily="2" charset="2"/>
              </a:rPr>
              <a:t>2026 Goals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it-IT" sz="1800" dirty="0">
                <a:sym typeface="Wingdings" panose="05000000000000000000" pitchFamily="2" charset="2"/>
              </a:rPr>
              <a:t>Best paper award</a:t>
            </a:r>
          </a:p>
          <a:p>
            <a:pPr marL="685800" lvl="2">
              <a:lnSpc>
                <a:spcPct val="100000"/>
              </a:lnSpc>
              <a:spcBef>
                <a:spcPts val="0"/>
              </a:spcBef>
            </a:pPr>
            <a:r>
              <a:rPr lang="it-IT" sz="1800" dirty="0">
                <a:sym typeface="Wingdings" panose="05000000000000000000" pitchFamily="2" charset="2"/>
              </a:rPr>
              <a:t>Recognition for reviewers and editorial board members</a:t>
            </a:r>
          </a:p>
          <a:p>
            <a:pPr marL="685800" lvl="2">
              <a:lnSpc>
                <a:spcPct val="100000"/>
              </a:lnSpc>
              <a:spcBef>
                <a:spcPts val="0"/>
              </a:spcBef>
            </a:pPr>
            <a:r>
              <a:rPr lang="it-IT" sz="1800" dirty="0">
                <a:sym typeface="Wingdings" panose="05000000000000000000" pitchFamily="2" charset="2"/>
              </a:rPr>
              <a:t>New special sections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800" b="1" dirty="0"/>
              <a:t>JMASS</a:t>
            </a:r>
          </a:p>
          <a:p>
            <a:pPr lvl="1" fontAlgn="base"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Expect 20% increase in submissions due to first impact factor </a:t>
            </a:r>
            <a:r>
              <a:rPr lang="en-US" sz="1800" b="1" dirty="0"/>
              <a:t>IF: 2.1</a:t>
            </a:r>
          </a:p>
          <a:p>
            <a:pPr lvl="1" fontAlgn="base"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Achieved first CAS division which is Q3 (the same to IEEE GRSL) -&gt; more PhD students will publish with J-MASS.</a:t>
            </a:r>
          </a:p>
          <a:p>
            <a:pPr lvl="1" fontAlgn="base"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In 2026, J-MASS has three new special editions and 39 new submissions.</a:t>
            </a:r>
          </a:p>
          <a:p>
            <a:pPr lvl="2" fontAlgn="base"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Miniaturized Radar and SAR Systems: Advanced Signal Processing for Resource-Constrained Airborne and Spaceborne Platforms</a:t>
            </a:r>
          </a:p>
          <a:p>
            <a:pPr lvl="2" fontAlgn="base"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Advanced Sensing and Data Processing for UAV and Small Satellite Platforms</a:t>
            </a:r>
          </a:p>
          <a:p>
            <a:pPr lvl="2" fontAlgn="base"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Artificial Intelligence Meets UAVs</a:t>
            </a:r>
          </a:p>
          <a:p>
            <a:pPr>
              <a:lnSpc>
                <a:spcPct val="100000"/>
              </a:lnSpc>
            </a:pPr>
            <a:endParaRPr lang="en-US" sz="1800" dirty="0"/>
          </a:p>
          <a:p>
            <a:pPr>
              <a:lnSpc>
                <a:spcPct val="100000"/>
              </a:lnSpc>
            </a:pPr>
            <a:endParaRPr lang="en-TR" sz="1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02E45EF-CF02-7BAD-39A4-A11526BC9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Updates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A93DF3-E494-CB5E-812F-7B0E5543C621}"/>
              </a:ext>
            </a:extLst>
          </p:cNvPr>
          <p:cNvSpPr txBox="1"/>
          <p:nvPr/>
        </p:nvSpPr>
        <p:spPr>
          <a:xfrm>
            <a:off x="-101955" y="6577776"/>
            <a:ext cx="60945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IEEE 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3830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418DFA9-7C6F-B1BC-F628-C981F5EB16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887" y="1198880"/>
            <a:ext cx="10618993" cy="4988243"/>
          </a:xfrm>
        </p:spPr>
        <p:txBody>
          <a:bodyPr/>
          <a:lstStyle/>
          <a:p>
            <a:r>
              <a:rPr lang="en-US" sz="2000" dirty="0" err="1"/>
              <a:t>Scholarone</a:t>
            </a:r>
            <a:r>
              <a:rPr lang="en-US" sz="2000" dirty="0"/>
              <a:t> is limiting</a:t>
            </a:r>
          </a:p>
          <a:p>
            <a:pPr lvl="1"/>
            <a:r>
              <a:rPr lang="en-US" sz="2000" dirty="0"/>
              <a:t>New tools being trialed to help with issues of AI use, reviewer selection, identifying </a:t>
            </a:r>
            <a:r>
              <a:rPr lang="en-US" sz="2000" dirty="0" err="1"/>
              <a:t>plagiarised</a:t>
            </a:r>
            <a:r>
              <a:rPr lang="en-US" sz="2000" dirty="0"/>
              <a:t> papers</a:t>
            </a:r>
          </a:p>
          <a:p>
            <a:pPr lvl="1"/>
            <a:endParaRPr lang="en-US" sz="2000" dirty="0"/>
          </a:p>
          <a:p>
            <a:r>
              <a:rPr lang="en-US" sz="2000" dirty="0"/>
              <a:t>TAES is still growing and causing high workloads for editors</a:t>
            </a:r>
          </a:p>
          <a:p>
            <a:pPr lvl="1"/>
            <a:r>
              <a:rPr lang="en-US" sz="2000" dirty="0"/>
              <a:t>Urgently need new tools to help with pre-screening</a:t>
            </a:r>
          </a:p>
          <a:p>
            <a:pPr lvl="1"/>
            <a:r>
              <a:rPr lang="en-US" sz="2000" dirty="0"/>
              <a:t>More AEs required to keep paper count manageable.</a:t>
            </a:r>
          </a:p>
          <a:p>
            <a:pPr lvl="1"/>
            <a:endParaRPr lang="en-US" sz="2000" dirty="0"/>
          </a:p>
          <a:p>
            <a:r>
              <a:rPr lang="en-US" sz="2000" dirty="0"/>
              <a:t>OJSE needs help to attract papers</a:t>
            </a:r>
          </a:p>
          <a:p>
            <a:pPr lvl="1"/>
            <a:r>
              <a:rPr lang="en-US" sz="2000" dirty="0"/>
              <a:t>Work with Systems Council to help with rejuvenation.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CB501C9-3CB2-4916-CC21-B757F81AA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Issues / Show-stoppers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8CBDE1-891C-91E2-5AC3-55F908CDBEC5}"/>
              </a:ext>
            </a:extLst>
          </p:cNvPr>
          <p:cNvSpPr txBox="1"/>
          <p:nvPr/>
        </p:nvSpPr>
        <p:spPr>
          <a:xfrm>
            <a:off x="166059" y="6428989"/>
            <a:ext cx="60945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IEEE 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5500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66516BC-98D4-02D2-EB48-8AA94852CA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b="1" dirty="0">
                <a:solidFill>
                  <a:schemeClr val="bg1"/>
                </a:solidFill>
              </a:rPr>
              <a:t>Backup Slides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8EDA9E4-CDBF-7916-B6F0-E54B3BC3574B}"/>
              </a:ext>
            </a:extLst>
          </p:cNvPr>
          <p:cNvSpPr txBox="1"/>
          <p:nvPr/>
        </p:nvSpPr>
        <p:spPr>
          <a:xfrm>
            <a:off x="1438" y="6558385"/>
            <a:ext cx="609456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IEEE Confidential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1647741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A131C-F095-48E5-8B44-E138AD540F6F}"/>
              </a:ext>
            </a:extLst>
          </p:cNvPr>
          <p:cNvSpPr>
            <a:spLocks noGrp="1"/>
          </p:cNvSpPr>
          <p:nvPr/>
        </p:nvSpPr>
        <p:spPr>
          <a:xfrm>
            <a:off x="4827402" y="2016895"/>
            <a:ext cx="6881887" cy="99829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0066A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z="3600" dirty="0">
                <a:solidFill>
                  <a:schemeClr val="bg1"/>
                </a:solidFill>
              </a:rPr>
              <a:t>IEEE Transactions on Aerospace and Electronic Systems Update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1FB642-C925-470D-A2D9-02A0B8114332}"/>
              </a:ext>
            </a:extLst>
          </p:cNvPr>
          <p:cNvSpPr>
            <a:spLocks noGrp="1"/>
          </p:cNvSpPr>
          <p:nvPr/>
        </p:nvSpPr>
        <p:spPr>
          <a:xfrm>
            <a:off x="4827402" y="3576638"/>
            <a:ext cx="6881887" cy="19097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66A1"/>
              </a:buClr>
              <a:buFont typeface="LucidaGrande" charset="0"/>
              <a:buNone/>
              <a:defRPr sz="2800" b="1" i="1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LucidaGrande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Wingdings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Courier New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>
                    <a:lumMod val="85000"/>
                  </a:schemeClr>
                </a:solidFill>
              </a:rPr>
              <a:t>Dr. Gokhan Inalhan</a:t>
            </a:r>
          </a:p>
          <a:p>
            <a:r>
              <a:rPr lang="en-US" sz="2000" dirty="0">
                <a:solidFill>
                  <a:schemeClr val="bg1">
                    <a:lumMod val="85000"/>
                  </a:schemeClr>
                </a:solidFill>
              </a:rPr>
              <a:t>Editor-in-Chief, IEEE TAES</a:t>
            </a:r>
          </a:p>
          <a:p>
            <a:endParaRPr lang="en-US" sz="1050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sz="1600" dirty="0">
                <a:solidFill>
                  <a:schemeClr val="bg1">
                    <a:lumMod val="85000"/>
                  </a:schemeClr>
                </a:solidFill>
              </a:rPr>
              <a:t>02.05.2026</a:t>
            </a:r>
          </a:p>
        </p:txBody>
      </p:sp>
    </p:spTree>
    <p:extLst>
      <p:ext uri="{BB962C8B-B14F-4D97-AF65-F5344CB8AC3E}">
        <p14:creationId xmlns:p14="http://schemas.microsoft.com/office/powerpoint/2010/main" val="26050456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13EF105-A851-E0AB-FAD7-2DB9366129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TR" sz="2400" dirty="0"/>
              <a:t>Passed 2025 IEEE PRAC with very positive comments</a:t>
            </a:r>
          </a:p>
          <a:p>
            <a:pPr lvl="1"/>
            <a:r>
              <a:rPr lang="en-TR" sz="1600" dirty="0"/>
              <a:t>“</a:t>
            </a:r>
            <a:r>
              <a:rPr lang="en-TR" sz="2000" i="1" dirty="0">
                <a:solidFill>
                  <a:schemeClr val="accent6"/>
                </a:solidFill>
              </a:rPr>
              <a:t>This appears to be a well-run and successful journal. The team is commended for their excellent work in making the journal so successful</a:t>
            </a:r>
            <a:r>
              <a:rPr lang="en-TR" sz="2000" dirty="0">
                <a:solidFill>
                  <a:schemeClr val="accent6"/>
                </a:solidFill>
              </a:rPr>
              <a:t>.”</a:t>
            </a:r>
            <a:endParaRPr lang="en-TR" sz="2000" dirty="0"/>
          </a:p>
          <a:p>
            <a:r>
              <a:rPr lang="en-TR" sz="2400" dirty="0"/>
              <a:t>In June 2025, we had the major structural change within TAES introducing three thematic areas and three thematic EiCs (TEiCs) and one journal level AEiC:</a:t>
            </a:r>
          </a:p>
          <a:p>
            <a:pPr lvl="1"/>
            <a:r>
              <a:rPr lang="en-TR" sz="2000" dirty="0"/>
              <a:t>GNC and Intelligent Systems : Prof. Inseok Hwang (US, Purdue University)</a:t>
            </a:r>
          </a:p>
          <a:p>
            <a:pPr lvl="2"/>
            <a:r>
              <a:rPr lang="en-TR" sz="1800" dirty="0"/>
              <a:t>Embeds 8 closely related technical areas</a:t>
            </a:r>
          </a:p>
          <a:p>
            <a:pPr lvl="2"/>
            <a:r>
              <a:rPr lang="en-TR" sz="1800" dirty="0"/>
              <a:t>Covers 40-45% of all submissions</a:t>
            </a:r>
          </a:p>
          <a:p>
            <a:pPr lvl="1"/>
            <a:r>
              <a:rPr lang="en-TR" sz="2000" dirty="0"/>
              <a:t>Radar, SP and EW  : Prof. Igal Bilik (IL, </a:t>
            </a:r>
            <a:r>
              <a:rPr lang="en-US" sz="2000" dirty="0"/>
              <a:t>Ben Gurion University of the Negev</a:t>
            </a:r>
            <a:r>
              <a:rPr lang="en-TR" sz="2000" dirty="0"/>
              <a:t> )</a:t>
            </a:r>
          </a:p>
          <a:p>
            <a:pPr lvl="2"/>
            <a:r>
              <a:rPr lang="en-TR" sz="1800" dirty="0"/>
              <a:t>Embeds 4 closely related techical areas</a:t>
            </a:r>
          </a:p>
          <a:p>
            <a:pPr lvl="2"/>
            <a:r>
              <a:rPr lang="en-TR" sz="1800" dirty="0"/>
              <a:t>Fundamental building block of TAES covering 40% of all submissions</a:t>
            </a:r>
          </a:p>
          <a:p>
            <a:pPr lvl="1"/>
            <a:r>
              <a:rPr lang="en-TR" sz="2000" dirty="0"/>
              <a:t>Communication and Sensor Fusion : Prof. Lyudmila Mihaylova (GB, University of Sheffield)</a:t>
            </a:r>
          </a:p>
          <a:p>
            <a:pPr lvl="2"/>
            <a:r>
              <a:rPr lang="en-TR" sz="1800" dirty="0"/>
              <a:t>Embeds the remaining 5 somewhat related technical areas</a:t>
            </a:r>
          </a:p>
          <a:p>
            <a:pPr lvl="2"/>
            <a:r>
              <a:rPr lang="en-TR" sz="1800" dirty="0"/>
              <a:t>Covers 15-20% of all submissions</a:t>
            </a:r>
          </a:p>
          <a:p>
            <a:pPr lvl="1"/>
            <a:r>
              <a:rPr lang="en-TR" sz="2000" dirty="0"/>
              <a:t>Journal level AEiC : Prof. Andrea L’Afflitto (US, Virginia Tech)</a:t>
            </a:r>
          </a:p>
          <a:p>
            <a:pPr lvl="1"/>
            <a:endParaRPr lang="en-TR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EECA3CF-55FA-CB57-CDF6-0E3DAE0A9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R" dirty="0"/>
              <a:t>TAES Update : New Journal Structure</a:t>
            </a:r>
          </a:p>
        </p:txBody>
      </p:sp>
    </p:spTree>
    <p:extLst>
      <p:ext uri="{BB962C8B-B14F-4D97-AF65-F5344CB8AC3E}">
        <p14:creationId xmlns:p14="http://schemas.microsoft.com/office/powerpoint/2010/main" val="7464533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37adc8ff-f4a3-4a14-9c0d-84b4985de0d2}" enabled="1" method="Privileged" siteId="{8331b18d-2d87-48ef-a35f-ac8818ebf9b4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419</TotalTime>
  <Words>2159</Words>
  <Application>Microsoft Office PowerPoint</Application>
  <PresentationFormat>Widescreen</PresentationFormat>
  <Paragraphs>300</Paragraphs>
  <Slides>17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Andale WT</vt:lpstr>
      <vt:lpstr>Aptos</vt:lpstr>
      <vt:lpstr>Arial</vt:lpstr>
      <vt:lpstr>Calibri</vt:lpstr>
      <vt:lpstr>Calibri Light</vt:lpstr>
      <vt:lpstr>Wingdings</vt:lpstr>
      <vt:lpstr>Office Theme</vt:lpstr>
      <vt:lpstr>Tema di Office</vt:lpstr>
      <vt:lpstr>Packager Shell Object</vt:lpstr>
      <vt:lpstr>PowerPoint Presentation</vt:lpstr>
      <vt:lpstr>TAES Update</vt:lpstr>
      <vt:lpstr>MAES Update</vt:lpstr>
      <vt:lpstr>Other Updates</vt:lpstr>
      <vt:lpstr>Other Updates</vt:lpstr>
      <vt:lpstr>Issues / Show-stoppers </vt:lpstr>
      <vt:lpstr>Backup Slides</vt:lpstr>
      <vt:lpstr>PowerPoint Presentation</vt:lpstr>
      <vt:lpstr>TAES Update : New Journal Structure</vt:lpstr>
      <vt:lpstr>TAES Update : New Journal Structure</vt:lpstr>
      <vt:lpstr>TAES Update : Editoral Process and Roster Upgrade</vt:lpstr>
      <vt:lpstr>TAES Update : TAES in numbers…</vt:lpstr>
      <vt:lpstr>TAES Update : Further issues</vt:lpstr>
      <vt:lpstr>Progress Update on  IEEE Transactions on Radar Systems</vt:lpstr>
      <vt:lpstr>Editorial Board</vt:lpstr>
      <vt:lpstr>1st Quarter Stats</vt:lpstr>
      <vt:lpstr>Plans to grow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Hough,Mackenzie C</dc:creator>
  <cp:lastModifiedBy>Luke Rosenberg</cp:lastModifiedBy>
  <cp:revision>49</cp:revision>
  <dcterms:created xsi:type="dcterms:W3CDTF">2020-06-23T20:53:44Z</dcterms:created>
  <dcterms:modified xsi:type="dcterms:W3CDTF">2026-05-08T01:26:58Z</dcterms:modified>
</cp:coreProperties>
</file>