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45" r:id="rId2"/>
    <p:sldId id="1448" r:id="rId3"/>
    <p:sldId id="446" r:id="rId4"/>
    <p:sldId id="450" r:id="rId5"/>
    <p:sldId id="448" r:id="rId6"/>
    <p:sldId id="452" r:id="rId7"/>
    <p:sldId id="451" r:id="rId8"/>
    <p:sldId id="444" r:id="rId9"/>
    <p:sldId id="1436" r:id="rId10"/>
    <p:sldId id="453" r:id="rId11"/>
    <p:sldId id="1437" r:id="rId12"/>
    <p:sldId id="1446" r:id="rId13"/>
    <p:sldId id="1447" r:id="rId14"/>
    <p:sldId id="1435" r:id="rId15"/>
    <p:sldId id="455" r:id="rId16"/>
    <p:sldId id="1445" r:id="rId17"/>
    <p:sldId id="443" r:id="rId18"/>
    <p:sldId id="454" r:id="rId19"/>
    <p:sldId id="1433" r:id="rId20"/>
    <p:sldId id="541" r:id="rId21"/>
    <p:sldId id="1106" r:id="rId22"/>
    <p:sldId id="1410" r:id="rId23"/>
    <p:sldId id="1396" r:id="rId24"/>
    <p:sldId id="1411" r:id="rId25"/>
    <p:sldId id="1420" r:id="rId26"/>
    <p:sldId id="1421" r:id="rId27"/>
    <p:sldId id="1422" r:id="rId28"/>
    <p:sldId id="1423" r:id="rId29"/>
    <p:sldId id="1417" r:id="rId30"/>
    <p:sldId id="1416" r:id="rId31"/>
    <p:sldId id="1429" r:id="rId32"/>
    <p:sldId id="1430" r:id="rId33"/>
    <p:sldId id="1431" r:id="rId34"/>
    <p:sldId id="1432" r:id="rId35"/>
    <p:sldId id="1439" r:id="rId36"/>
    <p:sldId id="282" r:id="rId37"/>
    <p:sldId id="290" r:id="rId38"/>
    <p:sldId id="1440" r:id="rId39"/>
    <p:sldId id="1441" r:id="rId40"/>
    <p:sldId id="1442" r:id="rId41"/>
    <p:sldId id="1443" r:id="rId42"/>
    <p:sldId id="1444" r:id="rId43"/>
    <p:sldId id="1424" r:id="rId44"/>
    <p:sldId id="1425" r:id="rId45"/>
    <p:sldId id="1426" r:id="rId46"/>
    <p:sldId id="142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0A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0" autoAdjust="0"/>
    <p:restoredTop sz="94660"/>
  </p:normalViewPr>
  <p:slideViewPr>
    <p:cSldViewPr snapToGrid="0">
      <p:cViewPr varScale="1">
        <p:scale>
          <a:sx n="107" d="100"/>
          <a:sy n="107" d="100"/>
        </p:scale>
        <p:origin x="636" y="102"/>
      </p:cViewPr>
      <p:guideLst/>
    </p:cSldViewPr>
  </p:slideViewPr>
  <p:notesTextViewPr>
    <p:cViewPr>
      <p:scale>
        <a:sx n="1" d="1"/>
        <a:sy n="1" d="1"/>
      </p:scale>
      <p:origin x="0" y="0"/>
    </p:cViewPr>
  </p:notesTextViewPr>
  <p:sorterViewPr>
    <p:cViewPr>
      <p:scale>
        <a:sx n="100" d="100"/>
        <a:sy n="100" d="100"/>
      </p:scale>
      <p:origin x="0" y="-2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F30DD-E43C-CA4B-A5FB-77BBC5ADDAB7}" type="datetimeFigureOut">
              <a:rPr lang="en-US" smtClean="0"/>
              <a:t>5/16/2026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0F3D1-4F9A-AB43-BBB2-4BBDABDECCA1}" type="slidenum">
              <a:rPr lang="en-US" smtClean="0"/>
              <a:t>‹#›</a:t>
            </a:fld>
            <a:endParaRPr lang="en-US"/>
          </a:p>
        </p:txBody>
      </p:sp>
    </p:spTree>
    <p:extLst>
      <p:ext uri="{BB962C8B-B14F-4D97-AF65-F5344CB8AC3E}">
        <p14:creationId xmlns:p14="http://schemas.microsoft.com/office/powerpoint/2010/main" val="3204653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55151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FC8D-FAC4-4880-9373-C4D5AD998EE4}"/>
              </a:ext>
            </a:extLst>
          </p:cNvPr>
          <p:cNvSpPr>
            <a:spLocks noGrp="1"/>
          </p:cNvSpPr>
          <p:nvPr>
            <p:ph type="ctrTitle"/>
          </p:nvPr>
        </p:nvSpPr>
        <p:spPr>
          <a:xfrm>
            <a:off x="1524000" y="1812925"/>
            <a:ext cx="9144000" cy="1381125"/>
          </a:xfrm>
          <a:prstGeom prst="rect">
            <a:avLst/>
          </a:prstGeom>
        </p:spPr>
        <p:txBody>
          <a:bodyPr anchor="b"/>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93D2219A-6810-4BBB-BB70-7005CC1E57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F05C51-B209-4AF4-A68D-B977A22300D3}"/>
              </a:ext>
            </a:extLst>
          </p:cNvPr>
          <p:cNvSpPr>
            <a:spLocks noGrp="1"/>
          </p:cNvSpPr>
          <p:nvPr>
            <p:ph type="dt" sz="half" idx="10"/>
          </p:nvPr>
        </p:nvSpPr>
        <p:spPr>
          <a:xfrm>
            <a:off x="838200" y="6356350"/>
            <a:ext cx="2743200" cy="365125"/>
          </a:xfrm>
          <a:prstGeom prst="rect">
            <a:avLst/>
          </a:prstGeom>
        </p:spPr>
        <p:txBody>
          <a:bodyPr/>
          <a:lstStyle/>
          <a:p>
            <a:fld id="{B787BDBF-4B56-4187-8D30-4D0B5C912ECE}" type="datetimeFigureOut">
              <a:rPr lang="en-US" smtClean="0"/>
              <a:t>5/16/2026</a:t>
            </a:fld>
            <a:endParaRPr lang="en-US"/>
          </a:p>
        </p:txBody>
      </p:sp>
      <p:sp>
        <p:nvSpPr>
          <p:cNvPr id="5" name="Footer Placeholder 4">
            <a:extLst>
              <a:ext uri="{FF2B5EF4-FFF2-40B4-BE49-F238E27FC236}">
                <a16:creationId xmlns:a16="http://schemas.microsoft.com/office/drawing/2014/main" id="{8AC03980-8E73-44A4-A6C0-9FC92EA605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A60794-8A42-43BE-A706-169A361947CE}"/>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pic>
        <p:nvPicPr>
          <p:cNvPr id="8" name="Picture 7" descr="Rectangle&#10;&#10;Description automatically generated with medium confidence">
            <a:extLst>
              <a:ext uri="{FF2B5EF4-FFF2-40B4-BE49-F238E27FC236}">
                <a16:creationId xmlns:a16="http://schemas.microsoft.com/office/drawing/2014/main" id="{8CE9E921-0597-4FF4-94CC-D20ADC7E2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pic>
        <p:nvPicPr>
          <p:cNvPr id="10" name="Picture 9" descr="A picture containing text, clipart, tableware, dishware&#10;&#10;Description automatically generated">
            <a:extLst>
              <a:ext uri="{FF2B5EF4-FFF2-40B4-BE49-F238E27FC236}">
                <a16:creationId xmlns:a16="http://schemas.microsoft.com/office/drawing/2014/main" id="{6EFF700F-D452-40A2-82D4-79EA0689EF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505" y="2301364"/>
            <a:ext cx="3726659" cy="1909196"/>
          </a:xfrm>
          <a:prstGeom prst="rect">
            <a:avLst/>
          </a:prstGeom>
        </p:spPr>
      </p:pic>
    </p:spTree>
    <p:extLst>
      <p:ext uri="{BB962C8B-B14F-4D97-AF65-F5344CB8AC3E}">
        <p14:creationId xmlns:p14="http://schemas.microsoft.com/office/powerpoint/2010/main" val="159853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2E70E-167B-4E52-9956-3A3A314DA5CD}"/>
              </a:ext>
            </a:extLst>
          </p:cNvPr>
          <p:cNvSpPr>
            <a:spLocks noGrp="1"/>
          </p:cNvSpPr>
          <p:nvPr>
            <p:ph idx="1"/>
          </p:nvPr>
        </p:nvSpPr>
        <p:spPr>
          <a:xfrm>
            <a:off x="734807" y="1188720"/>
            <a:ext cx="10618993" cy="4988243"/>
          </a:xfrm>
          <a:prstGeom prst="rect">
            <a:avLst/>
          </a:prstGeom>
        </p:spPr>
        <p:txBody>
          <a:bodyPr/>
          <a:lstStyle>
            <a:lvl1pPr marL="228600" indent="-228600">
              <a:buClr>
                <a:srgbClr val="0C70AC"/>
              </a:buClr>
              <a:buFont typeface="Arial" panose="020B0604020202020204" pitchFamily="34" charset="0"/>
              <a:buChar char="•"/>
              <a:defRPr/>
            </a:lvl1pPr>
            <a:lvl2pPr marL="685800" indent="-228600">
              <a:buClr>
                <a:srgbClr val="0C70AC"/>
              </a:buClr>
              <a:buFont typeface="Arial" panose="020B0604020202020204" pitchFamily="34" charset="0"/>
              <a:buChar char="•"/>
              <a:defRPr/>
            </a:lvl2pPr>
            <a:lvl3pPr marL="1143000" indent="-228600">
              <a:buClr>
                <a:srgbClr val="0C70AC"/>
              </a:buClr>
              <a:buFont typeface="Arial" panose="020B0604020202020204" pitchFamily="34" charset="0"/>
              <a:buChar char="•"/>
              <a:defRPr/>
            </a:lvl3pPr>
            <a:lvl4pPr marL="1600200" indent="-228600">
              <a:buClr>
                <a:srgbClr val="0C70AC"/>
              </a:buClr>
              <a:buFont typeface="Arial" panose="020B0604020202020204" pitchFamily="34" charset="0"/>
              <a:buChar char="•"/>
              <a:defRPr/>
            </a:lvl4pPr>
            <a:lvl5pPr marL="2057400" indent="-228600">
              <a:buClr>
                <a:srgbClr val="0C70AC"/>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6" name="Slide Number Placeholder 5">
            <a:extLst>
              <a:ext uri="{FF2B5EF4-FFF2-40B4-BE49-F238E27FC236}">
                <a16:creationId xmlns:a16="http://schemas.microsoft.com/office/drawing/2014/main" id="{8434E2BE-1B65-4750-996B-B5D554B54F9F}"/>
              </a:ext>
            </a:extLst>
          </p:cNvPr>
          <p:cNvSpPr>
            <a:spLocks noGrp="1"/>
          </p:cNvSpPr>
          <p:nvPr>
            <p:ph type="sldNum" sz="quarter" idx="12"/>
          </p:nvPr>
        </p:nvSpPr>
        <p:spPr>
          <a:xfrm>
            <a:off x="11724183" y="6483675"/>
            <a:ext cx="457200" cy="365125"/>
          </a:xfrm>
          <a:prstGeom prst="rect">
            <a:avLst/>
          </a:prstGeom>
        </p:spPr>
        <p:txBody>
          <a:bodyPr/>
          <a:lstStyle>
            <a:lvl1pPr algn="ctr">
              <a:defRPr sz="1400" b="1">
                <a:solidFill>
                  <a:srgbClr val="0C70AC"/>
                </a:solidFill>
              </a:defRPr>
            </a:lvl1pPr>
          </a:lstStyle>
          <a:p>
            <a:pPr algn="ctr"/>
            <a:fld id="{DEAABB4B-B7FE-4F54-9EF3-4A934A90687F}" type="slidenum">
              <a:rPr lang="en-US" smtClean="0"/>
              <a:pPr/>
              <a:t>‹#›</a:t>
            </a:fld>
            <a:endParaRPr lang="en-US" dirty="0"/>
          </a:p>
        </p:txBody>
      </p:sp>
      <p:sp>
        <p:nvSpPr>
          <p:cNvPr id="13" name="Title 1">
            <a:extLst>
              <a:ext uri="{FF2B5EF4-FFF2-40B4-BE49-F238E27FC236}">
                <a16:creationId xmlns:a16="http://schemas.microsoft.com/office/drawing/2014/main" id="{781AF724-15D2-4C5E-B028-1617845D1E5B}"/>
              </a:ext>
            </a:extLst>
          </p:cNvPr>
          <p:cNvSpPr>
            <a:spLocks noGrp="1"/>
          </p:cNvSpPr>
          <p:nvPr>
            <p:ph type="title"/>
          </p:nvPr>
        </p:nvSpPr>
        <p:spPr>
          <a:xfrm>
            <a:off x="734807" y="59679"/>
            <a:ext cx="10515600" cy="483395"/>
          </a:xfrm>
          <a:prstGeom prst="rect">
            <a:avLst/>
          </a:prstGeom>
        </p:spPr>
        <p:txBody>
          <a:bodyPr/>
          <a:lstStyle>
            <a:lvl1pPr>
              <a:defRPr sz="34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911353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434E2BE-1B65-4750-996B-B5D554B54F9F}"/>
              </a:ext>
            </a:extLst>
          </p:cNvPr>
          <p:cNvSpPr>
            <a:spLocks noGrp="1"/>
          </p:cNvSpPr>
          <p:nvPr>
            <p:ph type="sldNum" sz="quarter" idx="12"/>
          </p:nvPr>
        </p:nvSpPr>
        <p:spPr>
          <a:xfrm>
            <a:off x="11724183" y="6483675"/>
            <a:ext cx="457200" cy="365125"/>
          </a:xfrm>
          <a:prstGeom prst="rect">
            <a:avLst/>
          </a:prstGeom>
        </p:spPr>
        <p:txBody>
          <a:bodyPr/>
          <a:lstStyle>
            <a:lvl1pPr algn="ctr">
              <a:defRPr sz="1400" b="1">
                <a:solidFill>
                  <a:srgbClr val="0C70AC"/>
                </a:solidFill>
              </a:defRPr>
            </a:lvl1pPr>
          </a:lstStyle>
          <a:p>
            <a:pPr algn="ctr"/>
            <a:fld id="{DEAABB4B-B7FE-4F54-9EF3-4A934A90687F}" type="slidenum">
              <a:rPr lang="en-US" smtClean="0"/>
              <a:pPr/>
              <a:t>‹#›</a:t>
            </a:fld>
            <a:endParaRPr lang="en-US" dirty="0"/>
          </a:p>
        </p:txBody>
      </p:sp>
      <p:sp>
        <p:nvSpPr>
          <p:cNvPr id="13" name="Title 1">
            <a:extLst>
              <a:ext uri="{FF2B5EF4-FFF2-40B4-BE49-F238E27FC236}">
                <a16:creationId xmlns:a16="http://schemas.microsoft.com/office/drawing/2014/main" id="{781AF724-15D2-4C5E-B028-1617845D1E5B}"/>
              </a:ext>
            </a:extLst>
          </p:cNvPr>
          <p:cNvSpPr>
            <a:spLocks noGrp="1"/>
          </p:cNvSpPr>
          <p:nvPr>
            <p:ph type="title"/>
          </p:nvPr>
        </p:nvSpPr>
        <p:spPr>
          <a:xfrm>
            <a:off x="734807" y="59679"/>
            <a:ext cx="10515600" cy="483395"/>
          </a:xfrm>
          <a:prstGeom prst="rect">
            <a:avLst/>
          </a:prstGeom>
        </p:spPr>
        <p:txBody>
          <a:bodyPr/>
          <a:lstStyle>
            <a:lvl1pPr>
              <a:defRPr sz="34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219228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FC8D-FAC4-4880-9373-C4D5AD998EE4}"/>
              </a:ext>
            </a:extLst>
          </p:cNvPr>
          <p:cNvSpPr>
            <a:spLocks noGrp="1"/>
          </p:cNvSpPr>
          <p:nvPr>
            <p:ph type="ctrTitle"/>
          </p:nvPr>
        </p:nvSpPr>
        <p:spPr>
          <a:xfrm>
            <a:off x="1524000" y="1812925"/>
            <a:ext cx="9144000" cy="1381125"/>
          </a:xfrm>
          <a:prstGeom prst="rect">
            <a:avLst/>
          </a:prstGeom>
        </p:spPr>
        <p:txBody>
          <a:bodyPr anchor="b"/>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93D2219A-6810-4BBB-BB70-7005CC1E57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F05C51-B209-4AF4-A68D-B977A22300D3}"/>
              </a:ext>
            </a:extLst>
          </p:cNvPr>
          <p:cNvSpPr>
            <a:spLocks noGrp="1"/>
          </p:cNvSpPr>
          <p:nvPr>
            <p:ph type="dt" sz="half" idx="10"/>
          </p:nvPr>
        </p:nvSpPr>
        <p:spPr>
          <a:xfrm>
            <a:off x="838200" y="6356350"/>
            <a:ext cx="2743200" cy="365125"/>
          </a:xfrm>
          <a:prstGeom prst="rect">
            <a:avLst/>
          </a:prstGeom>
        </p:spPr>
        <p:txBody>
          <a:bodyPr/>
          <a:lstStyle/>
          <a:p>
            <a:fld id="{B787BDBF-4B56-4187-8D30-4D0B5C912ECE}" type="datetimeFigureOut">
              <a:rPr lang="en-US" smtClean="0"/>
              <a:t>5/16/2026</a:t>
            </a:fld>
            <a:endParaRPr lang="en-US"/>
          </a:p>
        </p:txBody>
      </p:sp>
      <p:sp>
        <p:nvSpPr>
          <p:cNvPr id="5" name="Footer Placeholder 4">
            <a:extLst>
              <a:ext uri="{FF2B5EF4-FFF2-40B4-BE49-F238E27FC236}">
                <a16:creationId xmlns:a16="http://schemas.microsoft.com/office/drawing/2014/main" id="{8AC03980-8E73-44A4-A6C0-9FC92EA605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A60794-8A42-43BE-A706-169A361947CE}"/>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pic>
        <p:nvPicPr>
          <p:cNvPr id="8" name="Picture 7" descr="Rectangle&#10;&#10;Description automatically generated with medium confidence">
            <a:extLst>
              <a:ext uri="{FF2B5EF4-FFF2-40B4-BE49-F238E27FC236}">
                <a16:creationId xmlns:a16="http://schemas.microsoft.com/office/drawing/2014/main" id="{8CE9E921-0597-4FF4-94CC-D20ADC7E2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spTree>
    <p:extLst>
      <p:ext uri="{BB962C8B-B14F-4D97-AF65-F5344CB8AC3E}">
        <p14:creationId xmlns:p14="http://schemas.microsoft.com/office/powerpoint/2010/main" val="3908900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2E70E-167B-4E52-9956-3A3A314DA5CD}"/>
              </a:ext>
            </a:extLst>
          </p:cNvPr>
          <p:cNvSpPr>
            <a:spLocks noGrp="1"/>
          </p:cNvSpPr>
          <p:nvPr>
            <p:ph idx="1"/>
          </p:nvPr>
        </p:nvSpPr>
        <p:spPr>
          <a:xfrm>
            <a:off x="838200" y="1380565"/>
            <a:ext cx="10515600" cy="479639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A999DF7-E8C6-4AE4-A958-1C5EAB5B4EF3}"/>
              </a:ext>
            </a:extLst>
          </p:cNvPr>
          <p:cNvSpPr>
            <a:spLocks noGrp="1"/>
          </p:cNvSpPr>
          <p:nvPr>
            <p:ph type="ftr" sz="quarter" idx="11"/>
          </p:nvPr>
        </p:nvSpPr>
        <p:spPr>
          <a:xfrm>
            <a:off x="838200" y="6414406"/>
            <a:ext cx="4114800" cy="365125"/>
          </a:xfrm>
          <a:prstGeom prst="rect">
            <a:avLst/>
          </a:prstGeom>
        </p:spPr>
        <p:txBody>
          <a:bodyPr anchor="ctr"/>
          <a:lstStyle>
            <a:lvl1pPr>
              <a:defRPr sz="1400">
                <a:solidFill>
                  <a:schemeClr val="tx1"/>
                </a:solidFill>
              </a:defRPr>
            </a:lvl1pPr>
          </a:lstStyle>
          <a:p>
            <a:r>
              <a:rPr lang="en-US"/>
              <a:t>AESS ASP Updates - Fall BoG 2023</a:t>
            </a:r>
            <a:endParaRPr lang="en-US" dirty="0"/>
          </a:p>
        </p:txBody>
      </p:sp>
      <p:sp>
        <p:nvSpPr>
          <p:cNvPr id="6" name="Slide Number Placeholder 5">
            <a:extLst>
              <a:ext uri="{FF2B5EF4-FFF2-40B4-BE49-F238E27FC236}">
                <a16:creationId xmlns:a16="http://schemas.microsoft.com/office/drawing/2014/main" id="{8434E2BE-1B65-4750-996B-B5D554B54F9F}"/>
              </a:ext>
            </a:extLst>
          </p:cNvPr>
          <p:cNvSpPr>
            <a:spLocks noGrp="1"/>
          </p:cNvSpPr>
          <p:nvPr>
            <p:ph type="sldNum" sz="quarter" idx="12"/>
          </p:nvPr>
        </p:nvSpPr>
        <p:spPr>
          <a:xfrm>
            <a:off x="5321768" y="6414406"/>
            <a:ext cx="1548465" cy="365125"/>
          </a:xfrm>
          <a:prstGeom prst="rect">
            <a:avLst/>
          </a:prstGeom>
        </p:spPr>
        <p:txBody>
          <a:bodyPr anchor="ctr"/>
          <a:lstStyle>
            <a:lvl1pPr algn="ctr">
              <a:defRPr sz="1400">
                <a:solidFill>
                  <a:schemeClr val="tx1"/>
                </a:solidFill>
              </a:defRPr>
            </a:lvl1pPr>
          </a:lstStyle>
          <a:p>
            <a:fld id="{DEAABB4B-B7FE-4F54-9EF3-4A934A90687F}" type="slidenum">
              <a:rPr lang="en-US" smtClean="0"/>
              <a:pPr/>
              <a:t>‹#›</a:t>
            </a:fld>
            <a:endParaRPr lang="en-US" dirty="0"/>
          </a:p>
        </p:txBody>
      </p:sp>
    </p:spTree>
    <p:extLst>
      <p:ext uri="{BB962C8B-B14F-4D97-AF65-F5344CB8AC3E}">
        <p14:creationId xmlns:p14="http://schemas.microsoft.com/office/powerpoint/2010/main" val="15640482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08C4F7AF-98CF-43AB-B43B-1DF54CF9AE1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651651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ieee-nav.org/2026"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hyperlink" Target="https://isac2026.isac-ieee.org/" TargetMode="Externa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4827402" y="2016895"/>
            <a:ext cx="6881887"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r>
              <a:rPr lang="en-US" sz="3600" dirty="0">
                <a:solidFill>
                  <a:schemeClr val="bg1"/>
                </a:solidFill>
              </a:rPr>
              <a:t>IEEE Aerospace Electronic Systems</a:t>
            </a:r>
            <a:br>
              <a:rPr lang="en-US" sz="3600" dirty="0">
                <a:solidFill>
                  <a:schemeClr val="bg1"/>
                </a:solidFill>
              </a:rPr>
            </a:br>
            <a:r>
              <a:rPr lang="en-US" sz="3200" dirty="0">
                <a:solidFill>
                  <a:schemeClr val="bg1"/>
                </a:solidFill>
              </a:rPr>
              <a:t>VP Technical Operations</a:t>
            </a:r>
            <a:endParaRPr lang="en-US" sz="3600" dirty="0">
              <a:solidFill>
                <a:schemeClr val="bg1"/>
              </a:solidFill>
            </a:endParaRPr>
          </a:p>
        </p:txBody>
      </p:sp>
      <p:sp>
        <p:nvSpPr>
          <p:cNvPr id="3" name="Subtitle 2">
            <a:extLst>
              <a:ext uri="{FF2B5EF4-FFF2-40B4-BE49-F238E27FC236}">
                <a16:creationId xmlns:a16="http://schemas.microsoft.com/office/drawing/2014/main" id="{7E1FB642-C925-470D-A2D9-02A0B8114332}"/>
              </a:ext>
            </a:extLst>
          </p:cNvPr>
          <p:cNvSpPr>
            <a:spLocks noGrp="1"/>
          </p:cNvSpPr>
          <p:nvPr/>
        </p:nvSpPr>
        <p:spPr>
          <a:xfrm>
            <a:off x="4827402" y="3222436"/>
            <a:ext cx="6881887" cy="22639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Calibri" charset="0"/>
                <a:ea typeface="Calibri" charset="0"/>
                <a:cs typeface="Calibri" charset="0"/>
              </a:defRPr>
            </a:lvl1pPr>
            <a:lvl2pPr marL="457200" indent="0" algn="ctr" defTabSz="914400" rtl="0" eaLnBrk="1" latinLnBrk="0" hangingPunct="1">
              <a:lnSpc>
                <a:spcPct val="90000"/>
              </a:lnSpc>
              <a:spcBef>
                <a:spcPts val="500"/>
              </a:spcBef>
              <a:buClr>
                <a:srgbClr val="0066A1"/>
              </a:buClr>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66A1"/>
              </a:buClr>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66A1"/>
              </a:buClr>
              <a:buFont typeface="Courier New"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900" dirty="0">
                <a:solidFill>
                  <a:schemeClr val="bg1">
                    <a:lumMod val="85000"/>
                  </a:schemeClr>
                </a:solidFill>
              </a:rPr>
              <a:t>Roberto Sabatini</a:t>
            </a:r>
          </a:p>
          <a:p>
            <a:endParaRPr lang="en-US" sz="1300" dirty="0">
              <a:solidFill>
                <a:schemeClr val="bg1">
                  <a:lumMod val="85000"/>
                </a:schemeClr>
              </a:solidFill>
            </a:endParaRPr>
          </a:p>
          <a:p>
            <a:r>
              <a:rPr lang="en-US" sz="2200" dirty="0">
                <a:solidFill>
                  <a:schemeClr val="bg1">
                    <a:lumMod val="85000"/>
                  </a:schemeClr>
                </a:solidFill>
              </a:rPr>
              <a:t>AESS Board of Governors Meeting – Spring 2026</a:t>
            </a:r>
          </a:p>
          <a:p>
            <a:r>
              <a:rPr lang="en-US" sz="2200" dirty="0">
                <a:solidFill>
                  <a:schemeClr val="bg1">
                    <a:lumMod val="85000"/>
                  </a:schemeClr>
                </a:solidFill>
              </a:rPr>
              <a:t>15-16 May 2026</a:t>
            </a:r>
          </a:p>
          <a:p>
            <a:r>
              <a:rPr lang="en-US" sz="2200" dirty="0">
                <a:solidFill>
                  <a:schemeClr val="bg1">
                    <a:lumMod val="85000"/>
                  </a:schemeClr>
                </a:solidFill>
              </a:rPr>
              <a:t>Phoenix, AZ, USA</a:t>
            </a:r>
          </a:p>
        </p:txBody>
      </p:sp>
      <p:sp>
        <p:nvSpPr>
          <p:cNvPr id="4" name="TextBox 3">
            <a:extLst>
              <a:ext uri="{FF2B5EF4-FFF2-40B4-BE49-F238E27FC236}">
                <a16:creationId xmlns:a16="http://schemas.microsoft.com/office/drawing/2014/main" id="{33D93294-1B0A-0CDC-04FE-489629AC3C36}"/>
              </a:ext>
            </a:extLst>
          </p:cNvPr>
          <p:cNvSpPr txBox="1"/>
          <p:nvPr/>
        </p:nvSpPr>
        <p:spPr>
          <a:xfrm>
            <a:off x="1438" y="6558385"/>
            <a:ext cx="6094562" cy="307777"/>
          </a:xfrm>
          <a:prstGeom prst="rect">
            <a:avLst/>
          </a:prstGeom>
          <a:noFill/>
        </p:spPr>
        <p:txBody>
          <a:bodyPr wrap="square">
            <a:spAutoFit/>
          </a:bodyPr>
          <a:lstStyle/>
          <a:p>
            <a:r>
              <a:rPr lang="en-US" sz="1400" b="0" i="0" dirty="0">
                <a:solidFill>
                  <a:srgbClr val="000000"/>
                </a:solidFill>
                <a:effectLst/>
                <a:latin typeface="Aptos" panose="020B0004020202020204" pitchFamily="34" charset="0"/>
              </a:rPr>
              <a:t>IEEE Confidential</a:t>
            </a:r>
            <a:endParaRPr lang="en-US" sz="1400" dirty="0"/>
          </a:p>
        </p:txBody>
      </p:sp>
    </p:spTree>
    <p:extLst>
      <p:ext uri="{BB962C8B-B14F-4D97-AF65-F5344CB8AC3E}">
        <p14:creationId xmlns:p14="http://schemas.microsoft.com/office/powerpoint/2010/main" val="1842216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8254F-CD62-DDED-AD11-61B71CE49B8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708890-8A3F-8E88-7E7F-C8A8C365CDBE}"/>
              </a:ext>
            </a:extLst>
          </p:cNvPr>
          <p:cNvSpPr>
            <a:spLocks noGrp="1"/>
          </p:cNvSpPr>
          <p:nvPr>
            <p:ph idx="1"/>
          </p:nvPr>
        </p:nvSpPr>
        <p:spPr>
          <a:xfrm>
            <a:off x="734807" y="1149808"/>
            <a:ext cx="10618993" cy="4988243"/>
          </a:xfrm>
        </p:spPr>
        <p:txBody>
          <a:bodyPr/>
          <a:lstStyle/>
          <a:p>
            <a:pPr marL="0" indent="0">
              <a:spcAft>
                <a:spcPts val="600"/>
              </a:spcAft>
              <a:buNone/>
            </a:pPr>
            <a:r>
              <a:rPr lang="en-US" b="1" dirty="0">
                <a:solidFill>
                  <a:srgbClr val="0C70AC"/>
                </a:solidFill>
              </a:rPr>
              <a:t>AESS FALCON Innovation Program Status Update</a:t>
            </a:r>
          </a:p>
          <a:p>
            <a:pPr>
              <a:spcBef>
                <a:spcPts val="500"/>
              </a:spcBef>
              <a:spcAft>
                <a:spcPts val="500"/>
              </a:spcAft>
            </a:pPr>
            <a:r>
              <a:rPr lang="en-US" sz="2200" dirty="0"/>
              <a:t>The FALCON Innovation Program promotes technological innovation and fosters collaboration within AESS TPs and TWGs (Supertopic Evolutions: </a:t>
            </a:r>
            <a:r>
              <a:rPr lang="en-US" sz="2200" b="1" dirty="0"/>
              <a:t>Trusted Autonomy and Sustainability</a:t>
            </a:r>
            <a:r>
              <a:rPr lang="en-US" sz="2200" dirty="0"/>
              <a:t>).</a:t>
            </a:r>
          </a:p>
          <a:p>
            <a:pPr>
              <a:spcBef>
                <a:spcPts val="500"/>
              </a:spcBef>
              <a:spcAft>
                <a:spcPts val="500"/>
              </a:spcAft>
            </a:pPr>
            <a:r>
              <a:rPr lang="en-US" sz="2200" dirty="0"/>
              <a:t>Focus areas include multidisciplinary research, professional development, student competitions, and industry challenges in </a:t>
            </a:r>
            <a:r>
              <a:rPr lang="en-US" sz="2200" b="1" dirty="0"/>
              <a:t>Sustainable Aviation and Spaceflight Systems.</a:t>
            </a:r>
          </a:p>
          <a:p>
            <a:pPr>
              <a:spcBef>
                <a:spcPts val="500"/>
              </a:spcBef>
              <a:spcAft>
                <a:spcPts val="500"/>
              </a:spcAft>
            </a:pPr>
            <a:r>
              <a:rPr lang="en-US" sz="2200" b="1" dirty="0"/>
              <a:t>Research &amp; Innovation Initiatives: </a:t>
            </a:r>
            <a:r>
              <a:rPr lang="en-US" sz="2200" dirty="0"/>
              <a:t>Major industry-focused initiatives advancing Aerospace Electronic Systems (AES) technologies.</a:t>
            </a:r>
          </a:p>
          <a:p>
            <a:pPr>
              <a:spcBef>
                <a:spcPts val="500"/>
              </a:spcBef>
              <a:spcAft>
                <a:spcPts val="500"/>
              </a:spcAft>
            </a:pPr>
            <a:r>
              <a:rPr lang="en-US" sz="2200" b="1" dirty="0"/>
              <a:t>Education &amp; Training Programs: </a:t>
            </a:r>
            <a:r>
              <a:rPr lang="en-US" sz="2200" dirty="0"/>
              <a:t>Dedicated professional training in the form of Lecture Series, Short Courses, Workshops, and Tutorials.</a:t>
            </a:r>
          </a:p>
          <a:p>
            <a:pPr>
              <a:spcBef>
                <a:spcPts val="500"/>
              </a:spcBef>
              <a:spcAft>
                <a:spcPts val="500"/>
              </a:spcAft>
            </a:pPr>
            <a:r>
              <a:rPr lang="en-US" sz="2200" b="1" dirty="0"/>
              <a:t>Student Competitions:</a:t>
            </a:r>
            <a:r>
              <a:rPr lang="en-US" sz="2200" dirty="0"/>
              <a:t> International student competitions, driving innovation and engagement within the AESS student community.</a:t>
            </a:r>
          </a:p>
          <a:p>
            <a:pPr>
              <a:spcBef>
                <a:spcPts val="500"/>
              </a:spcBef>
              <a:spcAft>
                <a:spcPts val="500"/>
              </a:spcAft>
            </a:pPr>
            <a:r>
              <a:rPr lang="en-US" sz="2200" b="1" dirty="0"/>
              <a:t>Conference Contributions: </a:t>
            </a:r>
            <a:r>
              <a:rPr lang="en-US" sz="2200" dirty="0"/>
              <a:t>Presenting to AESS-sponsored conferences, enhancing visibility and promoting cross-disciplinary collaboration.</a:t>
            </a:r>
            <a:endParaRPr lang="en-US" sz="2400" dirty="0"/>
          </a:p>
        </p:txBody>
      </p:sp>
      <p:sp>
        <p:nvSpPr>
          <p:cNvPr id="4" name="TextBox 3">
            <a:extLst>
              <a:ext uri="{FF2B5EF4-FFF2-40B4-BE49-F238E27FC236}">
                <a16:creationId xmlns:a16="http://schemas.microsoft.com/office/drawing/2014/main" id="{4431224E-6073-7C90-4DD1-35F05F9EA4C7}"/>
              </a:ext>
            </a:extLst>
          </p:cNvPr>
          <p:cNvSpPr txBox="1"/>
          <p:nvPr/>
        </p:nvSpPr>
        <p:spPr>
          <a:xfrm>
            <a:off x="166059" y="6428989"/>
            <a:ext cx="6094562" cy="369332"/>
          </a:xfrm>
          <a:prstGeom prst="rect">
            <a:avLst/>
          </a:prstGeom>
          <a:noFill/>
        </p:spPr>
        <p:txBody>
          <a:bodyPr wrap="square">
            <a:spAutoFit/>
          </a:bodyPr>
          <a:lstStyle/>
          <a:p>
            <a:r>
              <a:rPr lang="en-US" b="0" i="0" dirty="0">
                <a:solidFill>
                  <a:srgbClr val="000000"/>
                </a:solidFill>
                <a:effectLst/>
                <a:latin typeface="Aptos" panose="020B0004020202020204" pitchFamily="34" charset="0"/>
              </a:rPr>
              <a:t>IEEE Confidential</a:t>
            </a:r>
            <a:endParaRPr lang="en-US" dirty="0"/>
          </a:p>
        </p:txBody>
      </p:sp>
      <p:sp>
        <p:nvSpPr>
          <p:cNvPr id="7" name="Title 2">
            <a:extLst>
              <a:ext uri="{FF2B5EF4-FFF2-40B4-BE49-F238E27FC236}">
                <a16:creationId xmlns:a16="http://schemas.microsoft.com/office/drawing/2014/main" id="{C7EF1261-6876-B977-DB90-A1A502343B00}"/>
              </a:ext>
            </a:extLst>
          </p:cNvPr>
          <p:cNvSpPr>
            <a:spLocks noGrp="1"/>
          </p:cNvSpPr>
          <p:nvPr>
            <p:ph type="title"/>
          </p:nvPr>
        </p:nvSpPr>
        <p:spPr>
          <a:xfrm>
            <a:off x="734807" y="59679"/>
            <a:ext cx="10515600" cy="483395"/>
          </a:xfrm>
        </p:spPr>
        <p:txBody>
          <a:bodyPr/>
          <a:lstStyle/>
          <a:p>
            <a:r>
              <a:rPr lang="en-US" dirty="0"/>
              <a:t>TechOps Action Items Progress</a:t>
            </a:r>
          </a:p>
        </p:txBody>
      </p:sp>
      <p:pic>
        <p:nvPicPr>
          <p:cNvPr id="3" name="Picture 2">
            <a:extLst>
              <a:ext uri="{FF2B5EF4-FFF2-40B4-BE49-F238E27FC236}">
                <a16:creationId xmlns:a16="http://schemas.microsoft.com/office/drawing/2014/main" id="{9896B370-04CF-3F1D-554F-354AC987A30A}"/>
              </a:ext>
            </a:extLst>
          </p:cNvPr>
          <p:cNvPicPr>
            <a:picLocks noChangeAspect="1"/>
          </p:cNvPicPr>
          <p:nvPr/>
        </p:nvPicPr>
        <p:blipFill>
          <a:blip r:embed="rId2"/>
          <a:srcRect l="1175" t="-1297" r="3538" b="4858"/>
          <a:stretch>
            <a:fillRect/>
          </a:stretch>
        </p:blipFill>
        <p:spPr>
          <a:xfrm>
            <a:off x="9124545" y="928249"/>
            <a:ext cx="1998784" cy="776387"/>
          </a:xfrm>
          <a:prstGeom prst="rect">
            <a:avLst/>
          </a:prstGeom>
        </p:spPr>
      </p:pic>
    </p:spTree>
    <p:extLst>
      <p:ext uri="{BB962C8B-B14F-4D97-AF65-F5344CB8AC3E}">
        <p14:creationId xmlns:p14="http://schemas.microsoft.com/office/powerpoint/2010/main" val="1742455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C20BA-84F7-DB49-8287-2BC95B6BCEE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1F4E02-CF16-E088-77C6-8AB476EEFDC2}"/>
              </a:ext>
            </a:extLst>
          </p:cNvPr>
          <p:cNvSpPr>
            <a:spLocks noGrp="1"/>
          </p:cNvSpPr>
          <p:nvPr>
            <p:ph idx="1"/>
          </p:nvPr>
        </p:nvSpPr>
        <p:spPr>
          <a:xfrm>
            <a:off x="734807" y="1013622"/>
            <a:ext cx="10618993" cy="5240269"/>
          </a:xfrm>
        </p:spPr>
        <p:txBody>
          <a:bodyPr/>
          <a:lstStyle/>
          <a:p>
            <a:pPr marL="0" indent="0">
              <a:spcAft>
                <a:spcPts val="600"/>
              </a:spcAft>
              <a:buNone/>
            </a:pPr>
            <a:r>
              <a:rPr lang="en-US" b="1" dirty="0">
                <a:solidFill>
                  <a:srgbClr val="0C70AC"/>
                </a:solidFill>
              </a:rPr>
              <a:t>AESS FALCON Innovation Program Future Plans</a:t>
            </a:r>
          </a:p>
          <a:p>
            <a:pPr>
              <a:spcBef>
                <a:spcPts val="600"/>
              </a:spcBef>
              <a:spcAft>
                <a:spcPts val="600"/>
              </a:spcAft>
            </a:pPr>
            <a:r>
              <a:rPr lang="en-US" sz="2400" dirty="0"/>
              <a:t>Launch of a </a:t>
            </a:r>
            <a:r>
              <a:rPr lang="en-US" sz="2400" b="1" dirty="0"/>
              <a:t>Virtual Technology Accelerator Hub:</a:t>
            </a:r>
            <a:endParaRPr lang="en-US" sz="2400" dirty="0"/>
          </a:p>
          <a:p>
            <a:pPr lvl="1">
              <a:lnSpc>
                <a:spcPct val="100000"/>
              </a:lnSpc>
              <a:spcBef>
                <a:spcPts val="100"/>
              </a:spcBef>
              <a:spcAft>
                <a:spcPts val="100"/>
              </a:spcAft>
              <a:buFont typeface="Calibri" panose="020F0502020204030204" pitchFamily="34" charset="0"/>
              <a:buChar char="‒"/>
            </a:pPr>
            <a:r>
              <a:rPr lang="en-US" sz="1600" b="1" dirty="0"/>
              <a:t>Innovation Scaleup: </a:t>
            </a:r>
            <a:r>
              <a:rPr lang="en-US" sz="1600" dirty="0"/>
              <a:t>Facilitates the development of new ideas, focusing on advancing them to the stage of working prototypes (TRL 4-5) and aiming to test them in the intended flight operational environment (TRL 6-7).</a:t>
            </a:r>
          </a:p>
          <a:p>
            <a:pPr lvl="1">
              <a:lnSpc>
                <a:spcPct val="100000"/>
              </a:lnSpc>
              <a:spcBef>
                <a:spcPts val="100"/>
              </a:spcBef>
              <a:spcAft>
                <a:spcPts val="100"/>
              </a:spcAft>
              <a:buFont typeface="Calibri" panose="020F0502020204030204" pitchFamily="34" charset="0"/>
              <a:buChar char="‒"/>
            </a:pPr>
            <a:r>
              <a:rPr lang="en-US" sz="1600" b="1" dirty="0"/>
              <a:t>Collaboration Spaces: </a:t>
            </a:r>
            <a:r>
              <a:rPr lang="en-US" sz="1600" dirty="0"/>
              <a:t>Provides a virtual environment where researchers, industry professionals, and academia can collaborate seamlessly.</a:t>
            </a:r>
          </a:p>
          <a:p>
            <a:pPr lvl="1">
              <a:lnSpc>
                <a:spcPct val="100000"/>
              </a:lnSpc>
              <a:spcBef>
                <a:spcPts val="100"/>
              </a:spcBef>
              <a:spcAft>
                <a:spcPts val="100"/>
              </a:spcAft>
              <a:buFont typeface="Calibri" panose="020F0502020204030204" pitchFamily="34" charset="0"/>
              <a:buChar char="‒"/>
            </a:pPr>
            <a:r>
              <a:rPr lang="en-US" sz="1600" b="1" dirty="0"/>
              <a:t>Technical Resources and Tools: </a:t>
            </a:r>
            <a:r>
              <a:rPr lang="en-US" sz="1600" dirty="0"/>
              <a:t>Coordinates access to specialized equipment, simulation platforms, or software crucial for technological development.</a:t>
            </a:r>
          </a:p>
          <a:p>
            <a:pPr lvl="1">
              <a:lnSpc>
                <a:spcPct val="100000"/>
              </a:lnSpc>
              <a:spcBef>
                <a:spcPts val="100"/>
              </a:spcBef>
              <a:spcAft>
                <a:spcPts val="100"/>
              </a:spcAft>
              <a:buFont typeface="Calibri" panose="020F0502020204030204" pitchFamily="34" charset="0"/>
              <a:buChar char="‒"/>
            </a:pPr>
            <a:r>
              <a:rPr lang="en-US" sz="1600" b="1" dirty="0"/>
              <a:t>Funding and Grants: </a:t>
            </a:r>
            <a:r>
              <a:rPr lang="en-US" sz="1600" dirty="0"/>
              <a:t>Helps secure seed funding and connects innovators with potential investors to support projects.</a:t>
            </a:r>
          </a:p>
          <a:p>
            <a:pPr lvl="1">
              <a:lnSpc>
                <a:spcPct val="100000"/>
              </a:lnSpc>
              <a:spcBef>
                <a:spcPts val="100"/>
              </a:spcBef>
              <a:spcAft>
                <a:spcPts val="100"/>
              </a:spcAft>
              <a:buFont typeface="Calibri" panose="020F0502020204030204" pitchFamily="34" charset="0"/>
              <a:buChar char="‒"/>
            </a:pPr>
            <a:r>
              <a:rPr lang="en-US" sz="1600" b="1" dirty="0"/>
              <a:t>Mentorship and Advisory Support: </a:t>
            </a:r>
            <a:r>
              <a:rPr lang="en-US" sz="1600" dirty="0"/>
              <a:t>Offers expert guidance to refine technologies and enhance solutions.</a:t>
            </a:r>
          </a:p>
          <a:p>
            <a:pPr lvl="1">
              <a:lnSpc>
                <a:spcPct val="100000"/>
              </a:lnSpc>
              <a:spcBef>
                <a:spcPts val="100"/>
              </a:spcBef>
              <a:spcAft>
                <a:spcPts val="100"/>
              </a:spcAft>
              <a:buFont typeface="Calibri" panose="020F0502020204030204" pitchFamily="34" charset="0"/>
              <a:buChar char="‒"/>
            </a:pPr>
            <a:r>
              <a:rPr lang="en-US" sz="1600" b="1" dirty="0"/>
              <a:t>Industry Partnerships: </a:t>
            </a:r>
            <a:r>
              <a:rPr lang="en-US" sz="1600" dirty="0"/>
              <a:t>Creates connections with industry leaders to support technology transfer and real-world implementation.</a:t>
            </a:r>
          </a:p>
          <a:p>
            <a:pPr lvl="1">
              <a:lnSpc>
                <a:spcPct val="100000"/>
              </a:lnSpc>
              <a:spcBef>
                <a:spcPts val="100"/>
              </a:spcBef>
              <a:spcAft>
                <a:spcPts val="100"/>
              </a:spcAft>
              <a:buFont typeface="Calibri" panose="020F0502020204030204" pitchFamily="34" charset="0"/>
              <a:buChar char="‒"/>
            </a:pPr>
            <a:r>
              <a:rPr lang="en-US" sz="1600" b="1" dirty="0"/>
              <a:t>Skill Development: </a:t>
            </a:r>
            <a:r>
              <a:rPr lang="en-US" sz="1600" dirty="0"/>
              <a:t>Conducts training and workshops to prepare participants with skills relevant to advanced Aerospace Electronic Systems (AES) technologies.</a:t>
            </a:r>
          </a:p>
          <a:p>
            <a:pPr marL="228600" lvl="1">
              <a:spcBef>
                <a:spcPts val="600"/>
              </a:spcBef>
              <a:spcAft>
                <a:spcPts val="600"/>
              </a:spcAft>
            </a:pPr>
            <a:r>
              <a:rPr lang="en-US" dirty="0"/>
              <a:t>Key Challenges: </a:t>
            </a:r>
          </a:p>
          <a:p>
            <a:pPr lvl="1">
              <a:lnSpc>
                <a:spcPct val="100000"/>
              </a:lnSpc>
              <a:spcBef>
                <a:spcPts val="100"/>
              </a:spcBef>
              <a:spcAft>
                <a:spcPts val="100"/>
              </a:spcAft>
              <a:buFont typeface="Calibri" panose="020F0502020204030204" pitchFamily="34" charset="0"/>
              <a:buChar char="‒"/>
            </a:pPr>
            <a:r>
              <a:rPr lang="en-US" sz="1600" b="1" dirty="0"/>
              <a:t>Securing Budget Allocations: </a:t>
            </a:r>
            <a:r>
              <a:rPr lang="en-US" sz="1600" dirty="0"/>
              <a:t>Ensuring financial support to scale the program effectively.</a:t>
            </a:r>
          </a:p>
          <a:p>
            <a:pPr lvl="1">
              <a:lnSpc>
                <a:spcPct val="100000"/>
              </a:lnSpc>
              <a:spcBef>
                <a:spcPts val="100"/>
              </a:spcBef>
              <a:spcAft>
                <a:spcPts val="100"/>
              </a:spcAft>
              <a:buFont typeface="Calibri" panose="020F0502020204030204" pitchFamily="34" charset="0"/>
              <a:buChar char="‒"/>
            </a:pPr>
            <a:r>
              <a:rPr lang="en-US" sz="1600" b="1" dirty="0"/>
              <a:t>Strengthening Global Outreach: </a:t>
            </a:r>
            <a:r>
              <a:rPr lang="en-US" sz="1600" dirty="0"/>
              <a:t>Expanding efforts to attract and engage a diverse range of participants worldwide.</a:t>
            </a:r>
          </a:p>
        </p:txBody>
      </p:sp>
      <p:sp>
        <p:nvSpPr>
          <p:cNvPr id="4" name="TextBox 3">
            <a:extLst>
              <a:ext uri="{FF2B5EF4-FFF2-40B4-BE49-F238E27FC236}">
                <a16:creationId xmlns:a16="http://schemas.microsoft.com/office/drawing/2014/main" id="{9C3ACFC7-ECDD-E042-FF8C-3E1F60308BCB}"/>
              </a:ext>
            </a:extLst>
          </p:cNvPr>
          <p:cNvSpPr txBox="1"/>
          <p:nvPr/>
        </p:nvSpPr>
        <p:spPr>
          <a:xfrm>
            <a:off x="166059" y="6428989"/>
            <a:ext cx="6094562" cy="369332"/>
          </a:xfrm>
          <a:prstGeom prst="rect">
            <a:avLst/>
          </a:prstGeom>
          <a:noFill/>
        </p:spPr>
        <p:txBody>
          <a:bodyPr wrap="square">
            <a:spAutoFit/>
          </a:bodyPr>
          <a:lstStyle/>
          <a:p>
            <a:r>
              <a:rPr lang="en-US" b="0" i="0" dirty="0">
                <a:solidFill>
                  <a:srgbClr val="000000"/>
                </a:solidFill>
                <a:effectLst/>
                <a:latin typeface="Aptos" panose="020B0004020202020204" pitchFamily="34" charset="0"/>
              </a:rPr>
              <a:t>IEEE Confidential</a:t>
            </a:r>
            <a:endParaRPr lang="en-US" dirty="0"/>
          </a:p>
        </p:txBody>
      </p:sp>
      <p:sp>
        <p:nvSpPr>
          <p:cNvPr id="7" name="Title 2">
            <a:extLst>
              <a:ext uri="{FF2B5EF4-FFF2-40B4-BE49-F238E27FC236}">
                <a16:creationId xmlns:a16="http://schemas.microsoft.com/office/drawing/2014/main" id="{FB3F6F1C-76C1-5650-B329-64F8B5E9C1CA}"/>
              </a:ext>
            </a:extLst>
          </p:cNvPr>
          <p:cNvSpPr>
            <a:spLocks noGrp="1"/>
          </p:cNvSpPr>
          <p:nvPr>
            <p:ph type="title"/>
          </p:nvPr>
        </p:nvSpPr>
        <p:spPr>
          <a:xfrm>
            <a:off x="734807" y="59679"/>
            <a:ext cx="10515600" cy="483395"/>
          </a:xfrm>
        </p:spPr>
        <p:txBody>
          <a:bodyPr/>
          <a:lstStyle/>
          <a:p>
            <a:r>
              <a:rPr lang="en-US" dirty="0"/>
              <a:t>TechOps Action Items</a:t>
            </a:r>
          </a:p>
        </p:txBody>
      </p:sp>
      <p:pic>
        <p:nvPicPr>
          <p:cNvPr id="3" name="Picture 2">
            <a:extLst>
              <a:ext uri="{FF2B5EF4-FFF2-40B4-BE49-F238E27FC236}">
                <a16:creationId xmlns:a16="http://schemas.microsoft.com/office/drawing/2014/main" id="{7E1CA5E2-657F-A33F-2FCA-4BC27C28B6F3}"/>
              </a:ext>
            </a:extLst>
          </p:cNvPr>
          <p:cNvPicPr>
            <a:picLocks noChangeAspect="1"/>
          </p:cNvPicPr>
          <p:nvPr/>
        </p:nvPicPr>
        <p:blipFill>
          <a:blip r:embed="rId2"/>
          <a:srcRect l="1175" t="-1297" r="3538" b="4858"/>
          <a:stretch>
            <a:fillRect/>
          </a:stretch>
        </p:blipFill>
        <p:spPr>
          <a:xfrm>
            <a:off x="9163456" y="935801"/>
            <a:ext cx="1998784" cy="776387"/>
          </a:xfrm>
          <a:prstGeom prst="rect">
            <a:avLst/>
          </a:prstGeom>
        </p:spPr>
      </p:pic>
    </p:spTree>
    <p:extLst>
      <p:ext uri="{BB962C8B-B14F-4D97-AF65-F5344CB8AC3E}">
        <p14:creationId xmlns:p14="http://schemas.microsoft.com/office/powerpoint/2010/main" val="3964678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EAC19-98F0-CFB9-35BA-14C8872A3E6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B9A8D7-1EA8-4DC4-91E5-10A0D4B8FB57}"/>
              </a:ext>
            </a:extLst>
          </p:cNvPr>
          <p:cNvSpPr>
            <a:spLocks noGrp="1"/>
          </p:cNvSpPr>
          <p:nvPr>
            <p:ph idx="1"/>
          </p:nvPr>
        </p:nvSpPr>
        <p:spPr>
          <a:xfrm>
            <a:off x="734807" y="1013622"/>
            <a:ext cx="10618993" cy="5240269"/>
          </a:xfrm>
        </p:spPr>
        <p:txBody>
          <a:bodyPr/>
          <a:lstStyle/>
          <a:p>
            <a:pPr marL="0" indent="0">
              <a:spcAft>
                <a:spcPts val="600"/>
              </a:spcAft>
              <a:buNone/>
            </a:pPr>
            <a:r>
              <a:rPr lang="en-US" b="1" dirty="0">
                <a:solidFill>
                  <a:srgbClr val="0C70AC"/>
                </a:solidFill>
              </a:rPr>
              <a:t>AESS FALCON Innovation Program</a:t>
            </a:r>
          </a:p>
          <a:p>
            <a:pPr>
              <a:spcBef>
                <a:spcPts val="600"/>
              </a:spcBef>
              <a:spcAft>
                <a:spcPts val="600"/>
              </a:spcAft>
            </a:pPr>
            <a:r>
              <a:rPr lang="en-US" sz="2400" dirty="0"/>
              <a:t>KUST Available AAM/UAS Flight Prototypes (Testbeds)</a:t>
            </a:r>
          </a:p>
        </p:txBody>
      </p:sp>
      <p:sp>
        <p:nvSpPr>
          <p:cNvPr id="4" name="TextBox 3">
            <a:extLst>
              <a:ext uri="{FF2B5EF4-FFF2-40B4-BE49-F238E27FC236}">
                <a16:creationId xmlns:a16="http://schemas.microsoft.com/office/drawing/2014/main" id="{59F49BA4-92D0-F932-D8D0-ED62F9C33BA4}"/>
              </a:ext>
            </a:extLst>
          </p:cNvPr>
          <p:cNvSpPr txBox="1"/>
          <p:nvPr/>
        </p:nvSpPr>
        <p:spPr>
          <a:xfrm>
            <a:off x="166059" y="6428989"/>
            <a:ext cx="6094562" cy="369332"/>
          </a:xfrm>
          <a:prstGeom prst="rect">
            <a:avLst/>
          </a:prstGeom>
          <a:noFill/>
        </p:spPr>
        <p:txBody>
          <a:bodyPr wrap="square">
            <a:spAutoFit/>
          </a:bodyPr>
          <a:lstStyle/>
          <a:p>
            <a:r>
              <a:rPr lang="en-US" b="0" i="0" dirty="0">
                <a:solidFill>
                  <a:srgbClr val="000000"/>
                </a:solidFill>
                <a:effectLst/>
                <a:latin typeface="Aptos" panose="020B0004020202020204" pitchFamily="34" charset="0"/>
              </a:rPr>
              <a:t>IEEE Confidential</a:t>
            </a:r>
            <a:endParaRPr lang="en-US" dirty="0"/>
          </a:p>
        </p:txBody>
      </p:sp>
      <p:sp>
        <p:nvSpPr>
          <p:cNvPr id="7" name="Title 2">
            <a:extLst>
              <a:ext uri="{FF2B5EF4-FFF2-40B4-BE49-F238E27FC236}">
                <a16:creationId xmlns:a16="http://schemas.microsoft.com/office/drawing/2014/main" id="{955BBBBA-23E9-D58B-D6A7-9B5912BCB44A}"/>
              </a:ext>
            </a:extLst>
          </p:cNvPr>
          <p:cNvSpPr>
            <a:spLocks noGrp="1"/>
          </p:cNvSpPr>
          <p:nvPr>
            <p:ph type="title"/>
          </p:nvPr>
        </p:nvSpPr>
        <p:spPr>
          <a:xfrm>
            <a:off x="734807" y="59679"/>
            <a:ext cx="10515600" cy="483395"/>
          </a:xfrm>
        </p:spPr>
        <p:txBody>
          <a:bodyPr/>
          <a:lstStyle/>
          <a:p>
            <a:r>
              <a:rPr lang="en-US" dirty="0"/>
              <a:t>TechOps Action Items</a:t>
            </a:r>
          </a:p>
        </p:txBody>
      </p:sp>
      <p:pic>
        <p:nvPicPr>
          <p:cNvPr id="3" name="Picture 2">
            <a:extLst>
              <a:ext uri="{FF2B5EF4-FFF2-40B4-BE49-F238E27FC236}">
                <a16:creationId xmlns:a16="http://schemas.microsoft.com/office/drawing/2014/main" id="{91386541-D69D-C00D-017C-24CF3286B95A}"/>
              </a:ext>
            </a:extLst>
          </p:cNvPr>
          <p:cNvPicPr>
            <a:picLocks noChangeAspect="1"/>
          </p:cNvPicPr>
          <p:nvPr/>
        </p:nvPicPr>
        <p:blipFill>
          <a:blip r:embed="rId2"/>
          <a:srcRect l="1175" t="-1297" r="3538" b="4858"/>
          <a:stretch>
            <a:fillRect/>
          </a:stretch>
        </p:blipFill>
        <p:spPr>
          <a:xfrm>
            <a:off x="9163456" y="935801"/>
            <a:ext cx="1998784" cy="776387"/>
          </a:xfrm>
          <a:prstGeom prst="rect">
            <a:avLst/>
          </a:prstGeom>
        </p:spPr>
      </p:pic>
      <p:cxnSp>
        <p:nvCxnSpPr>
          <p:cNvPr id="12" name="Straight Connector 11">
            <a:extLst>
              <a:ext uri="{FF2B5EF4-FFF2-40B4-BE49-F238E27FC236}">
                <a16:creationId xmlns:a16="http://schemas.microsoft.com/office/drawing/2014/main" id="{130C117A-38A0-4FCE-8F55-521247296996}"/>
              </a:ext>
            </a:extLst>
          </p:cNvPr>
          <p:cNvCxnSpPr/>
          <p:nvPr/>
        </p:nvCxnSpPr>
        <p:spPr>
          <a:xfrm>
            <a:off x="0" y="931839"/>
            <a:ext cx="43129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25027CE-5AE4-4F0E-7143-5DB5E3B9A3F6}"/>
              </a:ext>
            </a:extLst>
          </p:cNvPr>
          <p:cNvPicPr>
            <a:picLocks noChangeAspect="1"/>
          </p:cNvPicPr>
          <p:nvPr/>
        </p:nvPicPr>
        <p:blipFill>
          <a:blip r:embed="rId3"/>
          <a:stretch>
            <a:fillRect/>
          </a:stretch>
        </p:blipFill>
        <p:spPr>
          <a:xfrm>
            <a:off x="1390127" y="1922783"/>
            <a:ext cx="9204960" cy="4690872"/>
          </a:xfrm>
          <a:prstGeom prst="rect">
            <a:avLst/>
          </a:prstGeom>
        </p:spPr>
      </p:pic>
    </p:spTree>
    <p:extLst>
      <p:ext uri="{BB962C8B-B14F-4D97-AF65-F5344CB8AC3E}">
        <p14:creationId xmlns:p14="http://schemas.microsoft.com/office/powerpoint/2010/main" val="18426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CBE69-49E9-3D3A-468B-CF2E2E08540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E5C99A-A3F1-3B4F-9D72-025E1678BABA}"/>
              </a:ext>
            </a:extLst>
          </p:cNvPr>
          <p:cNvSpPr>
            <a:spLocks noGrp="1"/>
          </p:cNvSpPr>
          <p:nvPr>
            <p:ph idx="1"/>
          </p:nvPr>
        </p:nvSpPr>
        <p:spPr>
          <a:xfrm>
            <a:off x="734807" y="1013622"/>
            <a:ext cx="10618993" cy="5240269"/>
          </a:xfrm>
        </p:spPr>
        <p:txBody>
          <a:bodyPr/>
          <a:lstStyle/>
          <a:p>
            <a:pPr marL="0" indent="0">
              <a:spcAft>
                <a:spcPts val="600"/>
              </a:spcAft>
              <a:buNone/>
            </a:pPr>
            <a:r>
              <a:rPr lang="en-US" b="1" dirty="0">
                <a:solidFill>
                  <a:srgbClr val="0C70AC"/>
                </a:solidFill>
              </a:rPr>
              <a:t>AESS FALCON Innovation Program</a:t>
            </a:r>
          </a:p>
          <a:p>
            <a:pPr>
              <a:spcBef>
                <a:spcPts val="600"/>
              </a:spcBef>
              <a:spcAft>
                <a:spcPts val="600"/>
              </a:spcAft>
            </a:pPr>
            <a:r>
              <a:rPr lang="en-US" sz="2000" b="1" dirty="0"/>
              <a:t>Pilot Project (Example) </a:t>
            </a:r>
            <a:r>
              <a:rPr lang="en-US" sz="2000" dirty="0"/>
              <a:t>– Hybrid-Electric VTOL Drone for Advanced Air Mobility</a:t>
            </a:r>
          </a:p>
        </p:txBody>
      </p:sp>
      <p:sp>
        <p:nvSpPr>
          <p:cNvPr id="4" name="TextBox 3">
            <a:extLst>
              <a:ext uri="{FF2B5EF4-FFF2-40B4-BE49-F238E27FC236}">
                <a16:creationId xmlns:a16="http://schemas.microsoft.com/office/drawing/2014/main" id="{98B57C11-C64C-62F2-6BC9-00F841DE09D0}"/>
              </a:ext>
            </a:extLst>
          </p:cNvPr>
          <p:cNvSpPr txBox="1"/>
          <p:nvPr/>
        </p:nvSpPr>
        <p:spPr>
          <a:xfrm>
            <a:off x="166059" y="6428989"/>
            <a:ext cx="6094562" cy="369332"/>
          </a:xfrm>
          <a:prstGeom prst="rect">
            <a:avLst/>
          </a:prstGeom>
          <a:noFill/>
        </p:spPr>
        <p:txBody>
          <a:bodyPr wrap="square">
            <a:spAutoFit/>
          </a:bodyPr>
          <a:lstStyle/>
          <a:p>
            <a:r>
              <a:rPr lang="en-US" b="0" i="0" dirty="0">
                <a:solidFill>
                  <a:srgbClr val="000000"/>
                </a:solidFill>
                <a:effectLst/>
                <a:latin typeface="Aptos" panose="020B0004020202020204" pitchFamily="34" charset="0"/>
              </a:rPr>
              <a:t>IEEE Confidential</a:t>
            </a:r>
            <a:endParaRPr lang="en-US" dirty="0"/>
          </a:p>
        </p:txBody>
      </p:sp>
      <p:sp>
        <p:nvSpPr>
          <p:cNvPr id="7" name="Title 2">
            <a:extLst>
              <a:ext uri="{FF2B5EF4-FFF2-40B4-BE49-F238E27FC236}">
                <a16:creationId xmlns:a16="http://schemas.microsoft.com/office/drawing/2014/main" id="{BC360579-4865-A481-D777-A0D95656B616}"/>
              </a:ext>
            </a:extLst>
          </p:cNvPr>
          <p:cNvSpPr>
            <a:spLocks noGrp="1"/>
          </p:cNvSpPr>
          <p:nvPr>
            <p:ph type="title"/>
          </p:nvPr>
        </p:nvSpPr>
        <p:spPr>
          <a:xfrm>
            <a:off x="734807" y="59679"/>
            <a:ext cx="10515600" cy="483395"/>
          </a:xfrm>
        </p:spPr>
        <p:txBody>
          <a:bodyPr/>
          <a:lstStyle/>
          <a:p>
            <a:r>
              <a:rPr lang="en-US" dirty="0"/>
              <a:t>TechOps Action Items</a:t>
            </a:r>
          </a:p>
        </p:txBody>
      </p:sp>
      <p:pic>
        <p:nvPicPr>
          <p:cNvPr id="3" name="Picture 2">
            <a:extLst>
              <a:ext uri="{FF2B5EF4-FFF2-40B4-BE49-F238E27FC236}">
                <a16:creationId xmlns:a16="http://schemas.microsoft.com/office/drawing/2014/main" id="{24A40520-8859-904A-5DA7-B06336178BD5}"/>
              </a:ext>
            </a:extLst>
          </p:cNvPr>
          <p:cNvPicPr>
            <a:picLocks noChangeAspect="1"/>
          </p:cNvPicPr>
          <p:nvPr/>
        </p:nvPicPr>
        <p:blipFill>
          <a:blip r:embed="rId2"/>
          <a:srcRect l="1175" t="-1297" r="3538" b="4858"/>
          <a:stretch>
            <a:fillRect/>
          </a:stretch>
        </p:blipFill>
        <p:spPr>
          <a:xfrm>
            <a:off x="9163456" y="935801"/>
            <a:ext cx="1998784" cy="776387"/>
          </a:xfrm>
          <a:prstGeom prst="rect">
            <a:avLst/>
          </a:prstGeom>
        </p:spPr>
      </p:pic>
      <p:pic>
        <p:nvPicPr>
          <p:cNvPr id="5" name="Picture 4">
            <a:extLst>
              <a:ext uri="{FF2B5EF4-FFF2-40B4-BE49-F238E27FC236}">
                <a16:creationId xmlns:a16="http://schemas.microsoft.com/office/drawing/2014/main" id="{F633E1B9-2A40-530E-6C7A-E7CD6655DC29}"/>
              </a:ext>
            </a:extLst>
          </p:cNvPr>
          <p:cNvPicPr>
            <a:picLocks noChangeAspect="1"/>
          </p:cNvPicPr>
          <p:nvPr/>
        </p:nvPicPr>
        <p:blipFill>
          <a:blip r:embed="rId3"/>
          <a:stretch>
            <a:fillRect/>
          </a:stretch>
        </p:blipFill>
        <p:spPr>
          <a:xfrm>
            <a:off x="1887082" y="2104915"/>
            <a:ext cx="8379358" cy="4236525"/>
          </a:xfrm>
          <a:prstGeom prst="rect">
            <a:avLst/>
          </a:prstGeom>
        </p:spPr>
      </p:pic>
    </p:spTree>
    <p:extLst>
      <p:ext uri="{BB962C8B-B14F-4D97-AF65-F5344CB8AC3E}">
        <p14:creationId xmlns:p14="http://schemas.microsoft.com/office/powerpoint/2010/main" val="94594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F66F2-51BF-5A36-7379-D6B5D2AACB0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9E28833-23F9-BD9C-BAFF-1E341F137876}"/>
              </a:ext>
            </a:extLst>
          </p:cNvPr>
          <p:cNvSpPr txBox="1"/>
          <p:nvPr/>
        </p:nvSpPr>
        <p:spPr>
          <a:xfrm>
            <a:off x="166059" y="6428989"/>
            <a:ext cx="6094562" cy="369332"/>
          </a:xfrm>
          <a:prstGeom prst="rect">
            <a:avLst/>
          </a:prstGeom>
          <a:noFill/>
        </p:spPr>
        <p:txBody>
          <a:bodyPr wrap="square">
            <a:spAutoFit/>
          </a:bodyPr>
          <a:lstStyle/>
          <a:p>
            <a:r>
              <a:rPr lang="en-US" b="0" i="0" dirty="0">
                <a:solidFill>
                  <a:srgbClr val="000000"/>
                </a:solidFill>
                <a:effectLst/>
                <a:latin typeface="Aptos" panose="020B0004020202020204" pitchFamily="34" charset="0"/>
              </a:rPr>
              <a:t>IEEE Confidential</a:t>
            </a:r>
            <a:endParaRPr lang="en-US" dirty="0"/>
          </a:p>
        </p:txBody>
      </p:sp>
      <p:sp>
        <p:nvSpPr>
          <p:cNvPr id="7" name="Title 2">
            <a:extLst>
              <a:ext uri="{FF2B5EF4-FFF2-40B4-BE49-F238E27FC236}">
                <a16:creationId xmlns:a16="http://schemas.microsoft.com/office/drawing/2014/main" id="{EE7056C1-2C58-3CF0-4360-D71FDA3BAC3F}"/>
              </a:ext>
            </a:extLst>
          </p:cNvPr>
          <p:cNvSpPr>
            <a:spLocks noGrp="1"/>
          </p:cNvSpPr>
          <p:nvPr>
            <p:ph type="title"/>
          </p:nvPr>
        </p:nvSpPr>
        <p:spPr>
          <a:xfrm>
            <a:off x="734807" y="59679"/>
            <a:ext cx="10515600" cy="483395"/>
          </a:xfrm>
        </p:spPr>
        <p:txBody>
          <a:bodyPr/>
          <a:lstStyle/>
          <a:p>
            <a:r>
              <a:rPr lang="en-US" dirty="0"/>
              <a:t>TechOps Action Items Register</a:t>
            </a:r>
          </a:p>
        </p:txBody>
      </p:sp>
      <p:graphicFrame>
        <p:nvGraphicFramePr>
          <p:cNvPr id="8" name="Table 7">
            <a:extLst>
              <a:ext uri="{FF2B5EF4-FFF2-40B4-BE49-F238E27FC236}">
                <a16:creationId xmlns:a16="http://schemas.microsoft.com/office/drawing/2014/main" id="{AA116FBB-DA1C-DE1C-9C92-F0AEAEBA5A1D}"/>
              </a:ext>
            </a:extLst>
          </p:cNvPr>
          <p:cNvGraphicFramePr>
            <a:graphicFrameLocks noGrp="1"/>
          </p:cNvGraphicFramePr>
          <p:nvPr/>
        </p:nvGraphicFramePr>
        <p:xfrm>
          <a:off x="734806" y="1079775"/>
          <a:ext cx="10695193" cy="4791707"/>
        </p:xfrm>
        <a:graphic>
          <a:graphicData uri="http://schemas.openxmlformats.org/drawingml/2006/table">
            <a:tbl>
              <a:tblPr firstRow="1" firstCol="1" bandRow="1"/>
              <a:tblGrid>
                <a:gridCol w="1238972">
                  <a:extLst>
                    <a:ext uri="{9D8B030D-6E8A-4147-A177-3AD203B41FA5}">
                      <a16:colId xmlns:a16="http://schemas.microsoft.com/office/drawing/2014/main" val="3200145161"/>
                    </a:ext>
                  </a:extLst>
                </a:gridCol>
                <a:gridCol w="9456221">
                  <a:extLst>
                    <a:ext uri="{9D8B030D-6E8A-4147-A177-3AD203B41FA5}">
                      <a16:colId xmlns:a16="http://schemas.microsoft.com/office/drawing/2014/main" val="3473065193"/>
                    </a:ext>
                  </a:extLst>
                </a:gridCol>
              </a:tblGrid>
              <a:tr h="924119">
                <a:tc>
                  <a:txBody>
                    <a:bodyPr/>
                    <a:lstStyle/>
                    <a:p>
                      <a:pPr algn="ctr">
                        <a:spcBef>
                          <a:spcPts val="1200"/>
                        </a:spcBef>
                        <a:spcAft>
                          <a:spcPts val="1200"/>
                        </a:spcAft>
                        <a:buNone/>
                      </a:pPr>
                      <a:r>
                        <a:rPr lang="en-US" sz="2000" b="1" dirty="0">
                          <a:effectLst/>
                          <a:highlight>
                            <a:srgbClr val="00FF00"/>
                          </a:highlight>
                          <a:latin typeface="Aptos" panose="020B0004020202020204" pitchFamily="34" charset="0"/>
                          <a:ea typeface="Aptos" panose="020B0004020202020204" pitchFamily="34" charset="0"/>
                          <a:cs typeface="Aptos" panose="020B0004020202020204" pitchFamily="34" charset="0"/>
                        </a:rPr>
                        <a:t>AI 1304</a:t>
                      </a:r>
                      <a:endParaRPr lang="en-US" sz="2400" b="1"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1200"/>
                        </a:spcBef>
                        <a:spcAft>
                          <a:spcPts val="1200"/>
                        </a:spcAft>
                        <a:buNone/>
                      </a:pPr>
                      <a:r>
                        <a:rPr lang="en-US" sz="1600" dirty="0">
                          <a:effectLst/>
                          <a:highlight>
                            <a:srgbClr val="00FF00"/>
                          </a:highlight>
                          <a:latin typeface="Aptos" panose="020B0004020202020204" pitchFamily="34" charset="0"/>
                          <a:ea typeface="Aptos" panose="020B0004020202020204" pitchFamily="34" charset="0"/>
                          <a:cs typeface="Aptos" panose="020B0004020202020204" pitchFamily="34" charset="0"/>
                        </a:rPr>
                        <a:t>Roberto Sabatini to send the draft of the Technical Panels Document to Lorenzo Lo Monte by next </a:t>
                      </a:r>
                      <a:r>
                        <a:rPr lang="en-US" sz="1600" dirty="0" err="1">
                          <a:effectLst/>
                          <a:highlight>
                            <a:srgbClr val="00FF00"/>
                          </a:highlight>
                          <a:latin typeface="Aptos" panose="020B0004020202020204" pitchFamily="34" charset="0"/>
                          <a:ea typeface="Aptos" panose="020B0004020202020204" pitchFamily="34" charset="0"/>
                          <a:cs typeface="Aptos" panose="020B0004020202020204" pitchFamily="34" charset="0"/>
                        </a:rPr>
                        <a:t>BoG</a:t>
                      </a:r>
                      <a:r>
                        <a:rPr lang="en-US" sz="1600" dirty="0">
                          <a:effectLst/>
                          <a:highlight>
                            <a:srgbClr val="00FF00"/>
                          </a:highlight>
                          <a:latin typeface="Aptos" panose="020B0004020202020204" pitchFamily="34" charset="0"/>
                          <a:ea typeface="Aptos" panose="020B0004020202020204" pitchFamily="34" charset="0"/>
                          <a:cs typeface="Aptos" panose="020B0004020202020204" pitchFamily="34" charset="0"/>
                        </a:rPr>
                        <a:t> meeting. </a:t>
                      </a:r>
                      <a:r>
                        <a:rPr lang="en-US" sz="1600" b="1" dirty="0">
                          <a:effectLst/>
                          <a:highlight>
                            <a:srgbClr val="00FF00"/>
                          </a:highlight>
                          <a:latin typeface="Aptos" panose="020B0004020202020204" pitchFamily="34" charset="0"/>
                          <a:ea typeface="Aptos" panose="020B0004020202020204" pitchFamily="34" charset="0"/>
                          <a:cs typeface="Aptos" panose="020B0004020202020204" pitchFamily="34" charset="0"/>
                        </a:rPr>
                        <a:t>CLOSED – TechOps Guide sent to Lorenzo, Braham, and Julia (Included as supplementary material to the </a:t>
                      </a:r>
                      <a:r>
                        <a:rPr lang="en-US" sz="1600" b="1" dirty="0" err="1">
                          <a:effectLst/>
                          <a:highlight>
                            <a:srgbClr val="00FF00"/>
                          </a:highlight>
                          <a:latin typeface="Aptos" panose="020B0004020202020204" pitchFamily="34" charset="0"/>
                          <a:ea typeface="Aptos" panose="020B0004020202020204" pitchFamily="34" charset="0"/>
                          <a:cs typeface="Aptos" panose="020B0004020202020204" pitchFamily="34" charset="0"/>
                        </a:rPr>
                        <a:t>BoG</a:t>
                      </a:r>
                      <a:r>
                        <a:rPr lang="en-US" sz="1600" b="1" dirty="0">
                          <a:effectLst/>
                          <a:highlight>
                            <a:srgbClr val="00FF00"/>
                          </a:highlight>
                          <a:latin typeface="Aptos" panose="020B0004020202020204" pitchFamily="34" charset="0"/>
                          <a:ea typeface="Aptos" panose="020B0004020202020204" pitchFamily="34" charset="0"/>
                          <a:cs typeface="Aptos" panose="020B0004020202020204" pitchFamily="34" charset="0"/>
                        </a:rPr>
                        <a:t> Spring meeting documentation)</a:t>
                      </a:r>
                      <a:endParaRPr lang="en-US" sz="1800" b="1"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8541249"/>
                  </a:ext>
                </a:extLst>
              </a:tr>
              <a:tr h="686200">
                <a:tc>
                  <a:txBody>
                    <a:bodyPr/>
                    <a:lstStyle/>
                    <a:p>
                      <a:pPr algn="ctr">
                        <a:spcBef>
                          <a:spcPts val="1200"/>
                        </a:spcBef>
                        <a:spcAft>
                          <a:spcPts val="1200"/>
                        </a:spcAft>
                        <a:buNone/>
                      </a:pPr>
                      <a:r>
                        <a:rPr lang="en-US" sz="2000" b="1" dirty="0">
                          <a:effectLst/>
                          <a:highlight>
                            <a:srgbClr val="FFFF00"/>
                          </a:highlight>
                          <a:latin typeface="Aptos" panose="020B0004020202020204" pitchFamily="34" charset="0"/>
                          <a:ea typeface="Aptos" panose="020B0004020202020204" pitchFamily="34" charset="0"/>
                          <a:cs typeface="Aptos" panose="020B0004020202020204" pitchFamily="34" charset="0"/>
                        </a:rPr>
                        <a:t>AI 1303</a:t>
                      </a:r>
                      <a:endParaRPr lang="en-US" sz="2400" b="1"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1200"/>
                        </a:spcBef>
                        <a:spcAft>
                          <a:spcPts val="1200"/>
                        </a:spcAft>
                        <a:buNone/>
                      </a:pPr>
                      <a:r>
                        <a:rPr lang="en-US" sz="1600" dirty="0">
                          <a:effectLst/>
                          <a:highlight>
                            <a:srgbClr val="FFFF00"/>
                          </a:highlight>
                          <a:latin typeface="Aptos" panose="020B0004020202020204" pitchFamily="34" charset="0"/>
                          <a:ea typeface="Aptos" panose="020B0004020202020204" pitchFamily="34" charset="0"/>
                          <a:cs typeface="Aptos" panose="020B0004020202020204" pitchFamily="34" charset="0"/>
                        </a:rPr>
                        <a:t>Roberto Sabatini to meet and discuss the FALCON Research and Training Program with Industry Relations, Conferences, and Education by Spring </a:t>
                      </a:r>
                      <a:r>
                        <a:rPr lang="en-US" sz="1600" dirty="0" err="1">
                          <a:effectLst/>
                          <a:highlight>
                            <a:srgbClr val="FFFF00"/>
                          </a:highlight>
                          <a:latin typeface="Aptos" panose="020B0004020202020204" pitchFamily="34" charset="0"/>
                          <a:ea typeface="Aptos" panose="020B0004020202020204" pitchFamily="34" charset="0"/>
                          <a:cs typeface="Aptos" panose="020B0004020202020204" pitchFamily="34" charset="0"/>
                        </a:rPr>
                        <a:t>BoG</a:t>
                      </a:r>
                      <a:r>
                        <a:rPr lang="en-US" sz="1600" dirty="0">
                          <a:effectLst/>
                          <a:highlight>
                            <a:srgbClr val="FFFF00"/>
                          </a:highlight>
                          <a:latin typeface="Aptos" panose="020B0004020202020204" pitchFamily="34" charset="0"/>
                          <a:ea typeface="Aptos" panose="020B0004020202020204" pitchFamily="34" charset="0"/>
                          <a:cs typeface="Aptos" panose="020B0004020202020204" pitchFamily="34" charset="0"/>
                        </a:rPr>
                        <a:t> Meeting. </a:t>
                      </a:r>
                      <a:r>
                        <a:rPr lang="en-US" sz="1600" b="1" dirty="0">
                          <a:effectLst/>
                          <a:highlight>
                            <a:srgbClr val="FFFF00"/>
                          </a:highlight>
                          <a:latin typeface="Aptos" panose="020B0004020202020204" pitchFamily="34" charset="0"/>
                          <a:ea typeface="Aptos" panose="020B0004020202020204" pitchFamily="34" charset="0"/>
                          <a:cs typeface="Aptos" panose="020B0004020202020204" pitchFamily="34" charset="0"/>
                        </a:rPr>
                        <a:t>IN PROGRESS – Updated due date is August 2026</a:t>
                      </a:r>
                      <a:endParaRPr lang="en-US"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800401"/>
                  </a:ext>
                </a:extLst>
              </a:tr>
              <a:tr h="933855">
                <a:tc>
                  <a:txBody>
                    <a:bodyPr/>
                    <a:lstStyle/>
                    <a:p>
                      <a:pPr algn="ctr">
                        <a:spcBef>
                          <a:spcPts val="1200"/>
                        </a:spcBef>
                        <a:spcAft>
                          <a:spcPts val="1200"/>
                        </a:spcAft>
                        <a:buNone/>
                      </a:pPr>
                      <a:r>
                        <a:rPr lang="en-US" sz="2000" b="1" dirty="0">
                          <a:effectLst/>
                          <a:highlight>
                            <a:srgbClr val="00FF00"/>
                          </a:highlight>
                          <a:latin typeface="Aptos" panose="020B0004020202020204" pitchFamily="34" charset="0"/>
                          <a:ea typeface="Aptos" panose="020B0004020202020204" pitchFamily="34" charset="0"/>
                          <a:cs typeface="Aptos" panose="020B0004020202020204" pitchFamily="34" charset="0"/>
                        </a:rPr>
                        <a:t>AI 1302</a:t>
                      </a:r>
                      <a:endParaRPr lang="en-US" sz="2400" b="1"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1200"/>
                        </a:spcBef>
                        <a:spcAft>
                          <a:spcPts val="1200"/>
                        </a:spcAft>
                        <a:buNone/>
                      </a:pPr>
                      <a:r>
                        <a:rPr lang="en-US" sz="1600" dirty="0">
                          <a:effectLst/>
                          <a:highlight>
                            <a:srgbClr val="00FF00"/>
                          </a:highlight>
                          <a:latin typeface="Aptos" panose="020B0004020202020204" pitchFamily="34" charset="0"/>
                          <a:ea typeface="Aptos" panose="020B0004020202020204" pitchFamily="34" charset="0"/>
                          <a:cs typeface="Aptos" panose="020B0004020202020204" pitchFamily="34" charset="0"/>
                        </a:rPr>
                        <a:t>Roberto Sabatini to send Julia Briggs information to create a standardized nomination form and timeline for all Technical Panels during a certain time of the year by Spring </a:t>
                      </a:r>
                      <a:r>
                        <a:rPr lang="en-US" sz="1600" dirty="0" err="1">
                          <a:effectLst/>
                          <a:highlight>
                            <a:srgbClr val="00FF00"/>
                          </a:highlight>
                          <a:latin typeface="Aptos" panose="020B0004020202020204" pitchFamily="34" charset="0"/>
                          <a:ea typeface="Aptos" panose="020B0004020202020204" pitchFamily="34" charset="0"/>
                          <a:cs typeface="Aptos" panose="020B0004020202020204" pitchFamily="34" charset="0"/>
                        </a:rPr>
                        <a:t>BoG</a:t>
                      </a:r>
                      <a:r>
                        <a:rPr lang="en-US" sz="1600" dirty="0">
                          <a:effectLst/>
                          <a:highlight>
                            <a:srgbClr val="00FF00"/>
                          </a:highlight>
                          <a:latin typeface="Aptos" panose="020B0004020202020204" pitchFamily="34" charset="0"/>
                          <a:ea typeface="Aptos" panose="020B0004020202020204" pitchFamily="34" charset="0"/>
                          <a:cs typeface="Aptos" panose="020B0004020202020204" pitchFamily="34" charset="0"/>
                        </a:rPr>
                        <a:t> meeting. </a:t>
                      </a:r>
                      <a:r>
                        <a:rPr lang="en-US" sz="1600" b="1" dirty="0">
                          <a:effectLst/>
                          <a:highlight>
                            <a:srgbClr val="00FF00"/>
                          </a:highlight>
                          <a:latin typeface="Aptos" panose="020B0004020202020204" pitchFamily="34" charset="0"/>
                          <a:ea typeface="Aptos" panose="020B0004020202020204" pitchFamily="34" charset="0"/>
                          <a:cs typeface="Aptos" panose="020B0004020202020204" pitchFamily="34" charset="0"/>
                        </a:rPr>
                        <a:t>CLOSED – The procedure is included in the TechOps Guide.</a:t>
                      </a:r>
                      <a:r>
                        <a:rPr lang="en-US" sz="1600" dirty="0">
                          <a:effectLst/>
                          <a:highlight>
                            <a:srgbClr val="00FF00"/>
                          </a:highligh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6813804"/>
                  </a:ext>
                </a:extLst>
              </a:tr>
              <a:tr h="704413">
                <a:tc>
                  <a:txBody>
                    <a:bodyPr/>
                    <a:lstStyle/>
                    <a:p>
                      <a:pPr algn="ctr">
                        <a:spcBef>
                          <a:spcPts val="1200"/>
                        </a:spcBef>
                        <a:spcAft>
                          <a:spcPts val="1200"/>
                        </a:spcAft>
                        <a:buNone/>
                      </a:pPr>
                      <a:r>
                        <a:rPr lang="en-US" sz="2000" b="1" dirty="0">
                          <a:effectLst/>
                          <a:highlight>
                            <a:srgbClr val="00FF00"/>
                          </a:highlight>
                          <a:latin typeface="Aptos" panose="020B0004020202020204" pitchFamily="34" charset="0"/>
                          <a:ea typeface="Aptos" panose="020B0004020202020204" pitchFamily="34" charset="0"/>
                          <a:cs typeface="Aptos" panose="020B0004020202020204" pitchFamily="34" charset="0"/>
                        </a:rPr>
                        <a:t>AI 1301</a:t>
                      </a:r>
                      <a:endParaRPr lang="en-US" sz="2400" b="1"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1200"/>
                        </a:spcBef>
                        <a:spcAft>
                          <a:spcPts val="1200"/>
                        </a:spcAft>
                        <a:buNone/>
                      </a:pPr>
                      <a:r>
                        <a:rPr lang="en-US" sz="1600" dirty="0">
                          <a:effectLst/>
                          <a:highlight>
                            <a:srgbClr val="00FF00"/>
                          </a:highlight>
                          <a:latin typeface="Aptos" panose="020B0004020202020204" pitchFamily="34" charset="0"/>
                          <a:ea typeface="Aptos" panose="020B0004020202020204" pitchFamily="34" charset="0"/>
                          <a:cs typeface="Aptos" panose="020B0004020202020204" pitchFamily="34" charset="0"/>
                        </a:rPr>
                        <a:t>Roberto Sabatini to determine the requirements for TWG to be elevated to Technical Panels by Spring </a:t>
                      </a:r>
                      <a:r>
                        <a:rPr lang="en-US" sz="1600" dirty="0" err="1">
                          <a:effectLst/>
                          <a:highlight>
                            <a:srgbClr val="00FF00"/>
                          </a:highlight>
                          <a:latin typeface="Aptos" panose="020B0004020202020204" pitchFamily="34" charset="0"/>
                          <a:ea typeface="Aptos" panose="020B0004020202020204" pitchFamily="34" charset="0"/>
                          <a:cs typeface="Aptos" panose="020B0004020202020204" pitchFamily="34" charset="0"/>
                        </a:rPr>
                        <a:t>BoG</a:t>
                      </a:r>
                      <a:r>
                        <a:rPr lang="en-US" sz="1600" dirty="0">
                          <a:effectLst/>
                          <a:highlight>
                            <a:srgbClr val="00FF00"/>
                          </a:highlight>
                          <a:latin typeface="Aptos" panose="020B0004020202020204" pitchFamily="34" charset="0"/>
                          <a:ea typeface="Aptos" panose="020B0004020202020204" pitchFamily="34" charset="0"/>
                          <a:cs typeface="Aptos" panose="020B0004020202020204" pitchFamily="34" charset="0"/>
                        </a:rPr>
                        <a:t> meeting. </a:t>
                      </a:r>
                      <a:r>
                        <a:rPr lang="en-US" sz="1600" b="1" dirty="0">
                          <a:effectLst/>
                          <a:highlight>
                            <a:srgbClr val="00FF00"/>
                          </a:highlight>
                          <a:latin typeface="Aptos" panose="020B0004020202020204" pitchFamily="34" charset="0"/>
                          <a:ea typeface="Aptos" panose="020B0004020202020204" pitchFamily="34" charset="0"/>
                          <a:cs typeface="Aptos" panose="020B0004020202020204" pitchFamily="34" charset="0"/>
                        </a:rPr>
                        <a:t>CLOSED - The requirements are included in the TechOps Guide.</a:t>
                      </a:r>
                      <a:endParaRPr lang="en-US"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9418891"/>
                  </a:ext>
                </a:extLst>
              </a:tr>
              <a:tr h="661924">
                <a:tc>
                  <a:txBody>
                    <a:bodyPr/>
                    <a:lstStyle/>
                    <a:p>
                      <a:pPr algn="ctr">
                        <a:spcBef>
                          <a:spcPts val="1200"/>
                        </a:spcBef>
                        <a:spcAft>
                          <a:spcPts val="1200"/>
                        </a:spcAft>
                        <a:buNone/>
                      </a:pPr>
                      <a:r>
                        <a:rPr lang="en-US" sz="2000" b="1" dirty="0">
                          <a:effectLst/>
                          <a:highlight>
                            <a:srgbClr val="FFFF00"/>
                          </a:highlight>
                          <a:latin typeface="Aptos" panose="020B0004020202020204" pitchFamily="34" charset="0"/>
                          <a:ea typeface="Aptos" panose="020B0004020202020204" pitchFamily="34" charset="0"/>
                          <a:cs typeface="Aptos" panose="020B0004020202020204" pitchFamily="34" charset="0"/>
                        </a:rPr>
                        <a:t>AI 1300</a:t>
                      </a:r>
                      <a:endParaRPr lang="en-US" sz="2400" b="1"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1200"/>
                        </a:spcBef>
                        <a:spcAft>
                          <a:spcPts val="1200"/>
                        </a:spcAft>
                        <a:buNone/>
                      </a:pPr>
                      <a:r>
                        <a:rPr lang="en-US" sz="1600" dirty="0">
                          <a:effectLst/>
                          <a:highlight>
                            <a:srgbClr val="FFFF00"/>
                          </a:highlight>
                          <a:latin typeface="Aptos" panose="020B0004020202020204" pitchFamily="34" charset="0"/>
                          <a:ea typeface="Aptos" panose="020B0004020202020204" pitchFamily="34" charset="0"/>
                          <a:cs typeface="Aptos" panose="020B0004020202020204" pitchFamily="34" charset="0"/>
                        </a:rPr>
                        <a:t>Roberto Sabatini to send Julia Briggs the requested support for the TechOps Summit by July1 2026</a:t>
                      </a:r>
                      <a:r>
                        <a:rPr lang="en-US" sz="1600" b="1" dirty="0">
                          <a:effectLst/>
                          <a:highlight>
                            <a:srgbClr val="FFFF00"/>
                          </a:highlight>
                          <a:latin typeface="Aptos" panose="020B0004020202020204" pitchFamily="34" charset="0"/>
                          <a:ea typeface="Aptos" panose="020B0004020202020204" pitchFamily="34" charset="0"/>
                          <a:cs typeface="Aptos" panose="020B0004020202020204" pitchFamily="34" charset="0"/>
                        </a:rPr>
                        <a:t>. IN PROGRESS – Detailed requirements will be shared by the set due date of July 1, 2026.</a:t>
                      </a:r>
                      <a:endParaRPr lang="en-US"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9521097"/>
                  </a:ext>
                </a:extLst>
              </a:tr>
              <a:tr h="881196">
                <a:tc>
                  <a:txBody>
                    <a:bodyPr/>
                    <a:lstStyle/>
                    <a:p>
                      <a:pPr algn="ctr">
                        <a:spcBef>
                          <a:spcPts val="1200"/>
                        </a:spcBef>
                        <a:spcAft>
                          <a:spcPts val="1200"/>
                        </a:spcAft>
                        <a:buNone/>
                      </a:pPr>
                      <a:r>
                        <a:rPr lang="en-US" sz="2000" b="1" dirty="0">
                          <a:effectLst/>
                          <a:highlight>
                            <a:srgbClr val="00FF00"/>
                          </a:highlight>
                          <a:latin typeface="Aptos" panose="020B0004020202020204" pitchFamily="34" charset="0"/>
                          <a:ea typeface="Aptos" panose="020B0004020202020204" pitchFamily="34" charset="0"/>
                          <a:cs typeface="Aptos" panose="020B0004020202020204" pitchFamily="34" charset="0"/>
                        </a:rPr>
                        <a:t>AI 1242</a:t>
                      </a:r>
                      <a:endParaRPr lang="en-US" sz="2400" b="1"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Bef>
                          <a:spcPts val="1200"/>
                        </a:spcBef>
                        <a:spcAft>
                          <a:spcPts val="1200"/>
                        </a:spcAft>
                        <a:buNone/>
                      </a:pPr>
                      <a:r>
                        <a:rPr lang="en-US" sz="1600" dirty="0">
                          <a:effectLst/>
                          <a:highlight>
                            <a:srgbClr val="00FF00"/>
                          </a:highlight>
                          <a:latin typeface="Aptos" panose="020B0004020202020204" pitchFamily="34" charset="0"/>
                          <a:ea typeface="Aptos" panose="020B0004020202020204" pitchFamily="34" charset="0"/>
                          <a:cs typeface="Aptos" panose="020B0004020202020204" pitchFamily="34" charset="0"/>
                        </a:rPr>
                        <a:t>Roberto Sabatini to partner with Julia Briggs to update the Delphi survey to be distributed to all AESS members by December 2025. </a:t>
                      </a:r>
                      <a:r>
                        <a:rPr lang="en-US" sz="1600" b="1" dirty="0">
                          <a:effectLst/>
                          <a:highlight>
                            <a:srgbClr val="00FF00"/>
                          </a:highlight>
                          <a:latin typeface="Aptos" panose="020B0004020202020204" pitchFamily="34" charset="0"/>
                          <a:ea typeface="Aptos" panose="020B0004020202020204" pitchFamily="34" charset="0"/>
                          <a:cs typeface="Aptos" panose="020B0004020202020204" pitchFamily="34" charset="0"/>
                        </a:rPr>
                        <a:t>CLOSED and Text of Phase 2 Survey already in Julia’s possession (AESS Admin will deploy the Phase 2 survey by May 31, 2026).</a:t>
                      </a:r>
                      <a:r>
                        <a:rPr lang="en-US" sz="1600" dirty="0">
                          <a:effectLst/>
                          <a:highlight>
                            <a:srgbClr val="00FF00"/>
                          </a:highligh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408613"/>
                  </a:ext>
                </a:extLst>
              </a:tr>
            </a:tbl>
          </a:graphicData>
        </a:graphic>
      </p:graphicFrame>
    </p:spTree>
    <p:extLst>
      <p:ext uri="{BB962C8B-B14F-4D97-AF65-F5344CB8AC3E}">
        <p14:creationId xmlns:p14="http://schemas.microsoft.com/office/powerpoint/2010/main" val="2209113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90354-0067-E39A-A684-F3CE08C227C3}"/>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08869B49-BA03-E8E2-B054-DEDE36FFFD74}"/>
              </a:ext>
            </a:extLst>
          </p:cNvPr>
          <p:cNvSpPr>
            <a:spLocks noGrp="1"/>
          </p:cNvSpPr>
          <p:nvPr>
            <p:ph idx="1"/>
          </p:nvPr>
        </p:nvSpPr>
        <p:spPr>
          <a:xfrm>
            <a:off x="734807" y="1188720"/>
            <a:ext cx="10618993" cy="4988243"/>
          </a:xfr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8288" indent="-268288"/>
            <a:r>
              <a:rPr lang="en-US" sz="2400" b="1" dirty="0">
                <a:solidFill>
                  <a:srgbClr val="0C70AC"/>
                </a:solidFill>
              </a:rPr>
              <a:t>The TechOps Committee moves to allocate up to USD 15,000 to establish the FALCON Innovation Program, supporting its initial development, organization, and execution.</a:t>
            </a:r>
          </a:p>
          <a:p>
            <a:pPr marL="268288" indent="-268288"/>
            <a:r>
              <a:rPr lang="en-US" dirty="0"/>
              <a:t>Pros: </a:t>
            </a:r>
          </a:p>
          <a:p>
            <a:pPr lvl="1"/>
            <a:r>
              <a:rPr lang="en-US" b="1" dirty="0"/>
              <a:t>Promotes Global Collaboration Across Disciplines: </a:t>
            </a:r>
            <a:r>
              <a:rPr lang="en-US" dirty="0"/>
              <a:t>The FALCON program will foster synergy among international researchers, industry professionals, and academic institutions, enabling impactful partnerships and knowledge-sharing.</a:t>
            </a:r>
          </a:p>
          <a:p>
            <a:pPr lvl="1"/>
            <a:r>
              <a:rPr lang="en-US" b="1" dirty="0"/>
              <a:t>Advances Research and Training Initiatives: </a:t>
            </a:r>
            <a:r>
              <a:rPr lang="en-US" dirty="0"/>
              <a:t>The program will serve as a platform for strategizing and implementing cutting-edge research projects and innovative training opportunities, directly contributing to AESS goals.</a:t>
            </a:r>
          </a:p>
          <a:p>
            <a:pPr lvl="1"/>
            <a:r>
              <a:rPr lang="en-US" b="1" dirty="0"/>
              <a:t>Encourages Diversity and Accessibility: </a:t>
            </a:r>
            <a:r>
              <a:rPr lang="en-US" dirty="0"/>
              <a:t>Financial support will enable the program to engage participants from underrepresented regions, demographics, and disciplines, increasing global participation and visibility.</a:t>
            </a:r>
          </a:p>
          <a:p>
            <a:pPr lvl="1"/>
            <a:r>
              <a:rPr lang="en-US" b="1" dirty="0"/>
              <a:t>Provides Foundational and Administrative Support: </a:t>
            </a:r>
            <a:r>
              <a:rPr lang="en-US" dirty="0"/>
              <a:t>Allocating financial resources will ensure the successful establishment of the program, allowing for efficient setup, outreach, and initial operational execution.</a:t>
            </a:r>
          </a:p>
          <a:p>
            <a:pPr marL="268288" lvl="1" indent="-268288">
              <a:spcBef>
                <a:spcPts val="1000"/>
              </a:spcBef>
              <a:buFont typeface="LucidaGrande" charset="0"/>
              <a:buChar char="▸"/>
            </a:pPr>
            <a:r>
              <a:rPr lang="en-US" sz="2200" dirty="0"/>
              <a:t>Cons: </a:t>
            </a:r>
            <a:r>
              <a:rPr lang="en-US" sz="1900" u="sng" dirty="0"/>
              <a:t>None identified.</a:t>
            </a:r>
          </a:p>
          <a:p>
            <a:pPr marL="268288" indent="-268288"/>
            <a:r>
              <a:rPr lang="en-US" dirty="0"/>
              <a:t>Financial Implications: </a:t>
            </a:r>
          </a:p>
          <a:p>
            <a:pPr marL="268288" indent="0">
              <a:lnSpc>
                <a:spcPct val="110000"/>
              </a:lnSpc>
              <a:spcBef>
                <a:spcPts val="0"/>
              </a:spcBef>
              <a:buNone/>
            </a:pPr>
            <a:r>
              <a:rPr lang="en-US" sz="1900" dirty="0"/>
              <a:t>Up to USD 15,000 will be allocated in the first year to support the establishment and initial activities of the FALCON Innovation Program. This funding will cover program development, marketing and outreach, pilot projects, administrative setup, and other operational costs as required.</a:t>
            </a:r>
          </a:p>
        </p:txBody>
      </p:sp>
      <p:sp>
        <p:nvSpPr>
          <p:cNvPr id="3" name="Title 2">
            <a:extLst>
              <a:ext uri="{FF2B5EF4-FFF2-40B4-BE49-F238E27FC236}">
                <a16:creationId xmlns:a16="http://schemas.microsoft.com/office/drawing/2014/main" id="{D653B8E7-0D57-0881-DC53-CFFC8FACD0ED}"/>
              </a:ext>
            </a:extLst>
          </p:cNvPr>
          <p:cNvSpPr>
            <a:spLocks noGrp="1"/>
          </p:cNvSpPr>
          <p:nvPr>
            <p:ph type="title"/>
          </p:nvPr>
        </p:nvSpPr>
        <p:spPr>
          <a:xfrm>
            <a:off x="734807" y="59679"/>
            <a:ext cx="10515600" cy="483395"/>
          </a:xfrm>
        </p:spPr>
        <p:txBody>
          <a:bodyPr/>
          <a:lstStyle/>
          <a:p>
            <a:r>
              <a:rPr lang="en-US" dirty="0"/>
              <a:t>TechOps Motion 1</a:t>
            </a:r>
          </a:p>
        </p:txBody>
      </p:sp>
      <p:sp>
        <p:nvSpPr>
          <p:cNvPr id="2" name="TextBox 1">
            <a:extLst>
              <a:ext uri="{FF2B5EF4-FFF2-40B4-BE49-F238E27FC236}">
                <a16:creationId xmlns:a16="http://schemas.microsoft.com/office/drawing/2014/main" id="{4AF0DF11-0A5D-777E-57E6-99B055994608}"/>
              </a:ext>
            </a:extLst>
          </p:cNvPr>
          <p:cNvSpPr txBox="1"/>
          <p:nvPr/>
        </p:nvSpPr>
        <p:spPr>
          <a:xfrm>
            <a:off x="166059" y="6428989"/>
            <a:ext cx="6094562" cy="369332"/>
          </a:xfrm>
          <a:prstGeom prst="rect">
            <a:avLst/>
          </a:prstGeom>
          <a:noFill/>
        </p:spPr>
        <p:txBody>
          <a:bodyPr wrap="square">
            <a:spAutoFit/>
          </a:bodyPr>
          <a:lstStyle/>
          <a:p>
            <a:r>
              <a:rPr lang="en-US" b="0" i="0" dirty="0">
                <a:solidFill>
                  <a:srgbClr val="000000"/>
                </a:solidFill>
                <a:effectLst/>
                <a:latin typeface="Aptos" panose="020B0004020202020204" pitchFamily="34" charset="0"/>
              </a:rPr>
              <a:t>IEEE Confidential</a:t>
            </a:r>
            <a:endParaRPr lang="en-US" dirty="0"/>
          </a:p>
        </p:txBody>
      </p:sp>
    </p:spTree>
    <p:extLst>
      <p:ext uri="{BB962C8B-B14F-4D97-AF65-F5344CB8AC3E}">
        <p14:creationId xmlns:p14="http://schemas.microsoft.com/office/powerpoint/2010/main" val="2299909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A29A5-07CB-FA8D-F727-2FBC4310FE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76F18A-D6EE-63B4-EF67-066ABB7717C6}"/>
              </a:ext>
            </a:extLst>
          </p:cNvPr>
          <p:cNvSpPr>
            <a:spLocks noGrp="1"/>
          </p:cNvSpPr>
          <p:nvPr>
            <p:ph type="title"/>
          </p:nvPr>
        </p:nvSpPr>
        <p:spPr>
          <a:xfrm>
            <a:off x="734807" y="59679"/>
            <a:ext cx="10515600" cy="483395"/>
          </a:xfrm>
        </p:spPr>
        <p:txBody>
          <a:bodyPr/>
          <a:lstStyle/>
          <a:p>
            <a:r>
              <a:rPr lang="en-US" dirty="0"/>
              <a:t>TechOps Motion 1</a:t>
            </a:r>
          </a:p>
        </p:txBody>
      </p:sp>
      <p:sp>
        <p:nvSpPr>
          <p:cNvPr id="2" name="TextBox 1">
            <a:extLst>
              <a:ext uri="{FF2B5EF4-FFF2-40B4-BE49-F238E27FC236}">
                <a16:creationId xmlns:a16="http://schemas.microsoft.com/office/drawing/2014/main" id="{9688BC7A-0553-35E8-0E46-92A4421F83CD}"/>
              </a:ext>
            </a:extLst>
          </p:cNvPr>
          <p:cNvSpPr txBox="1"/>
          <p:nvPr/>
        </p:nvSpPr>
        <p:spPr>
          <a:xfrm>
            <a:off x="166059" y="6428989"/>
            <a:ext cx="6094562" cy="369332"/>
          </a:xfrm>
          <a:prstGeom prst="rect">
            <a:avLst/>
          </a:prstGeom>
          <a:noFill/>
        </p:spPr>
        <p:txBody>
          <a:bodyPr wrap="square">
            <a:spAutoFit/>
          </a:bodyPr>
          <a:lstStyle/>
          <a:p>
            <a:r>
              <a:rPr lang="en-US" b="0" i="0" dirty="0">
                <a:solidFill>
                  <a:srgbClr val="000000"/>
                </a:solidFill>
                <a:effectLst/>
                <a:latin typeface="Aptos" panose="020B0004020202020204" pitchFamily="34" charset="0"/>
              </a:rPr>
              <a:t>IEEE Confidential</a:t>
            </a:r>
            <a:endParaRPr lang="en-US" dirty="0"/>
          </a:p>
        </p:txBody>
      </p:sp>
      <p:sp>
        <p:nvSpPr>
          <p:cNvPr id="6" name="Content Placeholder 5">
            <a:extLst>
              <a:ext uri="{FF2B5EF4-FFF2-40B4-BE49-F238E27FC236}">
                <a16:creationId xmlns:a16="http://schemas.microsoft.com/office/drawing/2014/main" id="{11EEB1C8-3679-6E5E-BF04-B8471BC0FEF0}"/>
              </a:ext>
            </a:extLst>
          </p:cNvPr>
          <p:cNvSpPr>
            <a:spLocks noGrp="1"/>
          </p:cNvSpPr>
          <p:nvPr>
            <p:ph idx="1"/>
          </p:nvPr>
        </p:nvSpPr>
        <p:spPr>
          <a:xfrm>
            <a:off x="734807" y="991910"/>
            <a:ext cx="10618993" cy="4988243"/>
          </a:xfrm>
        </p:spPr>
        <p:txBody>
          <a:bodyPr/>
          <a:lstStyle/>
          <a:p>
            <a:pPr algn="l">
              <a:lnSpc>
                <a:spcPct val="100000"/>
              </a:lnSpc>
              <a:spcBef>
                <a:spcPts val="200"/>
              </a:spcBef>
              <a:spcAft>
                <a:spcPts val="200"/>
              </a:spcAft>
              <a:buNone/>
            </a:pPr>
            <a:r>
              <a:rPr lang="en-US" sz="2400" b="1" dirty="0">
                <a:solidFill>
                  <a:srgbClr val="0C70AC"/>
                </a:solidFill>
              </a:rPr>
              <a:t>Proposed Allocation of Initial Seed Budget (USD 15,000)</a:t>
            </a:r>
          </a:p>
          <a:p>
            <a:pPr>
              <a:lnSpc>
                <a:spcPct val="100000"/>
              </a:lnSpc>
              <a:spcBef>
                <a:spcPts val="200"/>
              </a:spcBef>
              <a:spcAft>
                <a:spcPts val="200"/>
              </a:spcAft>
              <a:buFont typeface="+mj-lt"/>
              <a:buAutoNum type="arabicPeriod"/>
            </a:pPr>
            <a:r>
              <a:rPr lang="en-US" sz="1900" b="1" i="0" dirty="0">
                <a:solidFill>
                  <a:srgbClr val="262626"/>
                </a:solidFill>
                <a:effectLst/>
                <a:latin typeface="SF Pro Text"/>
              </a:rPr>
              <a:t> </a:t>
            </a:r>
            <a:r>
              <a:rPr lang="en-US" sz="1900" b="1" dirty="0">
                <a:solidFill>
                  <a:srgbClr val="262626"/>
                </a:solidFill>
                <a:latin typeface="SF Pro Text"/>
              </a:rPr>
              <a:t> Networking and Partnership Building</a:t>
            </a:r>
            <a:endParaRPr lang="en-US" sz="1900" dirty="0">
              <a:solidFill>
                <a:srgbClr val="262626"/>
              </a:solidFill>
              <a:latin typeface="SF Pro Text"/>
            </a:endParaRPr>
          </a:p>
          <a:p>
            <a:pPr lvl="1">
              <a:lnSpc>
                <a:spcPct val="100000"/>
              </a:lnSpc>
              <a:spcBef>
                <a:spcPts val="200"/>
              </a:spcBef>
              <a:spcAft>
                <a:spcPts val="200"/>
              </a:spcAft>
            </a:pPr>
            <a:r>
              <a:rPr lang="en-US" sz="1400" dirty="0">
                <a:solidFill>
                  <a:srgbClr val="262626"/>
                </a:solidFill>
                <a:latin typeface="SF Pro Text"/>
              </a:rPr>
              <a:t>Host a networking session to connect university students and faculty with aerospace professionals, industry leaders, and potential investors.</a:t>
            </a:r>
          </a:p>
          <a:p>
            <a:pPr lvl="1">
              <a:lnSpc>
                <a:spcPct val="100000"/>
              </a:lnSpc>
              <a:spcBef>
                <a:spcPts val="200"/>
              </a:spcBef>
              <a:spcAft>
                <a:spcPts val="200"/>
              </a:spcAft>
            </a:pPr>
            <a:r>
              <a:rPr lang="en-US" sz="1400" dirty="0">
                <a:solidFill>
                  <a:srgbClr val="262626"/>
                </a:solidFill>
                <a:latin typeface="SF Pro Text"/>
              </a:rPr>
              <a:t>Explore partnerships with local and global aerospace firms for future collaborations.</a:t>
            </a:r>
            <a:br>
              <a:rPr lang="en-US" sz="1400" dirty="0">
                <a:solidFill>
                  <a:srgbClr val="262626"/>
                </a:solidFill>
                <a:latin typeface="SF Pro Text"/>
              </a:rPr>
            </a:br>
            <a:r>
              <a:rPr lang="en-US" sz="1400" b="1" dirty="0">
                <a:solidFill>
                  <a:srgbClr val="262626"/>
                </a:solidFill>
                <a:latin typeface="SF Pro Text"/>
              </a:rPr>
              <a:t>Estimated Cost: $3,000</a:t>
            </a:r>
            <a:endParaRPr lang="en-US" sz="1400" dirty="0">
              <a:solidFill>
                <a:srgbClr val="262626"/>
              </a:solidFill>
              <a:latin typeface="SF Pro Text"/>
            </a:endParaRPr>
          </a:p>
          <a:p>
            <a:pPr algn="l">
              <a:lnSpc>
                <a:spcPct val="100000"/>
              </a:lnSpc>
              <a:spcBef>
                <a:spcPts val="200"/>
              </a:spcBef>
              <a:spcAft>
                <a:spcPts val="200"/>
              </a:spcAft>
              <a:buFont typeface="+mj-lt"/>
              <a:buAutoNum type="arabicPeriod"/>
            </a:pPr>
            <a:r>
              <a:rPr lang="en-US" sz="1900" b="1" i="0" dirty="0">
                <a:solidFill>
                  <a:srgbClr val="262626"/>
                </a:solidFill>
                <a:effectLst/>
                <a:latin typeface="SF Pro Text"/>
              </a:rPr>
              <a:t>Marketing and Outreach</a:t>
            </a:r>
            <a:endParaRPr lang="en-US" sz="1900" b="0" i="0" dirty="0">
              <a:solidFill>
                <a:srgbClr val="262626"/>
              </a:solidFill>
              <a:effectLst/>
              <a:latin typeface="SF Pro Text"/>
            </a:endParaRPr>
          </a:p>
          <a:p>
            <a:pPr lvl="1">
              <a:lnSpc>
                <a:spcPct val="100000"/>
              </a:lnSpc>
              <a:spcBef>
                <a:spcPts val="200"/>
              </a:spcBef>
              <a:spcAft>
                <a:spcPts val="200"/>
              </a:spcAft>
            </a:pPr>
            <a:r>
              <a:rPr lang="en-US" sz="1400" b="0" i="0" dirty="0">
                <a:solidFill>
                  <a:srgbClr val="262626"/>
                </a:solidFill>
                <a:effectLst/>
                <a:latin typeface="SF Pro Text"/>
              </a:rPr>
              <a:t>Create branding materials: logo design (first draft already developed), templates, and initial digital presence (website, social media accounts, email campaigns).</a:t>
            </a:r>
          </a:p>
          <a:p>
            <a:pPr lvl="1">
              <a:lnSpc>
                <a:spcPct val="100000"/>
              </a:lnSpc>
              <a:spcBef>
                <a:spcPts val="200"/>
              </a:spcBef>
              <a:spcAft>
                <a:spcPts val="200"/>
              </a:spcAft>
            </a:pPr>
            <a:r>
              <a:rPr lang="en-US" sz="1400" b="0" i="0" dirty="0">
                <a:solidFill>
                  <a:srgbClr val="262626"/>
                </a:solidFill>
                <a:effectLst/>
                <a:latin typeface="SF Pro Text"/>
              </a:rPr>
              <a:t>Host an official launch event (online or hybrid) to increase visibility.</a:t>
            </a:r>
            <a:br>
              <a:rPr lang="en-US" sz="1400" b="0" i="0" dirty="0">
                <a:solidFill>
                  <a:srgbClr val="262626"/>
                </a:solidFill>
                <a:effectLst/>
                <a:latin typeface="SF Pro Text"/>
              </a:rPr>
            </a:br>
            <a:r>
              <a:rPr lang="en-US" sz="1400" b="1" i="0" dirty="0">
                <a:solidFill>
                  <a:srgbClr val="262626"/>
                </a:solidFill>
                <a:effectLst/>
                <a:latin typeface="SF Pro Text"/>
              </a:rPr>
              <a:t>Estimated Cost: $3,000</a:t>
            </a:r>
            <a:endParaRPr lang="en-US" sz="1400" b="0" i="0" dirty="0">
              <a:solidFill>
                <a:srgbClr val="262626"/>
              </a:solidFill>
              <a:effectLst/>
              <a:latin typeface="SF Pro Text"/>
            </a:endParaRPr>
          </a:p>
          <a:p>
            <a:pPr algn="l">
              <a:lnSpc>
                <a:spcPct val="100000"/>
              </a:lnSpc>
              <a:spcBef>
                <a:spcPts val="200"/>
              </a:spcBef>
              <a:spcAft>
                <a:spcPts val="200"/>
              </a:spcAft>
              <a:buFont typeface="+mj-lt"/>
              <a:buAutoNum type="arabicPeriod"/>
            </a:pPr>
            <a:r>
              <a:rPr lang="en-US" sz="1900" b="1" i="0" dirty="0">
                <a:solidFill>
                  <a:srgbClr val="262626"/>
                </a:solidFill>
                <a:effectLst/>
                <a:latin typeface="SF Pro Text"/>
              </a:rPr>
              <a:t> Workshops and Training Programs</a:t>
            </a:r>
            <a:endParaRPr lang="en-US" sz="1900" b="0" i="0" dirty="0">
              <a:solidFill>
                <a:srgbClr val="262626"/>
              </a:solidFill>
              <a:effectLst/>
              <a:latin typeface="SF Pro Text"/>
            </a:endParaRPr>
          </a:p>
          <a:p>
            <a:pPr lvl="1">
              <a:lnSpc>
                <a:spcPct val="100000"/>
              </a:lnSpc>
              <a:spcBef>
                <a:spcPts val="200"/>
              </a:spcBef>
              <a:spcAft>
                <a:spcPts val="200"/>
              </a:spcAft>
            </a:pPr>
            <a:r>
              <a:rPr lang="en-US" sz="1400" b="0" i="0" dirty="0">
                <a:solidFill>
                  <a:srgbClr val="262626"/>
                </a:solidFill>
                <a:effectLst/>
                <a:latin typeface="SF Pro Text"/>
              </a:rPr>
              <a:t>Conduct 1-2 technical workshops focused on areas relevant to Aerospace Electronic Systems (AES) technologies, including key hardware and software design concepts, standards, and Technology Readiness Levels (TRLs)</a:t>
            </a:r>
          </a:p>
          <a:p>
            <a:pPr lvl="1">
              <a:lnSpc>
                <a:spcPct val="100000"/>
              </a:lnSpc>
              <a:spcBef>
                <a:spcPts val="200"/>
              </a:spcBef>
              <a:spcAft>
                <a:spcPts val="200"/>
              </a:spcAft>
            </a:pPr>
            <a:r>
              <a:rPr lang="en-US" sz="1400" b="0" i="0" dirty="0">
                <a:solidFill>
                  <a:srgbClr val="262626"/>
                </a:solidFill>
                <a:effectLst/>
                <a:latin typeface="SF Pro Text"/>
              </a:rPr>
              <a:t>Engage faculty members or industry experts for mentorship and skills training.</a:t>
            </a:r>
            <a:br>
              <a:rPr lang="en-US" sz="1400" b="0" i="0" dirty="0">
                <a:solidFill>
                  <a:srgbClr val="262626"/>
                </a:solidFill>
                <a:effectLst/>
                <a:latin typeface="SF Pro Text"/>
              </a:rPr>
            </a:br>
            <a:r>
              <a:rPr lang="en-US" sz="1400" b="1" i="0" dirty="0">
                <a:solidFill>
                  <a:srgbClr val="262626"/>
                </a:solidFill>
                <a:effectLst/>
                <a:latin typeface="SF Pro Text"/>
              </a:rPr>
              <a:t>Estimated Cost: $4,000</a:t>
            </a:r>
            <a:endParaRPr lang="en-US" sz="1400" b="0" i="0" dirty="0">
              <a:solidFill>
                <a:srgbClr val="262626"/>
              </a:solidFill>
              <a:effectLst/>
              <a:latin typeface="SF Pro Text"/>
            </a:endParaRPr>
          </a:p>
          <a:p>
            <a:pPr>
              <a:lnSpc>
                <a:spcPct val="100000"/>
              </a:lnSpc>
              <a:spcBef>
                <a:spcPts val="200"/>
              </a:spcBef>
              <a:spcAft>
                <a:spcPts val="200"/>
              </a:spcAft>
              <a:buFont typeface="+mj-lt"/>
              <a:buAutoNum type="arabicPeriod"/>
            </a:pPr>
            <a:r>
              <a:rPr lang="en-US" sz="1900" b="1" dirty="0">
                <a:solidFill>
                  <a:srgbClr val="262626"/>
                </a:solidFill>
                <a:latin typeface="SF Pro Text"/>
              </a:rPr>
              <a:t>Platform Development and Tools</a:t>
            </a:r>
            <a:endParaRPr lang="en-US" sz="1900" dirty="0">
              <a:solidFill>
                <a:srgbClr val="262626"/>
              </a:solidFill>
              <a:latin typeface="SF Pro Text"/>
            </a:endParaRPr>
          </a:p>
          <a:p>
            <a:pPr lvl="1">
              <a:lnSpc>
                <a:spcPct val="100000"/>
              </a:lnSpc>
              <a:spcBef>
                <a:spcPts val="200"/>
              </a:spcBef>
              <a:spcAft>
                <a:spcPts val="200"/>
              </a:spcAft>
            </a:pPr>
            <a:r>
              <a:rPr lang="en-US" sz="1400" dirty="0">
                <a:solidFill>
                  <a:srgbClr val="262626"/>
                </a:solidFill>
                <a:latin typeface="SF Pro Text"/>
              </a:rPr>
              <a:t>Fund 1–2 small pilot projects or mini-research initiatives to demonstrate the efficacy of the accelerator.</a:t>
            </a:r>
          </a:p>
          <a:p>
            <a:pPr lvl="1">
              <a:lnSpc>
                <a:spcPct val="100000"/>
              </a:lnSpc>
              <a:spcBef>
                <a:spcPts val="200"/>
              </a:spcBef>
              <a:spcAft>
                <a:spcPts val="200"/>
              </a:spcAft>
            </a:pPr>
            <a:r>
              <a:rPr lang="en-US" sz="1400" dirty="0">
                <a:solidFill>
                  <a:srgbClr val="262626"/>
                </a:solidFill>
                <a:latin typeface="SF Pro Text"/>
              </a:rPr>
              <a:t>Offer grants of $2,000 per team for completing proof-of-concept work (TRL 3–4).</a:t>
            </a:r>
            <a:br>
              <a:rPr lang="en-US" sz="1400" dirty="0">
                <a:solidFill>
                  <a:srgbClr val="262626"/>
                </a:solidFill>
                <a:latin typeface="SF Pro Text"/>
              </a:rPr>
            </a:br>
            <a:r>
              <a:rPr lang="en-US" sz="1400" b="1" dirty="0">
                <a:solidFill>
                  <a:srgbClr val="262626"/>
                </a:solidFill>
                <a:latin typeface="SF Pro Text"/>
              </a:rPr>
              <a:t>Estimated Cost: $5,000</a:t>
            </a:r>
            <a:endParaRPr lang="en-US" sz="1400" dirty="0">
              <a:solidFill>
                <a:srgbClr val="262626"/>
              </a:solidFill>
              <a:latin typeface="SF Pro Text"/>
            </a:endParaRPr>
          </a:p>
          <a:p>
            <a:pPr>
              <a:lnSpc>
                <a:spcPct val="100000"/>
              </a:lnSpc>
              <a:spcBef>
                <a:spcPts val="200"/>
              </a:spcBef>
              <a:spcAft>
                <a:spcPts val="200"/>
              </a:spcAft>
              <a:buNone/>
            </a:pPr>
            <a:br>
              <a:rPr lang="en-US" sz="2000" dirty="0"/>
            </a:br>
            <a:endParaRPr lang="en-US" sz="2000" dirty="0"/>
          </a:p>
        </p:txBody>
      </p:sp>
      <p:pic>
        <p:nvPicPr>
          <p:cNvPr id="8" name="Picture 7">
            <a:extLst>
              <a:ext uri="{FF2B5EF4-FFF2-40B4-BE49-F238E27FC236}">
                <a16:creationId xmlns:a16="http://schemas.microsoft.com/office/drawing/2014/main" id="{64CB29F8-DD68-FF97-9DA1-5A24315B39B7}"/>
              </a:ext>
            </a:extLst>
          </p:cNvPr>
          <p:cNvPicPr>
            <a:picLocks noChangeAspect="1"/>
          </p:cNvPicPr>
          <p:nvPr/>
        </p:nvPicPr>
        <p:blipFill>
          <a:blip r:embed="rId2"/>
          <a:srcRect l="1175" t="-1297" r="3538" b="4858"/>
          <a:stretch>
            <a:fillRect/>
          </a:stretch>
        </p:blipFill>
        <p:spPr>
          <a:xfrm>
            <a:off x="9251623" y="895777"/>
            <a:ext cx="1998784" cy="776387"/>
          </a:xfrm>
          <a:prstGeom prst="rect">
            <a:avLst/>
          </a:prstGeom>
        </p:spPr>
      </p:pic>
    </p:spTree>
    <p:extLst>
      <p:ext uri="{BB962C8B-B14F-4D97-AF65-F5344CB8AC3E}">
        <p14:creationId xmlns:p14="http://schemas.microsoft.com/office/powerpoint/2010/main" val="3017200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DC198D4-AEE5-DD59-EAB4-B7217BEC4F4C}"/>
              </a:ext>
            </a:extLst>
          </p:cNvPr>
          <p:cNvSpPr>
            <a:spLocks noGrp="1"/>
          </p:cNvSpPr>
          <p:nvPr>
            <p:ph idx="1"/>
          </p:nvPr>
        </p:nvSpPr>
        <p:spPr>
          <a:xfrm>
            <a:off x="734807" y="1188720"/>
            <a:ext cx="10618993" cy="4988243"/>
          </a:xfr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8288" indent="-268288"/>
            <a:r>
              <a:rPr lang="en-US" b="1" dirty="0">
                <a:solidFill>
                  <a:srgbClr val="0C70AC"/>
                </a:solidFill>
              </a:rPr>
              <a:t>The TechOps Committee moves to allocate up to USD 15,000 per calendar year to fund the TechOps Summit organization and execution (after each Fall </a:t>
            </a:r>
            <a:r>
              <a:rPr lang="en-US" b="1" dirty="0" err="1">
                <a:solidFill>
                  <a:srgbClr val="0C70AC"/>
                </a:solidFill>
              </a:rPr>
              <a:t>BoG</a:t>
            </a:r>
            <a:r>
              <a:rPr lang="en-US" b="1" dirty="0">
                <a:solidFill>
                  <a:srgbClr val="0C70AC"/>
                </a:solidFill>
              </a:rPr>
              <a:t> meeting).</a:t>
            </a:r>
          </a:p>
          <a:p>
            <a:pPr marL="268288" indent="-268288"/>
            <a:r>
              <a:rPr lang="en-US" dirty="0"/>
              <a:t>Pros: </a:t>
            </a:r>
          </a:p>
          <a:p>
            <a:pPr lvl="1"/>
            <a:r>
              <a:rPr lang="en-US" b="1" dirty="0"/>
              <a:t>Enhances Collaboration Across Technical Panels (TPs): </a:t>
            </a:r>
            <a:r>
              <a:rPr lang="en-US" dirty="0"/>
              <a:t>The TechOps Summit has proven to be essential in fostering synergy among TPs and identifying opportunities for joint initiatives. Financial support will ensure the event's continuity and effectiveness.</a:t>
            </a:r>
          </a:p>
          <a:p>
            <a:pPr lvl="1"/>
            <a:r>
              <a:rPr lang="en-US" b="1" dirty="0"/>
              <a:t>Serves as a Platform to Drive Strategic Planning and Innovation: </a:t>
            </a:r>
            <a:r>
              <a:rPr lang="en-US" dirty="0"/>
              <a:t>The Summit allows TPs to exchange ideas, align priorities, and strategize efforts, driving impactful contributions to AESS goals.</a:t>
            </a:r>
          </a:p>
          <a:p>
            <a:pPr lvl="1"/>
            <a:r>
              <a:rPr lang="en-US" b="1" dirty="0"/>
              <a:t>Encourages Industry and Global Participation: </a:t>
            </a:r>
            <a:r>
              <a:rPr lang="en-US" dirty="0"/>
              <a:t>Formal funding will enable the Summit to attract more diverse participation, including industry and international delegates (also beyond the existing TP/TWG membership), thereby increasing visibility and influence.</a:t>
            </a:r>
          </a:p>
          <a:p>
            <a:pPr lvl="1"/>
            <a:r>
              <a:rPr lang="en-US" b="1" dirty="0"/>
              <a:t>Provides Logistical and Administrative Support: </a:t>
            </a:r>
            <a:r>
              <a:rPr lang="en-US" dirty="0"/>
              <a:t>Securing financial backing will enable smooth execution of the Summit, enhancing outcomes and reducing reliance on volunteer resources.</a:t>
            </a:r>
          </a:p>
          <a:p>
            <a:pPr marL="268288" lvl="1" indent="-268288">
              <a:lnSpc>
                <a:spcPct val="100000"/>
              </a:lnSpc>
              <a:spcBef>
                <a:spcPts val="1000"/>
              </a:spcBef>
              <a:buFont typeface="LucidaGrande" charset="0"/>
              <a:buChar char="▸"/>
            </a:pPr>
            <a:r>
              <a:rPr lang="en-US" sz="2200" dirty="0"/>
              <a:t>Cons: </a:t>
            </a:r>
            <a:r>
              <a:rPr lang="en-US" u="sng" dirty="0"/>
              <a:t>None identified.</a:t>
            </a:r>
          </a:p>
          <a:p>
            <a:pPr marL="268288" indent="-268288"/>
            <a:r>
              <a:rPr lang="en-US" dirty="0"/>
              <a:t>Financial Implications: </a:t>
            </a:r>
          </a:p>
          <a:p>
            <a:pPr marL="268288" indent="0">
              <a:lnSpc>
                <a:spcPct val="110000"/>
              </a:lnSpc>
              <a:spcBef>
                <a:spcPts val="0"/>
              </a:spcBef>
              <a:buNone/>
            </a:pPr>
            <a:r>
              <a:rPr lang="en-US" sz="1800" dirty="0"/>
              <a:t>Up to USD 25,000 per calendar year, specifically allocated for the organization, venue logistics, technology platforms, guest speakers, and other operational costs for the TechOps Summit. TP/TWG Chairs will be funded separately through the standard Presidential Travel Approval Form.</a:t>
            </a:r>
            <a:endParaRPr lang="en-US" dirty="0"/>
          </a:p>
        </p:txBody>
      </p:sp>
      <p:sp>
        <p:nvSpPr>
          <p:cNvPr id="3" name="Title 2">
            <a:extLst>
              <a:ext uri="{FF2B5EF4-FFF2-40B4-BE49-F238E27FC236}">
                <a16:creationId xmlns:a16="http://schemas.microsoft.com/office/drawing/2014/main" id="{167BE801-5E3E-5C8F-E06F-28D7DC15F988}"/>
              </a:ext>
            </a:extLst>
          </p:cNvPr>
          <p:cNvSpPr>
            <a:spLocks noGrp="1"/>
          </p:cNvSpPr>
          <p:nvPr>
            <p:ph type="title"/>
          </p:nvPr>
        </p:nvSpPr>
        <p:spPr>
          <a:xfrm>
            <a:off x="734807" y="59679"/>
            <a:ext cx="10515600" cy="483395"/>
          </a:xfrm>
        </p:spPr>
        <p:txBody>
          <a:bodyPr/>
          <a:lstStyle/>
          <a:p>
            <a:r>
              <a:rPr lang="en-US" dirty="0"/>
              <a:t>TechOps Motion 2</a:t>
            </a:r>
          </a:p>
        </p:txBody>
      </p:sp>
      <p:sp>
        <p:nvSpPr>
          <p:cNvPr id="2" name="TextBox 1">
            <a:extLst>
              <a:ext uri="{FF2B5EF4-FFF2-40B4-BE49-F238E27FC236}">
                <a16:creationId xmlns:a16="http://schemas.microsoft.com/office/drawing/2014/main" id="{64D1853D-C9DF-83E9-4F31-71622D5736B4}"/>
              </a:ext>
            </a:extLst>
          </p:cNvPr>
          <p:cNvSpPr txBox="1"/>
          <p:nvPr/>
        </p:nvSpPr>
        <p:spPr>
          <a:xfrm>
            <a:off x="166059" y="6428989"/>
            <a:ext cx="6094562" cy="369332"/>
          </a:xfrm>
          <a:prstGeom prst="rect">
            <a:avLst/>
          </a:prstGeom>
          <a:noFill/>
        </p:spPr>
        <p:txBody>
          <a:bodyPr wrap="square">
            <a:spAutoFit/>
          </a:bodyPr>
          <a:lstStyle/>
          <a:p>
            <a:r>
              <a:rPr lang="en-US" b="0" i="0" dirty="0">
                <a:solidFill>
                  <a:srgbClr val="000000"/>
                </a:solidFill>
                <a:effectLst/>
                <a:latin typeface="Aptos" panose="020B0004020202020204" pitchFamily="34" charset="0"/>
              </a:rPr>
              <a:t>IEEE Confidential</a:t>
            </a:r>
            <a:endParaRPr lang="en-US" dirty="0"/>
          </a:p>
        </p:txBody>
      </p:sp>
    </p:spTree>
    <p:extLst>
      <p:ext uri="{BB962C8B-B14F-4D97-AF65-F5344CB8AC3E}">
        <p14:creationId xmlns:p14="http://schemas.microsoft.com/office/powerpoint/2010/main" val="3663362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5303C-8186-A25E-4211-80D5DE9DD9E1}"/>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2C9E562C-AAE9-4FF0-96A9-ED12F841D019}"/>
              </a:ext>
            </a:extLst>
          </p:cNvPr>
          <p:cNvSpPr>
            <a:spLocks noGrp="1"/>
          </p:cNvSpPr>
          <p:nvPr>
            <p:ph idx="1"/>
          </p:nvPr>
        </p:nvSpPr>
        <p:spPr>
          <a:xfrm>
            <a:off x="734807" y="1188720"/>
            <a:ext cx="10618993" cy="4988243"/>
          </a:xfr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8288" indent="-268288">
              <a:lnSpc>
                <a:spcPct val="100000"/>
              </a:lnSpc>
            </a:pPr>
            <a:r>
              <a:rPr lang="en-US" sz="2100" b="1" dirty="0">
                <a:solidFill>
                  <a:srgbClr val="0C70AC"/>
                </a:solidFill>
              </a:rPr>
              <a:t>The TechOps Committee moves to allocate up to USD 5,000 per calendar year to fund the activities of each Technical Working Group (TWGs), aligned with AESS strategic objectives. Similar to Technical Panels (TPs), the funding requests will be submitted to the VP TechOps for initial screening and voted upon by the members of the TechOps Committee (majority vote required).</a:t>
            </a:r>
          </a:p>
          <a:p>
            <a:pPr marL="268288" indent="-268288"/>
            <a:r>
              <a:rPr lang="en-US" dirty="0"/>
              <a:t>Pros: </a:t>
            </a:r>
          </a:p>
          <a:p>
            <a:pPr lvl="1"/>
            <a:r>
              <a:rPr lang="en-US" b="1" dirty="0"/>
              <a:t>Supports Strategic Objectives: </a:t>
            </a:r>
            <a:r>
              <a:rPr lang="en-US" dirty="0"/>
              <a:t>Financial support for TWGs will enable them to undertake meaningful projects and activities that directly align with and advance AESS’s strategic goals.</a:t>
            </a:r>
          </a:p>
          <a:p>
            <a:pPr lvl="1"/>
            <a:r>
              <a:rPr lang="en-US" b="1" dirty="0"/>
              <a:t>Promotes Innovation: </a:t>
            </a:r>
            <a:r>
              <a:rPr lang="en-US" dirty="0"/>
              <a:t>TWGs are vital for fostering innovation in emerging topics and cutting-edge technologies. Adequate funding ensures that these initiatives can achieve impactful outcomes.</a:t>
            </a:r>
          </a:p>
          <a:p>
            <a:pPr lvl="1"/>
            <a:r>
              <a:rPr lang="en-US" b="1" dirty="0"/>
              <a:t>Parallels Existing TP Processes: </a:t>
            </a:r>
            <a:r>
              <a:rPr lang="en-US" dirty="0"/>
              <a:t>By following a similar model to TPs, the funding allocation process will ensure transparency, accountability, and alignment across all initiatives within TechOps.</a:t>
            </a:r>
          </a:p>
          <a:p>
            <a:pPr lvl="1"/>
            <a:r>
              <a:rPr lang="en-US" b="1" dirty="0"/>
              <a:t>Encourages Interdisciplinary Collaboration: </a:t>
            </a:r>
            <a:r>
              <a:rPr lang="en-US" dirty="0"/>
              <a:t>Providing funds to TWGs will empower cross-disciplinary efforts that bring together diverse expertise from multiple TPs and external stakeholders.</a:t>
            </a:r>
          </a:p>
          <a:p>
            <a:pPr lvl="1"/>
            <a:r>
              <a:rPr lang="en-US" b="1" dirty="0"/>
              <a:t>Enables Global and Industry Participation: </a:t>
            </a:r>
            <a:r>
              <a:rPr lang="en-US" dirty="0"/>
              <a:t>Adequate funding can assist TWGs in hosting events, workshops, and studies that involve international and industry experts, further enhancing AESS’s global reach and influence.</a:t>
            </a:r>
          </a:p>
          <a:p>
            <a:pPr marL="268288" indent="-268288"/>
            <a:r>
              <a:rPr lang="en-US" dirty="0"/>
              <a:t>Cons: </a:t>
            </a:r>
            <a:r>
              <a:rPr lang="en-US" sz="1800" u="sng" dirty="0"/>
              <a:t>None identified</a:t>
            </a:r>
            <a:r>
              <a:rPr lang="en-US" sz="1800" dirty="0"/>
              <a:t>.</a:t>
            </a:r>
          </a:p>
          <a:p>
            <a:pPr marL="268288" indent="-268288"/>
            <a:r>
              <a:rPr lang="en-US" dirty="0"/>
              <a:t>Financial Implications: </a:t>
            </a:r>
          </a:p>
          <a:p>
            <a:pPr marL="268288" indent="0">
              <a:lnSpc>
                <a:spcPct val="110000"/>
              </a:lnSpc>
              <a:spcBef>
                <a:spcPts val="0"/>
              </a:spcBef>
              <a:buNone/>
            </a:pPr>
            <a:r>
              <a:rPr lang="en-US" sz="1800" dirty="0"/>
              <a:t>Up to USD 10,000 per calendar year for the current two active TWGs. Each TWG may request up to USD 5,000 annually, subject to approval by the VP TechOps and a majority vote by the TechOps Committee.</a:t>
            </a:r>
          </a:p>
        </p:txBody>
      </p:sp>
      <p:sp>
        <p:nvSpPr>
          <p:cNvPr id="3" name="Title 2">
            <a:extLst>
              <a:ext uri="{FF2B5EF4-FFF2-40B4-BE49-F238E27FC236}">
                <a16:creationId xmlns:a16="http://schemas.microsoft.com/office/drawing/2014/main" id="{4C46BE11-2616-BC5B-7850-84576BB1FEFB}"/>
              </a:ext>
            </a:extLst>
          </p:cNvPr>
          <p:cNvSpPr>
            <a:spLocks noGrp="1"/>
          </p:cNvSpPr>
          <p:nvPr>
            <p:ph type="title"/>
          </p:nvPr>
        </p:nvSpPr>
        <p:spPr>
          <a:xfrm>
            <a:off x="734807" y="59679"/>
            <a:ext cx="10515600" cy="483395"/>
          </a:xfrm>
        </p:spPr>
        <p:txBody>
          <a:bodyPr/>
          <a:lstStyle/>
          <a:p>
            <a:r>
              <a:rPr lang="en-US" dirty="0"/>
              <a:t>TechOps Motion 3</a:t>
            </a:r>
          </a:p>
        </p:txBody>
      </p:sp>
      <p:sp>
        <p:nvSpPr>
          <p:cNvPr id="2" name="TextBox 1">
            <a:extLst>
              <a:ext uri="{FF2B5EF4-FFF2-40B4-BE49-F238E27FC236}">
                <a16:creationId xmlns:a16="http://schemas.microsoft.com/office/drawing/2014/main" id="{1F170D92-BEBF-AC1C-324D-5117A3439044}"/>
              </a:ext>
            </a:extLst>
          </p:cNvPr>
          <p:cNvSpPr txBox="1"/>
          <p:nvPr/>
        </p:nvSpPr>
        <p:spPr>
          <a:xfrm>
            <a:off x="166059" y="6428989"/>
            <a:ext cx="6094562" cy="369332"/>
          </a:xfrm>
          <a:prstGeom prst="rect">
            <a:avLst/>
          </a:prstGeom>
          <a:noFill/>
        </p:spPr>
        <p:txBody>
          <a:bodyPr wrap="square">
            <a:spAutoFit/>
          </a:bodyPr>
          <a:lstStyle/>
          <a:p>
            <a:r>
              <a:rPr lang="en-US" b="0" i="0" dirty="0">
                <a:solidFill>
                  <a:srgbClr val="000000"/>
                </a:solidFill>
                <a:effectLst/>
                <a:latin typeface="Aptos" panose="020B0004020202020204" pitchFamily="34" charset="0"/>
              </a:rPr>
              <a:t>IEEE Confidential</a:t>
            </a:r>
            <a:endParaRPr lang="en-US" dirty="0"/>
          </a:p>
        </p:txBody>
      </p:sp>
    </p:spTree>
    <p:extLst>
      <p:ext uri="{BB962C8B-B14F-4D97-AF65-F5344CB8AC3E}">
        <p14:creationId xmlns:p14="http://schemas.microsoft.com/office/powerpoint/2010/main" val="2440662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89413-46A5-3030-C166-22851B9662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387215-9B54-2F9F-9710-B77EAD45E1AB}"/>
              </a:ext>
            </a:extLst>
          </p:cNvPr>
          <p:cNvSpPr>
            <a:spLocks noGrp="1"/>
          </p:cNvSpPr>
          <p:nvPr>
            <p:ph type="ctrTitle"/>
          </p:nvPr>
        </p:nvSpPr>
        <p:spPr>
          <a:xfrm>
            <a:off x="939209" y="2037698"/>
            <a:ext cx="10313581" cy="2788347"/>
          </a:xfrm>
        </p:spPr>
        <p:txBody>
          <a:bodyPr/>
          <a:lstStyle/>
          <a:p>
            <a:pPr>
              <a:lnSpc>
                <a:spcPct val="100000"/>
              </a:lnSpc>
            </a:pPr>
            <a:r>
              <a:rPr lang="en-US" sz="4400" b="1" dirty="0">
                <a:solidFill>
                  <a:schemeClr val="bg1"/>
                </a:solidFill>
                <a:latin typeface="Calibri" panose="020F0502020204030204" pitchFamily="34" charset="0"/>
                <a:ea typeface="Calibri" panose="020F0502020204030204" pitchFamily="34" charset="0"/>
                <a:cs typeface="Calibri" panose="020F0502020204030204" pitchFamily="34" charset="0"/>
              </a:rPr>
              <a:t>Contributions from Technical Panels and Technical Working Groups</a:t>
            </a:r>
            <a:br>
              <a:rPr lang="en-US" sz="4400" dirty="0">
                <a:solidFill>
                  <a:schemeClr val="bg1"/>
                </a:solidFill>
              </a:rPr>
            </a:br>
            <a:br>
              <a:rPr lang="en-US" sz="4400" dirty="0">
                <a:solidFill>
                  <a:schemeClr val="bg1"/>
                </a:solidFill>
              </a:rPr>
            </a:br>
            <a:r>
              <a:rPr lang="en-US" sz="2400" b="1" dirty="0">
                <a:solidFill>
                  <a:schemeClr val="accent4">
                    <a:lumMod val="60000"/>
                    <a:lumOff val="40000"/>
                  </a:schemeClr>
                </a:solidFill>
              </a:rPr>
              <a:t>NOTE: The full slide packs from the TP/TWG Chairs (Semi-Annual Reports)                          are included in the </a:t>
            </a:r>
            <a:r>
              <a:rPr lang="en-US" sz="2400" b="1" dirty="0" err="1">
                <a:solidFill>
                  <a:schemeClr val="accent4">
                    <a:lumMod val="60000"/>
                    <a:lumOff val="40000"/>
                  </a:schemeClr>
                </a:solidFill>
              </a:rPr>
              <a:t>BoG</a:t>
            </a:r>
            <a:r>
              <a:rPr lang="en-US" sz="2400" b="1" dirty="0">
                <a:solidFill>
                  <a:schemeClr val="accent4">
                    <a:lumMod val="60000"/>
                    <a:lumOff val="40000"/>
                  </a:schemeClr>
                </a:solidFill>
              </a:rPr>
              <a:t> Documentation as Supplementary Material</a:t>
            </a:r>
            <a:endParaRPr lang="en-US" sz="4400" b="1" dirty="0">
              <a:solidFill>
                <a:schemeClr val="accent4">
                  <a:lumMod val="60000"/>
                  <a:lumOff val="40000"/>
                </a:schemeClr>
              </a:solidFill>
            </a:endParaRPr>
          </a:p>
        </p:txBody>
      </p:sp>
      <p:sp>
        <p:nvSpPr>
          <p:cNvPr id="2" name="TextBox 1">
            <a:extLst>
              <a:ext uri="{FF2B5EF4-FFF2-40B4-BE49-F238E27FC236}">
                <a16:creationId xmlns:a16="http://schemas.microsoft.com/office/drawing/2014/main" id="{AC41D9A1-3BB0-E15B-E1DD-8657D754A109}"/>
              </a:ext>
            </a:extLst>
          </p:cNvPr>
          <p:cNvSpPr txBox="1"/>
          <p:nvPr/>
        </p:nvSpPr>
        <p:spPr>
          <a:xfrm>
            <a:off x="1438" y="6558385"/>
            <a:ext cx="6094562" cy="307777"/>
          </a:xfrm>
          <a:prstGeom prst="rect">
            <a:avLst/>
          </a:prstGeom>
          <a:noFill/>
        </p:spPr>
        <p:txBody>
          <a:bodyPr wrap="square">
            <a:spAutoFit/>
          </a:bodyPr>
          <a:lstStyle/>
          <a:p>
            <a:r>
              <a:rPr lang="en-US" sz="1400" b="0" i="0" dirty="0">
                <a:solidFill>
                  <a:srgbClr val="000000"/>
                </a:solidFill>
                <a:effectLst/>
                <a:latin typeface="Aptos" panose="020B0004020202020204" pitchFamily="34" charset="0"/>
              </a:rPr>
              <a:t>IEEE Confidential</a:t>
            </a:r>
            <a:endParaRPr lang="en-US" sz="1400" dirty="0"/>
          </a:p>
        </p:txBody>
      </p:sp>
    </p:spTree>
    <p:extLst>
      <p:ext uri="{BB962C8B-B14F-4D97-AF65-F5344CB8AC3E}">
        <p14:creationId xmlns:p14="http://schemas.microsoft.com/office/powerpoint/2010/main" val="1673145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5AD186-160E-E131-F211-2FCD219B6956}"/>
              </a:ext>
            </a:extLst>
          </p:cNvPr>
          <p:cNvSpPr>
            <a:spLocks noGrp="1"/>
          </p:cNvSpPr>
          <p:nvPr>
            <p:ph type="title"/>
          </p:nvPr>
        </p:nvSpPr>
        <p:spPr/>
        <p:txBody>
          <a:bodyPr/>
          <a:lstStyle/>
          <a:p>
            <a:r>
              <a:rPr lang="en-US" dirty="0"/>
              <a:t>AESS Technical Operations</a:t>
            </a:r>
          </a:p>
        </p:txBody>
      </p:sp>
      <p:sp>
        <p:nvSpPr>
          <p:cNvPr id="5" name="TextBox 4">
            <a:extLst>
              <a:ext uri="{FF2B5EF4-FFF2-40B4-BE49-F238E27FC236}">
                <a16:creationId xmlns:a16="http://schemas.microsoft.com/office/drawing/2014/main" id="{ADD6ABAA-3F8F-F639-3AA8-89145E618CA3}"/>
              </a:ext>
            </a:extLst>
          </p:cNvPr>
          <p:cNvSpPr txBox="1"/>
          <p:nvPr/>
        </p:nvSpPr>
        <p:spPr>
          <a:xfrm>
            <a:off x="166059" y="6428989"/>
            <a:ext cx="6094562" cy="369332"/>
          </a:xfrm>
          <a:prstGeom prst="rect">
            <a:avLst/>
          </a:prstGeom>
          <a:noFill/>
        </p:spPr>
        <p:txBody>
          <a:bodyPr wrap="square">
            <a:spAutoFit/>
          </a:bodyPr>
          <a:lstStyle/>
          <a:p>
            <a:r>
              <a:rPr lang="en-US" b="0" i="0" dirty="0">
                <a:solidFill>
                  <a:srgbClr val="000000"/>
                </a:solidFill>
                <a:effectLst/>
                <a:latin typeface="Aptos" panose="020B0004020202020204" pitchFamily="34" charset="0"/>
              </a:rPr>
              <a:t>IEEE Confidential</a:t>
            </a:r>
            <a:endParaRPr lang="en-US" dirty="0"/>
          </a:p>
        </p:txBody>
      </p:sp>
      <p:grpSp>
        <p:nvGrpSpPr>
          <p:cNvPr id="13" name="Group 12">
            <a:extLst>
              <a:ext uri="{FF2B5EF4-FFF2-40B4-BE49-F238E27FC236}">
                <a16:creationId xmlns:a16="http://schemas.microsoft.com/office/drawing/2014/main" id="{D347B2E1-9532-094B-47D2-C024F4C6C8FF}"/>
              </a:ext>
            </a:extLst>
          </p:cNvPr>
          <p:cNvGrpSpPr/>
          <p:nvPr/>
        </p:nvGrpSpPr>
        <p:grpSpPr>
          <a:xfrm>
            <a:off x="385482" y="1210142"/>
            <a:ext cx="11806519" cy="4900122"/>
            <a:chOff x="385482" y="1210142"/>
            <a:chExt cx="11806519" cy="4900122"/>
          </a:xfrm>
        </p:grpSpPr>
        <p:pic>
          <p:nvPicPr>
            <p:cNvPr id="8" name="Picture 7">
              <a:extLst>
                <a:ext uri="{FF2B5EF4-FFF2-40B4-BE49-F238E27FC236}">
                  <a16:creationId xmlns:a16="http://schemas.microsoft.com/office/drawing/2014/main" id="{6E5321F5-0DEC-7BEF-AB3D-A383977204C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55421" t="12597" r="5185" b="11895"/>
            <a:stretch>
              <a:fillRect/>
            </a:stretch>
          </p:blipFill>
          <p:spPr>
            <a:xfrm>
              <a:off x="471637" y="1210142"/>
              <a:ext cx="9089819" cy="4900122"/>
            </a:xfrm>
            <a:prstGeom prst="rect">
              <a:avLst/>
            </a:prstGeom>
          </p:spPr>
        </p:pic>
        <p:pic>
          <p:nvPicPr>
            <p:cNvPr id="12" name="Picture 11">
              <a:extLst>
                <a:ext uri="{FF2B5EF4-FFF2-40B4-BE49-F238E27FC236}">
                  <a16:creationId xmlns:a16="http://schemas.microsoft.com/office/drawing/2014/main" id="{587A2409-2A35-3559-FC46-79B5257B77A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60192" t="27382" r="15884" b="6665"/>
            <a:stretch>
              <a:fillRect/>
            </a:stretch>
          </p:blipFill>
          <p:spPr>
            <a:xfrm>
              <a:off x="7242049" y="1708096"/>
              <a:ext cx="4949952" cy="3838060"/>
            </a:xfrm>
            <a:prstGeom prst="rect">
              <a:avLst/>
            </a:prstGeom>
          </p:spPr>
        </p:pic>
        <p:sp>
          <p:nvSpPr>
            <p:cNvPr id="2" name="Rectangle 1">
              <a:extLst>
                <a:ext uri="{FF2B5EF4-FFF2-40B4-BE49-F238E27FC236}">
                  <a16:creationId xmlns:a16="http://schemas.microsoft.com/office/drawing/2014/main" id="{1B0B49E8-B105-DBCE-3DB7-6FD342967B07}"/>
                </a:ext>
              </a:extLst>
            </p:cNvPr>
            <p:cNvSpPr/>
            <p:nvPr/>
          </p:nvSpPr>
          <p:spPr>
            <a:xfrm>
              <a:off x="7242049" y="1708096"/>
              <a:ext cx="1310280" cy="38380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9F70A2A-C816-3F1E-A423-A710DCF8F67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l="62684" t="34491" r="30447" b="25650"/>
            <a:stretch>
              <a:fillRect/>
            </a:stretch>
          </p:blipFill>
          <p:spPr>
            <a:xfrm>
              <a:off x="7280825" y="1593475"/>
              <a:ext cx="1253575" cy="2046059"/>
            </a:xfrm>
            <a:prstGeom prst="rect">
              <a:avLst/>
            </a:prstGeom>
          </p:spPr>
        </p:pic>
        <p:sp>
          <p:nvSpPr>
            <p:cNvPr id="6" name="Rectangle 5">
              <a:extLst>
                <a:ext uri="{FF2B5EF4-FFF2-40B4-BE49-F238E27FC236}">
                  <a16:creationId xmlns:a16="http://schemas.microsoft.com/office/drawing/2014/main" id="{62F4C00E-442A-BB2A-D232-80CF032C1EAD}"/>
                </a:ext>
              </a:extLst>
            </p:cNvPr>
            <p:cNvSpPr/>
            <p:nvPr/>
          </p:nvSpPr>
          <p:spPr>
            <a:xfrm>
              <a:off x="8283388" y="1575545"/>
              <a:ext cx="1559859" cy="1146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D5E3EC2-4FA8-10F8-5DD2-2E84BE8D717F}"/>
                </a:ext>
              </a:extLst>
            </p:cNvPr>
            <p:cNvCxnSpPr/>
            <p:nvPr/>
          </p:nvCxnSpPr>
          <p:spPr>
            <a:xfrm>
              <a:off x="385482" y="1665192"/>
              <a:ext cx="710004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F7CC826-5186-5BEF-B115-7511F52A6987}"/>
                </a:ext>
              </a:extLst>
            </p:cNvPr>
            <p:cNvCxnSpPr>
              <a:cxnSpLocks/>
            </p:cNvCxnSpPr>
            <p:nvPr/>
          </p:nvCxnSpPr>
          <p:spPr>
            <a:xfrm>
              <a:off x="7557247" y="5564840"/>
              <a:ext cx="462578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3441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4827402" y="2016895"/>
            <a:ext cx="6881887"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br>
              <a:rPr lang="en-US" sz="4800" dirty="0">
                <a:solidFill>
                  <a:schemeClr val="bg1"/>
                </a:solidFill>
              </a:rPr>
            </a:br>
            <a:r>
              <a:rPr lang="en-US" sz="4800" dirty="0">
                <a:solidFill>
                  <a:schemeClr val="bg1"/>
                </a:solidFill>
              </a:rPr>
              <a:t>Avionics Systems</a:t>
            </a:r>
            <a:r>
              <a:rPr lang="en-US" dirty="0">
                <a:solidFill>
                  <a:schemeClr val="bg1"/>
                </a:solidFill>
              </a:rPr>
              <a:t> </a:t>
            </a:r>
            <a:br>
              <a:rPr lang="en-US" sz="3200" dirty="0">
                <a:solidFill>
                  <a:schemeClr val="bg1"/>
                </a:solidFill>
              </a:rPr>
            </a:br>
            <a:r>
              <a:rPr lang="en-US" sz="3200" dirty="0">
                <a:solidFill>
                  <a:schemeClr val="bg1"/>
                </a:solidFill>
              </a:rPr>
              <a:t>Technical Operations Panel</a:t>
            </a:r>
          </a:p>
          <a:p>
            <a:r>
              <a:rPr lang="en-US" sz="2800" dirty="0">
                <a:solidFill>
                  <a:schemeClr val="accent4">
                    <a:lumMod val="60000"/>
                    <a:lumOff val="40000"/>
                  </a:schemeClr>
                </a:solidFill>
              </a:rPr>
              <a:t>Semi-Annual Updates</a:t>
            </a:r>
            <a:endParaRPr lang="en-US" sz="3600" dirty="0">
              <a:solidFill>
                <a:schemeClr val="bg1"/>
              </a:solidFill>
            </a:endParaRPr>
          </a:p>
        </p:txBody>
      </p:sp>
      <p:sp>
        <p:nvSpPr>
          <p:cNvPr id="3" name="Subtitle 2">
            <a:extLst>
              <a:ext uri="{FF2B5EF4-FFF2-40B4-BE49-F238E27FC236}">
                <a16:creationId xmlns:a16="http://schemas.microsoft.com/office/drawing/2014/main" id="{7E1FB642-C925-470D-A2D9-02A0B8114332}"/>
              </a:ext>
            </a:extLst>
          </p:cNvPr>
          <p:cNvSpPr>
            <a:spLocks noGrp="1"/>
          </p:cNvSpPr>
          <p:nvPr/>
        </p:nvSpPr>
        <p:spPr>
          <a:xfrm>
            <a:off x="4827402" y="3222436"/>
            <a:ext cx="6881887" cy="226396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Calibri" charset="0"/>
                <a:ea typeface="Calibri" charset="0"/>
                <a:cs typeface="Calibri" charset="0"/>
              </a:defRPr>
            </a:lvl1pPr>
            <a:lvl2pPr marL="457200" indent="0" algn="ctr" defTabSz="914400" rtl="0" eaLnBrk="1" latinLnBrk="0" hangingPunct="1">
              <a:lnSpc>
                <a:spcPct val="90000"/>
              </a:lnSpc>
              <a:spcBef>
                <a:spcPts val="500"/>
              </a:spcBef>
              <a:buClr>
                <a:srgbClr val="0066A1"/>
              </a:buClr>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66A1"/>
              </a:buClr>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66A1"/>
              </a:buClr>
              <a:buFont typeface="Courier New"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900">
                <a:solidFill>
                  <a:schemeClr val="bg1">
                    <a:lumMod val="85000"/>
                  </a:schemeClr>
                </a:solidFill>
              </a:rPr>
              <a:t>Giancarmine Fasano</a:t>
            </a:r>
          </a:p>
          <a:p>
            <a:r>
              <a:rPr lang="en-US" sz="2900">
                <a:solidFill>
                  <a:schemeClr val="bg1">
                    <a:lumMod val="85000"/>
                  </a:schemeClr>
                </a:solidFill>
              </a:rPr>
              <a:t>Chair, Avionics Systems Panel</a:t>
            </a:r>
          </a:p>
          <a:p>
            <a:endParaRPr lang="en-US" sz="1300">
              <a:solidFill>
                <a:schemeClr val="bg1">
                  <a:lumMod val="85000"/>
                </a:schemeClr>
              </a:solidFill>
            </a:endParaRPr>
          </a:p>
          <a:p>
            <a:r>
              <a:rPr lang="en-US" sz="2200">
                <a:solidFill>
                  <a:schemeClr val="bg1">
                    <a:lumMod val="85000"/>
                  </a:schemeClr>
                </a:solidFill>
              </a:rPr>
              <a:t>AESS Board of Governors Meeting – Spring 2026</a:t>
            </a:r>
          </a:p>
          <a:p>
            <a:r>
              <a:rPr lang="en-US" sz="2200">
                <a:solidFill>
                  <a:schemeClr val="bg1">
                    <a:lumMod val="85000"/>
                  </a:schemeClr>
                </a:solidFill>
              </a:rPr>
              <a:t>15-16 May 2025</a:t>
            </a:r>
          </a:p>
          <a:p>
            <a:r>
              <a:rPr lang="en-US" sz="2200">
                <a:solidFill>
                  <a:schemeClr val="bg1">
                    <a:lumMod val="85000"/>
                  </a:schemeClr>
                </a:solidFill>
              </a:rPr>
              <a:t>Phoenix, AZ, USA</a:t>
            </a:r>
            <a:endParaRPr lang="en-US" sz="2200" dirty="0">
              <a:solidFill>
                <a:schemeClr val="bg1">
                  <a:lumMod val="85000"/>
                </a:schemeClr>
              </a:solidFill>
            </a:endParaRPr>
          </a:p>
        </p:txBody>
      </p:sp>
    </p:spTree>
    <p:extLst>
      <p:ext uri="{BB962C8B-B14F-4D97-AF65-F5344CB8AC3E}">
        <p14:creationId xmlns:p14="http://schemas.microsoft.com/office/powerpoint/2010/main" val="2237457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D9A7C509-EE4F-4DF1-A98A-7583113A0FD9}"/>
              </a:ext>
            </a:extLst>
          </p:cNvPr>
          <p:cNvSpPr>
            <a:spLocks noGrp="1" noChangeArrowheads="1"/>
          </p:cNvSpPr>
          <p:nvPr>
            <p:ph idx="1"/>
          </p:nvPr>
        </p:nvSpPr>
        <p:spPr>
          <a:xfrm>
            <a:off x="547725" y="1159799"/>
            <a:ext cx="8207545" cy="5198115"/>
          </a:xfrm>
        </p:spPr>
        <p:txBody>
          <a:bodyPr>
            <a:normAutofit/>
          </a:bodyPr>
          <a:lstStyle/>
          <a:p>
            <a:pPr marL="0" indent="0" algn="just">
              <a:spcAft>
                <a:spcPts val="400"/>
              </a:spcAft>
              <a:buNone/>
            </a:pPr>
            <a:r>
              <a:rPr lang="en-AU" sz="2133" dirty="0">
                <a:solidFill>
                  <a:srgbClr val="003366"/>
                </a:solidFill>
              </a:rPr>
              <a:t>The Avionics Systems Panel (ASP) is composed of IEEE Associate or higher-level members who are representatives of industry, government laboratories, educational institutions and professional societies, and who are active in the domain of Avionics. Its main objectives are:</a:t>
            </a:r>
          </a:p>
        </p:txBody>
      </p:sp>
      <p:sp>
        <p:nvSpPr>
          <p:cNvPr id="12" name="Rectangle 11">
            <a:extLst>
              <a:ext uri="{FF2B5EF4-FFF2-40B4-BE49-F238E27FC236}">
                <a16:creationId xmlns:a16="http://schemas.microsoft.com/office/drawing/2014/main" id="{656E94FA-892B-4429-9520-E13B367CE99F}"/>
              </a:ext>
            </a:extLst>
          </p:cNvPr>
          <p:cNvSpPr/>
          <p:nvPr/>
        </p:nvSpPr>
        <p:spPr>
          <a:xfrm>
            <a:off x="306332" y="2552418"/>
            <a:ext cx="11041227" cy="3468129"/>
          </a:xfrm>
          <a:prstGeom prst="rect">
            <a:avLst/>
          </a:prstGeom>
        </p:spPr>
        <p:txBody>
          <a:bodyPr wrap="square">
            <a:spAutoFit/>
          </a:bodyPr>
          <a:lstStyle/>
          <a:p>
            <a:pPr marL="601118" lvl="1" indent="-332732">
              <a:spcBef>
                <a:spcPts val="667"/>
              </a:spcBef>
              <a:spcAft>
                <a:spcPts val="667"/>
              </a:spcAft>
              <a:buClr>
                <a:srgbClr val="595959"/>
              </a:buClr>
              <a:buFont typeface="Arial" panose="020B0604020202020204" pitchFamily="34" charset="0"/>
              <a:buChar char="•"/>
            </a:pPr>
            <a:r>
              <a:rPr lang="en-AU" sz="1867" dirty="0">
                <a:solidFill>
                  <a:srgbClr val="003366"/>
                </a:solidFill>
                <a:cs typeface="Arial" panose="020B0604020202020204" pitchFamily="34" charset="0"/>
              </a:rPr>
              <a:t>Promote and support collaborative research initiatives in the domain of Avionics</a:t>
            </a:r>
          </a:p>
          <a:p>
            <a:pPr marL="601118" lvl="1" indent="-332732">
              <a:spcBef>
                <a:spcPts val="667"/>
              </a:spcBef>
              <a:spcAft>
                <a:spcPts val="667"/>
              </a:spcAft>
              <a:buClr>
                <a:srgbClr val="595959"/>
              </a:buClr>
              <a:buFont typeface="Arial" panose="020B0604020202020204" pitchFamily="34" charset="0"/>
              <a:buChar char="•"/>
            </a:pPr>
            <a:r>
              <a:rPr lang="en-AU" sz="1867" dirty="0">
                <a:solidFill>
                  <a:srgbClr val="003366"/>
                </a:solidFill>
                <a:cs typeface="Arial" panose="020B0604020202020204" pitchFamily="34" charset="0"/>
              </a:rPr>
              <a:t>Develop and disseminate high-quality IEEE publications in the domain of Avionics</a:t>
            </a:r>
          </a:p>
          <a:p>
            <a:pPr marL="601118" lvl="1" indent="-332732">
              <a:spcBef>
                <a:spcPts val="667"/>
              </a:spcBef>
              <a:spcAft>
                <a:spcPts val="667"/>
              </a:spcAft>
              <a:buClr>
                <a:srgbClr val="595959"/>
              </a:buClr>
              <a:buFont typeface="Arial" panose="020B0604020202020204" pitchFamily="34" charset="0"/>
              <a:buChar char="•"/>
            </a:pPr>
            <a:r>
              <a:rPr lang="en-AU" sz="1867" dirty="0">
                <a:solidFill>
                  <a:srgbClr val="003366"/>
                </a:solidFill>
                <a:cs typeface="Arial" panose="020B0604020202020204" pitchFamily="34" charset="0"/>
              </a:rPr>
              <a:t>Promote and support educational activities in the domain of Avionics</a:t>
            </a:r>
          </a:p>
          <a:p>
            <a:pPr marL="601118" lvl="1" indent="-332732">
              <a:spcBef>
                <a:spcPts val="667"/>
              </a:spcBef>
              <a:spcAft>
                <a:spcPts val="667"/>
              </a:spcAft>
              <a:buClr>
                <a:srgbClr val="595959"/>
              </a:buClr>
              <a:buFont typeface="Arial" panose="020B0604020202020204" pitchFamily="34" charset="0"/>
              <a:buChar char="•"/>
            </a:pPr>
            <a:r>
              <a:rPr lang="en-AU" sz="1867" dirty="0">
                <a:solidFill>
                  <a:srgbClr val="003366"/>
                </a:solidFill>
                <a:cs typeface="Arial" panose="020B0604020202020204" pitchFamily="34" charset="0"/>
              </a:rPr>
              <a:t>Sustain and oversee the programs of the IEEE/AIAA Digital Avionics Systems Conference (DASC) and the Integrated CNS Conference; and contribute to other conferences and dissemination initiatives</a:t>
            </a:r>
          </a:p>
          <a:p>
            <a:pPr marL="601118" lvl="1" indent="-332732">
              <a:spcBef>
                <a:spcPts val="667"/>
              </a:spcBef>
              <a:spcAft>
                <a:spcPts val="667"/>
              </a:spcAft>
              <a:buClr>
                <a:srgbClr val="595959"/>
              </a:buClr>
              <a:buFont typeface="Arial" panose="020B0604020202020204" pitchFamily="34" charset="0"/>
              <a:buChar char="•"/>
            </a:pPr>
            <a:r>
              <a:rPr lang="en-AU" sz="1867" dirty="0">
                <a:solidFill>
                  <a:srgbClr val="003366"/>
                </a:solidFill>
                <a:cs typeface="Arial" panose="020B0604020202020204" pitchFamily="34" charset="0"/>
              </a:rPr>
              <a:t>Manage the nomination and selection of candidates for IEEE Awards in the domain of Avionics</a:t>
            </a:r>
          </a:p>
          <a:p>
            <a:pPr marL="601118" lvl="1" indent="-332732">
              <a:spcBef>
                <a:spcPts val="667"/>
              </a:spcBef>
              <a:spcAft>
                <a:spcPts val="667"/>
              </a:spcAft>
              <a:buClr>
                <a:srgbClr val="595959"/>
              </a:buClr>
              <a:buFont typeface="Arial" panose="020B0604020202020204" pitchFamily="34" charset="0"/>
              <a:buChar char="•"/>
            </a:pPr>
            <a:r>
              <a:rPr lang="en-AU" sz="1867" dirty="0">
                <a:solidFill>
                  <a:srgbClr val="003366"/>
                </a:solidFill>
                <a:cs typeface="Arial" panose="020B0604020202020204" pitchFamily="34" charset="0"/>
              </a:rPr>
              <a:t>Encourage submission of nominations for IEEE Fellows and Senior Members in the domain of Avionics</a:t>
            </a:r>
          </a:p>
          <a:p>
            <a:pPr marL="601118" lvl="1" indent="-332732">
              <a:spcBef>
                <a:spcPts val="667"/>
              </a:spcBef>
              <a:spcAft>
                <a:spcPts val="667"/>
              </a:spcAft>
              <a:buClr>
                <a:srgbClr val="595959"/>
              </a:buClr>
              <a:buFont typeface="Arial" panose="020B0604020202020204" pitchFamily="34" charset="0"/>
              <a:buChar char="•"/>
            </a:pPr>
            <a:r>
              <a:rPr lang="en-AU" sz="1867" dirty="0">
                <a:solidFill>
                  <a:srgbClr val="003366"/>
                </a:solidFill>
                <a:cs typeface="Arial" panose="020B0604020202020204" pitchFamily="34" charset="0"/>
              </a:rPr>
              <a:t>Recommend and support new IEEE avionics standards or revisions of existing standards</a:t>
            </a:r>
            <a:endParaRPr lang="en-US" altLang="en-US" sz="1867" dirty="0">
              <a:solidFill>
                <a:srgbClr val="003366"/>
              </a:solidFill>
              <a:cs typeface="Arial" panose="020B0604020202020204" pitchFamily="34" charset="0"/>
            </a:endParaRPr>
          </a:p>
        </p:txBody>
      </p:sp>
      <p:grpSp>
        <p:nvGrpSpPr>
          <p:cNvPr id="13" name="Group 12">
            <a:extLst>
              <a:ext uri="{FF2B5EF4-FFF2-40B4-BE49-F238E27FC236}">
                <a16:creationId xmlns:a16="http://schemas.microsoft.com/office/drawing/2014/main" id="{86AEEA86-ABEF-4213-843A-F7E52DF2F750}"/>
              </a:ext>
            </a:extLst>
          </p:cNvPr>
          <p:cNvGrpSpPr/>
          <p:nvPr/>
        </p:nvGrpSpPr>
        <p:grpSpPr>
          <a:xfrm>
            <a:off x="9071144" y="1274649"/>
            <a:ext cx="2544103" cy="1675939"/>
            <a:chOff x="6732240" y="2066179"/>
            <a:chExt cx="1944216" cy="1297660"/>
          </a:xfrm>
        </p:grpSpPr>
        <p:sp>
          <p:nvSpPr>
            <p:cNvPr id="14" name="Rectangle: Rounded Corners 13">
              <a:extLst>
                <a:ext uri="{FF2B5EF4-FFF2-40B4-BE49-F238E27FC236}">
                  <a16:creationId xmlns:a16="http://schemas.microsoft.com/office/drawing/2014/main" id="{7E4BCAC0-F44D-4476-8EF6-53C6463374AD}"/>
                </a:ext>
              </a:extLst>
            </p:cNvPr>
            <p:cNvSpPr/>
            <p:nvPr/>
          </p:nvSpPr>
          <p:spPr>
            <a:xfrm>
              <a:off x="6732240" y="2066179"/>
              <a:ext cx="1944216" cy="1297660"/>
            </a:xfrm>
            <a:prstGeom prst="roundRect">
              <a:avLst>
                <a:gd name="adj" fmla="val 526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3366"/>
                </a:solidFill>
              </a:endParaRPr>
            </a:p>
          </p:txBody>
        </p:sp>
        <p:pic>
          <p:nvPicPr>
            <p:cNvPr id="15" name="Picture 14">
              <a:extLst>
                <a:ext uri="{FF2B5EF4-FFF2-40B4-BE49-F238E27FC236}">
                  <a16:creationId xmlns:a16="http://schemas.microsoft.com/office/drawing/2014/main" id="{C2276BB3-036D-4B74-8B43-2DA241625B78}"/>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914644" y="2196811"/>
              <a:ext cx="1584176" cy="1036459"/>
            </a:xfrm>
            <a:prstGeom prst="rect">
              <a:avLst/>
            </a:prstGeom>
          </p:spPr>
        </p:pic>
      </p:grpSp>
      <p:sp>
        <p:nvSpPr>
          <p:cNvPr id="16" name="Title 1">
            <a:extLst>
              <a:ext uri="{FF2B5EF4-FFF2-40B4-BE49-F238E27FC236}">
                <a16:creationId xmlns:a16="http://schemas.microsoft.com/office/drawing/2014/main" id="{AEBFA52B-035B-4E51-A536-8037939867F4}"/>
              </a:ext>
            </a:extLst>
          </p:cNvPr>
          <p:cNvSpPr>
            <a:spLocks noGrp="1"/>
          </p:cNvSpPr>
          <p:nvPr/>
        </p:nvSpPr>
        <p:spPr>
          <a:xfrm>
            <a:off x="557289" y="72085"/>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bg1"/>
                </a:solidFill>
              </a:rPr>
              <a:t>Avionics Systems Panel</a:t>
            </a:r>
          </a:p>
        </p:txBody>
      </p:sp>
      <p:sp>
        <p:nvSpPr>
          <p:cNvPr id="5" name="Slide Number Placeholder 4">
            <a:extLst>
              <a:ext uri="{FF2B5EF4-FFF2-40B4-BE49-F238E27FC236}">
                <a16:creationId xmlns:a16="http://schemas.microsoft.com/office/drawing/2014/main" id="{6845FDB8-7047-4AB1-9E7F-007A3E0C4989}"/>
              </a:ext>
            </a:extLst>
          </p:cNvPr>
          <p:cNvSpPr>
            <a:spLocks noGrp="1"/>
          </p:cNvSpPr>
          <p:nvPr>
            <p:ph type="sldNum" sz="quarter" idx="12"/>
          </p:nvPr>
        </p:nvSpPr>
        <p:spPr/>
        <p:txBody>
          <a:bodyPr/>
          <a:lstStyle/>
          <a:p>
            <a:fld id="{DEAABB4B-B7FE-4F54-9EF3-4A934A90687F}"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941" y="978427"/>
            <a:ext cx="11137237" cy="5374388"/>
          </a:xfrm>
        </p:spPr>
        <p:txBody>
          <a:bodyPr>
            <a:normAutofit/>
          </a:bodyPr>
          <a:lstStyle/>
          <a:p>
            <a:pPr>
              <a:spcAft>
                <a:spcPts val="600"/>
              </a:spcAft>
            </a:pPr>
            <a:r>
              <a:rPr lang="en-GB" sz="2200" dirty="0">
                <a:solidFill>
                  <a:srgbClr val="003366"/>
                </a:solidFill>
              </a:rPr>
              <a:t>The ASP relies on a diverse community of experts </a:t>
            </a:r>
            <a:r>
              <a:rPr lang="en-US" sz="2200" dirty="0">
                <a:solidFill>
                  <a:srgbClr val="003366"/>
                </a:solidFill>
              </a:rPr>
              <a:t>(currently from US, EU, UK and Asia), contributing to the work of five different committees. The panel </a:t>
            </a:r>
            <a:r>
              <a:rPr lang="en-GB" sz="2200" dirty="0">
                <a:solidFill>
                  <a:srgbClr val="003366"/>
                </a:solidFill>
              </a:rPr>
              <a:t>holds regular monthly meetings addressing the following topics, managed by separate committees:</a:t>
            </a:r>
          </a:p>
          <a:p>
            <a:pPr lvl="1">
              <a:spcAft>
                <a:spcPts val="600"/>
              </a:spcAft>
              <a:buFont typeface="Calibri" panose="020F0502020204030204" pitchFamily="34" charset="0"/>
              <a:buChar char="−"/>
            </a:pPr>
            <a:r>
              <a:rPr lang="en-GB" sz="1800" b="1" dirty="0">
                <a:solidFill>
                  <a:srgbClr val="003366"/>
                </a:solidFill>
              </a:rPr>
              <a:t>Research and Innovation (R&amp;I).</a:t>
            </a:r>
            <a:r>
              <a:rPr lang="en-GB" sz="1800" dirty="0">
                <a:solidFill>
                  <a:srgbClr val="003366"/>
                </a:solidFill>
              </a:rPr>
              <a:t> Participation to NASA UTM and AAM activities; connections/collaborations with NextGen in the US and SESAR in the EU; other national and international Avionics/ATM/UAS programs; Collaborations with JARUS, ICAO, IFATCA, and others </a:t>
            </a:r>
          </a:p>
          <a:p>
            <a:pPr lvl="1">
              <a:spcAft>
                <a:spcPts val="600"/>
              </a:spcAft>
              <a:buFont typeface="Calibri" panose="020F0502020204030204" pitchFamily="34" charset="0"/>
              <a:buChar char="−"/>
            </a:pPr>
            <a:r>
              <a:rPr lang="en-GB" sz="1800" b="1" dirty="0">
                <a:solidFill>
                  <a:srgbClr val="003366"/>
                </a:solidFill>
              </a:rPr>
              <a:t>Publications.</a:t>
            </a:r>
            <a:r>
              <a:rPr lang="en-GB" sz="1800" dirty="0">
                <a:solidFill>
                  <a:srgbClr val="003366"/>
                </a:solidFill>
              </a:rPr>
              <a:t> Editorial Board and reviewer contributions to the Transactions on Aerospace and Electronic Systems and AESS Systems Magazine; Special Issues on Avionics, UTM/UAM and Space Systems; joint journal publication initiatives (e.g., Avionics Systems for Trusted Autonomy, Multi-Domain Traffic Management, Avionics Education)</a:t>
            </a:r>
          </a:p>
          <a:p>
            <a:pPr lvl="1">
              <a:spcAft>
                <a:spcPts val="600"/>
              </a:spcAft>
              <a:buFont typeface="Calibri" panose="020F0502020204030204" pitchFamily="34" charset="0"/>
              <a:buChar char="−"/>
            </a:pPr>
            <a:r>
              <a:rPr lang="en-GB" sz="1800" b="1" dirty="0">
                <a:solidFill>
                  <a:srgbClr val="003366"/>
                </a:solidFill>
              </a:rPr>
              <a:t>Conferences.</a:t>
            </a:r>
            <a:r>
              <a:rPr lang="en-GB" sz="1800" dirty="0">
                <a:solidFill>
                  <a:srgbClr val="003366"/>
                </a:solidFill>
              </a:rPr>
              <a:t> IEEE/AIAA Digital Avionics Systems Conference (DASC); IEEE/AIAA Integrated Communications, Navigation and Surveillance Systems (ICNS) Conference; IEEE/AIAA/PHM Aerospace Conference; other conferences</a:t>
            </a:r>
          </a:p>
          <a:p>
            <a:pPr lvl="1">
              <a:spcAft>
                <a:spcPts val="600"/>
              </a:spcAft>
              <a:buFont typeface="Calibri" panose="020F0502020204030204" pitchFamily="34" charset="0"/>
              <a:buChar char="−"/>
            </a:pPr>
            <a:r>
              <a:rPr lang="en-GB" sz="1800" b="1" dirty="0">
                <a:solidFill>
                  <a:srgbClr val="003366"/>
                </a:solidFill>
              </a:rPr>
              <a:t>Education Activities.</a:t>
            </a:r>
            <a:r>
              <a:rPr lang="en-GB" sz="1800" dirty="0">
                <a:solidFill>
                  <a:srgbClr val="003366"/>
                </a:solidFill>
              </a:rPr>
              <a:t> AESS Distinguished Lecturers/VDL Program updates; Webinars, Tutorials and Short Course initiatives </a:t>
            </a:r>
          </a:p>
          <a:p>
            <a:pPr lvl="1">
              <a:spcAft>
                <a:spcPts val="600"/>
              </a:spcAft>
              <a:buFont typeface="Calibri" panose="020F0502020204030204" pitchFamily="34" charset="0"/>
              <a:buChar char="−"/>
            </a:pPr>
            <a:r>
              <a:rPr lang="en-GB" sz="1800" b="1" dirty="0">
                <a:solidFill>
                  <a:srgbClr val="003366"/>
                </a:solidFill>
              </a:rPr>
              <a:t>Industry Engagement and Standards.</a:t>
            </a:r>
            <a:r>
              <a:rPr lang="en-GB" sz="1800" dirty="0">
                <a:solidFill>
                  <a:srgbClr val="003366"/>
                </a:solidFill>
              </a:rPr>
              <a:t> UAS/Autonomy, AI, V2X Communications, Cyber Security, etc.</a:t>
            </a:r>
          </a:p>
          <a:p>
            <a:pPr lvl="1">
              <a:spcAft>
                <a:spcPts val="600"/>
              </a:spcAft>
              <a:buFont typeface="Calibri" panose="020F0502020204030204" pitchFamily="34" charset="0"/>
              <a:buChar char="−"/>
            </a:pPr>
            <a:r>
              <a:rPr lang="en-GB" sz="1800" b="1" dirty="0">
                <a:solidFill>
                  <a:srgbClr val="003366"/>
                </a:solidFill>
              </a:rPr>
              <a:t>Nominations and Awards. </a:t>
            </a:r>
            <a:r>
              <a:rPr lang="en-GB" sz="1800" dirty="0">
                <a:solidFill>
                  <a:srgbClr val="003366"/>
                </a:solidFill>
              </a:rPr>
              <a:t>Senior Member/Fellow nominations and relevant awards</a:t>
            </a:r>
          </a:p>
        </p:txBody>
      </p:sp>
      <p:sp>
        <p:nvSpPr>
          <p:cNvPr id="7" name="Title 1">
            <a:extLst>
              <a:ext uri="{FF2B5EF4-FFF2-40B4-BE49-F238E27FC236}">
                <a16:creationId xmlns:a16="http://schemas.microsoft.com/office/drawing/2014/main" id="{912253E6-513B-45B4-8CDC-B76B92B6BBA2}"/>
              </a:ext>
            </a:extLst>
          </p:cNvPr>
          <p:cNvSpPr>
            <a:spLocks noGrp="1"/>
          </p:cNvSpPr>
          <p:nvPr/>
        </p:nvSpPr>
        <p:spPr>
          <a:xfrm>
            <a:off x="503941" y="72085"/>
            <a:ext cx="9167265"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bg1"/>
                </a:solidFill>
              </a:rPr>
              <a:t>ASP Committees</a:t>
            </a:r>
          </a:p>
        </p:txBody>
      </p:sp>
      <p:sp>
        <p:nvSpPr>
          <p:cNvPr id="6" name="Slide Number Placeholder 5">
            <a:extLst>
              <a:ext uri="{FF2B5EF4-FFF2-40B4-BE49-F238E27FC236}">
                <a16:creationId xmlns:a16="http://schemas.microsoft.com/office/drawing/2014/main" id="{A4FFBF8F-1B63-4378-B9D4-14F703DE1F34}"/>
              </a:ext>
            </a:extLst>
          </p:cNvPr>
          <p:cNvSpPr>
            <a:spLocks noGrp="1"/>
          </p:cNvSpPr>
          <p:nvPr>
            <p:ph type="sldNum" sz="quarter" idx="12"/>
          </p:nvPr>
        </p:nvSpPr>
        <p:spPr/>
        <p:txBody>
          <a:bodyPr/>
          <a:lstStyle/>
          <a:p>
            <a:fld id="{DEAABB4B-B7FE-4F54-9EF3-4A934A90687F}" type="slidenum">
              <a:rPr lang="en-US" smtClean="0"/>
              <a:pPr/>
              <a:t>22</a:t>
            </a:fld>
            <a:endParaRPr lang="en-US" dirty="0"/>
          </a:p>
        </p:txBody>
      </p:sp>
    </p:spTree>
    <p:extLst>
      <p:ext uri="{BB962C8B-B14F-4D97-AF65-F5344CB8AC3E}">
        <p14:creationId xmlns:p14="http://schemas.microsoft.com/office/powerpoint/2010/main" val="4110242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997" y="1013621"/>
            <a:ext cx="11034917" cy="5399003"/>
          </a:xfrm>
        </p:spPr>
        <p:txBody>
          <a:bodyPr>
            <a:normAutofit lnSpcReduction="10000"/>
          </a:bodyPr>
          <a:lstStyle/>
          <a:p>
            <a:pPr algn="l">
              <a:lnSpc>
                <a:spcPct val="100000"/>
              </a:lnSpc>
              <a:spcBef>
                <a:spcPts val="300"/>
              </a:spcBef>
              <a:spcAft>
                <a:spcPts val="300"/>
              </a:spcAft>
              <a:buFont typeface="+mj-lt"/>
              <a:buAutoNum type="arabicPeriod"/>
            </a:pPr>
            <a:r>
              <a:rPr lang="en-US" sz="1800" b="1" i="0" dirty="0">
                <a:solidFill>
                  <a:srgbClr val="003366"/>
                </a:solidFill>
                <a:effectLst/>
                <a:latin typeface="SF Pro Text"/>
              </a:rPr>
              <a:t>Research and Innovation:</a:t>
            </a:r>
            <a:endParaRPr lang="en-US" sz="1800" b="0" i="0" dirty="0">
              <a:solidFill>
                <a:srgbClr val="003366"/>
              </a:solidFill>
              <a:effectLst/>
              <a:latin typeface="SF Pro Text"/>
            </a:endParaRPr>
          </a:p>
          <a:p>
            <a:pPr marL="742950" lvl="1" indent="-285750">
              <a:lnSpc>
                <a:spcPct val="100000"/>
              </a:lnSpc>
              <a:spcBef>
                <a:spcPts val="0"/>
              </a:spcBef>
              <a:spcAft>
                <a:spcPts val="200"/>
              </a:spcAft>
              <a:buFont typeface="+mj-lt"/>
              <a:buAutoNum type="arabicPeriod"/>
            </a:pPr>
            <a:r>
              <a:rPr lang="en-US" sz="1400" b="1" dirty="0">
                <a:solidFill>
                  <a:srgbClr val="003366"/>
                </a:solidFill>
                <a:latin typeface="SF Pro Text"/>
              </a:rPr>
              <a:t>Continuous exchanges </a:t>
            </a:r>
            <a:r>
              <a:rPr lang="en-US" sz="1400" dirty="0">
                <a:solidFill>
                  <a:srgbClr val="003366"/>
                </a:solidFill>
                <a:latin typeface="SF Pro Text"/>
              </a:rPr>
              <a:t>during monthly meetings on topics of interest such as: Advanced CNS/ATM systems and AI-based decision support systems, Integration of UAS in airspace, development of new aviation ecosystems (AAM), Air and Space Traffic Management </a:t>
            </a:r>
          </a:p>
          <a:p>
            <a:pPr marL="742950" lvl="1" indent="-285750">
              <a:lnSpc>
                <a:spcPct val="100000"/>
              </a:lnSpc>
              <a:spcBef>
                <a:spcPts val="0"/>
              </a:spcBef>
              <a:spcAft>
                <a:spcPts val="200"/>
              </a:spcAft>
              <a:buFont typeface="+mj-lt"/>
              <a:buAutoNum type="arabicPeriod"/>
            </a:pPr>
            <a:r>
              <a:rPr lang="en-US" sz="1400" dirty="0">
                <a:solidFill>
                  <a:srgbClr val="003366"/>
                </a:solidFill>
                <a:latin typeface="SF Pro Text"/>
              </a:rPr>
              <a:t>Revised </a:t>
            </a:r>
            <a:r>
              <a:rPr lang="en-US" sz="1400" b="1" dirty="0">
                <a:solidFill>
                  <a:srgbClr val="003366"/>
                </a:solidFill>
                <a:latin typeface="SF Pro Text"/>
              </a:rPr>
              <a:t>Avionics Challenge Proposal </a:t>
            </a:r>
            <a:r>
              <a:rPr lang="en-US" sz="1400" dirty="0">
                <a:solidFill>
                  <a:srgbClr val="003366"/>
                </a:solidFill>
                <a:latin typeface="SF Pro Text"/>
              </a:rPr>
              <a:t>developed in the framework of AESS TP Funding Initiative, to be shared with </a:t>
            </a:r>
            <a:r>
              <a:rPr lang="en-US" sz="1400" dirty="0" err="1">
                <a:solidFill>
                  <a:srgbClr val="003366"/>
                </a:solidFill>
                <a:latin typeface="SF Pro Text"/>
              </a:rPr>
              <a:t>BoG</a:t>
            </a:r>
            <a:r>
              <a:rPr lang="en-US" sz="1400" dirty="0">
                <a:solidFill>
                  <a:srgbClr val="003366"/>
                </a:solidFill>
                <a:latin typeface="SF Pro Text"/>
              </a:rPr>
              <a:t> </a:t>
            </a:r>
          </a:p>
          <a:p>
            <a:pPr marL="742950" lvl="1" indent="-285750">
              <a:lnSpc>
                <a:spcPct val="100000"/>
              </a:lnSpc>
              <a:spcBef>
                <a:spcPts val="0"/>
              </a:spcBef>
              <a:spcAft>
                <a:spcPts val="200"/>
              </a:spcAft>
              <a:buFont typeface="+mj-lt"/>
              <a:buAutoNum type="arabicPeriod"/>
            </a:pPr>
            <a:r>
              <a:rPr lang="en-US" sz="1400" b="1" dirty="0">
                <a:solidFill>
                  <a:srgbClr val="003366"/>
                </a:solidFill>
                <a:latin typeface="SF Pro Text"/>
              </a:rPr>
              <a:t>Support and Collaboration </a:t>
            </a:r>
            <a:r>
              <a:rPr lang="en-US" sz="1400" dirty="0">
                <a:solidFill>
                  <a:srgbClr val="003366"/>
                </a:solidFill>
                <a:latin typeface="SF Pro Text"/>
              </a:rPr>
              <a:t>with Cyber-Security Panel and Glue Tech Panel for </a:t>
            </a:r>
            <a:r>
              <a:rPr lang="en-US" sz="1400" b="1" dirty="0">
                <a:solidFill>
                  <a:srgbClr val="003366"/>
                </a:solidFill>
                <a:latin typeface="SF Pro Text"/>
              </a:rPr>
              <a:t>AESS Grand Challenge</a:t>
            </a:r>
          </a:p>
          <a:p>
            <a:pPr marL="742950" lvl="1" indent="-285750">
              <a:lnSpc>
                <a:spcPct val="100000"/>
              </a:lnSpc>
              <a:spcBef>
                <a:spcPts val="0"/>
              </a:spcBef>
              <a:spcAft>
                <a:spcPts val="200"/>
              </a:spcAft>
              <a:buFont typeface="+mj-lt"/>
              <a:buAutoNum type="arabicPeriod"/>
            </a:pPr>
            <a:r>
              <a:rPr lang="en-US" sz="1400" b="1" dirty="0">
                <a:solidFill>
                  <a:srgbClr val="003366"/>
                </a:solidFill>
                <a:latin typeface="SF Pro Text"/>
              </a:rPr>
              <a:t>Endorsement </a:t>
            </a:r>
            <a:r>
              <a:rPr lang="en-US" sz="1400" dirty="0">
                <a:solidFill>
                  <a:srgbClr val="003366"/>
                </a:solidFill>
                <a:latin typeface="SF Pro Text"/>
              </a:rPr>
              <a:t>of the LAWN TWG Challenge Proposal </a:t>
            </a:r>
          </a:p>
          <a:p>
            <a:pPr algn="l">
              <a:lnSpc>
                <a:spcPct val="100000"/>
              </a:lnSpc>
              <a:spcBef>
                <a:spcPts val="300"/>
              </a:spcBef>
              <a:spcAft>
                <a:spcPts val="300"/>
              </a:spcAft>
              <a:buFont typeface="+mj-lt"/>
              <a:buAutoNum type="arabicPeriod"/>
            </a:pPr>
            <a:r>
              <a:rPr lang="en-US" sz="1800" b="1" i="0" dirty="0">
                <a:solidFill>
                  <a:srgbClr val="003366"/>
                </a:solidFill>
                <a:effectLst/>
                <a:latin typeface="SF Pro Text"/>
              </a:rPr>
              <a:t>Conferences and Publications:</a:t>
            </a:r>
            <a:endParaRPr lang="en-US" sz="1800" b="0" i="0" dirty="0">
              <a:solidFill>
                <a:srgbClr val="003366"/>
              </a:solidFill>
              <a:effectLst/>
              <a:latin typeface="SF Pro Text"/>
            </a:endParaRPr>
          </a:p>
          <a:p>
            <a:pPr marL="742950" lvl="1" indent="-285750">
              <a:lnSpc>
                <a:spcPct val="100000"/>
              </a:lnSpc>
              <a:spcBef>
                <a:spcPts val="0"/>
              </a:spcBef>
              <a:spcAft>
                <a:spcPts val="200"/>
              </a:spcAft>
              <a:buFont typeface="+mj-lt"/>
              <a:buAutoNum type="arabicPeriod"/>
            </a:pPr>
            <a:r>
              <a:rPr lang="en-US" sz="1400" b="1" dirty="0">
                <a:solidFill>
                  <a:srgbClr val="003366"/>
                </a:solidFill>
                <a:latin typeface="SF Pro Text"/>
              </a:rPr>
              <a:t>Active contribution </a:t>
            </a:r>
            <a:r>
              <a:rPr lang="en-US" sz="1400" dirty="0">
                <a:solidFill>
                  <a:srgbClr val="003366"/>
                </a:solidFill>
                <a:latin typeface="SF Pro Text"/>
              </a:rPr>
              <a:t>by ASP Members (Organizing Committee, Technical Program, Awards, </a:t>
            </a:r>
            <a:r>
              <a:rPr lang="en-US" sz="1400" dirty="0" err="1">
                <a:solidFill>
                  <a:srgbClr val="003366"/>
                </a:solidFill>
                <a:latin typeface="SF Pro Text"/>
              </a:rPr>
              <a:t>etc</a:t>
            </a:r>
            <a:r>
              <a:rPr lang="en-US" sz="1400" dirty="0">
                <a:solidFill>
                  <a:srgbClr val="003366"/>
                </a:solidFill>
                <a:latin typeface="SF Pro Text"/>
              </a:rPr>
              <a:t>) </a:t>
            </a:r>
            <a:r>
              <a:rPr lang="en-US" sz="1400" b="1" dirty="0">
                <a:solidFill>
                  <a:srgbClr val="003366"/>
                </a:solidFill>
                <a:latin typeface="SF Pro Text"/>
              </a:rPr>
              <a:t>to AESS Conferences</a:t>
            </a:r>
            <a:r>
              <a:rPr lang="en-US" sz="1400" dirty="0">
                <a:solidFill>
                  <a:srgbClr val="003366"/>
                </a:solidFill>
                <a:latin typeface="SF Pro Text"/>
              </a:rPr>
              <a:t>: ICNS 2026, </a:t>
            </a:r>
            <a:r>
              <a:rPr lang="en-US" sz="1400" dirty="0" err="1">
                <a:solidFill>
                  <a:srgbClr val="003366"/>
                </a:solidFill>
                <a:latin typeface="SF Pro Text"/>
              </a:rPr>
              <a:t>AeroConf</a:t>
            </a:r>
            <a:r>
              <a:rPr lang="en-US" sz="1400" dirty="0">
                <a:solidFill>
                  <a:srgbClr val="003366"/>
                </a:solidFill>
                <a:latin typeface="SF Pro Text"/>
              </a:rPr>
              <a:t> 2026, DASC 2026, NAVICON 2026 </a:t>
            </a:r>
          </a:p>
          <a:p>
            <a:pPr marL="742950" lvl="1" indent="-285750">
              <a:lnSpc>
                <a:spcPct val="100000"/>
              </a:lnSpc>
              <a:spcBef>
                <a:spcPts val="0"/>
              </a:spcBef>
              <a:spcAft>
                <a:spcPts val="200"/>
              </a:spcAft>
              <a:buFont typeface="+mj-lt"/>
              <a:buAutoNum type="arabicPeriod"/>
            </a:pPr>
            <a:r>
              <a:rPr lang="en-US" sz="1400" dirty="0">
                <a:solidFill>
                  <a:srgbClr val="003366"/>
                </a:solidFill>
                <a:latin typeface="SF Pro Text"/>
              </a:rPr>
              <a:t>ASP Members </a:t>
            </a:r>
            <a:r>
              <a:rPr lang="en-US" sz="1400" b="1" dirty="0">
                <a:solidFill>
                  <a:srgbClr val="003366"/>
                </a:solidFill>
                <a:latin typeface="SF Pro Text"/>
              </a:rPr>
              <a:t>actively engaged in editorial activities for IEEE AESS publications</a:t>
            </a:r>
            <a:r>
              <a:rPr lang="en-US" sz="1400" dirty="0">
                <a:solidFill>
                  <a:srgbClr val="003366"/>
                </a:solidFill>
                <a:latin typeface="SF Pro Text"/>
              </a:rPr>
              <a:t>: Transactions on AES &amp; AES Magazine </a:t>
            </a:r>
          </a:p>
          <a:p>
            <a:pPr marL="742950" lvl="1" indent="-285750">
              <a:lnSpc>
                <a:spcPct val="100000"/>
              </a:lnSpc>
              <a:spcBef>
                <a:spcPts val="0"/>
              </a:spcBef>
              <a:spcAft>
                <a:spcPts val="200"/>
              </a:spcAft>
              <a:buFont typeface="+mj-lt"/>
              <a:buAutoNum type="arabicPeriod"/>
            </a:pPr>
            <a:r>
              <a:rPr lang="en-US" sz="1400" dirty="0">
                <a:solidFill>
                  <a:srgbClr val="003366"/>
                </a:solidFill>
                <a:latin typeface="SF Pro Text"/>
              </a:rPr>
              <a:t>Ongoing work on </a:t>
            </a:r>
            <a:r>
              <a:rPr lang="en-US" sz="1400" b="1" dirty="0">
                <a:solidFill>
                  <a:srgbClr val="003366"/>
                </a:solidFill>
                <a:latin typeface="SF Pro Text"/>
              </a:rPr>
              <a:t>new IEEE Series book</a:t>
            </a:r>
          </a:p>
          <a:p>
            <a:pPr algn="l">
              <a:lnSpc>
                <a:spcPct val="100000"/>
              </a:lnSpc>
              <a:spcBef>
                <a:spcPts val="300"/>
              </a:spcBef>
              <a:spcAft>
                <a:spcPts val="300"/>
              </a:spcAft>
              <a:buFont typeface="+mj-lt"/>
              <a:buAutoNum type="arabicPeriod"/>
            </a:pPr>
            <a:r>
              <a:rPr lang="en-US" sz="1800" b="1" i="0" dirty="0">
                <a:solidFill>
                  <a:srgbClr val="003366"/>
                </a:solidFill>
                <a:effectLst/>
                <a:latin typeface="SF Pro Text"/>
              </a:rPr>
              <a:t>Education Activities:</a:t>
            </a:r>
            <a:endParaRPr lang="en-US" sz="1800" b="0" i="0" dirty="0">
              <a:solidFill>
                <a:srgbClr val="003366"/>
              </a:solidFill>
              <a:effectLst/>
              <a:latin typeface="SF Pro Text"/>
            </a:endParaRPr>
          </a:p>
          <a:p>
            <a:pPr marL="742950" lvl="1" indent="-285750">
              <a:lnSpc>
                <a:spcPct val="100000"/>
              </a:lnSpc>
              <a:spcBef>
                <a:spcPts val="0"/>
              </a:spcBef>
              <a:spcAft>
                <a:spcPts val="200"/>
              </a:spcAft>
              <a:buFont typeface="+mj-lt"/>
              <a:buAutoNum type="arabicPeriod"/>
            </a:pPr>
            <a:r>
              <a:rPr lang="en-US" sz="1400" dirty="0">
                <a:solidFill>
                  <a:srgbClr val="003366"/>
                </a:solidFill>
                <a:latin typeface="SF Pro Text"/>
              </a:rPr>
              <a:t>Planned </a:t>
            </a:r>
            <a:r>
              <a:rPr lang="en-US" sz="1400" b="1" dirty="0">
                <a:solidFill>
                  <a:srgbClr val="003366"/>
                </a:solidFill>
                <a:latin typeface="SF Pro Text"/>
              </a:rPr>
              <a:t>public AESS tutorial </a:t>
            </a:r>
            <a:r>
              <a:rPr lang="en-US" sz="1400" dirty="0">
                <a:solidFill>
                  <a:srgbClr val="003366"/>
                </a:solidFill>
                <a:latin typeface="SF Pro Text"/>
              </a:rPr>
              <a:t>on Advances in Avionics Technologies, </a:t>
            </a:r>
            <a:r>
              <a:rPr lang="en-US" sz="1400" b="1" dirty="0">
                <a:solidFill>
                  <a:srgbClr val="003366"/>
                </a:solidFill>
                <a:latin typeface="SF Pro Text"/>
              </a:rPr>
              <a:t>at DASC 2026</a:t>
            </a:r>
            <a:endParaRPr lang="en-US" sz="1400" dirty="0">
              <a:solidFill>
                <a:srgbClr val="003366"/>
              </a:solidFill>
              <a:latin typeface="SF Pro Text"/>
            </a:endParaRPr>
          </a:p>
          <a:p>
            <a:pPr marL="742950" lvl="1" indent="-285750">
              <a:lnSpc>
                <a:spcPct val="100000"/>
              </a:lnSpc>
              <a:spcBef>
                <a:spcPts val="0"/>
              </a:spcBef>
              <a:spcAft>
                <a:spcPts val="200"/>
              </a:spcAft>
              <a:buFont typeface="+mj-lt"/>
              <a:buAutoNum type="arabicPeriod"/>
            </a:pPr>
            <a:r>
              <a:rPr lang="en-US" sz="1400" dirty="0">
                <a:solidFill>
                  <a:srgbClr val="003366"/>
                </a:solidFill>
                <a:latin typeface="SF Pro Text"/>
              </a:rPr>
              <a:t>Continued to deliver </a:t>
            </a:r>
            <a:r>
              <a:rPr lang="en-US" sz="1400" b="1" dirty="0">
                <a:solidFill>
                  <a:srgbClr val="003366"/>
                </a:solidFill>
                <a:latin typeface="SF Pro Text"/>
              </a:rPr>
              <a:t>virtual and live Distinguished Lectures </a:t>
            </a:r>
            <a:r>
              <a:rPr lang="en-US" sz="1400" dirty="0">
                <a:solidFill>
                  <a:srgbClr val="003366"/>
                </a:solidFill>
                <a:latin typeface="SF Pro Text"/>
              </a:rPr>
              <a:t>on digital avionics and space systems</a:t>
            </a:r>
          </a:p>
          <a:p>
            <a:pPr marL="742950" lvl="1" indent="-285750">
              <a:lnSpc>
                <a:spcPct val="100000"/>
              </a:lnSpc>
              <a:spcBef>
                <a:spcPts val="0"/>
              </a:spcBef>
              <a:spcAft>
                <a:spcPts val="200"/>
              </a:spcAft>
              <a:buFont typeface="+mj-lt"/>
              <a:buAutoNum type="arabicPeriod"/>
            </a:pPr>
            <a:r>
              <a:rPr lang="en-US" sz="1400" dirty="0">
                <a:solidFill>
                  <a:srgbClr val="003366"/>
                </a:solidFill>
                <a:latin typeface="SF Pro Text"/>
              </a:rPr>
              <a:t>Developed the concept of a </a:t>
            </a:r>
            <a:r>
              <a:rPr lang="en-US" sz="1400" b="1" dirty="0">
                <a:solidFill>
                  <a:srgbClr val="003366"/>
                </a:solidFill>
                <a:latin typeface="SF Pro Text"/>
              </a:rPr>
              <a:t>new initiative</a:t>
            </a:r>
            <a:r>
              <a:rPr lang="en-US" sz="1400" dirty="0">
                <a:solidFill>
                  <a:srgbClr val="003366"/>
                </a:solidFill>
                <a:latin typeface="SF Pro Text"/>
              </a:rPr>
              <a:t>, i.e. </a:t>
            </a:r>
            <a:r>
              <a:rPr lang="en-US" sz="1400" b="1" dirty="0">
                <a:solidFill>
                  <a:srgbClr val="003366"/>
                </a:solidFill>
                <a:latin typeface="SF Pro Text"/>
              </a:rPr>
              <a:t>AESS PhD School and Short Course</a:t>
            </a:r>
            <a:r>
              <a:rPr lang="en-US" sz="1400" dirty="0">
                <a:solidFill>
                  <a:srgbClr val="003366"/>
                </a:solidFill>
                <a:latin typeface="SF Pro Text"/>
              </a:rPr>
              <a:t>. The initiative received support by other technical panels. Ongoing revision of funding request to AESS</a:t>
            </a:r>
          </a:p>
          <a:p>
            <a:pPr algn="l">
              <a:lnSpc>
                <a:spcPct val="100000"/>
              </a:lnSpc>
              <a:spcBef>
                <a:spcPts val="300"/>
              </a:spcBef>
              <a:spcAft>
                <a:spcPts val="300"/>
              </a:spcAft>
              <a:buFont typeface="+mj-lt"/>
              <a:buAutoNum type="arabicPeriod"/>
            </a:pPr>
            <a:r>
              <a:rPr lang="en-US" sz="1800" b="1" i="0" dirty="0">
                <a:solidFill>
                  <a:srgbClr val="003366"/>
                </a:solidFill>
                <a:effectLst/>
                <a:latin typeface="SF Pro Text"/>
              </a:rPr>
              <a:t>Industry Engagement and Standards:</a:t>
            </a:r>
            <a:endParaRPr lang="en-US" sz="1800" b="0" i="0" dirty="0">
              <a:solidFill>
                <a:srgbClr val="003366"/>
              </a:solidFill>
              <a:effectLst/>
              <a:latin typeface="SF Pro Text"/>
            </a:endParaRPr>
          </a:p>
          <a:p>
            <a:pPr marL="742950" lvl="1" indent="-285750">
              <a:lnSpc>
                <a:spcPct val="100000"/>
              </a:lnSpc>
              <a:spcBef>
                <a:spcPts val="0"/>
              </a:spcBef>
              <a:spcAft>
                <a:spcPts val="200"/>
              </a:spcAft>
              <a:buFont typeface="+mj-lt"/>
              <a:buAutoNum type="arabicPeriod"/>
            </a:pPr>
            <a:r>
              <a:rPr lang="en-US" sz="1400" b="1" dirty="0">
                <a:solidFill>
                  <a:srgbClr val="003366"/>
                </a:solidFill>
                <a:latin typeface="SF Pro Text"/>
              </a:rPr>
              <a:t>On-going Interactions </a:t>
            </a:r>
            <a:r>
              <a:rPr lang="en-US" sz="1400" dirty="0">
                <a:solidFill>
                  <a:srgbClr val="003366"/>
                </a:solidFill>
                <a:latin typeface="SF Pro Text"/>
              </a:rPr>
              <a:t>with JARUS Automation WG On-going interactions with ICAO and other international WGs on environmental sustainability</a:t>
            </a:r>
          </a:p>
          <a:p>
            <a:pPr marL="0" lvl="1" indent="0">
              <a:lnSpc>
                <a:spcPct val="100000"/>
              </a:lnSpc>
              <a:spcBef>
                <a:spcPts val="300"/>
              </a:spcBef>
              <a:spcAft>
                <a:spcPts val="300"/>
              </a:spcAft>
              <a:buNone/>
              <a:tabLst>
                <a:tab pos="266700" algn="l"/>
              </a:tabLst>
            </a:pPr>
            <a:r>
              <a:rPr lang="en-US" sz="1800" b="1" dirty="0">
                <a:solidFill>
                  <a:srgbClr val="003366"/>
                </a:solidFill>
                <a:latin typeface="SF Pro Text"/>
              </a:rPr>
              <a:t>5.	Awards and Nominations:</a:t>
            </a:r>
          </a:p>
          <a:p>
            <a:pPr marL="742950" lvl="1" indent="-285750">
              <a:lnSpc>
                <a:spcPct val="100000"/>
              </a:lnSpc>
              <a:spcBef>
                <a:spcPts val="0"/>
              </a:spcBef>
              <a:spcAft>
                <a:spcPts val="200"/>
              </a:spcAft>
              <a:buFont typeface="+mj-lt"/>
              <a:buAutoNum type="arabicPeriod"/>
            </a:pPr>
            <a:r>
              <a:rPr lang="en-US" sz="1400" b="1" dirty="0">
                <a:solidFill>
                  <a:srgbClr val="003366"/>
                </a:solidFill>
                <a:latin typeface="SF Pro Text"/>
              </a:rPr>
              <a:t>Recruitment</a:t>
            </a:r>
            <a:r>
              <a:rPr lang="en-US" sz="1400" dirty="0">
                <a:solidFill>
                  <a:srgbClr val="003366"/>
                </a:solidFill>
                <a:latin typeface="SF Pro Text"/>
              </a:rPr>
              <a:t> of new members following AESS guidelines </a:t>
            </a:r>
          </a:p>
          <a:p>
            <a:pPr marL="742950" lvl="1" indent="-285750">
              <a:lnSpc>
                <a:spcPct val="100000"/>
              </a:lnSpc>
              <a:spcBef>
                <a:spcPts val="0"/>
              </a:spcBef>
              <a:spcAft>
                <a:spcPts val="200"/>
              </a:spcAft>
              <a:buFont typeface="+mj-lt"/>
              <a:buAutoNum type="arabicPeriod"/>
            </a:pPr>
            <a:r>
              <a:rPr lang="en-US" sz="1400" b="1" dirty="0">
                <a:solidFill>
                  <a:srgbClr val="003366"/>
                </a:solidFill>
                <a:latin typeface="SF Pro Text"/>
              </a:rPr>
              <a:t>Planned Support </a:t>
            </a:r>
            <a:r>
              <a:rPr lang="en-US" sz="1400" dirty="0">
                <a:solidFill>
                  <a:srgbClr val="003366"/>
                </a:solidFill>
                <a:latin typeface="SF Pro Text"/>
              </a:rPr>
              <a:t>for AESS awards</a:t>
            </a:r>
          </a:p>
        </p:txBody>
      </p:sp>
      <p:sp>
        <p:nvSpPr>
          <p:cNvPr id="5" name="Title 1">
            <a:extLst>
              <a:ext uri="{FF2B5EF4-FFF2-40B4-BE49-F238E27FC236}">
                <a16:creationId xmlns:a16="http://schemas.microsoft.com/office/drawing/2014/main" id="{12225748-2656-43CD-99CB-A4BA46524125}"/>
              </a:ext>
            </a:extLst>
          </p:cNvPr>
          <p:cNvSpPr>
            <a:spLocks noGrp="1"/>
          </p:cNvSpPr>
          <p:nvPr/>
        </p:nvSpPr>
        <p:spPr>
          <a:xfrm>
            <a:off x="561997" y="72085"/>
            <a:ext cx="9167265"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bg1"/>
                </a:solidFill>
              </a:rPr>
              <a:t>ASP Summary of Activities </a:t>
            </a:r>
          </a:p>
        </p:txBody>
      </p:sp>
      <p:sp>
        <p:nvSpPr>
          <p:cNvPr id="9" name="Slide Number Placeholder 8">
            <a:extLst>
              <a:ext uri="{FF2B5EF4-FFF2-40B4-BE49-F238E27FC236}">
                <a16:creationId xmlns:a16="http://schemas.microsoft.com/office/drawing/2014/main" id="{313B866C-20AC-4392-9A5B-D5527CA5A893}"/>
              </a:ext>
            </a:extLst>
          </p:cNvPr>
          <p:cNvSpPr>
            <a:spLocks noGrp="1"/>
          </p:cNvSpPr>
          <p:nvPr>
            <p:ph type="sldNum" sz="quarter" idx="12"/>
          </p:nvPr>
        </p:nvSpPr>
        <p:spPr/>
        <p:txBody>
          <a:bodyPr/>
          <a:lstStyle/>
          <a:p>
            <a:fld id="{DEAABB4B-B7FE-4F54-9EF3-4A934A90687F}" type="slidenum">
              <a:rPr lang="en-US" smtClean="0"/>
              <a:pPr/>
              <a:t>23</a:t>
            </a:fld>
            <a:endParaRPr lang="en-US" dirty="0"/>
          </a:p>
        </p:txBody>
      </p:sp>
    </p:spTree>
    <p:extLst>
      <p:ext uri="{BB962C8B-B14F-4D97-AF65-F5344CB8AC3E}">
        <p14:creationId xmlns:p14="http://schemas.microsoft.com/office/powerpoint/2010/main" val="2906748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4827402" y="2016895"/>
            <a:ext cx="7131516"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r>
              <a:rPr lang="en-US" sz="3600" dirty="0">
                <a:solidFill>
                  <a:schemeClr val="bg1"/>
                </a:solidFill>
              </a:rPr>
              <a:t>Cyber Security Panel</a:t>
            </a:r>
            <a:br>
              <a:rPr lang="en-US" sz="3600" dirty="0">
                <a:solidFill>
                  <a:schemeClr val="bg1"/>
                </a:solidFill>
              </a:rPr>
            </a:br>
            <a:r>
              <a:rPr lang="en-US" sz="3200" dirty="0">
                <a:solidFill>
                  <a:schemeClr val="bg1"/>
                </a:solidFill>
              </a:rPr>
              <a:t>Technical Operations Panel </a:t>
            </a:r>
          </a:p>
          <a:p>
            <a:r>
              <a:rPr lang="en-US" sz="2800" dirty="0">
                <a:solidFill>
                  <a:schemeClr val="accent4">
                    <a:lumMod val="60000"/>
                    <a:lumOff val="40000"/>
                  </a:schemeClr>
                </a:solidFill>
              </a:rPr>
              <a:t>Semi-Annual Updates</a:t>
            </a:r>
            <a:endParaRPr lang="en-US" sz="3200" dirty="0">
              <a:solidFill>
                <a:schemeClr val="accent4">
                  <a:lumMod val="60000"/>
                  <a:lumOff val="40000"/>
                </a:schemeClr>
              </a:solidFill>
            </a:endParaRPr>
          </a:p>
        </p:txBody>
      </p:sp>
      <p:sp>
        <p:nvSpPr>
          <p:cNvPr id="3" name="Subtitle 2">
            <a:extLst>
              <a:ext uri="{FF2B5EF4-FFF2-40B4-BE49-F238E27FC236}">
                <a16:creationId xmlns:a16="http://schemas.microsoft.com/office/drawing/2014/main" id="{7E1FB642-C925-470D-A2D9-02A0B8114332}"/>
              </a:ext>
            </a:extLst>
          </p:cNvPr>
          <p:cNvSpPr>
            <a:spLocks noGrp="1"/>
          </p:cNvSpPr>
          <p:nvPr/>
        </p:nvSpPr>
        <p:spPr>
          <a:xfrm>
            <a:off x="4827402" y="3222436"/>
            <a:ext cx="6881887" cy="226396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Calibri" charset="0"/>
                <a:ea typeface="Calibri" charset="0"/>
                <a:cs typeface="Calibri" charset="0"/>
              </a:defRPr>
            </a:lvl1pPr>
            <a:lvl2pPr marL="457200" indent="0" algn="ctr" defTabSz="914400" rtl="0" eaLnBrk="1" latinLnBrk="0" hangingPunct="1">
              <a:lnSpc>
                <a:spcPct val="90000"/>
              </a:lnSpc>
              <a:spcBef>
                <a:spcPts val="500"/>
              </a:spcBef>
              <a:buClr>
                <a:srgbClr val="0066A1"/>
              </a:buClr>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66A1"/>
              </a:buClr>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66A1"/>
              </a:buClr>
              <a:buFont typeface="Courier New"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900" dirty="0">
                <a:solidFill>
                  <a:schemeClr val="bg1">
                    <a:lumMod val="85000"/>
                  </a:schemeClr>
                </a:solidFill>
              </a:rPr>
              <a:t>Victor Murray, CISSP; Jeff Chavis</a:t>
            </a:r>
          </a:p>
          <a:p>
            <a:pPr>
              <a:lnSpc>
                <a:spcPct val="100000"/>
              </a:lnSpc>
            </a:pPr>
            <a:r>
              <a:rPr lang="en-US" sz="2900" dirty="0">
                <a:solidFill>
                  <a:schemeClr val="bg1">
                    <a:lumMod val="85000"/>
                  </a:schemeClr>
                </a:solidFill>
              </a:rPr>
              <a:t>Chair, Cyber Security Panel</a:t>
            </a:r>
          </a:p>
          <a:p>
            <a:endParaRPr lang="en-US" sz="1300" dirty="0">
              <a:solidFill>
                <a:schemeClr val="bg1">
                  <a:lumMod val="85000"/>
                </a:schemeClr>
              </a:solidFill>
            </a:endParaRPr>
          </a:p>
          <a:p>
            <a:r>
              <a:rPr lang="en-US" sz="2200" dirty="0">
                <a:solidFill>
                  <a:schemeClr val="bg1">
                    <a:lumMod val="85000"/>
                  </a:schemeClr>
                </a:solidFill>
              </a:rPr>
              <a:t>AESS Board of Governors Meeting – Spring 2026</a:t>
            </a:r>
          </a:p>
          <a:p>
            <a:r>
              <a:rPr lang="en-US" sz="2200" dirty="0">
                <a:solidFill>
                  <a:schemeClr val="bg1">
                    <a:lumMod val="85000"/>
                  </a:schemeClr>
                </a:solidFill>
              </a:rPr>
              <a:t>15-16 May 2026</a:t>
            </a:r>
          </a:p>
          <a:p>
            <a:r>
              <a:rPr lang="en-US" sz="2200" dirty="0">
                <a:solidFill>
                  <a:schemeClr val="bg1">
                    <a:lumMod val="85000"/>
                  </a:schemeClr>
                </a:solidFill>
              </a:rPr>
              <a:t>Phoenix, AZ, USA</a:t>
            </a:r>
          </a:p>
        </p:txBody>
      </p:sp>
    </p:spTree>
    <p:extLst>
      <p:ext uri="{BB962C8B-B14F-4D97-AF65-F5344CB8AC3E}">
        <p14:creationId xmlns:p14="http://schemas.microsoft.com/office/powerpoint/2010/main" val="309406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385" y="1112796"/>
            <a:ext cx="11863753" cy="5522466"/>
          </a:xfrm>
        </p:spPr>
        <p:txBody>
          <a:bodyPr>
            <a:normAutofit fontScale="85000" lnSpcReduction="20000"/>
          </a:bodyPr>
          <a:lstStyle/>
          <a:p>
            <a:pPr marL="0" marR="0" lvl="0" indent="0" algn="just" defTabSz="914400" rtl="0" eaLnBrk="1" fontAlgn="auto" latinLnBrk="0" hangingPunct="1">
              <a:lnSpc>
                <a:spcPct val="90000"/>
              </a:lnSpc>
              <a:spcBef>
                <a:spcPts val="1000"/>
              </a:spcBef>
              <a:spcAft>
                <a:spcPts val="400"/>
              </a:spcAft>
              <a:buClrTx/>
              <a:buSzTx/>
              <a:buFont typeface="Arial" panose="020B0604020202020204" pitchFamily="34" charset="0"/>
              <a:buNone/>
              <a:tabLst/>
              <a:defRPr/>
            </a:pPr>
            <a:r>
              <a:rPr lang="en-US" sz="2000" b="1" i="0" u="none" strike="noStrike" dirty="0">
                <a:solidFill>
                  <a:srgbClr val="000000"/>
                </a:solidFill>
                <a:effectLst/>
                <a:latin typeface="Arial" panose="020B0604020202020204" pitchFamily="34" charset="0"/>
              </a:rPr>
              <a:t>MISSION </a:t>
            </a:r>
          </a:p>
          <a:p>
            <a:pPr algn="just">
              <a:spcAft>
                <a:spcPts val="400"/>
              </a:spcAft>
              <a:defRPr/>
            </a:pPr>
            <a:r>
              <a:rPr lang="en-US" sz="1600" b="1" i="0" u="sng" strike="noStrike" dirty="0">
                <a:solidFill>
                  <a:srgbClr val="000000"/>
                </a:solidFill>
                <a:effectLst/>
                <a:latin typeface="Arial" panose="020B0604020202020204" pitchFamily="34" charset="0"/>
              </a:rPr>
              <a:t>Risk and Threat Tracking. </a:t>
            </a:r>
            <a:r>
              <a:rPr lang="en-US" sz="1600" b="0" i="0" u="none" strike="noStrike" dirty="0">
                <a:solidFill>
                  <a:srgbClr val="000000"/>
                </a:solidFill>
                <a:effectLst/>
                <a:latin typeface="Arial" panose="020B0604020202020204" pitchFamily="34" charset="0"/>
              </a:rPr>
              <a:t>Develop and maintain a comprehensive understanding of the cybersecurity threats and risks to the aerospace and electronics sectors.</a:t>
            </a:r>
          </a:p>
          <a:p>
            <a:pPr algn="just" rtl="0" fontAlgn="base">
              <a:buFont typeface="Arial" panose="020B0604020202020204" pitchFamily="34" charset="0"/>
              <a:buChar char="•"/>
            </a:pPr>
            <a:r>
              <a:rPr lang="en-US" sz="1600" b="1" i="0" u="sng" strike="noStrike" dirty="0">
                <a:solidFill>
                  <a:srgbClr val="000000"/>
                </a:solidFill>
                <a:effectLst/>
                <a:latin typeface="Arial" panose="020B0604020202020204" pitchFamily="34" charset="0"/>
              </a:rPr>
              <a:t>Cybersecurity Best Practices. </a:t>
            </a:r>
            <a:r>
              <a:rPr lang="en-US" sz="1600" b="0" i="0" u="none" strike="noStrike" dirty="0">
                <a:solidFill>
                  <a:srgbClr val="000000"/>
                </a:solidFill>
                <a:effectLst/>
                <a:latin typeface="Arial" panose="020B0604020202020204" pitchFamily="34" charset="0"/>
              </a:rPr>
              <a:t>Promote and support the adoption of cybersecurity best practices throughout the IEEE AESS. </a:t>
            </a:r>
          </a:p>
          <a:p>
            <a:pPr algn="just" rtl="0" fontAlgn="base">
              <a:buFont typeface="Arial" panose="020B0604020202020204" pitchFamily="34" charset="0"/>
              <a:buChar char="•"/>
            </a:pPr>
            <a:r>
              <a:rPr lang="en-US" sz="1600" b="1" i="0" u="sng" strike="noStrike" dirty="0">
                <a:solidFill>
                  <a:srgbClr val="000000"/>
                </a:solidFill>
                <a:effectLst/>
                <a:latin typeface="Arial" panose="020B0604020202020204" pitchFamily="34" charset="0"/>
              </a:rPr>
              <a:t>Stakeholder Collaboration.</a:t>
            </a:r>
            <a:r>
              <a:rPr lang="en-US" sz="1600" b="0" i="0" u="none" strike="noStrike" dirty="0">
                <a:solidFill>
                  <a:srgbClr val="000000"/>
                </a:solidFill>
                <a:effectLst/>
                <a:latin typeface="Arial" panose="020B0604020202020204" pitchFamily="34" charset="0"/>
              </a:rPr>
              <a:t> Coordinate and collaborate with other stakeholders to ensure a harmonized approach to cybersecurity.</a:t>
            </a:r>
          </a:p>
          <a:p>
            <a:pPr marL="0" marR="0" lvl="0" indent="0" algn="just" defTabSz="914400" rtl="0" eaLnBrk="1" fontAlgn="auto" latinLnBrk="0" hangingPunct="1">
              <a:lnSpc>
                <a:spcPct val="90000"/>
              </a:lnSpc>
              <a:spcBef>
                <a:spcPts val="1000"/>
              </a:spcBef>
              <a:spcAft>
                <a:spcPts val="400"/>
              </a:spcAft>
              <a:buClrTx/>
              <a:buSzTx/>
              <a:buFont typeface="Arial" panose="020B0604020202020204" pitchFamily="34" charset="0"/>
              <a:buNone/>
              <a:tabLst/>
              <a:defRPr/>
            </a:pPr>
            <a:endParaRPr lang="en-US" sz="1600" b="1" i="0" u="none" strike="noStrike" dirty="0">
              <a:solidFill>
                <a:srgbClr val="000000"/>
              </a:solidFill>
              <a:effectLst/>
              <a:latin typeface="Arial" panose="020B0604020202020204" pitchFamily="34" charset="0"/>
            </a:endParaRPr>
          </a:p>
          <a:p>
            <a:pPr marL="0" indent="0" algn="just">
              <a:spcAft>
                <a:spcPts val="400"/>
              </a:spcAft>
              <a:buNone/>
              <a:defRPr/>
            </a:pPr>
            <a:r>
              <a:rPr lang="en-US" sz="2000" b="1" dirty="0">
                <a:solidFill>
                  <a:srgbClr val="000000"/>
                </a:solidFill>
                <a:latin typeface="Arial" panose="020B0604020202020204" pitchFamily="34" charset="0"/>
              </a:rPr>
              <a:t>OBJECTIVES</a:t>
            </a:r>
          </a:p>
          <a:p>
            <a:pPr algn="just"/>
            <a:r>
              <a:rPr lang="en-US" sz="1600" b="1" u="sng" dirty="0">
                <a:solidFill>
                  <a:srgbClr val="000000"/>
                </a:solidFill>
                <a:latin typeface="Arial" panose="020B0604020202020204" pitchFamily="34" charset="0"/>
              </a:rPr>
              <a:t>Risk and Threat Tracking. </a:t>
            </a:r>
            <a:r>
              <a:rPr lang="en-US" sz="1600" dirty="0">
                <a:solidFill>
                  <a:srgbClr val="000000"/>
                </a:solidFill>
                <a:latin typeface="Arial" panose="020B0604020202020204" pitchFamily="34" charset="0"/>
              </a:rPr>
              <a:t>To understand the cybersecurity threats and risks that affect the AESS sectors.  This will be accomplished by developing and maintaining a comprehensive knowledge base of cybersecurity vulnerabilities and threats that can affect the sectors of interest and their respective assets.   The threats and vulnerabilities will be prioritized to identify the most critical cybersecurity vulnerabilities.</a:t>
            </a:r>
          </a:p>
          <a:p>
            <a:pPr algn="just"/>
            <a:r>
              <a:rPr lang="en-US" sz="1600" b="1" u="sng" dirty="0">
                <a:solidFill>
                  <a:srgbClr val="000000"/>
                </a:solidFill>
                <a:latin typeface="Arial" panose="020B0604020202020204" pitchFamily="34" charset="0"/>
              </a:rPr>
              <a:t>Mitigations. </a:t>
            </a:r>
            <a:r>
              <a:rPr lang="en-US" sz="1600" dirty="0">
                <a:solidFill>
                  <a:srgbClr val="000000"/>
                </a:solidFill>
                <a:latin typeface="Arial" panose="020B0604020202020204" pitchFamily="34" charset="0"/>
              </a:rPr>
              <a:t>To develop recommended mitigation strategies and controls for the ecosystem of each sector that can prevent, detect, respond to, and recover from cybersecurity incidents.</a:t>
            </a:r>
          </a:p>
          <a:p>
            <a:pPr algn="just"/>
            <a:r>
              <a:rPr lang="en-US" sz="1600" b="1" u="sng" dirty="0">
                <a:solidFill>
                  <a:srgbClr val="000000"/>
                </a:solidFill>
                <a:latin typeface="Arial" panose="020B0604020202020204" pitchFamily="34" charset="0"/>
              </a:rPr>
              <a:t>Cybersecurity Best Practices.</a:t>
            </a:r>
            <a:r>
              <a:rPr lang="en-US" sz="1600" dirty="0">
                <a:solidFill>
                  <a:srgbClr val="000000"/>
                </a:solidFill>
                <a:latin typeface="Arial" panose="020B0604020202020204" pitchFamily="34" charset="0"/>
              </a:rPr>
              <a:t> To promote and support the adoption of cybersecurity best practices throughout the AESS to improve its cybersecurity posture. </a:t>
            </a:r>
          </a:p>
          <a:p>
            <a:pPr algn="just"/>
            <a:r>
              <a:rPr lang="en-US" sz="1600" b="1" u="sng" dirty="0">
                <a:solidFill>
                  <a:srgbClr val="000000"/>
                </a:solidFill>
                <a:latin typeface="Arial" panose="020B0604020202020204" pitchFamily="34" charset="0"/>
              </a:rPr>
              <a:t>Training. </a:t>
            </a:r>
            <a:r>
              <a:rPr lang="en-US" sz="1600" dirty="0">
                <a:solidFill>
                  <a:srgbClr val="000000"/>
                </a:solidFill>
                <a:latin typeface="Arial" panose="020B0604020202020204" pitchFamily="34" charset="0"/>
              </a:rPr>
              <a:t>Provide cybersecurity training and education to associated industry personnel to equip them with the skills and knowledge to deal with cybersecurity incidents.  This will be accomplished by papers and publications in various industry and cybersecurity conferences, magazines, and journals.  In addition, distinguished lectures will be prepared by the Panel member and offered to IEEE member organizations, Local Chapters and through virtual media.</a:t>
            </a:r>
          </a:p>
          <a:p>
            <a:pPr algn="just"/>
            <a:r>
              <a:rPr lang="en-US" sz="1600" b="1" u="sng" dirty="0">
                <a:solidFill>
                  <a:srgbClr val="000000"/>
                </a:solidFill>
                <a:latin typeface="Arial" panose="020B0604020202020204" pitchFamily="34" charset="0"/>
              </a:rPr>
              <a:t>Awareness</a:t>
            </a:r>
            <a:r>
              <a:rPr lang="en-US" sz="1600" dirty="0">
                <a:solidFill>
                  <a:srgbClr val="000000"/>
                </a:solidFill>
                <a:latin typeface="Arial" panose="020B0604020202020204" pitchFamily="34" charset="0"/>
              </a:rPr>
              <a:t>. To enhance the cybersecurity awareness and knowledge of AESS industry personnel to enable them to detect and respond to cybersecurity incidents.</a:t>
            </a:r>
          </a:p>
          <a:p>
            <a:pPr algn="just"/>
            <a:r>
              <a:rPr lang="en-US" sz="1600" b="1" u="sng" dirty="0">
                <a:solidFill>
                  <a:srgbClr val="000000"/>
                </a:solidFill>
                <a:latin typeface="Arial" panose="020B0604020202020204" pitchFamily="34" charset="0"/>
              </a:rPr>
              <a:t>Collaboration.</a:t>
            </a:r>
            <a:r>
              <a:rPr lang="en-US" sz="1600" dirty="0">
                <a:solidFill>
                  <a:srgbClr val="000000"/>
                </a:solidFill>
                <a:latin typeface="Arial" panose="020B0604020202020204" pitchFamily="34" charset="0"/>
              </a:rPr>
              <a:t> To collaborate with other stakeholders to ensure a coordinated and comprehensive approach to AESS cybersecurity that aligns with the underlying sector's needs and priorities.</a:t>
            </a:r>
          </a:p>
          <a:p>
            <a:pPr>
              <a:buNone/>
            </a:pPr>
            <a:br>
              <a:rPr lang="en-US" sz="1000" dirty="0"/>
            </a:br>
            <a:endParaRPr lang="en-AU" sz="1400" dirty="0">
              <a:solidFill>
                <a:srgbClr val="003366"/>
              </a:solidFill>
              <a:latin typeface="Calibri" panose="020F0502020204030204"/>
            </a:endParaRPr>
          </a:p>
          <a:p>
            <a:pPr marL="0" indent="0">
              <a:lnSpc>
                <a:spcPct val="100000"/>
              </a:lnSpc>
              <a:spcAft>
                <a:spcPts val="600"/>
              </a:spcAft>
              <a:buNone/>
            </a:pPr>
            <a:endParaRPr lang="en-US" altLang="en-US" sz="1400" dirty="0">
              <a:solidFill>
                <a:srgbClr val="003366"/>
              </a:solidFill>
            </a:endParaRPr>
          </a:p>
        </p:txBody>
      </p:sp>
      <p:sp>
        <p:nvSpPr>
          <p:cNvPr id="5" name="Title 1">
            <a:extLst>
              <a:ext uri="{FF2B5EF4-FFF2-40B4-BE49-F238E27FC236}">
                <a16:creationId xmlns:a16="http://schemas.microsoft.com/office/drawing/2014/main" id="{12225748-2656-43CD-99CB-A4BA46524125}"/>
              </a:ext>
            </a:extLst>
          </p:cNvPr>
          <p:cNvSpPr>
            <a:spLocks noGrp="1"/>
          </p:cNvSpPr>
          <p:nvPr/>
        </p:nvSpPr>
        <p:spPr>
          <a:xfrm>
            <a:off x="561997" y="72085"/>
            <a:ext cx="9167265"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bg1"/>
                </a:solidFill>
              </a:rPr>
              <a:t>Cyber Security Panel Mission and Objectives</a:t>
            </a:r>
          </a:p>
        </p:txBody>
      </p:sp>
      <p:sp>
        <p:nvSpPr>
          <p:cNvPr id="2" name="Slide Number Placeholder 8">
            <a:extLst>
              <a:ext uri="{FF2B5EF4-FFF2-40B4-BE49-F238E27FC236}">
                <a16:creationId xmlns:a16="http://schemas.microsoft.com/office/drawing/2014/main" id="{11DB984A-CF3B-447F-1D29-E8AE775D6717}"/>
              </a:ext>
            </a:extLst>
          </p:cNvPr>
          <p:cNvSpPr>
            <a:spLocks noGrp="1"/>
          </p:cNvSpPr>
          <p:nvPr>
            <p:ph type="sldNum" sz="quarter" idx="12"/>
          </p:nvPr>
        </p:nvSpPr>
        <p:spPr>
          <a:xfrm>
            <a:off x="4724400" y="6488328"/>
            <a:ext cx="2743200" cy="365125"/>
          </a:xfrm>
        </p:spPr>
        <p:txBody>
          <a:bodyPr/>
          <a:lstStyle/>
          <a:p>
            <a:fld id="{DEAABB4B-B7FE-4F54-9EF3-4A934A90687F}" type="slidenum">
              <a:rPr lang="en-US" smtClean="0">
                <a:solidFill>
                  <a:srgbClr val="0C70AC"/>
                </a:solidFill>
              </a:rPr>
              <a:pPr/>
              <a:t>25</a:t>
            </a:fld>
            <a:endParaRPr lang="en-US" dirty="0">
              <a:solidFill>
                <a:srgbClr val="0C70AC"/>
              </a:solidFill>
            </a:endParaRPr>
          </a:p>
        </p:txBody>
      </p:sp>
    </p:spTree>
    <p:extLst>
      <p:ext uri="{BB962C8B-B14F-4D97-AF65-F5344CB8AC3E}">
        <p14:creationId xmlns:p14="http://schemas.microsoft.com/office/powerpoint/2010/main" val="2348736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997" y="1112796"/>
            <a:ext cx="11034917" cy="5188969"/>
          </a:xfrm>
        </p:spPr>
        <p:txBody>
          <a:bodyPr>
            <a:normAutofit/>
          </a:bodyPr>
          <a:lstStyle/>
          <a:p>
            <a:pPr>
              <a:lnSpc>
                <a:spcPct val="100000"/>
              </a:lnSpc>
              <a:spcAft>
                <a:spcPts val="600"/>
              </a:spcAft>
            </a:pPr>
            <a:r>
              <a:rPr lang="en-US" altLang="en-US" sz="2200" dirty="0">
                <a:solidFill>
                  <a:srgbClr val="003366"/>
                </a:solidFill>
              </a:rPr>
              <a:t>Seven (7) new members nominated and confirmed to join Cyber Panel!</a:t>
            </a:r>
          </a:p>
          <a:p>
            <a:pPr>
              <a:lnSpc>
                <a:spcPct val="100000"/>
              </a:lnSpc>
              <a:spcAft>
                <a:spcPts val="600"/>
              </a:spcAft>
            </a:pPr>
            <a:r>
              <a:rPr lang="en-US" altLang="en-US" sz="2200" dirty="0">
                <a:solidFill>
                  <a:srgbClr val="003366"/>
                </a:solidFill>
              </a:rPr>
              <a:t>Challenge problem definition: Federated AI to Secure Drone Networks</a:t>
            </a:r>
          </a:p>
          <a:p>
            <a:pPr>
              <a:lnSpc>
                <a:spcPct val="100000"/>
              </a:lnSpc>
              <a:spcAft>
                <a:spcPts val="600"/>
              </a:spcAft>
            </a:pPr>
            <a:r>
              <a:rPr lang="en-US" altLang="en-US" sz="2200" dirty="0">
                <a:solidFill>
                  <a:srgbClr val="003366"/>
                </a:solidFill>
              </a:rPr>
              <a:t>Request for challenge problem solutions approved!</a:t>
            </a:r>
          </a:p>
          <a:p>
            <a:pPr>
              <a:lnSpc>
                <a:spcPct val="100000"/>
              </a:lnSpc>
              <a:spcAft>
                <a:spcPts val="600"/>
              </a:spcAft>
            </a:pPr>
            <a:r>
              <a:rPr lang="en-US" altLang="en-US" sz="2200" dirty="0">
                <a:solidFill>
                  <a:srgbClr val="003366"/>
                </a:solidFill>
              </a:rPr>
              <a:t>AESS Special Publication Magazine Article</a:t>
            </a:r>
          </a:p>
          <a:p>
            <a:pPr>
              <a:lnSpc>
                <a:spcPct val="100000"/>
              </a:lnSpc>
              <a:spcAft>
                <a:spcPts val="600"/>
              </a:spcAft>
            </a:pPr>
            <a:r>
              <a:rPr lang="en-US" altLang="en-US" sz="2200" dirty="0">
                <a:solidFill>
                  <a:srgbClr val="003366"/>
                </a:solidFill>
              </a:rPr>
              <a:t>Space Standards Collaboration</a:t>
            </a:r>
          </a:p>
          <a:p>
            <a:pPr>
              <a:lnSpc>
                <a:spcPct val="100000"/>
              </a:lnSpc>
              <a:spcAft>
                <a:spcPts val="600"/>
              </a:spcAft>
            </a:pPr>
            <a:r>
              <a:rPr lang="en-US" altLang="en-US" sz="2200" dirty="0">
                <a:solidFill>
                  <a:srgbClr val="003366"/>
                </a:solidFill>
              </a:rPr>
              <a:t>Lots of Papers, Conferences, and Education</a:t>
            </a:r>
          </a:p>
          <a:p>
            <a:pPr>
              <a:lnSpc>
                <a:spcPct val="100000"/>
              </a:lnSpc>
              <a:spcAft>
                <a:spcPts val="600"/>
              </a:spcAft>
            </a:pPr>
            <a:r>
              <a:rPr lang="en-US" altLang="en-US" sz="2200" dirty="0">
                <a:solidFill>
                  <a:srgbClr val="003366"/>
                </a:solidFill>
              </a:rPr>
              <a:t>DASC Best Cyber Paper!</a:t>
            </a:r>
          </a:p>
          <a:p>
            <a:pPr>
              <a:lnSpc>
                <a:spcPct val="100000"/>
              </a:lnSpc>
              <a:spcAft>
                <a:spcPts val="600"/>
              </a:spcAft>
            </a:pPr>
            <a:endParaRPr lang="en-US" altLang="en-US" sz="2200" dirty="0">
              <a:solidFill>
                <a:srgbClr val="003366"/>
              </a:solidFill>
            </a:endParaRPr>
          </a:p>
          <a:p>
            <a:pPr>
              <a:lnSpc>
                <a:spcPct val="100000"/>
              </a:lnSpc>
              <a:spcAft>
                <a:spcPts val="600"/>
              </a:spcAft>
            </a:pPr>
            <a:endParaRPr lang="en-US" altLang="en-US" sz="2200" dirty="0">
              <a:solidFill>
                <a:srgbClr val="003366"/>
              </a:solidFill>
            </a:endParaRPr>
          </a:p>
          <a:p>
            <a:pPr>
              <a:lnSpc>
                <a:spcPct val="100000"/>
              </a:lnSpc>
              <a:spcAft>
                <a:spcPts val="600"/>
              </a:spcAft>
            </a:pPr>
            <a:endParaRPr lang="en-US" altLang="en-US" sz="2200" dirty="0">
              <a:solidFill>
                <a:srgbClr val="003366"/>
              </a:solidFill>
            </a:endParaRPr>
          </a:p>
        </p:txBody>
      </p:sp>
      <p:sp>
        <p:nvSpPr>
          <p:cNvPr id="5" name="Title 1">
            <a:extLst>
              <a:ext uri="{FF2B5EF4-FFF2-40B4-BE49-F238E27FC236}">
                <a16:creationId xmlns:a16="http://schemas.microsoft.com/office/drawing/2014/main" id="{12225748-2656-43CD-99CB-A4BA46524125}"/>
              </a:ext>
            </a:extLst>
          </p:cNvPr>
          <p:cNvSpPr>
            <a:spLocks noGrp="1"/>
          </p:cNvSpPr>
          <p:nvPr/>
        </p:nvSpPr>
        <p:spPr>
          <a:xfrm>
            <a:off x="561997" y="72085"/>
            <a:ext cx="9167265"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bg1"/>
                </a:solidFill>
              </a:rPr>
              <a:t>Cyber Security Panel Summary of Activities</a:t>
            </a:r>
          </a:p>
        </p:txBody>
      </p:sp>
      <p:sp>
        <p:nvSpPr>
          <p:cNvPr id="9" name="Slide Number Placeholder 8">
            <a:extLst>
              <a:ext uri="{FF2B5EF4-FFF2-40B4-BE49-F238E27FC236}">
                <a16:creationId xmlns:a16="http://schemas.microsoft.com/office/drawing/2014/main" id="{313B866C-20AC-4392-9A5B-D5527CA5A893}"/>
              </a:ext>
            </a:extLst>
          </p:cNvPr>
          <p:cNvSpPr>
            <a:spLocks noGrp="1"/>
          </p:cNvSpPr>
          <p:nvPr>
            <p:ph type="sldNum" sz="quarter" idx="12"/>
          </p:nvPr>
        </p:nvSpPr>
        <p:spPr>
          <a:xfrm>
            <a:off x="4724400" y="6488328"/>
            <a:ext cx="2743200" cy="365125"/>
          </a:xfrm>
        </p:spPr>
        <p:txBody>
          <a:bodyPr/>
          <a:lstStyle/>
          <a:p>
            <a:fld id="{DEAABB4B-B7FE-4F54-9EF3-4A934A90687F}" type="slidenum">
              <a:rPr lang="en-US" smtClean="0">
                <a:solidFill>
                  <a:srgbClr val="0C70AC"/>
                </a:solidFill>
              </a:rPr>
              <a:pPr/>
              <a:t>26</a:t>
            </a:fld>
            <a:endParaRPr lang="en-US" dirty="0">
              <a:solidFill>
                <a:srgbClr val="0C70AC"/>
              </a:solidFill>
            </a:endParaRPr>
          </a:p>
        </p:txBody>
      </p:sp>
    </p:spTree>
    <p:extLst>
      <p:ext uri="{BB962C8B-B14F-4D97-AF65-F5344CB8AC3E}">
        <p14:creationId xmlns:p14="http://schemas.microsoft.com/office/powerpoint/2010/main" val="894289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4827402" y="2599602"/>
            <a:ext cx="7131516"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r>
              <a:rPr lang="en-US" sz="3600" dirty="0">
                <a:solidFill>
                  <a:schemeClr val="bg1"/>
                </a:solidFill>
              </a:rPr>
              <a:t>Glue Technologies for Space Systems</a:t>
            </a:r>
            <a:br>
              <a:rPr lang="en-US" sz="3600" dirty="0">
                <a:solidFill>
                  <a:schemeClr val="bg1"/>
                </a:solidFill>
              </a:rPr>
            </a:br>
            <a:r>
              <a:rPr lang="en-US" sz="3200" dirty="0">
                <a:solidFill>
                  <a:schemeClr val="bg1"/>
                </a:solidFill>
              </a:rPr>
              <a:t>Technical Operations Panel</a:t>
            </a:r>
          </a:p>
          <a:p>
            <a:r>
              <a:rPr lang="en-US" sz="2800" dirty="0">
                <a:solidFill>
                  <a:schemeClr val="accent4">
                    <a:lumMod val="60000"/>
                    <a:lumOff val="40000"/>
                  </a:schemeClr>
                </a:solidFill>
              </a:rPr>
              <a:t>Semi-Annual Updates</a:t>
            </a:r>
            <a:endParaRPr lang="en-US" sz="3200" dirty="0">
              <a:solidFill>
                <a:schemeClr val="accent4">
                  <a:lumMod val="60000"/>
                  <a:lumOff val="40000"/>
                </a:schemeClr>
              </a:solidFill>
            </a:endParaRPr>
          </a:p>
          <a:p>
            <a:endParaRPr lang="en-US" sz="3600" dirty="0">
              <a:solidFill>
                <a:schemeClr val="bg1"/>
              </a:solidFill>
            </a:endParaRPr>
          </a:p>
        </p:txBody>
      </p:sp>
      <p:sp>
        <p:nvSpPr>
          <p:cNvPr id="3" name="Subtitle 2">
            <a:extLst>
              <a:ext uri="{FF2B5EF4-FFF2-40B4-BE49-F238E27FC236}">
                <a16:creationId xmlns:a16="http://schemas.microsoft.com/office/drawing/2014/main" id="{7E1FB642-C925-470D-A2D9-02A0B8114332}"/>
              </a:ext>
            </a:extLst>
          </p:cNvPr>
          <p:cNvSpPr>
            <a:spLocks noGrp="1"/>
          </p:cNvSpPr>
          <p:nvPr/>
        </p:nvSpPr>
        <p:spPr>
          <a:xfrm>
            <a:off x="4827402" y="3222436"/>
            <a:ext cx="6881887" cy="22639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Calibri" charset="0"/>
                <a:ea typeface="Calibri" charset="0"/>
                <a:cs typeface="Calibri" charset="0"/>
              </a:defRPr>
            </a:lvl1pPr>
            <a:lvl2pPr marL="457200" indent="0" algn="ctr" defTabSz="914400" rtl="0" eaLnBrk="1" latinLnBrk="0" hangingPunct="1">
              <a:lnSpc>
                <a:spcPct val="90000"/>
              </a:lnSpc>
              <a:spcBef>
                <a:spcPts val="500"/>
              </a:spcBef>
              <a:buClr>
                <a:srgbClr val="0066A1"/>
              </a:buClr>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66A1"/>
              </a:buClr>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66A1"/>
              </a:buClr>
              <a:buFont typeface="Courier New"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900" dirty="0">
                <a:solidFill>
                  <a:schemeClr val="bg1">
                    <a:lumMod val="85000"/>
                  </a:schemeClr>
                </a:solidFill>
              </a:rPr>
              <a:t>Cosimo Stallo</a:t>
            </a:r>
          </a:p>
          <a:p>
            <a:pPr>
              <a:lnSpc>
                <a:spcPct val="100000"/>
              </a:lnSpc>
            </a:pPr>
            <a:r>
              <a:rPr lang="en-US" sz="2900" dirty="0">
                <a:solidFill>
                  <a:schemeClr val="bg1">
                    <a:lumMod val="85000"/>
                  </a:schemeClr>
                </a:solidFill>
              </a:rPr>
              <a:t>Chair, Glue Technologies for Space Systems</a:t>
            </a:r>
          </a:p>
          <a:p>
            <a:endParaRPr lang="en-US" sz="1300" dirty="0">
              <a:solidFill>
                <a:schemeClr val="bg1">
                  <a:lumMod val="85000"/>
                </a:schemeClr>
              </a:solidFill>
            </a:endParaRPr>
          </a:p>
          <a:p>
            <a:r>
              <a:rPr lang="en-US" sz="2200" dirty="0">
                <a:solidFill>
                  <a:schemeClr val="bg1">
                    <a:lumMod val="85000"/>
                  </a:schemeClr>
                </a:solidFill>
              </a:rPr>
              <a:t>AESS Board of Governors Meeting – Spring 2026</a:t>
            </a:r>
          </a:p>
          <a:p>
            <a:r>
              <a:rPr lang="en-US" sz="2200" dirty="0">
                <a:solidFill>
                  <a:schemeClr val="bg1">
                    <a:lumMod val="85000"/>
                  </a:schemeClr>
                </a:solidFill>
              </a:rPr>
              <a:t>15-16 May 2026</a:t>
            </a:r>
          </a:p>
          <a:p>
            <a:endParaRPr lang="en-US" sz="2200" dirty="0">
              <a:solidFill>
                <a:schemeClr val="bg1">
                  <a:lumMod val="85000"/>
                </a:schemeClr>
              </a:solidFill>
            </a:endParaRPr>
          </a:p>
        </p:txBody>
      </p:sp>
    </p:spTree>
    <p:extLst>
      <p:ext uri="{BB962C8B-B14F-4D97-AF65-F5344CB8AC3E}">
        <p14:creationId xmlns:p14="http://schemas.microsoft.com/office/powerpoint/2010/main" val="88495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1987" y="872767"/>
            <a:ext cx="11034917" cy="2567663"/>
          </a:xfrm>
        </p:spPr>
        <p:txBody>
          <a:bodyPr>
            <a:normAutofit/>
          </a:bodyPr>
          <a:lstStyle/>
          <a:p>
            <a:pPr algn="just">
              <a:spcAft>
                <a:spcPts val="400"/>
              </a:spcAft>
              <a:defRPr/>
            </a:pPr>
            <a:r>
              <a:rPr kumimoji="0" lang="en-AU" sz="1800" b="0" i="0" u="none" strike="noStrike" kern="1200" cap="none" spc="0" normalizeH="0" baseline="0" noProof="0" dirty="0">
                <a:ln>
                  <a:noFill/>
                </a:ln>
                <a:solidFill>
                  <a:srgbClr val="003366"/>
                </a:solidFill>
                <a:effectLst/>
                <a:uLnTx/>
                <a:uFillTx/>
                <a:latin typeface="Calibri" panose="020F0502020204030204"/>
                <a:ea typeface="+mn-ea"/>
                <a:cs typeface="+mn-cs"/>
              </a:rPr>
              <a:t>The mission of the “Glue-Tech” panel, funded in 2019, is to strengthen the cooperation of Academy, Industry, Research Institutions and Space agencies </a:t>
            </a:r>
            <a:r>
              <a:rPr kumimoji="0" lang="en-AU" sz="1800" b="0" i="0" u="sng" strike="noStrike" kern="1200" cap="none" spc="0" normalizeH="0" baseline="0" noProof="0" dirty="0">
                <a:ln>
                  <a:noFill/>
                </a:ln>
                <a:solidFill>
                  <a:srgbClr val="003366"/>
                </a:solidFill>
                <a:effectLst/>
                <a:uLnTx/>
                <a:uFillTx/>
                <a:latin typeface="Calibri" panose="020F0502020204030204"/>
                <a:ea typeface="+mn-ea"/>
                <a:cs typeface="+mn-cs"/>
              </a:rPr>
              <a:t>in innovating the vision of Space technology</a:t>
            </a:r>
            <a:r>
              <a:rPr kumimoji="0" lang="en-AU" sz="1800" b="0" i="0" u="none" strike="noStrike" kern="1200" cap="none" spc="0" normalizeH="0" baseline="0" noProof="0" dirty="0">
                <a:ln>
                  <a:noFill/>
                </a:ln>
                <a:solidFill>
                  <a:srgbClr val="003366"/>
                </a:solidFill>
                <a:effectLst/>
                <a:uLnTx/>
                <a:uFillTx/>
                <a:latin typeface="Calibri" panose="020F0502020204030204"/>
                <a:ea typeface="+mn-ea"/>
                <a:cs typeface="+mn-cs"/>
              </a:rPr>
              <a:t>.</a:t>
            </a:r>
          </a:p>
          <a:p>
            <a:pPr algn="just">
              <a:spcAft>
                <a:spcPts val="400"/>
              </a:spcAft>
              <a:defRPr/>
            </a:pPr>
            <a:r>
              <a:rPr lang="en-AU" altLang="en-US" sz="1800" dirty="0">
                <a:solidFill>
                  <a:srgbClr val="003366"/>
                </a:solidFill>
                <a:latin typeface="Calibri" panose="020F0502020204030204"/>
              </a:rPr>
              <a:t>Space technology (satellite communications, aerial communications, navigation, signal processing) is regarded as the “glue” </a:t>
            </a:r>
            <a:r>
              <a:rPr lang="en-AU" altLang="en-US" sz="1800" u="sng" dirty="0">
                <a:solidFill>
                  <a:srgbClr val="003366"/>
                </a:solidFill>
                <a:latin typeface="Calibri" panose="020F0502020204030204"/>
              </a:rPr>
              <a:t>that seamlessly interconnects the ICT World</a:t>
            </a:r>
            <a:r>
              <a:rPr lang="en-AU" altLang="en-US" sz="1800" dirty="0">
                <a:solidFill>
                  <a:srgbClr val="003366"/>
                </a:solidFill>
                <a:latin typeface="Calibri" panose="020F0502020204030204"/>
              </a:rPr>
              <a:t> in an integrated ecosystem, </a:t>
            </a:r>
            <a:r>
              <a:rPr lang="en-AU" altLang="en-US" sz="1800" u="sng" dirty="0">
                <a:solidFill>
                  <a:srgbClr val="003366"/>
                </a:solidFill>
                <a:latin typeface="Calibri" panose="020F0502020204030204"/>
              </a:rPr>
              <a:t>built around the concrete user needs</a:t>
            </a:r>
            <a:r>
              <a:rPr lang="en-AU" altLang="en-US" sz="1800" dirty="0">
                <a:solidFill>
                  <a:srgbClr val="003366"/>
                </a:solidFill>
                <a:latin typeface="Calibri" panose="020F0502020204030204"/>
              </a:rPr>
              <a:t>. Nowadays, the “Glue-Tech” panel vision is one of the constitutive pillars of 6G. </a:t>
            </a:r>
          </a:p>
          <a:p>
            <a:pPr algn="just">
              <a:spcAft>
                <a:spcPts val="400"/>
              </a:spcAft>
              <a:defRPr/>
            </a:pPr>
            <a:r>
              <a:rPr lang="en-AU" altLang="en-US" sz="1800" dirty="0">
                <a:solidFill>
                  <a:srgbClr val="003366"/>
                </a:solidFill>
                <a:latin typeface="Calibri" panose="020F0502020204030204"/>
              </a:rPr>
              <a:t>In the figures below, the “vision” is pictorially described. The key role in realizing the vision is played by the extensive </a:t>
            </a:r>
            <a:r>
              <a:rPr lang="en-AU" altLang="en-US" sz="1800" u="sng" dirty="0">
                <a:solidFill>
                  <a:srgbClr val="003366"/>
                </a:solidFill>
                <a:latin typeface="Calibri" panose="020F0502020204030204"/>
              </a:rPr>
              <a:t>software-defined implementation</a:t>
            </a:r>
            <a:r>
              <a:rPr lang="en-AU" altLang="en-US" sz="1800" dirty="0">
                <a:solidFill>
                  <a:srgbClr val="003366"/>
                </a:solidFill>
                <a:latin typeface="Calibri" panose="020F0502020204030204"/>
              </a:rPr>
              <a:t> of Space network layers and by the </a:t>
            </a:r>
            <a:r>
              <a:rPr lang="en-AU" altLang="en-US" sz="1800" u="sng" dirty="0">
                <a:solidFill>
                  <a:srgbClr val="003366"/>
                </a:solidFill>
                <a:latin typeface="Calibri" panose="020F0502020204030204"/>
              </a:rPr>
              <a:t>adaptive and intelligent network management</a:t>
            </a:r>
            <a:r>
              <a:rPr lang="en-AU" altLang="en-US" sz="1800" dirty="0">
                <a:solidFill>
                  <a:srgbClr val="003366"/>
                </a:solidFill>
                <a:latin typeface="Calibri" panose="020F0502020204030204"/>
              </a:rPr>
              <a:t> (AKA: “Space network intelligence”):</a:t>
            </a:r>
            <a:endParaRPr lang="en-US" altLang="en-US" sz="1800" dirty="0">
              <a:solidFill>
                <a:srgbClr val="003366"/>
              </a:solidFill>
            </a:endParaRPr>
          </a:p>
        </p:txBody>
      </p:sp>
      <p:sp>
        <p:nvSpPr>
          <p:cNvPr id="5" name="Title 1">
            <a:extLst>
              <a:ext uri="{FF2B5EF4-FFF2-40B4-BE49-F238E27FC236}">
                <a16:creationId xmlns:a16="http://schemas.microsoft.com/office/drawing/2014/main" id="{12225748-2656-43CD-99CB-A4BA46524125}"/>
              </a:ext>
            </a:extLst>
          </p:cNvPr>
          <p:cNvSpPr>
            <a:spLocks noGrp="1"/>
          </p:cNvSpPr>
          <p:nvPr/>
        </p:nvSpPr>
        <p:spPr>
          <a:xfrm>
            <a:off x="561997" y="72085"/>
            <a:ext cx="9167265"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bg1"/>
                </a:solidFill>
              </a:rPr>
              <a:t>“Glue-Tech” panel</a:t>
            </a:r>
          </a:p>
        </p:txBody>
      </p:sp>
      <p:sp>
        <p:nvSpPr>
          <p:cNvPr id="2" name="Slide Number Placeholder 8">
            <a:extLst>
              <a:ext uri="{FF2B5EF4-FFF2-40B4-BE49-F238E27FC236}">
                <a16:creationId xmlns:a16="http://schemas.microsoft.com/office/drawing/2014/main" id="{11DB984A-CF3B-447F-1D29-E8AE775D6717}"/>
              </a:ext>
            </a:extLst>
          </p:cNvPr>
          <p:cNvSpPr>
            <a:spLocks noGrp="1"/>
          </p:cNvSpPr>
          <p:nvPr>
            <p:ph type="sldNum" sz="quarter" idx="12"/>
          </p:nvPr>
        </p:nvSpPr>
        <p:spPr>
          <a:xfrm>
            <a:off x="4724400" y="6488328"/>
            <a:ext cx="2743200" cy="365125"/>
          </a:xfrm>
        </p:spPr>
        <p:txBody>
          <a:bodyPr/>
          <a:lstStyle/>
          <a:p>
            <a:fld id="{DEAABB4B-B7FE-4F54-9EF3-4A934A90687F}" type="slidenum">
              <a:rPr lang="en-US" smtClean="0">
                <a:solidFill>
                  <a:srgbClr val="0C70AC"/>
                </a:solidFill>
              </a:rPr>
              <a:pPr/>
              <a:t>28</a:t>
            </a:fld>
            <a:endParaRPr lang="en-US" dirty="0">
              <a:solidFill>
                <a:srgbClr val="0C70AC"/>
              </a:solidFill>
            </a:endParaRPr>
          </a:p>
        </p:txBody>
      </p:sp>
      <p:pic>
        <p:nvPicPr>
          <p:cNvPr id="4" name="Immagine 3">
            <a:extLst>
              <a:ext uri="{FF2B5EF4-FFF2-40B4-BE49-F238E27FC236}">
                <a16:creationId xmlns:a16="http://schemas.microsoft.com/office/drawing/2014/main" id="{7DEB97CA-4772-0CA9-2DDC-3D27E173FF76}"/>
              </a:ext>
            </a:extLst>
          </p:cNvPr>
          <p:cNvPicPr>
            <a:picLocks noChangeAspect="1"/>
          </p:cNvPicPr>
          <p:nvPr/>
        </p:nvPicPr>
        <p:blipFill>
          <a:blip r:embed="rId2"/>
          <a:stretch>
            <a:fillRect/>
          </a:stretch>
        </p:blipFill>
        <p:spPr>
          <a:xfrm>
            <a:off x="156207" y="3324104"/>
            <a:ext cx="7547613" cy="2882386"/>
          </a:xfrm>
          <a:prstGeom prst="rect">
            <a:avLst/>
          </a:prstGeom>
        </p:spPr>
      </p:pic>
      <p:pic>
        <p:nvPicPr>
          <p:cNvPr id="7" name="Immagine 9">
            <a:extLst>
              <a:ext uri="{FF2B5EF4-FFF2-40B4-BE49-F238E27FC236}">
                <a16:creationId xmlns:a16="http://schemas.microsoft.com/office/drawing/2014/main" id="{3F910AD6-B938-8C0C-58A8-31DFCC574206}"/>
              </a:ext>
            </a:extLst>
          </p:cNvPr>
          <p:cNvPicPr>
            <a:picLocks noChangeAspect="1"/>
          </p:cNvPicPr>
          <p:nvPr/>
        </p:nvPicPr>
        <p:blipFill>
          <a:blip r:embed="rId3"/>
          <a:stretch>
            <a:fillRect/>
          </a:stretch>
        </p:blipFill>
        <p:spPr>
          <a:xfrm>
            <a:off x="7759365" y="3084894"/>
            <a:ext cx="3796366" cy="2847275"/>
          </a:xfrm>
          <a:prstGeom prst="rect">
            <a:avLst/>
          </a:prstGeom>
        </p:spPr>
      </p:pic>
    </p:spTree>
    <p:extLst>
      <p:ext uri="{BB962C8B-B14F-4D97-AF65-F5344CB8AC3E}">
        <p14:creationId xmlns:p14="http://schemas.microsoft.com/office/powerpoint/2010/main" val="751249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997" y="1112796"/>
            <a:ext cx="11290479" cy="5188969"/>
          </a:xfrm>
        </p:spPr>
        <p:txBody>
          <a:bodyPr>
            <a:normAutofit/>
          </a:bodyPr>
          <a:lstStyle/>
          <a:p>
            <a:pPr>
              <a:spcAft>
                <a:spcPts val="600"/>
              </a:spcAft>
              <a:defRPr/>
            </a:pPr>
            <a:r>
              <a:rPr lang="en-US" sz="2000" dirty="0">
                <a:solidFill>
                  <a:srgbClr val="003366"/>
                </a:solidFill>
                <a:latin typeface="Calibri" panose="020F0502020204030204"/>
              </a:rPr>
              <a:t>The “Glue-Tech” panel consists of </a:t>
            </a:r>
            <a:r>
              <a:rPr lang="en-US" sz="2000" u="sng" dirty="0">
                <a:solidFill>
                  <a:srgbClr val="003366"/>
                </a:solidFill>
                <a:latin typeface="Calibri" panose="020F0502020204030204"/>
              </a:rPr>
              <a:t>43 members</a:t>
            </a:r>
            <a:r>
              <a:rPr lang="en-US" sz="2000" dirty="0">
                <a:solidFill>
                  <a:srgbClr val="003366"/>
                </a:solidFill>
                <a:latin typeface="Calibri" panose="020F0502020204030204"/>
              </a:rPr>
              <a:t> coming worldwide from Academy, Industry, Research Centers and Space agencies. The current picture of the panel is shown in the following pie diagrams:</a:t>
            </a:r>
          </a:p>
          <a:p>
            <a:pPr>
              <a:spcAft>
                <a:spcPts val="600"/>
              </a:spcAft>
              <a:defRPr/>
            </a:pPr>
            <a:endParaRPr lang="en-US" sz="2000" dirty="0">
              <a:solidFill>
                <a:srgbClr val="003366"/>
              </a:solidFill>
              <a:latin typeface="Calibri" panose="020F0502020204030204"/>
            </a:endParaRPr>
          </a:p>
          <a:p>
            <a:pPr>
              <a:spcAft>
                <a:spcPts val="600"/>
              </a:spcAft>
              <a:defRPr/>
            </a:pPr>
            <a:endParaRPr lang="en-US" sz="2000" dirty="0">
              <a:solidFill>
                <a:srgbClr val="003366"/>
              </a:solidFill>
              <a:latin typeface="Calibri" panose="020F0502020204030204"/>
            </a:endParaRPr>
          </a:p>
          <a:p>
            <a:pPr>
              <a:spcAft>
                <a:spcPts val="600"/>
              </a:spcAft>
              <a:defRPr/>
            </a:pPr>
            <a:endParaRPr lang="en-US" sz="2000" dirty="0">
              <a:solidFill>
                <a:srgbClr val="003366"/>
              </a:solidFill>
              <a:latin typeface="Calibri" panose="020F0502020204030204"/>
            </a:endParaRPr>
          </a:p>
          <a:p>
            <a:pPr>
              <a:spcAft>
                <a:spcPts val="600"/>
              </a:spcAft>
              <a:defRPr/>
            </a:pPr>
            <a:endParaRPr lang="en-US" sz="2000" dirty="0">
              <a:solidFill>
                <a:srgbClr val="003366"/>
              </a:solidFill>
              <a:latin typeface="Calibri" panose="020F0502020204030204"/>
            </a:endParaRPr>
          </a:p>
          <a:p>
            <a:pPr>
              <a:spcAft>
                <a:spcPts val="600"/>
              </a:spcAft>
              <a:defRPr/>
            </a:pPr>
            <a:endParaRPr lang="en-US" sz="2000" dirty="0">
              <a:solidFill>
                <a:srgbClr val="003366"/>
              </a:solidFill>
              <a:latin typeface="Calibri" panose="020F0502020204030204"/>
            </a:endParaRPr>
          </a:p>
          <a:p>
            <a:pPr>
              <a:spcAft>
                <a:spcPts val="600"/>
              </a:spcAft>
              <a:defRPr/>
            </a:pPr>
            <a:r>
              <a:rPr lang="en-US" sz="2000" dirty="0">
                <a:solidFill>
                  <a:srgbClr val="003366"/>
                </a:solidFill>
                <a:latin typeface="Calibri" panose="020F0502020204030204"/>
              </a:rPr>
              <a:t>The panel chair is </a:t>
            </a:r>
            <a:r>
              <a:rPr lang="en-US" sz="2000" u="sng" dirty="0">
                <a:solidFill>
                  <a:srgbClr val="003366"/>
                </a:solidFill>
                <a:latin typeface="Calibri" panose="020F0502020204030204"/>
              </a:rPr>
              <a:t>Cosimo Stallo</a:t>
            </a:r>
            <a:r>
              <a:rPr lang="en-US" sz="2000" dirty="0">
                <a:solidFill>
                  <a:srgbClr val="003366"/>
                </a:solidFill>
                <a:latin typeface="Calibri" panose="020F0502020204030204"/>
              </a:rPr>
              <a:t> (European Space Agency), the vice-chair is Gloria </a:t>
            </a:r>
            <a:r>
              <a:rPr lang="en-US" sz="2000" dirty="0" err="1">
                <a:solidFill>
                  <a:srgbClr val="003366"/>
                </a:solidFill>
                <a:latin typeface="Calibri" panose="020F0502020204030204"/>
              </a:rPr>
              <a:t>Tuquerres</a:t>
            </a:r>
            <a:r>
              <a:rPr lang="en-US" sz="2000" dirty="0">
                <a:solidFill>
                  <a:srgbClr val="003366"/>
                </a:solidFill>
                <a:latin typeface="Calibri" panose="020F0502020204030204"/>
              </a:rPr>
              <a:t> (</a:t>
            </a:r>
            <a:r>
              <a:rPr lang="en-GB" sz="2000" dirty="0">
                <a:solidFill>
                  <a:srgbClr val="003366"/>
                </a:solidFill>
                <a:latin typeface="Calibri" panose="020F0502020204030204"/>
                <a:sym typeface="Calibri"/>
              </a:rPr>
              <a:t>UPS) - Interdisciplinary Lab. for Digital Sciences</a:t>
            </a:r>
            <a:r>
              <a:rPr lang="en-US" sz="2000" dirty="0">
                <a:solidFill>
                  <a:srgbClr val="003366"/>
                </a:solidFill>
                <a:latin typeface="Calibri" panose="020F0502020204030204"/>
              </a:rPr>
              <a:t>), the panel secretary is </a:t>
            </a:r>
            <a:r>
              <a:rPr lang="en-US" sz="2000" u="sng" dirty="0">
                <a:solidFill>
                  <a:srgbClr val="003366"/>
                </a:solidFill>
                <a:latin typeface="Calibri" panose="020F0502020204030204"/>
              </a:rPr>
              <a:t>Ivan Iudice</a:t>
            </a:r>
            <a:r>
              <a:rPr lang="en-US" sz="2000" dirty="0">
                <a:solidFill>
                  <a:srgbClr val="003366"/>
                </a:solidFill>
                <a:latin typeface="Calibri" panose="020F0502020204030204"/>
              </a:rPr>
              <a:t> (Italian Aerospace Research Centre, CIRA).</a:t>
            </a:r>
          </a:p>
          <a:p>
            <a:pPr>
              <a:spcAft>
                <a:spcPts val="600"/>
              </a:spcAft>
              <a:defRPr/>
            </a:pPr>
            <a:r>
              <a:rPr lang="en-US" sz="2000" u="sng" dirty="0">
                <a:solidFill>
                  <a:srgbClr val="003366"/>
                </a:solidFill>
                <a:latin typeface="Calibri" panose="020F0502020204030204"/>
              </a:rPr>
              <a:t>No formal committee articulation</a:t>
            </a:r>
            <a:r>
              <a:rPr lang="en-US" sz="2000" dirty="0">
                <a:solidFill>
                  <a:srgbClr val="003366"/>
                </a:solidFill>
                <a:latin typeface="Calibri" panose="020F0502020204030204"/>
              </a:rPr>
              <a:t> has been established for the panel. The panelists are informally subdivided into areas of interest (communications, navigation, networking, signal processing, electronics, payload and platform engineering). Synergies are encouraged between the different areas.</a:t>
            </a:r>
          </a:p>
        </p:txBody>
      </p:sp>
      <p:sp>
        <p:nvSpPr>
          <p:cNvPr id="5" name="Title 1">
            <a:extLst>
              <a:ext uri="{FF2B5EF4-FFF2-40B4-BE49-F238E27FC236}">
                <a16:creationId xmlns:a16="http://schemas.microsoft.com/office/drawing/2014/main" id="{12225748-2656-43CD-99CB-A4BA46524125}"/>
              </a:ext>
            </a:extLst>
          </p:cNvPr>
          <p:cNvSpPr>
            <a:spLocks noGrp="1"/>
          </p:cNvSpPr>
          <p:nvPr/>
        </p:nvSpPr>
        <p:spPr>
          <a:xfrm>
            <a:off x="561997" y="72085"/>
            <a:ext cx="9633563"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bg1"/>
                </a:solidFill>
              </a:rPr>
              <a:t>“Glue-Tech” panel: Organization and Committees</a:t>
            </a:r>
          </a:p>
        </p:txBody>
      </p:sp>
      <p:sp>
        <p:nvSpPr>
          <p:cNvPr id="2" name="Slide Number Placeholder 8">
            <a:extLst>
              <a:ext uri="{FF2B5EF4-FFF2-40B4-BE49-F238E27FC236}">
                <a16:creationId xmlns:a16="http://schemas.microsoft.com/office/drawing/2014/main" id="{02D7F280-1B4A-D04A-48E3-98C60219EF09}"/>
              </a:ext>
            </a:extLst>
          </p:cNvPr>
          <p:cNvSpPr>
            <a:spLocks noGrp="1"/>
          </p:cNvSpPr>
          <p:nvPr>
            <p:ph type="sldNum" sz="quarter" idx="12"/>
          </p:nvPr>
        </p:nvSpPr>
        <p:spPr>
          <a:xfrm>
            <a:off x="4724400" y="6488328"/>
            <a:ext cx="2743200" cy="365125"/>
          </a:xfrm>
        </p:spPr>
        <p:txBody>
          <a:bodyPr/>
          <a:lstStyle/>
          <a:p>
            <a:fld id="{DEAABB4B-B7FE-4F54-9EF3-4A934A90687F}" type="slidenum">
              <a:rPr lang="en-US" smtClean="0">
                <a:solidFill>
                  <a:srgbClr val="0C70AC"/>
                </a:solidFill>
              </a:rPr>
              <a:pPr/>
              <a:t>29</a:t>
            </a:fld>
            <a:endParaRPr lang="en-US" dirty="0">
              <a:solidFill>
                <a:srgbClr val="0C70AC"/>
              </a:solidFill>
            </a:endParaRPr>
          </a:p>
        </p:txBody>
      </p:sp>
      <p:pic>
        <p:nvPicPr>
          <p:cNvPr id="8" name="Picture 10">
            <a:extLst>
              <a:ext uri="{FF2B5EF4-FFF2-40B4-BE49-F238E27FC236}">
                <a16:creationId xmlns:a16="http://schemas.microsoft.com/office/drawing/2014/main" id="{44FA2B8A-E7BD-2BD2-007F-F3B121314C9A}"/>
              </a:ext>
            </a:extLst>
          </p:cNvPr>
          <p:cNvPicPr>
            <a:picLocks noChangeAspect="1"/>
          </p:cNvPicPr>
          <p:nvPr/>
        </p:nvPicPr>
        <p:blipFill>
          <a:blip r:embed="rId2"/>
          <a:stretch>
            <a:fillRect/>
          </a:stretch>
        </p:blipFill>
        <p:spPr>
          <a:xfrm>
            <a:off x="601681" y="1789253"/>
            <a:ext cx="3747563" cy="2368701"/>
          </a:xfrm>
          <a:prstGeom prst="rect">
            <a:avLst/>
          </a:prstGeom>
        </p:spPr>
      </p:pic>
      <p:pic>
        <p:nvPicPr>
          <p:cNvPr id="9" name="Picture 9">
            <a:extLst>
              <a:ext uri="{FF2B5EF4-FFF2-40B4-BE49-F238E27FC236}">
                <a16:creationId xmlns:a16="http://schemas.microsoft.com/office/drawing/2014/main" id="{00228ED8-6AB7-E73D-F5DB-2C48306CB367}"/>
              </a:ext>
            </a:extLst>
          </p:cNvPr>
          <p:cNvPicPr>
            <a:picLocks noChangeAspect="1"/>
          </p:cNvPicPr>
          <p:nvPr/>
        </p:nvPicPr>
        <p:blipFill>
          <a:blip r:embed="rId3"/>
          <a:stretch>
            <a:fillRect/>
          </a:stretch>
        </p:blipFill>
        <p:spPr>
          <a:xfrm>
            <a:off x="4389858" y="1796430"/>
            <a:ext cx="3634755" cy="2361524"/>
          </a:xfrm>
          <a:prstGeom prst="rect">
            <a:avLst/>
          </a:prstGeom>
        </p:spPr>
      </p:pic>
      <p:pic>
        <p:nvPicPr>
          <p:cNvPr id="10" name="Picture 8">
            <a:extLst>
              <a:ext uri="{FF2B5EF4-FFF2-40B4-BE49-F238E27FC236}">
                <a16:creationId xmlns:a16="http://schemas.microsoft.com/office/drawing/2014/main" id="{5D4EA93B-CC9D-501A-6266-F742111A5A5F}"/>
              </a:ext>
            </a:extLst>
          </p:cNvPr>
          <p:cNvPicPr>
            <a:picLocks noChangeAspect="1"/>
          </p:cNvPicPr>
          <p:nvPr/>
        </p:nvPicPr>
        <p:blipFill>
          <a:blip r:embed="rId4"/>
          <a:stretch>
            <a:fillRect/>
          </a:stretch>
        </p:blipFill>
        <p:spPr>
          <a:xfrm>
            <a:off x="8165816" y="1796430"/>
            <a:ext cx="3636297" cy="2361524"/>
          </a:xfrm>
          <a:prstGeom prst="rect">
            <a:avLst/>
          </a:prstGeom>
        </p:spPr>
      </p:pic>
    </p:spTree>
    <p:extLst>
      <p:ext uri="{BB962C8B-B14F-4D97-AF65-F5344CB8AC3E}">
        <p14:creationId xmlns:p14="http://schemas.microsoft.com/office/powerpoint/2010/main" val="3867480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9FC46F-A16D-0EBC-72B1-0897A2682019}"/>
              </a:ext>
            </a:extLst>
          </p:cNvPr>
          <p:cNvSpPr>
            <a:spLocks noGrp="1"/>
          </p:cNvSpPr>
          <p:nvPr>
            <p:ph idx="1"/>
          </p:nvPr>
        </p:nvSpPr>
        <p:spPr>
          <a:xfrm>
            <a:off x="734807" y="1045280"/>
            <a:ext cx="10618993" cy="5283802"/>
          </a:xfrm>
        </p:spPr>
        <p:txBody>
          <a:bodyPr/>
          <a:lstStyle/>
          <a:p>
            <a:pPr marL="0" indent="0">
              <a:buNone/>
            </a:pPr>
            <a:r>
              <a:rPr lang="en-US" b="1" dirty="0">
                <a:solidFill>
                  <a:srgbClr val="0C70AC"/>
                </a:solidFill>
              </a:rPr>
              <a:t>Summary of TechOps Activities in 2025</a:t>
            </a:r>
          </a:p>
          <a:p>
            <a:pPr algn="l">
              <a:lnSpc>
                <a:spcPct val="100000"/>
              </a:lnSpc>
              <a:spcBef>
                <a:spcPts val="600"/>
              </a:spcBef>
              <a:buFont typeface="Arial" panose="020B0604020202020204" pitchFamily="34" charset="0"/>
              <a:buChar char="•"/>
            </a:pPr>
            <a:r>
              <a:rPr lang="en-US" sz="2200" b="1" i="0" dirty="0">
                <a:solidFill>
                  <a:srgbClr val="262626"/>
                </a:solidFill>
                <a:effectLst/>
                <a:latin typeface="SF Pro Text"/>
              </a:rPr>
              <a:t>Conferences &amp; Publications:</a:t>
            </a:r>
            <a:endParaRPr lang="en-US" sz="2200" b="0" i="0" dirty="0">
              <a:solidFill>
                <a:srgbClr val="262626"/>
              </a:solidFill>
              <a:effectLst/>
              <a:latin typeface="SF Pro Text"/>
            </a:endParaRPr>
          </a:p>
          <a:p>
            <a:pPr lvl="1">
              <a:lnSpc>
                <a:spcPct val="100000"/>
              </a:lnSpc>
              <a:spcBef>
                <a:spcPts val="200"/>
              </a:spcBef>
              <a:spcAft>
                <a:spcPts val="200"/>
              </a:spcAft>
              <a:buFont typeface="Wingdings" panose="05000000000000000000" pitchFamily="2" charset="2"/>
              <a:buChar char="ü"/>
            </a:pPr>
            <a:r>
              <a:rPr lang="en-US" sz="1600" b="1" dirty="0">
                <a:solidFill>
                  <a:srgbClr val="262626"/>
                </a:solidFill>
                <a:latin typeface="SF Pro Text"/>
              </a:rPr>
              <a:t>Substantive c</a:t>
            </a:r>
            <a:r>
              <a:rPr lang="en-US" sz="1600" b="1" i="0" dirty="0">
                <a:solidFill>
                  <a:srgbClr val="262626"/>
                </a:solidFill>
                <a:effectLst/>
                <a:latin typeface="SF Pro Text"/>
              </a:rPr>
              <a:t>ontributions to AESS-sponsored events</a:t>
            </a:r>
            <a:r>
              <a:rPr lang="en-US" sz="1600" b="0" i="0" dirty="0">
                <a:solidFill>
                  <a:srgbClr val="262626"/>
                </a:solidFill>
                <a:effectLst/>
                <a:latin typeface="SF Pro Text"/>
              </a:rPr>
              <a:t>.</a:t>
            </a:r>
            <a:r>
              <a:rPr lang="en-US" sz="1600" dirty="0">
                <a:solidFill>
                  <a:srgbClr val="262626"/>
                </a:solidFill>
                <a:latin typeface="SF Pro Text"/>
              </a:rPr>
              <a:t> Organizing committees, leading tracks and competitions.</a:t>
            </a:r>
          </a:p>
          <a:p>
            <a:pPr lvl="1" algn="l">
              <a:lnSpc>
                <a:spcPct val="100000"/>
              </a:lnSpc>
              <a:spcBef>
                <a:spcPts val="200"/>
              </a:spcBef>
              <a:spcAft>
                <a:spcPts val="200"/>
              </a:spcAft>
              <a:buFont typeface="Wingdings" panose="05000000000000000000" pitchFamily="2" charset="2"/>
              <a:buChar char="ü"/>
            </a:pPr>
            <a:r>
              <a:rPr lang="en-US" sz="1600" b="0" i="0" dirty="0">
                <a:solidFill>
                  <a:srgbClr val="262626"/>
                </a:solidFill>
                <a:effectLst/>
                <a:latin typeface="SF Pro Text"/>
              </a:rPr>
              <a:t>Navigation TP and Avionics TP co-developed and launched </a:t>
            </a:r>
            <a:r>
              <a:rPr lang="en-US" sz="1600" b="1" i="0" dirty="0">
                <a:solidFill>
                  <a:srgbClr val="262626"/>
                </a:solidFill>
                <a:effectLst/>
                <a:latin typeface="SF Pro Text"/>
              </a:rPr>
              <a:t>IEEE NAVICON </a:t>
            </a:r>
            <a:r>
              <a:rPr lang="en-US" sz="1600" b="0" i="0" dirty="0">
                <a:solidFill>
                  <a:srgbClr val="262626"/>
                </a:solidFill>
                <a:effectLst/>
                <a:latin typeface="SF Pro Text"/>
              </a:rPr>
              <a:t>(scheduled for Dec 2026).</a:t>
            </a:r>
          </a:p>
          <a:p>
            <a:pPr lvl="1" algn="l">
              <a:lnSpc>
                <a:spcPct val="100000"/>
              </a:lnSpc>
              <a:spcBef>
                <a:spcPts val="200"/>
              </a:spcBef>
              <a:spcAft>
                <a:spcPts val="200"/>
              </a:spcAft>
              <a:buFont typeface="Wingdings" panose="05000000000000000000" pitchFamily="2" charset="2"/>
              <a:buChar char="ü"/>
            </a:pPr>
            <a:r>
              <a:rPr lang="en-US" sz="1600" b="0" i="0" dirty="0">
                <a:solidFill>
                  <a:srgbClr val="262626"/>
                </a:solidFill>
                <a:effectLst/>
                <a:latin typeface="SF Pro Text"/>
              </a:rPr>
              <a:t>Impactful contributions to editorial activities (SE, AE, and SIE) for </a:t>
            </a:r>
            <a:r>
              <a:rPr lang="en-US" sz="1600" b="1" i="0" dirty="0">
                <a:solidFill>
                  <a:srgbClr val="262626"/>
                </a:solidFill>
                <a:effectLst/>
                <a:latin typeface="SF Pro Text"/>
              </a:rPr>
              <a:t>TAES and AESM </a:t>
            </a:r>
            <a:r>
              <a:rPr lang="en-US" sz="1600" b="0" i="0" dirty="0">
                <a:solidFill>
                  <a:srgbClr val="262626"/>
                </a:solidFill>
                <a:effectLst/>
                <a:latin typeface="SF Pro Text"/>
              </a:rPr>
              <a:t>publications.</a:t>
            </a:r>
          </a:p>
          <a:p>
            <a:pPr>
              <a:lnSpc>
                <a:spcPct val="100000"/>
              </a:lnSpc>
              <a:spcBef>
                <a:spcPts val="600"/>
              </a:spcBef>
              <a:spcAft>
                <a:spcPts val="600"/>
              </a:spcAft>
            </a:pPr>
            <a:r>
              <a:rPr lang="en-US" sz="2200" b="1" dirty="0">
                <a:solidFill>
                  <a:srgbClr val="262626"/>
                </a:solidFill>
                <a:latin typeface="SF Pro Text"/>
              </a:rPr>
              <a:t>Education Initiatives:</a:t>
            </a:r>
          </a:p>
          <a:p>
            <a:pPr lvl="1">
              <a:lnSpc>
                <a:spcPct val="100000"/>
              </a:lnSpc>
              <a:spcBef>
                <a:spcPts val="200"/>
              </a:spcBef>
              <a:spcAft>
                <a:spcPts val="200"/>
              </a:spcAft>
              <a:buFont typeface="Wingdings" panose="05000000000000000000" pitchFamily="2" charset="2"/>
              <a:buChar char="ü"/>
            </a:pPr>
            <a:r>
              <a:rPr lang="en-US" sz="1600" b="1" dirty="0">
                <a:solidFill>
                  <a:srgbClr val="262626"/>
                </a:solidFill>
                <a:latin typeface="SF Pro Text"/>
              </a:rPr>
              <a:t>Summer Schools and Workshops </a:t>
            </a:r>
            <a:r>
              <a:rPr lang="en-US" sz="1600" dirty="0">
                <a:solidFill>
                  <a:srgbClr val="262626"/>
                </a:solidFill>
                <a:latin typeface="SF Pro Text"/>
              </a:rPr>
              <a:t>organized, including </a:t>
            </a:r>
            <a:r>
              <a:rPr lang="en-US" sz="1600" i="1" dirty="0">
                <a:solidFill>
                  <a:srgbClr val="262626"/>
                </a:solidFill>
                <a:latin typeface="SF Pro Text"/>
              </a:rPr>
              <a:t>“Frontier Technologies for Space 2.0 Communications” </a:t>
            </a:r>
            <a:r>
              <a:rPr lang="en-US" sz="1600" dirty="0">
                <a:solidFill>
                  <a:srgbClr val="262626"/>
                </a:solidFill>
                <a:latin typeface="SF Pro Text"/>
              </a:rPr>
              <a:t>and </a:t>
            </a:r>
            <a:r>
              <a:rPr lang="en-US" sz="1600" i="1" dirty="0">
                <a:solidFill>
                  <a:srgbClr val="262626"/>
                </a:solidFill>
                <a:latin typeface="SF Pro Text"/>
              </a:rPr>
              <a:t>“Post Quantum Cryptography for Embedded Devices.”</a:t>
            </a:r>
          </a:p>
          <a:p>
            <a:pPr lvl="1">
              <a:lnSpc>
                <a:spcPct val="100000"/>
              </a:lnSpc>
              <a:spcBef>
                <a:spcPts val="200"/>
              </a:spcBef>
              <a:spcAft>
                <a:spcPts val="200"/>
              </a:spcAft>
              <a:buFont typeface="Wingdings" panose="05000000000000000000" pitchFamily="2" charset="2"/>
              <a:buChar char="ü"/>
            </a:pPr>
            <a:r>
              <a:rPr lang="en-US" sz="1600" dirty="0">
                <a:solidFill>
                  <a:srgbClr val="262626"/>
                </a:solidFill>
                <a:latin typeface="SF Pro Text"/>
              </a:rPr>
              <a:t>Increasing number of </a:t>
            </a:r>
            <a:r>
              <a:rPr lang="en-US" sz="1600" b="1" dirty="0">
                <a:solidFill>
                  <a:srgbClr val="262626"/>
                </a:solidFill>
                <a:latin typeface="SF Pro Text"/>
              </a:rPr>
              <a:t>TP-led tutorials/lectures at AESS-sponsored conferences </a:t>
            </a:r>
            <a:r>
              <a:rPr lang="en-US" sz="1600" dirty="0">
                <a:solidFill>
                  <a:srgbClr val="262626"/>
                </a:solidFill>
                <a:latin typeface="SF Pro Text"/>
              </a:rPr>
              <a:t>and </a:t>
            </a:r>
            <a:r>
              <a:rPr lang="en-US" sz="1600" b="1" dirty="0">
                <a:solidFill>
                  <a:srgbClr val="262626"/>
                </a:solidFill>
                <a:latin typeface="SF Pro Text"/>
              </a:rPr>
              <a:t>several AESS Distinguished Lectures </a:t>
            </a:r>
            <a:r>
              <a:rPr lang="en-US" sz="1600" dirty="0">
                <a:solidFill>
                  <a:srgbClr val="262626"/>
                </a:solidFill>
                <a:latin typeface="SF Pro Text"/>
              </a:rPr>
              <a:t>delivered on core TechOps topics, including avionics, radar, navigation, space systems, LAWN, and ISAC.</a:t>
            </a:r>
          </a:p>
          <a:p>
            <a:pPr>
              <a:lnSpc>
                <a:spcPct val="100000"/>
              </a:lnSpc>
              <a:spcBef>
                <a:spcPts val="600"/>
              </a:spcBef>
              <a:spcAft>
                <a:spcPts val="600"/>
              </a:spcAft>
            </a:pPr>
            <a:r>
              <a:rPr lang="en-US" sz="2200" b="1" dirty="0">
                <a:solidFill>
                  <a:srgbClr val="262626"/>
                </a:solidFill>
                <a:latin typeface="SF Pro Text"/>
              </a:rPr>
              <a:t>Member Activities and Standardization:</a:t>
            </a:r>
          </a:p>
          <a:p>
            <a:pPr lvl="1">
              <a:lnSpc>
                <a:spcPct val="100000"/>
              </a:lnSpc>
              <a:spcBef>
                <a:spcPts val="200"/>
              </a:spcBef>
              <a:spcAft>
                <a:spcPts val="200"/>
              </a:spcAft>
              <a:buFont typeface="Wingdings" panose="05000000000000000000" pitchFamily="2" charset="2"/>
              <a:buChar char="ü"/>
            </a:pPr>
            <a:r>
              <a:rPr lang="en-US" sz="1600" dirty="0">
                <a:solidFill>
                  <a:srgbClr val="262626"/>
                </a:solidFill>
                <a:latin typeface="SF Pro Text"/>
              </a:rPr>
              <a:t>Established the </a:t>
            </a:r>
            <a:r>
              <a:rPr lang="en-US" sz="1600" b="1" dirty="0">
                <a:solidFill>
                  <a:srgbClr val="262626"/>
                </a:solidFill>
                <a:latin typeface="SF Pro Text"/>
              </a:rPr>
              <a:t>ISAC Technical Working Group</a:t>
            </a:r>
            <a:r>
              <a:rPr lang="en-US" sz="1600" dirty="0">
                <a:solidFill>
                  <a:srgbClr val="262626"/>
                </a:solidFill>
                <a:latin typeface="SF Pro Text"/>
              </a:rPr>
              <a:t> (TWG) and </a:t>
            </a:r>
            <a:r>
              <a:rPr lang="en-US" sz="1600" b="1" dirty="0">
                <a:solidFill>
                  <a:srgbClr val="262626"/>
                </a:solidFill>
                <a:latin typeface="SF Pro Text"/>
              </a:rPr>
              <a:t>LAWN TWG</a:t>
            </a:r>
            <a:r>
              <a:rPr lang="en-US" sz="1600" dirty="0">
                <a:solidFill>
                  <a:srgbClr val="262626"/>
                </a:solidFill>
                <a:latin typeface="SF Pro Text"/>
              </a:rPr>
              <a:t>.</a:t>
            </a:r>
          </a:p>
          <a:p>
            <a:pPr lvl="1">
              <a:lnSpc>
                <a:spcPct val="100000"/>
              </a:lnSpc>
              <a:spcBef>
                <a:spcPts val="200"/>
              </a:spcBef>
              <a:spcAft>
                <a:spcPts val="200"/>
              </a:spcAft>
              <a:buFont typeface="Wingdings" panose="05000000000000000000" pitchFamily="2" charset="2"/>
              <a:buChar char="ü"/>
            </a:pPr>
            <a:r>
              <a:rPr lang="en-US" sz="1600" b="1" dirty="0">
                <a:solidFill>
                  <a:srgbClr val="262626"/>
                </a:solidFill>
                <a:latin typeface="SF Pro Text"/>
              </a:rPr>
              <a:t>AESS Challenge Problem II</a:t>
            </a:r>
            <a:r>
              <a:rPr lang="en-US" sz="1600" dirty="0">
                <a:solidFill>
                  <a:srgbClr val="262626"/>
                </a:solidFill>
                <a:latin typeface="SF Pro Text"/>
              </a:rPr>
              <a:t>, </a:t>
            </a:r>
            <a:r>
              <a:rPr lang="en-US" sz="1600" i="1" dirty="0">
                <a:solidFill>
                  <a:srgbClr val="262626"/>
                </a:solidFill>
                <a:latin typeface="SF Pro Text"/>
              </a:rPr>
              <a:t>“Cybersecure and Resilient Avionics Operations” </a:t>
            </a:r>
            <a:r>
              <a:rPr lang="en-US" sz="1600" dirty="0">
                <a:solidFill>
                  <a:srgbClr val="262626"/>
                </a:solidFill>
                <a:latin typeface="SF Pro Text"/>
              </a:rPr>
              <a:t>(RFP published. Updated deadline for proposal submission is Friday, May 22</a:t>
            </a:r>
            <a:r>
              <a:rPr lang="en-US" sz="1600" baseline="30000" dirty="0">
                <a:solidFill>
                  <a:srgbClr val="262626"/>
                </a:solidFill>
                <a:latin typeface="SF Pro Text"/>
              </a:rPr>
              <a:t>nd</a:t>
            </a:r>
            <a:r>
              <a:rPr lang="en-US" sz="1600" dirty="0">
                <a:solidFill>
                  <a:srgbClr val="262626"/>
                </a:solidFill>
                <a:latin typeface="SF Pro Text"/>
              </a:rPr>
              <a:t>, 2026).</a:t>
            </a:r>
          </a:p>
          <a:p>
            <a:pPr lvl="1">
              <a:lnSpc>
                <a:spcPct val="100000"/>
              </a:lnSpc>
              <a:spcBef>
                <a:spcPts val="200"/>
              </a:spcBef>
              <a:spcAft>
                <a:spcPts val="200"/>
              </a:spcAft>
              <a:buFont typeface="Wingdings" panose="05000000000000000000" pitchFamily="2" charset="2"/>
              <a:buChar char="ü"/>
            </a:pPr>
            <a:r>
              <a:rPr lang="en-US" sz="1600" b="1" dirty="0">
                <a:solidFill>
                  <a:srgbClr val="262626"/>
                </a:solidFill>
                <a:latin typeface="SF Pro Text"/>
              </a:rPr>
              <a:t>Hosted Inaugural TechOps Summit </a:t>
            </a:r>
            <a:r>
              <a:rPr lang="en-US" sz="1600" dirty="0">
                <a:solidFill>
                  <a:srgbClr val="262626"/>
                </a:solidFill>
                <a:latin typeface="SF Pro Text"/>
              </a:rPr>
              <a:t>to drive standardizations and collaboration across TechOps.</a:t>
            </a:r>
          </a:p>
          <a:p>
            <a:pPr lvl="1">
              <a:lnSpc>
                <a:spcPct val="100000"/>
              </a:lnSpc>
              <a:spcBef>
                <a:spcPts val="200"/>
              </a:spcBef>
              <a:spcAft>
                <a:spcPts val="200"/>
              </a:spcAft>
              <a:buFont typeface="Wingdings" panose="05000000000000000000" pitchFamily="2" charset="2"/>
              <a:buChar char="ü"/>
            </a:pPr>
            <a:r>
              <a:rPr lang="en-US" sz="1600" dirty="0">
                <a:latin typeface="SF Pro Text"/>
              </a:rPr>
              <a:t>Significant drive to </a:t>
            </a:r>
            <a:r>
              <a:rPr lang="en-US" sz="1600" b="1" dirty="0">
                <a:latin typeface="SF Pro Text"/>
              </a:rPr>
              <a:t>enhance geographic and demographic diversity </a:t>
            </a:r>
            <a:r>
              <a:rPr lang="en-US" sz="1600" dirty="0">
                <a:latin typeface="SF Pro Text"/>
              </a:rPr>
              <a:t>within TP/TWG (industry contributions).</a:t>
            </a:r>
            <a:r>
              <a:rPr lang="en-US" sz="1600" b="1" dirty="0">
                <a:solidFill>
                  <a:srgbClr val="262626"/>
                </a:solidFill>
                <a:latin typeface="SF Pro Text"/>
              </a:rPr>
              <a:t> </a:t>
            </a:r>
          </a:p>
          <a:p>
            <a:pPr lvl="1">
              <a:lnSpc>
                <a:spcPct val="100000"/>
              </a:lnSpc>
              <a:spcBef>
                <a:spcPts val="300"/>
              </a:spcBef>
              <a:spcAft>
                <a:spcPts val="300"/>
              </a:spcAft>
              <a:buFont typeface="Wingdings" panose="05000000000000000000" pitchFamily="2" charset="2"/>
              <a:buChar char="ü"/>
            </a:pPr>
            <a:endParaRPr lang="en-US" sz="1600" dirty="0">
              <a:solidFill>
                <a:srgbClr val="262626"/>
              </a:solidFill>
              <a:latin typeface="SF Pro Text"/>
            </a:endParaRPr>
          </a:p>
          <a:p>
            <a:pPr lvl="1">
              <a:lnSpc>
                <a:spcPct val="100000"/>
              </a:lnSpc>
              <a:spcBef>
                <a:spcPts val="300"/>
              </a:spcBef>
              <a:spcAft>
                <a:spcPts val="300"/>
              </a:spcAft>
              <a:buFont typeface="Wingdings" panose="05000000000000000000" pitchFamily="2" charset="2"/>
              <a:buChar char="ü"/>
            </a:pPr>
            <a:endParaRPr lang="en-US" sz="1600" dirty="0">
              <a:solidFill>
                <a:srgbClr val="262626"/>
              </a:solidFill>
              <a:latin typeface="SF Pro Text"/>
            </a:endParaRPr>
          </a:p>
          <a:p>
            <a:pPr lvl="1">
              <a:lnSpc>
                <a:spcPct val="100000"/>
              </a:lnSpc>
              <a:spcBef>
                <a:spcPts val="300"/>
              </a:spcBef>
              <a:spcAft>
                <a:spcPts val="300"/>
              </a:spcAft>
              <a:buFont typeface="Wingdings" panose="05000000000000000000" pitchFamily="2" charset="2"/>
              <a:buChar char="ü"/>
            </a:pPr>
            <a:endParaRPr lang="en-US" sz="1600" dirty="0">
              <a:latin typeface="SF Pro Text"/>
            </a:endParaRPr>
          </a:p>
          <a:p>
            <a:pPr marL="0" indent="0">
              <a:buNone/>
            </a:pPr>
            <a:endParaRPr lang="en-US" dirty="0"/>
          </a:p>
        </p:txBody>
      </p:sp>
      <p:sp>
        <p:nvSpPr>
          <p:cNvPr id="3" name="Title 2">
            <a:extLst>
              <a:ext uri="{FF2B5EF4-FFF2-40B4-BE49-F238E27FC236}">
                <a16:creationId xmlns:a16="http://schemas.microsoft.com/office/drawing/2014/main" id="{8A5AD186-160E-E131-F211-2FCD219B6956}"/>
              </a:ext>
            </a:extLst>
          </p:cNvPr>
          <p:cNvSpPr>
            <a:spLocks noGrp="1"/>
          </p:cNvSpPr>
          <p:nvPr>
            <p:ph type="title"/>
          </p:nvPr>
        </p:nvSpPr>
        <p:spPr/>
        <p:txBody>
          <a:bodyPr/>
          <a:lstStyle/>
          <a:p>
            <a:r>
              <a:rPr lang="en-US" dirty="0"/>
              <a:t>2025 Accomplishments</a:t>
            </a:r>
          </a:p>
        </p:txBody>
      </p:sp>
      <p:sp>
        <p:nvSpPr>
          <p:cNvPr id="5" name="TextBox 4">
            <a:extLst>
              <a:ext uri="{FF2B5EF4-FFF2-40B4-BE49-F238E27FC236}">
                <a16:creationId xmlns:a16="http://schemas.microsoft.com/office/drawing/2014/main" id="{ADD6ABAA-3F8F-F639-3AA8-89145E618CA3}"/>
              </a:ext>
            </a:extLst>
          </p:cNvPr>
          <p:cNvSpPr txBox="1"/>
          <p:nvPr/>
        </p:nvSpPr>
        <p:spPr>
          <a:xfrm>
            <a:off x="166059" y="6428989"/>
            <a:ext cx="6094562" cy="369332"/>
          </a:xfrm>
          <a:prstGeom prst="rect">
            <a:avLst/>
          </a:prstGeom>
          <a:noFill/>
        </p:spPr>
        <p:txBody>
          <a:bodyPr wrap="square">
            <a:spAutoFit/>
          </a:bodyPr>
          <a:lstStyle/>
          <a:p>
            <a:r>
              <a:rPr lang="en-US" b="0" i="0" dirty="0">
                <a:solidFill>
                  <a:srgbClr val="000000"/>
                </a:solidFill>
                <a:effectLst/>
                <a:latin typeface="Aptos" panose="020B0004020202020204" pitchFamily="34" charset="0"/>
              </a:rPr>
              <a:t>IEEE Confidential</a:t>
            </a:r>
            <a:endParaRPr lang="en-US" dirty="0"/>
          </a:p>
        </p:txBody>
      </p:sp>
    </p:spTree>
    <p:extLst>
      <p:ext uri="{BB962C8B-B14F-4D97-AF65-F5344CB8AC3E}">
        <p14:creationId xmlns:p14="http://schemas.microsoft.com/office/powerpoint/2010/main" val="2289810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297" y="1051682"/>
            <a:ext cx="8579791" cy="5390681"/>
          </a:xfrm>
        </p:spPr>
        <p:txBody>
          <a:bodyPr>
            <a:noAutofit/>
          </a:bodyPr>
          <a:lstStyle/>
          <a:p>
            <a:pPr algn="just">
              <a:lnSpc>
                <a:spcPct val="100000"/>
              </a:lnSpc>
              <a:spcBef>
                <a:spcPts val="0"/>
              </a:spcBef>
              <a:spcAft>
                <a:spcPts val="600"/>
              </a:spcAft>
            </a:pPr>
            <a:r>
              <a:rPr lang="en-US" altLang="en-US" sz="1500" u="sng" dirty="0">
                <a:solidFill>
                  <a:srgbClr val="003366"/>
                </a:solidFill>
              </a:rPr>
              <a:t>First Plenary Spring Panel Meeting held on May 5</a:t>
            </a:r>
            <a:r>
              <a:rPr lang="en-US" altLang="en-US" sz="1500" u="sng" baseline="30000" dirty="0">
                <a:solidFill>
                  <a:srgbClr val="003366"/>
                </a:solidFill>
              </a:rPr>
              <a:t>th</a:t>
            </a:r>
            <a:r>
              <a:rPr lang="en-US" altLang="en-US" sz="1500" dirty="0">
                <a:solidFill>
                  <a:srgbClr val="003366"/>
                </a:solidFill>
              </a:rPr>
              <a:t>.</a:t>
            </a:r>
          </a:p>
          <a:p>
            <a:pPr algn="just">
              <a:lnSpc>
                <a:spcPct val="100000"/>
              </a:lnSpc>
              <a:spcBef>
                <a:spcPts val="0"/>
              </a:spcBef>
              <a:spcAft>
                <a:spcPts val="600"/>
              </a:spcAft>
            </a:pPr>
            <a:r>
              <a:rPr lang="en-US" altLang="en-US" sz="1500" dirty="0">
                <a:solidFill>
                  <a:srgbClr val="003366"/>
                </a:solidFill>
              </a:rPr>
              <a:t>Conference organization support (IEEE Aerospace Conference 2026 and 2027 IEEE </a:t>
            </a:r>
            <a:r>
              <a:rPr lang="en-US" altLang="en-US" sz="1500" dirty="0" err="1">
                <a:solidFill>
                  <a:srgbClr val="003366"/>
                </a:solidFill>
              </a:rPr>
              <a:t>MetroAeroSpace</a:t>
            </a:r>
            <a:r>
              <a:rPr lang="en-US" altLang="en-US" sz="1500" dirty="0">
                <a:solidFill>
                  <a:srgbClr val="003366"/>
                </a:solidFill>
              </a:rPr>
              <a:t> Workshop 2026, IEEE AESS </a:t>
            </a:r>
            <a:r>
              <a:rPr lang="en-US" altLang="en-US" sz="1500" dirty="0" err="1">
                <a:solidFill>
                  <a:srgbClr val="003366"/>
                </a:solidFill>
              </a:rPr>
              <a:t>Navicon</a:t>
            </a:r>
            <a:r>
              <a:rPr lang="en-US" altLang="en-US" sz="1500" dirty="0">
                <a:solidFill>
                  <a:srgbClr val="003366"/>
                </a:solidFill>
              </a:rPr>
              <a:t> 2026).</a:t>
            </a:r>
          </a:p>
          <a:p>
            <a:pPr algn="just">
              <a:lnSpc>
                <a:spcPct val="100000"/>
              </a:lnSpc>
              <a:spcBef>
                <a:spcPts val="0"/>
              </a:spcBef>
              <a:spcAft>
                <a:spcPts val="600"/>
              </a:spcAft>
            </a:pPr>
            <a:r>
              <a:rPr lang="en-US" altLang="en-US" sz="1500" dirty="0">
                <a:solidFill>
                  <a:srgbClr val="003366"/>
                </a:solidFill>
              </a:rPr>
              <a:t>Promote research innovation in Space technologies coping with the mission of “Glue Tech” panel.</a:t>
            </a:r>
          </a:p>
          <a:p>
            <a:pPr algn="just">
              <a:lnSpc>
                <a:spcPct val="100000"/>
              </a:lnSpc>
              <a:spcBef>
                <a:spcPts val="0"/>
              </a:spcBef>
              <a:spcAft>
                <a:spcPts val="600"/>
              </a:spcAft>
            </a:pPr>
            <a:r>
              <a:rPr lang="en-US" altLang="en-US" sz="1500" dirty="0">
                <a:solidFill>
                  <a:srgbClr val="003366"/>
                </a:solidFill>
              </a:rPr>
              <a:t>Organization of didactic and dissemination events concerning with the panel topics (invited talks, seminars, workshops, etc.) in the first half of 2026 and in the rest of the year.</a:t>
            </a:r>
          </a:p>
          <a:p>
            <a:pPr algn="just">
              <a:lnSpc>
                <a:spcPct val="100000"/>
              </a:lnSpc>
              <a:spcBef>
                <a:spcPts val="0"/>
              </a:spcBef>
              <a:spcAft>
                <a:spcPts val="600"/>
              </a:spcAft>
              <a:defRPr/>
            </a:pPr>
            <a:r>
              <a:rPr lang="en-US" altLang="en-US" sz="1500" dirty="0">
                <a:solidFill>
                  <a:srgbClr val="003366"/>
                </a:solidFill>
              </a:rPr>
              <a:t>The “Glue Tech” panel is actively working to strengthen the organization of the yearly Summer School: </a:t>
            </a:r>
            <a:r>
              <a:rPr lang="en-US" altLang="en-US" sz="1500" i="1" dirty="0">
                <a:solidFill>
                  <a:srgbClr val="003366"/>
                </a:solidFill>
              </a:rPr>
              <a:t>“Frontier Technologies for Space 2.0 Communications”.</a:t>
            </a:r>
          </a:p>
          <a:p>
            <a:pPr algn="just">
              <a:lnSpc>
                <a:spcPct val="100000"/>
              </a:lnSpc>
              <a:spcBef>
                <a:spcPts val="0"/>
              </a:spcBef>
              <a:spcAft>
                <a:spcPts val="600"/>
              </a:spcAft>
              <a:defRPr/>
            </a:pPr>
            <a:r>
              <a:rPr lang="en-US" altLang="en-US" sz="1500" dirty="0">
                <a:solidFill>
                  <a:srgbClr val="003366"/>
                </a:solidFill>
              </a:rPr>
              <a:t>Such an event has been successfully organized since 2021, with the participation of lecturers mostly coming from the panel. The event target is international, and the audience comes from every part of the World.</a:t>
            </a:r>
          </a:p>
          <a:p>
            <a:pPr algn="just">
              <a:lnSpc>
                <a:spcPct val="100000"/>
              </a:lnSpc>
              <a:spcAft>
                <a:spcPts val="600"/>
              </a:spcAft>
              <a:defRPr/>
            </a:pPr>
            <a:r>
              <a:rPr lang="en-US" altLang="en-US" sz="1500" dirty="0">
                <a:solidFill>
                  <a:srgbClr val="003366"/>
                </a:solidFill>
              </a:rPr>
              <a:t>In March 2026, the “Glue Tech” panel submitted to AESS a proposal for 4,000 USD of funding a </a:t>
            </a:r>
            <a:r>
              <a:rPr lang="en-US" altLang="en-US" sz="1500" u="sng" dirty="0">
                <a:solidFill>
                  <a:srgbClr val="003366"/>
                </a:solidFill>
              </a:rPr>
              <a:t>revamped</a:t>
            </a:r>
            <a:r>
              <a:rPr lang="en-US" altLang="en-US" sz="1500" dirty="0">
                <a:solidFill>
                  <a:srgbClr val="003366"/>
                </a:solidFill>
              </a:rPr>
              <a:t>, </a:t>
            </a:r>
            <a:r>
              <a:rPr lang="en-US" altLang="en-US" sz="1500" u="sng" dirty="0">
                <a:solidFill>
                  <a:srgbClr val="003366"/>
                </a:solidFill>
              </a:rPr>
              <a:t>inter-panel version </a:t>
            </a:r>
            <a:r>
              <a:rPr lang="en-US" altLang="en-US" sz="1500" dirty="0">
                <a:solidFill>
                  <a:srgbClr val="003366"/>
                </a:solidFill>
              </a:rPr>
              <a:t>of the School. The revamping considered these points:</a:t>
            </a:r>
          </a:p>
          <a:p>
            <a:pPr lvl="1" algn="just">
              <a:lnSpc>
                <a:spcPct val="100000"/>
              </a:lnSpc>
              <a:spcAft>
                <a:spcPts val="600"/>
              </a:spcAft>
              <a:defRPr/>
            </a:pPr>
            <a:r>
              <a:rPr lang="en-US" altLang="en-US" sz="1500" u="sng" dirty="0">
                <a:solidFill>
                  <a:srgbClr val="003366"/>
                </a:solidFill>
              </a:rPr>
              <a:t>Double-modality organization</a:t>
            </a:r>
            <a:r>
              <a:rPr lang="en-US" altLang="en-US" sz="1500" dirty="0">
                <a:solidFill>
                  <a:srgbClr val="003366"/>
                </a:solidFill>
              </a:rPr>
              <a:t> (in presence and in remote), choosing a location in the Space ecosystem of the Italian Lazio region (ESA site in Frascati (ESRIN) is the candidate one). </a:t>
            </a:r>
          </a:p>
          <a:p>
            <a:pPr lvl="1" algn="just">
              <a:lnSpc>
                <a:spcPct val="100000"/>
              </a:lnSpc>
              <a:spcAft>
                <a:spcPts val="600"/>
              </a:spcAft>
              <a:defRPr/>
            </a:pPr>
            <a:r>
              <a:rPr lang="en-US" altLang="en-US" sz="1500" u="sng" dirty="0">
                <a:solidFill>
                  <a:srgbClr val="003366"/>
                </a:solidFill>
              </a:rPr>
              <a:t>Organization of two inter-panel keynote speeches</a:t>
            </a:r>
            <a:r>
              <a:rPr lang="en-US" altLang="en-US" sz="1500" dirty="0">
                <a:solidFill>
                  <a:srgbClr val="003366"/>
                </a:solidFill>
              </a:rPr>
              <a:t> (in cooperation with the Avionics and Cybersecurity technical panels). Various options are under consideration.</a:t>
            </a:r>
          </a:p>
          <a:p>
            <a:pPr algn="just">
              <a:lnSpc>
                <a:spcPct val="100000"/>
              </a:lnSpc>
              <a:spcAft>
                <a:spcPts val="600"/>
              </a:spcAft>
              <a:defRPr/>
            </a:pPr>
            <a:r>
              <a:rPr lang="en-US" altLang="en-US" sz="1500" u="sng" dirty="0">
                <a:solidFill>
                  <a:srgbClr val="003366"/>
                </a:solidFill>
              </a:rPr>
              <a:t>The proposal is in the approval cycle</a:t>
            </a:r>
            <a:r>
              <a:rPr lang="en-US" altLang="en-US" sz="1500" dirty="0">
                <a:solidFill>
                  <a:srgbClr val="003366"/>
                </a:solidFill>
              </a:rPr>
              <a:t>, and the panel will organize the School edition after its acceptance.</a:t>
            </a:r>
          </a:p>
          <a:p>
            <a:pPr marL="0" indent="0">
              <a:lnSpc>
                <a:spcPct val="100000"/>
              </a:lnSpc>
              <a:spcAft>
                <a:spcPts val="600"/>
              </a:spcAft>
              <a:buNone/>
            </a:pPr>
            <a:endParaRPr lang="en-US" altLang="en-US" sz="1500" dirty="0">
              <a:solidFill>
                <a:srgbClr val="003366"/>
              </a:solidFill>
            </a:endParaRPr>
          </a:p>
        </p:txBody>
      </p:sp>
      <p:sp>
        <p:nvSpPr>
          <p:cNvPr id="5" name="Title 1">
            <a:extLst>
              <a:ext uri="{FF2B5EF4-FFF2-40B4-BE49-F238E27FC236}">
                <a16:creationId xmlns:a16="http://schemas.microsoft.com/office/drawing/2014/main" id="{12225748-2656-43CD-99CB-A4BA46524125}"/>
              </a:ext>
            </a:extLst>
          </p:cNvPr>
          <p:cNvSpPr>
            <a:spLocks noGrp="1"/>
          </p:cNvSpPr>
          <p:nvPr/>
        </p:nvSpPr>
        <p:spPr>
          <a:xfrm>
            <a:off x="561997" y="72085"/>
            <a:ext cx="9167265"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bg1"/>
                </a:solidFill>
              </a:rPr>
              <a:t>“Glue-Tech” panel: Summary of 2026 Activities</a:t>
            </a:r>
          </a:p>
        </p:txBody>
      </p:sp>
      <p:sp>
        <p:nvSpPr>
          <p:cNvPr id="9" name="Slide Number Placeholder 8">
            <a:extLst>
              <a:ext uri="{FF2B5EF4-FFF2-40B4-BE49-F238E27FC236}">
                <a16:creationId xmlns:a16="http://schemas.microsoft.com/office/drawing/2014/main" id="{313B866C-20AC-4392-9A5B-D5527CA5A893}"/>
              </a:ext>
            </a:extLst>
          </p:cNvPr>
          <p:cNvSpPr>
            <a:spLocks noGrp="1"/>
          </p:cNvSpPr>
          <p:nvPr>
            <p:ph type="sldNum" sz="quarter" idx="12"/>
          </p:nvPr>
        </p:nvSpPr>
        <p:spPr>
          <a:xfrm>
            <a:off x="4724400" y="6488328"/>
            <a:ext cx="2743200" cy="365125"/>
          </a:xfrm>
        </p:spPr>
        <p:txBody>
          <a:bodyPr/>
          <a:lstStyle/>
          <a:p>
            <a:fld id="{DEAABB4B-B7FE-4F54-9EF3-4A934A90687F}" type="slidenum">
              <a:rPr lang="en-US" smtClean="0">
                <a:solidFill>
                  <a:srgbClr val="0C70AC"/>
                </a:solidFill>
              </a:rPr>
              <a:pPr/>
              <a:t>30</a:t>
            </a:fld>
            <a:endParaRPr lang="en-US" dirty="0">
              <a:solidFill>
                <a:srgbClr val="0C70AC"/>
              </a:solidFill>
            </a:endParaRPr>
          </a:p>
        </p:txBody>
      </p:sp>
      <p:pic>
        <p:nvPicPr>
          <p:cNvPr id="2" name="Picture 12" descr="A group of people posing for a photo&#10;&#10;AI-generated content may be incorrect.">
            <a:extLst>
              <a:ext uri="{FF2B5EF4-FFF2-40B4-BE49-F238E27FC236}">
                <a16:creationId xmlns:a16="http://schemas.microsoft.com/office/drawing/2014/main" id="{20882A3F-43D1-D5B7-B640-246473ACC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3952" y="3160776"/>
            <a:ext cx="2856992" cy="2142744"/>
          </a:xfrm>
          <a:prstGeom prst="rect">
            <a:avLst/>
          </a:prstGeom>
        </p:spPr>
      </p:pic>
      <p:sp>
        <p:nvSpPr>
          <p:cNvPr id="4" name="TextBox 3">
            <a:extLst>
              <a:ext uri="{FF2B5EF4-FFF2-40B4-BE49-F238E27FC236}">
                <a16:creationId xmlns:a16="http://schemas.microsoft.com/office/drawing/2014/main" id="{02755441-6703-1E01-A91F-A98391110DFC}"/>
              </a:ext>
            </a:extLst>
          </p:cNvPr>
          <p:cNvSpPr txBox="1"/>
          <p:nvPr/>
        </p:nvSpPr>
        <p:spPr>
          <a:xfrm>
            <a:off x="9245646" y="5409461"/>
            <a:ext cx="2393604" cy="400110"/>
          </a:xfrm>
          <a:prstGeom prst="rect">
            <a:avLst/>
          </a:prstGeom>
          <a:noFill/>
        </p:spPr>
        <p:txBody>
          <a:bodyPr wrap="none" rtlCol="0">
            <a:spAutoFit/>
          </a:bodyPr>
          <a:lstStyle/>
          <a:p>
            <a:r>
              <a:rPr lang="en-GB" sz="1000" dirty="0"/>
              <a:t>IEEE AESS Glue Tech Panel Summer School</a:t>
            </a:r>
          </a:p>
          <a:p>
            <a:r>
              <a:rPr lang="en-GB" sz="1000" dirty="0"/>
              <a:t> in September 2025 at ASI premises</a:t>
            </a:r>
          </a:p>
        </p:txBody>
      </p:sp>
    </p:spTree>
    <p:extLst>
      <p:ext uri="{BB962C8B-B14F-4D97-AF65-F5344CB8AC3E}">
        <p14:creationId xmlns:p14="http://schemas.microsoft.com/office/powerpoint/2010/main" val="2860579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4827402" y="2016895"/>
            <a:ext cx="7131516"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r>
              <a:rPr lang="en-US" sz="3600" dirty="0">
                <a:solidFill>
                  <a:schemeClr val="bg1"/>
                </a:solidFill>
              </a:rPr>
              <a:t>Gyro and Accelerometer Panel</a:t>
            </a:r>
            <a:br>
              <a:rPr lang="en-US" sz="3600" dirty="0">
                <a:solidFill>
                  <a:schemeClr val="bg1"/>
                </a:solidFill>
              </a:rPr>
            </a:br>
            <a:r>
              <a:rPr lang="en-US" sz="3200" dirty="0">
                <a:solidFill>
                  <a:schemeClr val="bg1"/>
                </a:solidFill>
              </a:rPr>
              <a:t>Technical Operations Panel</a:t>
            </a:r>
          </a:p>
          <a:p>
            <a:r>
              <a:rPr lang="en-US" sz="2800" dirty="0">
                <a:solidFill>
                  <a:schemeClr val="accent4">
                    <a:lumMod val="60000"/>
                    <a:lumOff val="40000"/>
                  </a:schemeClr>
                </a:solidFill>
              </a:rPr>
              <a:t>Semi-Annual Updates</a:t>
            </a:r>
          </a:p>
        </p:txBody>
      </p:sp>
      <p:sp>
        <p:nvSpPr>
          <p:cNvPr id="3" name="Subtitle 2">
            <a:extLst>
              <a:ext uri="{FF2B5EF4-FFF2-40B4-BE49-F238E27FC236}">
                <a16:creationId xmlns:a16="http://schemas.microsoft.com/office/drawing/2014/main" id="{7E1FB642-C925-470D-A2D9-02A0B8114332}"/>
              </a:ext>
            </a:extLst>
          </p:cNvPr>
          <p:cNvSpPr>
            <a:spLocks noGrp="1"/>
          </p:cNvSpPr>
          <p:nvPr/>
        </p:nvSpPr>
        <p:spPr>
          <a:xfrm>
            <a:off x="4827402" y="3222436"/>
            <a:ext cx="6881887" cy="226396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Calibri" charset="0"/>
                <a:ea typeface="Calibri" charset="0"/>
                <a:cs typeface="Calibri" charset="0"/>
              </a:defRPr>
            </a:lvl1pPr>
            <a:lvl2pPr marL="457200" indent="0" algn="ctr" defTabSz="914400" rtl="0" eaLnBrk="1" latinLnBrk="0" hangingPunct="1">
              <a:lnSpc>
                <a:spcPct val="90000"/>
              </a:lnSpc>
              <a:spcBef>
                <a:spcPts val="500"/>
              </a:spcBef>
              <a:buClr>
                <a:srgbClr val="0066A1"/>
              </a:buClr>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66A1"/>
              </a:buClr>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66A1"/>
              </a:buClr>
              <a:buFont typeface="Courier New"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900" dirty="0">
                <a:solidFill>
                  <a:schemeClr val="bg1">
                    <a:lumMod val="85000"/>
                  </a:schemeClr>
                </a:solidFill>
              </a:rPr>
              <a:t>Jason Bingham</a:t>
            </a:r>
          </a:p>
          <a:p>
            <a:pPr>
              <a:lnSpc>
                <a:spcPct val="100000"/>
              </a:lnSpc>
            </a:pPr>
            <a:r>
              <a:rPr lang="en-US" sz="2900" dirty="0">
                <a:solidFill>
                  <a:schemeClr val="bg1">
                    <a:lumMod val="85000"/>
                  </a:schemeClr>
                </a:solidFill>
              </a:rPr>
              <a:t>Chair, IEEE/AESS Gyro and Accelerometer Panel</a:t>
            </a:r>
          </a:p>
          <a:p>
            <a:endParaRPr lang="en-US" sz="1300" dirty="0">
              <a:solidFill>
                <a:schemeClr val="bg1">
                  <a:lumMod val="85000"/>
                </a:schemeClr>
              </a:solidFill>
            </a:endParaRPr>
          </a:p>
          <a:p>
            <a:r>
              <a:rPr lang="en-US" sz="2200" dirty="0">
                <a:solidFill>
                  <a:schemeClr val="bg1">
                    <a:lumMod val="85000"/>
                  </a:schemeClr>
                </a:solidFill>
              </a:rPr>
              <a:t>AESS Board of Governors Meeting – Spring 2025</a:t>
            </a:r>
          </a:p>
          <a:p>
            <a:r>
              <a:rPr lang="en-US" sz="2200" dirty="0">
                <a:solidFill>
                  <a:schemeClr val="bg1">
                    <a:lumMod val="85000"/>
                  </a:schemeClr>
                </a:solidFill>
              </a:rPr>
              <a:t>15-16 May 2026</a:t>
            </a:r>
          </a:p>
          <a:p>
            <a:r>
              <a:rPr lang="en-US" sz="2200" dirty="0">
                <a:solidFill>
                  <a:schemeClr val="bg1">
                    <a:lumMod val="85000"/>
                  </a:schemeClr>
                </a:solidFill>
              </a:rPr>
              <a:t>Phoenix, AZ, USA</a:t>
            </a:r>
          </a:p>
        </p:txBody>
      </p:sp>
    </p:spTree>
    <p:extLst>
      <p:ext uri="{BB962C8B-B14F-4D97-AF65-F5344CB8AC3E}">
        <p14:creationId xmlns:p14="http://schemas.microsoft.com/office/powerpoint/2010/main" val="2872425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997" y="1112796"/>
            <a:ext cx="11034917" cy="5188969"/>
          </a:xfrm>
        </p:spPr>
        <p:txBody>
          <a:bodyPr>
            <a:normAutofit/>
          </a:bodyPr>
          <a:lstStyle/>
          <a:p>
            <a:pPr marL="0" marR="0" lvl="0" indent="0" algn="just" defTabSz="914400" rtl="0" eaLnBrk="1" fontAlgn="auto" latinLnBrk="0" hangingPunct="1">
              <a:lnSpc>
                <a:spcPct val="90000"/>
              </a:lnSpc>
              <a:spcBef>
                <a:spcPts val="1000"/>
              </a:spcBef>
              <a:spcAft>
                <a:spcPts val="40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3366"/>
                </a:solidFill>
                <a:effectLst/>
                <a:uLnTx/>
                <a:uFillTx/>
                <a:latin typeface="Calibri" panose="020F0502020204030204"/>
                <a:ea typeface="+mn-ea"/>
                <a:cs typeface="+mn-cs"/>
              </a:rPr>
              <a:t>The Gyro and Accelerometer Panel (GAP) is composed of representatives of industry, government laboratories, educational institutions and professional societies, and who are active in the domain of inertial sensors and systems. Its main objectives are:</a:t>
            </a:r>
          </a:p>
          <a:p>
            <a:pPr algn="just">
              <a:spcAft>
                <a:spcPts val="400"/>
              </a:spcAft>
              <a:defRPr/>
            </a:pPr>
            <a:r>
              <a:rPr kumimoji="0" lang="en-US" sz="2200" b="0" i="0" u="none" strike="noStrike" kern="1200" cap="none" spc="0" normalizeH="0" baseline="0" noProof="0" dirty="0">
                <a:ln>
                  <a:noFill/>
                </a:ln>
                <a:solidFill>
                  <a:srgbClr val="003366"/>
                </a:solidFill>
                <a:effectLst/>
                <a:uLnTx/>
                <a:uFillTx/>
                <a:latin typeface="Calibri" panose="020F0502020204030204"/>
                <a:ea typeface="+mn-ea"/>
                <a:cs typeface="+mn-cs"/>
              </a:rPr>
              <a:t>Create and maintain terminology, specification format, and test procedure standards for components and systems designed to detect or measure inertial motion.</a:t>
            </a:r>
          </a:p>
          <a:p>
            <a:pPr algn="just">
              <a:spcAft>
                <a:spcPts val="400"/>
              </a:spcAft>
              <a:defRPr/>
            </a:pPr>
            <a:r>
              <a:rPr kumimoji="0" lang="en-US" sz="2200" b="0" i="0" u="none" strike="noStrike" kern="1200" cap="none" spc="0" normalizeH="0" baseline="0" noProof="0" dirty="0">
                <a:ln>
                  <a:noFill/>
                </a:ln>
                <a:solidFill>
                  <a:srgbClr val="003366"/>
                </a:solidFill>
                <a:effectLst/>
                <a:uLnTx/>
                <a:uFillTx/>
                <a:latin typeface="Calibri" panose="020F0502020204030204"/>
                <a:ea typeface="+mn-ea"/>
                <a:cs typeface="+mn-cs"/>
              </a:rPr>
              <a:t>Promote understanding of inertial components and systems.</a:t>
            </a:r>
          </a:p>
          <a:p>
            <a:pPr algn="just">
              <a:spcAft>
                <a:spcPts val="400"/>
              </a:spcAft>
              <a:defRPr/>
            </a:pPr>
            <a:r>
              <a:rPr kumimoji="0" lang="en-US" sz="2200" b="0" i="0" u="none" strike="noStrike" kern="1200" cap="none" spc="0" normalizeH="0" baseline="0" noProof="0" dirty="0">
                <a:ln>
                  <a:noFill/>
                </a:ln>
                <a:solidFill>
                  <a:srgbClr val="003366"/>
                </a:solidFill>
                <a:effectLst/>
                <a:uLnTx/>
                <a:uFillTx/>
                <a:latin typeface="Calibri" panose="020F0502020204030204"/>
                <a:ea typeface="+mn-ea"/>
                <a:cs typeface="+mn-cs"/>
              </a:rPr>
              <a:t>Establish accepted ways to describe inertial technologies and products.</a:t>
            </a:r>
          </a:p>
          <a:p>
            <a:pPr algn="just">
              <a:spcAft>
                <a:spcPts val="400"/>
              </a:spcAft>
              <a:defRPr/>
            </a:pPr>
            <a:r>
              <a:rPr kumimoji="0" lang="en-US" sz="2200" b="0" i="0" u="none" strike="noStrike" kern="1200" cap="none" spc="0" normalizeH="0" baseline="0" noProof="0" dirty="0">
                <a:ln>
                  <a:noFill/>
                </a:ln>
                <a:solidFill>
                  <a:srgbClr val="003366"/>
                </a:solidFill>
                <a:effectLst/>
                <a:uLnTx/>
                <a:uFillTx/>
                <a:latin typeface="Calibri" panose="020F0502020204030204"/>
                <a:ea typeface="+mn-ea"/>
                <a:cs typeface="+mn-cs"/>
              </a:rPr>
              <a:t>Create a common language that can be used by the inertial industry.</a:t>
            </a:r>
          </a:p>
        </p:txBody>
      </p:sp>
      <p:sp>
        <p:nvSpPr>
          <p:cNvPr id="5" name="Title 1">
            <a:extLst>
              <a:ext uri="{FF2B5EF4-FFF2-40B4-BE49-F238E27FC236}">
                <a16:creationId xmlns:a16="http://schemas.microsoft.com/office/drawing/2014/main" id="{12225748-2656-43CD-99CB-A4BA46524125}"/>
              </a:ext>
            </a:extLst>
          </p:cNvPr>
          <p:cNvSpPr>
            <a:spLocks noGrp="1"/>
          </p:cNvSpPr>
          <p:nvPr/>
        </p:nvSpPr>
        <p:spPr>
          <a:xfrm>
            <a:off x="561997" y="72085"/>
            <a:ext cx="9167265"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bg1"/>
                </a:solidFill>
              </a:rPr>
              <a:t>Gyro and Accelerometer Panel (GAP)</a:t>
            </a:r>
          </a:p>
        </p:txBody>
      </p:sp>
      <p:sp>
        <p:nvSpPr>
          <p:cNvPr id="2" name="Slide Number Placeholder 8">
            <a:extLst>
              <a:ext uri="{FF2B5EF4-FFF2-40B4-BE49-F238E27FC236}">
                <a16:creationId xmlns:a16="http://schemas.microsoft.com/office/drawing/2014/main" id="{11DB984A-CF3B-447F-1D29-E8AE775D6717}"/>
              </a:ext>
            </a:extLst>
          </p:cNvPr>
          <p:cNvSpPr>
            <a:spLocks noGrp="1"/>
          </p:cNvSpPr>
          <p:nvPr>
            <p:ph type="sldNum" sz="quarter" idx="12"/>
          </p:nvPr>
        </p:nvSpPr>
        <p:spPr>
          <a:xfrm>
            <a:off x="4724400" y="6488328"/>
            <a:ext cx="2743200" cy="365125"/>
          </a:xfrm>
        </p:spPr>
        <p:txBody>
          <a:bodyPr/>
          <a:lstStyle/>
          <a:p>
            <a:fld id="{DEAABB4B-B7FE-4F54-9EF3-4A934A90687F}" type="slidenum">
              <a:rPr lang="en-US" smtClean="0">
                <a:solidFill>
                  <a:srgbClr val="0C70AC"/>
                </a:solidFill>
              </a:rPr>
              <a:pPr/>
              <a:t>32</a:t>
            </a:fld>
            <a:endParaRPr lang="en-US" dirty="0">
              <a:solidFill>
                <a:srgbClr val="0C70AC"/>
              </a:solidFill>
            </a:endParaRPr>
          </a:p>
        </p:txBody>
      </p:sp>
    </p:spTree>
    <p:extLst>
      <p:ext uri="{BB962C8B-B14F-4D97-AF65-F5344CB8AC3E}">
        <p14:creationId xmlns:p14="http://schemas.microsoft.com/office/powerpoint/2010/main" val="3834348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997" y="1112796"/>
            <a:ext cx="11034917" cy="5188969"/>
          </a:xfrm>
        </p:spPr>
        <p:txBody>
          <a:bodyPr>
            <a:normAutofit/>
          </a:body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lang="en-US" sz="2200" dirty="0">
                <a:solidFill>
                  <a:srgbClr val="003366"/>
                </a:solidFill>
                <a:latin typeface="Calibri" panose="020F0502020204030204"/>
              </a:rPr>
              <a:t>The GAP currently has two working groups:</a:t>
            </a:r>
          </a:p>
          <a:p>
            <a:pPr marL="457200" lvl="0" indent="-457200">
              <a:spcAft>
                <a:spcPts val="600"/>
              </a:spcAft>
              <a:buFont typeface="+mj-lt"/>
              <a:buAutoNum type="arabicPeriod"/>
              <a:defRPr/>
            </a:pPr>
            <a:r>
              <a:rPr lang="en-US" sz="2200" dirty="0">
                <a:solidFill>
                  <a:srgbClr val="003366"/>
                </a:solidFill>
              </a:rPr>
              <a:t>IEEE Std 836 Working Group</a:t>
            </a:r>
          </a:p>
          <a:p>
            <a:pPr lvl="1">
              <a:spcAft>
                <a:spcPts val="600"/>
              </a:spcAft>
              <a:defRPr/>
            </a:pPr>
            <a:r>
              <a:rPr lang="en-US" sz="2000" b="1" dirty="0">
                <a:solidFill>
                  <a:srgbClr val="003366"/>
                </a:solidFill>
              </a:rPr>
              <a:t>Purpose</a:t>
            </a:r>
            <a:r>
              <a:rPr lang="en-US" sz="2000" dirty="0">
                <a:solidFill>
                  <a:srgbClr val="003366"/>
                </a:solidFill>
              </a:rPr>
              <a:t>: Revision of IEEE Std 836 to align with current industry technologies and practices.</a:t>
            </a:r>
          </a:p>
          <a:p>
            <a:pPr marL="457200" marR="0" lvl="0" indent="-457200" algn="l" defTabSz="914400" rtl="0" eaLnBrk="1" fontAlgn="auto" latinLnBrk="0" hangingPunct="1">
              <a:lnSpc>
                <a:spcPct val="90000"/>
              </a:lnSpc>
              <a:spcBef>
                <a:spcPts val="1000"/>
              </a:spcBef>
              <a:spcAft>
                <a:spcPts val="600"/>
              </a:spcAft>
              <a:buClrTx/>
              <a:buSzTx/>
              <a:buFont typeface="+mj-lt"/>
              <a:buAutoNum type="arabicPeriod"/>
              <a:tabLst/>
              <a:defRPr/>
            </a:pPr>
            <a:r>
              <a:rPr lang="en-US" sz="2200" dirty="0">
                <a:solidFill>
                  <a:srgbClr val="003366"/>
                </a:solidFill>
                <a:latin typeface="Calibri" panose="020F0502020204030204"/>
              </a:rPr>
              <a:t>IEEE Std 1431 Working Group</a:t>
            </a:r>
          </a:p>
          <a:p>
            <a:pPr lvl="1">
              <a:spcBef>
                <a:spcPts val="1000"/>
              </a:spcBef>
              <a:spcAft>
                <a:spcPts val="600"/>
              </a:spcAft>
              <a:defRPr/>
            </a:pPr>
            <a:r>
              <a:rPr lang="en-US" sz="2000" b="1" dirty="0">
                <a:solidFill>
                  <a:srgbClr val="003366"/>
                </a:solidFill>
                <a:latin typeface="Calibri" panose="020F0502020204030204"/>
              </a:rPr>
              <a:t>Purpose</a:t>
            </a:r>
            <a:r>
              <a:rPr lang="en-US" sz="2000" dirty="0">
                <a:solidFill>
                  <a:srgbClr val="003366"/>
                </a:solidFill>
                <a:latin typeface="Calibri" panose="020F0502020204030204"/>
              </a:rPr>
              <a:t>: Revision of IEEE Std 1431 to align with current industry technologies and practices.</a:t>
            </a:r>
          </a:p>
        </p:txBody>
      </p:sp>
      <p:sp>
        <p:nvSpPr>
          <p:cNvPr id="5" name="Title 1">
            <a:extLst>
              <a:ext uri="{FF2B5EF4-FFF2-40B4-BE49-F238E27FC236}">
                <a16:creationId xmlns:a16="http://schemas.microsoft.com/office/drawing/2014/main" id="{12225748-2656-43CD-99CB-A4BA46524125}"/>
              </a:ext>
            </a:extLst>
          </p:cNvPr>
          <p:cNvSpPr>
            <a:spLocks noGrp="1"/>
          </p:cNvSpPr>
          <p:nvPr/>
        </p:nvSpPr>
        <p:spPr>
          <a:xfrm>
            <a:off x="561997" y="72085"/>
            <a:ext cx="9167265"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r>
              <a:rPr lang="en-US" sz="3200" dirty="0">
                <a:solidFill>
                  <a:schemeClr val="bg1"/>
                </a:solidFill>
              </a:rPr>
              <a:t>GAP </a:t>
            </a:r>
            <a:r>
              <a:rPr lang="en-US" dirty="0">
                <a:solidFill>
                  <a:schemeClr val="bg1"/>
                </a:solidFill>
              </a:rPr>
              <a:t>Committees</a:t>
            </a:r>
          </a:p>
        </p:txBody>
      </p:sp>
      <p:sp>
        <p:nvSpPr>
          <p:cNvPr id="2" name="Slide Number Placeholder 8">
            <a:extLst>
              <a:ext uri="{FF2B5EF4-FFF2-40B4-BE49-F238E27FC236}">
                <a16:creationId xmlns:a16="http://schemas.microsoft.com/office/drawing/2014/main" id="{02D7F280-1B4A-D04A-48E3-98C60219EF09}"/>
              </a:ext>
            </a:extLst>
          </p:cNvPr>
          <p:cNvSpPr>
            <a:spLocks noGrp="1"/>
          </p:cNvSpPr>
          <p:nvPr>
            <p:ph type="sldNum" sz="quarter" idx="12"/>
          </p:nvPr>
        </p:nvSpPr>
        <p:spPr>
          <a:xfrm>
            <a:off x="4724400" y="6488328"/>
            <a:ext cx="2743200" cy="365125"/>
          </a:xfrm>
        </p:spPr>
        <p:txBody>
          <a:bodyPr/>
          <a:lstStyle/>
          <a:p>
            <a:fld id="{DEAABB4B-B7FE-4F54-9EF3-4A934A90687F}" type="slidenum">
              <a:rPr lang="en-US" smtClean="0">
                <a:solidFill>
                  <a:srgbClr val="0C70AC"/>
                </a:solidFill>
              </a:rPr>
              <a:pPr/>
              <a:t>33</a:t>
            </a:fld>
            <a:endParaRPr lang="en-US" dirty="0">
              <a:solidFill>
                <a:srgbClr val="0C70AC"/>
              </a:solidFill>
            </a:endParaRPr>
          </a:p>
        </p:txBody>
      </p:sp>
    </p:spTree>
    <p:extLst>
      <p:ext uri="{BB962C8B-B14F-4D97-AF65-F5344CB8AC3E}">
        <p14:creationId xmlns:p14="http://schemas.microsoft.com/office/powerpoint/2010/main" val="1295234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997" y="1112796"/>
            <a:ext cx="11034917" cy="5188969"/>
          </a:xfrm>
        </p:spPr>
        <p:txBody>
          <a:bodyPr>
            <a:normAutofit/>
          </a:bodyPr>
          <a:lstStyle/>
          <a:p>
            <a:pPr marL="0" indent="0">
              <a:lnSpc>
                <a:spcPct val="100000"/>
              </a:lnSpc>
              <a:spcAft>
                <a:spcPts val="600"/>
              </a:spcAft>
              <a:buNone/>
            </a:pPr>
            <a:r>
              <a:rPr lang="en-US" altLang="en-US" sz="2200" dirty="0">
                <a:solidFill>
                  <a:srgbClr val="003366"/>
                </a:solidFill>
              </a:rPr>
              <a:t>The GAP held bimonthly meetings to address the following standards:</a:t>
            </a:r>
          </a:p>
          <a:p>
            <a:pPr>
              <a:lnSpc>
                <a:spcPct val="100000"/>
              </a:lnSpc>
              <a:spcAft>
                <a:spcPts val="600"/>
              </a:spcAft>
            </a:pPr>
            <a:r>
              <a:rPr lang="en-US" altLang="en-US" sz="2200" b="1" dirty="0">
                <a:solidFill>
                  <a:srgbClr val="003366"/>
                </a:solidFill>
              </a:rPr>
              <a:t>IEEE Std 836 </a:t>
            </a:r>
            <a:r>
              <a:rPr lang="en-US" altLang="en-US" sz="2200" i="1" dirty="0">
                <a:solidFill>
                  <a:srgbClr val="003366"/>
                </a:solidFill>
              </a:rPr>
              <a:t>Recommended Practice for Precision Centrifuge Testing of Linear Accelerometers</a:t>
            </a:r>
            <a:endParaRPr lang="en-US" altLang="en-US" sz="2200" dirty="0">
              <a:solidFill>
                <a:srgbClr val="003366"/>
              </a:solidFill>
            </a:endParaRPr>
          </a:p>
          <a:p>
            <a:pPr>
              <a:lnSpc>
                <a:spcPct val="100000"/>
              </a:lnSpc>
              <a:spcAft>
                <a:spcPts val="600"/>
              </a:spcAft>
            </a:pPr>
            <a:r>
              <a:rPr lang="en-US" altLang="en-US" sz="2200" b="1" dirty="0">
                <a:solidFill>
                  <a:srgbClr val="003366"/>
                </a:solidFill>
              </a:rPr>
              <a:t>IEEE Std 1431 </a:t>
            </a:r>
            <a:r>
              <a:rPr lang="en-US" altLang="en-US" sz="2200" i="1" dirty="0">
                <a:solidFill>
                  <a:srgbClr val="003366"/>
                </a:solidFill>
              </a:rPr>
              <a:t>IEEE Standard for Specifying and Testing Coriolis Vibratory Gyros</a:t>
            </a:r>
            <a:endParaRPr lang="en-US" altLang="en-US" sz="2200" dirty="0">
              <a:solidFill>
                <a:srgbClr val="003366"/>
              </a:solidFill>
            </a:endParaRPr>
          </a:p>
        </p:txBody>
      </p:sp>
      <p:sp>
        <p:nvSpPr>
          <p:cNvPr id="5" name="Title 1">
            <a:extLst>
              <a:ext uri="{FF2B5EF4-FFF2-40B4-BE49-F238E27FC236}">
                <a16:creationId xmlns:a16="http://schemas.microsoft.com/office/drawing/2014/main" id="{12225748-2656-43CD-99CB-A4BA46524125}"/>
              </a:ext>
            </a:extLst>
          </p:cNvPr>
          <p:cNvSpPr>
            <a:spLocks noGrp="1"/>
          </p:cNvSpPr>
          <p:nvPr/>
        </p:nvSpPr>
        <p:spPr>
          <a:xfrm>
            <a:off x="561997" y="72085"/>
            <a:ext cx="9167265"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bg1"/>
                </a:solidFill>
              </a:rPr>
              <a:t>GAP Summary of Activities</a:t>
            </a:r>
          </a:p>
        </p:txBody>
      </p:sp>
      <p:sp>
        <p:nvSpPr>
          <p:cNvPr id="9" name="Slide Number Placeholder 8">
            <a:extLst>
              <a:ext uri="{FF2B5EF4-FFF2-40B4-BE49-F238E27FC236}">
                <a16:creationId xmlns:a16="http://schemas.microsoft.com/office/drawing/2014/main" id="{313B866C-20AC-4392-9A5B-D5527CA5A893}"/>
              </a:ext>
            </a:extLst>
          </p:cNvPr>
          <p:cNvSpPr>
            <a:spLocks noGrp="1"/>
          </p:cNvSpPr>
          <p:nvPr>
            <p:ph type="sldNum" sz="quarter" idx="12"/>
          </p:nvPr>
        </p:nvSpPr>
        <p:spPr>
          <a:xfrm>
            <a:off x="4724400" y="6488328"/>
            <a:ext cx="2743200" cy="365125"/>
          </a:xfrm>
        </p:spPr>
        <p:txBody>
          <a:bodyPr/>
          <a:lstStyle/>
          <a:p>
            <a:fld id="{DEAABB4B-B7FE-4F54-9EF3-4A934A90687F}" type="slidenum">
              <a:rPr lang="en-US" smtClean="0">
                <a:solidFill>
                  <a:srgbClr val="0C70AC"/>
                </a:solidFill>
              </a:rPr>
              <a:pPr/>
              <a:t>34</a:t>
            </a:fld>
            <a:endParaRPr lang="en-US" dirty="0">
              <a:solidFill>
                <a:srgbClr val="0C70AC"/>
              </a:solidFill>
            </a:endParaRPr>
          </a:p>
        </p:txBody>
      </p:sp>
    </p:spTree>
    <p:extLst>
      <p:ext uri="{BB962C8B-B14F-4D97-AF65-F5344CB8AC3E}">
        <p14:creationId xmlns:p14="http://schemas.microsoft.com/office/powerpoint/2010/main" val="875215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4827402" y="2016895"/>
            <a:ext cx="7131516"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prstClr val="white"/>
                </a:solidFill>
                <a:effectLst/>
                <a:uLnTx/>
                <a:uFillTx/>
                <a:latin typeface="Calibri" panose="020F0502020204030204"/>
                <a:ea typeface="Calibri" charset="0"/>
                <a:cs typeface="Calibri" charset="0"/>
              </a:rPr>
              <a:t>Navigation Systems Panel Report</a:t>
            </a:r>
          </a:p>
          <a:p>
            <a:pPr marR="0" lvl="0" indent="0" fontAlgn="auto">
              <a:spcAft>
                <a:spcPts val="0"/>
              </a:spcAft>
              <a:buClrTx/>
              <a:buSzTx/>
              <a:tabLst/>
              <a:defRPr/>
            </a:pPr>
            <a:r>
              <a:rPr lang="en-US" sz="2800" dirty="0">
                <a:solidFill>
                  <a:schemeClr val="accent4">
                    <a:lumMod val="60000"/>
                    <a:lumOff val="40000"/>
                  </a:schemeClr>
                </a:solidFill>
              </a:rPr>
              <a:t>Semi-Annual Updates</a:t>
            </a:r>
          </a:p>
        </p:txBody>
      </p:sp>
      <p:sp>
        <p:nvSpPr>
          <p:cNvPr id="3" name="Subtitle 2">
            <a:extLst>
              <a:ext uri="{FF2B5EF4-FFF2-40B4-BE49-F238E27FC236}">
                <a16:creationId xmlns:a16="http://schemas.microsoft.com/office/drawing/2014/main" id="{7E1FB642-C925-470D-A2D9-02A0B8114332}"/>
              </a:ext>
            </a:extLst>
          </p:cNvPr>
          <p:cNvSpPr>
            <a:spLocks noGrp="1"/>
          </p:cNvSpPr>
          <p:nvPr/>
        </p:nvSpPr>
        <p:spPr>
          <a:xfrm>
            <a:off x="4827402" y="3222436"/>
            <a:ext cx="6881887" cy="226396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Calibri" charset="0"/>
                <a:ea typeface="Calibri" charset="0"/>
                <a:cs typeface="Calibri" charset="0"/>
              </a:defRPr>
            </a:lvl1pPr>
            <a:lvl2pPr marL="457200" indent="0" algn="ctr" defTabSz="914400" rtl="0" eaLnBrk="1" latinLnBrk="0" hangingPunct="1">
              <a:lnSpc>
                <a:spcPct val="90000"/>
              </a:lnSpc>
              <a:spcBef>
                <a:spcPts val="500"/>
              </a:spcBef>
              <a:buClr>
                <a:srgbClr val="0066A1"/>
              </a:buClr>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66A1"/>
              </a:buClr>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66A1"/>
              </a:buClr>
              <a:buFont typeface="Courier New"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66A1"/>
              </a:buClr>
              <a:buSzTx/>
              <a:buFont typeface="LucidaGrande" charset="0"/>
              <a:buNone/>
              <a:tabLst/>
              <a:defRPr/>
            </a:pPr>
            <a:r>
              <a:rPr kumimoji="0" lang="en-US" sz="2900" b="1" i="1" u="none" strike="noStrike" kern="1200" cap="none" spc="0" normalizeH="0" baseline="0" noProof="0" dirty="0">
                <a:ln>
                  <a:noFill/>
                </a:ln>
                <a:solidFill>
                  <a:prstClr val="white">
                    <a:lumMod val="85000"/>
                  </a:prstClr>
                </a:solidFill>
                <a:effectLst/>
                <a:uLnTx/>
                <a:uFillTx/>
                <a:latin typeface="Calibri" charset="0"/>
                <a:ea typeface="Calibri" charset="0"/>
                <a:cs typeface="Calibri" charset="0"/>
              </a:rPr>
              <a:t>Zak Kassas</a:t>
            </a:r>
          </a:p>
          <a:p>
            <a:pPr marL="0" marR="0" lvl="0" indent="0" algn="l" defTabSz="914400" rtl="0" eaLnBrk="1" fontAlgn="auto" latinLnBrk="0" hangingPunct="1">
              <a:lnSpc>
                <a:spcPct val="100000"/>
              </a:lnSpc>
              <a:spcBef>
                <a:spcPts val="1000"/>
              </a:spcBef>
              <a:spcAft>
                <a:spcPts val="0"/>
              </a:spcAft>
              <a:buClr>
                <a:srgbClr val="0066A1"/>
              </a:buClr>
              <a:buSzTx/>
              <a:buFont typeface="LucidaGrande" charset="0"/>
              <a:buNone/>
              <a:tabLst/>
              <a:defRPr/>
            </a:pPr>
            <a:r>
              <a:rPr kumimoji="0" lang="en-US" sz="2900" b="1" i="1" u="none" strike="noStrike" kern="1200" cap="none" spc="0" normalizeH="0" baseline="0" noProof="0" dirty="0">
                <a:ln>
                  <a:noFill/>
                </a:ln>
                <a:solidFill>
                  <a:prstClr val="white">
                    <a:lumMod val="85000"/>
                  </a:prstClr>
                </a:solidFill>
                <a:effectLst/>
                <a:uLnTx/>
                <a:uFillTx/>
                <a:latin typeface="Calibri" charset="0"/>
                <a:ea typeface="Calibri" charset="0"/>
                <a:cs typeface="Calibri" charset="0"/>
              </a:rPr>
              <a:t>Chair, Navigation Systems Panel</a:t>
            </a:r>
          </a:p>
          <a:p>
            <a:pPr marL="0" marR="0" lvl="0" indent="0" algn="l" defTabSz="914400" rtl="0" eaLnBrk="1" fontAlgn="auto" latinLnBrk="0" hangingPunct="1">
              <a:lnSpc>
                <a:spcPct val="90000"/>
              </a:lnSpc>
              <a:spcBef>
                <a:spcPts val="1000"/>
              </a:spcBef>
              <a:spcAft>
                <a:spcPts val="0"/>
              </a:spcAft>
              <a:buClr>
                <a:srgbClr val="0066A1"/>
              </a:buClr>
              <a:buSzTx/>
              <a:buFont typeface="LucidaGrande" charset="0"/>
              <a:buNone/>
              <a:tabLst/>
              <a:defRPr/>
            </a:pPr>
            <a:endParaRPr kumimoji="0" lang="en-US" sz="1300" b="1" i="1" u="none" strike="noStrike" kern="1200" cap="none" spc="0" normalizeH="0" baseline="0" noProof="0" dirty="0">
              <a:ln>
                <a:noFill/>
              </a:ln>
              <a:solidFill>
                <a:prstClr val="white">
                  <a:lumMod val="85000"/>
                </a:prstClr>
              </a:solidFill>
              <a:effectLst/>
              <a:uLnTx/>
              <a:uFillTx/>
              <a:latin typeface="Calibri" charset="0"/>
              <a:ea typeface="Calibri" charset="0"/>
              <a:cs typeface="Calibri" charset="0"/>
            </a:endParaRPr>
          </a:p>
          <a:p>
            <a:pPr marL="0" marR="0" lvl="0" indent="0" algn="l" defTabSz="914400" rtl="0" eaLnBrk="1" fontAlgn="auto" latinLnBrk="0" hangingPunct="1">
              <a:lnSpc>
                <a:spcPct val="90000"/>
              </a:lnSpc>
              <a:spcBef>
                <a:spcPts val="1000"/>
              </a:spcBef>
              <a:spcAft>
                <a:spcPts val="0"/>
              </a:spcAft>
              <a:buClr>
                <a:srgbClr val="0066A1"/>
              </a:buClr>
              <a:buSzTx/>
              <a:buFont typeface="LucidaGrande" charset="0"/>
              <a:buNone/>
              <a:tabLst/>
              <a:defRPr/>
            </a:pPr>
            <a:r>
              <a:rPr kumimoji="0" lang="en-US" sz="2200" b="1" i="1" u="none" strike="noStrike" kern="1200" cap="none" spc="0" normalizeH="0" baseline="0" noProof="0" dirty="0">
                <a:ln>
                  <a:noFill/>
                </a:ln>
                <a:solidFill>
                  <a:prstClr val="white">
                    <a:lumMod val="85000"/>
                  </a:prstClr>
                </a:solidFill>
                <a:effectLst/>
                <a:uLnTx/>
                <a:uFillTx/>
                <a:latin typeface="Calibri" charset="0"/>
                <a:ea typeface="Calibri" charset="0"/>
                <a:cs typeface="Calibri" charset="0"/>
              </a:rPr>
              <a:t>AESS Board of Governors Meeting – Spring 2026</a:t>
            </a:r>
          </a:p>
          <a:p>
            <a:pPr marL="0" marR="0" lvl="0" indent="0" algn="l" defTabSz="914400" rtl="0" eaLnBrk="1" fontAlgn="auto" latinLnBrk="0" hangingPunct="1">
              <a:lnSpc>
                <a:spcPct val="90000"/>
              </a:lnSpc>
              <a:spcBef>
                <a:spcPts val="1000"/>
              </a:spcBef>
              <a:spcAft>
                <a:spcPts val="0"/>
              </a:spcAft>
              <a:buClr>
                <a:srgbClr val="0066A1"/>
              </a:buClr>
              <a:buSzTx/>
              <a:buFont typeface="LucidaGrande" charset="0"/>
              <a:buNone/>
              <a:tabLst/>
              <a:defRPr/>
            </a:pPr>
            <a:r>
              <a:rPr kumimoji="0" lang="en-US" sz="2200" b="1" i="1" u="none" strike="noStrike" kern="1200" cap="none" spc="0" normalizeH="0" baseline="0" noProof="0" dirty="0">
                <a:ln>
                  <a:noFill/>
                </a:ln>
                <a:solidFill>
                  <a:prstClr val="white">
                    <a:lumMod val="85000"/>
                  </a:prstClr>
                </a:solidFill>
                <a:effectLst/>
                <a:uLnTx/>
                <a:uFillTx/>
                <a:latin typeface="Calibri" charset="0"/>
                <a:ea typeface="Calibri" charset="0"/>
                <a:cs typeface="Calibri" charset="0"/>
              </a:rPr>
              <a:t>15-16 May 2026</a:t>
            </a:r>
          </a:p>
          <a:p>
            <a:pPr marL="0" marR="0" lvl="0" indent="0" algn="l" defTabSz="914400" rtl="0" eaLnBrk="1" fontAlgn="auto" latinLnBrk="0" hangingPunct="1">
              <a:lnSpc>
                <a:spcPct val="90000"/>
              </a:lnSpc>
              <a:spcBef>
                <a:spcPts val="1000"/>
              </a:spcBef>
              <a:spcAft>
                <a:spcPts val="0"/>
              </a:spcAft>
              <a:buClr>
                <a:srgbClr val="0066A1"/>
              </a:buClr>
              <a:buSzTx/>
              <a:buFont typeface="LucidaGrande" charset="0"/>
              <a:buNone/>
              <a:tabLst/>
              <a:defRPr/>
            </a:pPr>
            <a:r>
              <a:rPr kumimoji="0" lang="en-US" sz="2200" b="1" i="1" u="none" strike="noStrike" kern="1200" cap="none" spc="0" normalizeH="0" baseline="0" noProof="0" dirty="0">
                <a:ln>
                  <a:noFill/>
                </a:ln>
                <a:solidFill>
                  <a:prstClr val="white">
                    <a:lumMod val="85000"/>
                  </a:prstClr>
                </a:solidFill>
                <a:effectLst/>
                <a:uLnTx/>
                <a:uFillTx/>
                <a:latin typeface="Calibri" charset="0"/>
                <a:ea typeface="Calibri" charset="0"/>
                <a:cs typeface="Calibri" charset="0"/>
              </a:rPr>
              <a:t>Phoenix, AZ, USA</a:t>
            </a:r>
          </a:p>
        </p:txBody>
      </p:sp>
    </p:spTree>
    <p:extLst>
      <p:ext uri="{BB962C8B-B14F-4D97-AF65-F5344CB8AC3E}">
        <p14:creationId xmlns:p14="http://schemas.microsoft.com/office/powerpoint/2010/main" val="793128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329F4-B59D-904F-80AA-400BAC0CF4A2}"/>
              </a:ext>
            </a:extLst>
          </p:cNvPr>
          <p:cNvSpPr>
            <a:spLocks noGrp="1"/>
          </p:cNvSpPr>
          <p:nvPr>
            <p:ph type="title"/>
          </p:nvPr>
        </p:nvSpPr>
        <p:spPr>
          <a:xfrm>
            <a:off x="571928" y="83975"/>
            <a:ext cx="10363200" cy="746589"/>
          </a:xfrm>
        </p:spPr>
        <p:txBody>
          <a:bodyPr/>
          <a:lstStyle/>
          <a:p>
            <a:r>
              <a:rPr lang="en-US" dirty="0"/>
              <a:t>About the Navigation Systems Panel (NSP)</a:t>
            </a:r>
          </a:p>
        </p:txBody>
      </p:sp>
      <p:sp>
        <p:nvSpPr>
          <p:cNvPr id="3" name="Content Placeholder 2">
            <a:extLst>
              <a:ext uri="{FF2B5EF4-FFF2-40B4-BE49-F238E27FC236}">
                <a16:creationId xmlns:a16="http://schemas.microsoft.com/office/drawing/2014/main" id="{DFB7CEC4-1114-D246-9E2C-AE85799A8ACF}"/>
              </a:ext>
            </a:extLst>
          </p:cNvPr>
          <p:cNvSpPr>
            <a:spLocks noGrp="1"/>
          </p:cNvSpPr>
          <p:nvPr>
            <p:ph idx="1"/>
          </p:nvPr>
        </p:nvSpPr>
        <p:spPr>
          <a:xfrm>
            <a:off x="952072" y="1175497"/>
            <a:ext cx="9678256" cy="4728346"/>
          </a:xfrm>
        </p:spPr>
        <p:txBody>
          <a:bodyPr/>
          <a:lstStyle/>
          <a:p>
            <a:pPr marL="0" indent="0" algn="l">
              <a:buNone/>
            </a:pPr>
            <a:r>
              <a:rPr lang="en-US" sz="2000" b="0" i="0" dirty="0">
                <a:solidFill>
                  <a:srgbClr val="4B5563"/>
                </a:solidFill>
                <a:effectLst/>
              </a:rPr>
              <a:t>The Panel shall address navigation systems for aircraft, spacecraft, ground and marine vehicles and pedestrians as well as history of navigation systems and navigation education.</a:t>
            </a:r>
          </a:p>
          <a:p>
            <a:pPr marL="0" indent="0" algn="l">
              <a:buNone/>
            </a:pPr>
            <a:endParaRPr lang="en-US" sz="2000" b="1" i="0" dirty="0">
              <a:solidFill>
                <a:srgbClr val="4B5563"/>
              </a:solidFill>
              <a:effectLst/>
            </a:endParaRPr>
          </a:p>
          <a:p>
            <a:pPr marL="0" indent="0" algn="l">
              <a:buNone/>
            </a:pPr>
            <a:r>
              <a:rPr lang="en-US" sz="2000" b="1" i="0" dirty="0">
                <a:solidFill>
                  <a:srgbClr val="4B5563"/>
                </a:solidFill>
                <a:effectLst/>
              </a:rPr>
              <a:t>Objectives</a:t>
            </a:r>
            <a:endParaRPr lang="en-US" sz="2000" b="0" i="0" dirty="0">
              <a:solidFill>
                <a:srgbClr val="4B5563"/>
              </a:solidFill>
              <a:effectLst/>
            </a:endParaRPr>
          </a:p>
          <a:p>
            <a:pPr marL="0" indent="0" algn="l">
              <a:buNone/>
            </a:pPr>
            <a:r>
              <a:rPr lang="en-US" sz="2000" b="0" i="0" dirty="0">
                <a:solidFill>
                  <a:srgbClr val="4B5563"/>
                </a:solidFill>
                <a:effectLst/>
              </a:rPr>
              <a:t>The objectives of this Panel are:</a:t>
            </a:r>
          </a:p>
          <a:p>
            <a:pPr algn="l">
              <a:buFont typeface="+mj-lt"/>
              <a:buAutoNum type="arabicPeriod"/>
            </a:pPr>
            <a:r>
              <a:rPr lang="en-US" sz="2000" b="0" i="0" dirty="0">
                <a:solidFill>
                  <a:srgbClr val="4B5563"/>
                </a:solidFill>
                <a:effectLst/>
              </a:rPr>
              <a:t>Work with the Institute of Navigation (ION) and the PLANS Executive Committee to select and support volunteers for PLANS (e.g., track chairs, session chairs, etc.).</a:t>
            </a:r>
          </a:p>
          <a:p>
            <a:pPr algn="l">
              <a:buFont typeface="+mj-lt"/>
              <a:buAutoNum type="arabicPeriod"/>
            </a:pPr>
            <a:r>
              <a:rPr lang="en-US" sz="2000" b="0" i="0" dirty="0">
                <a:solidFill>
                  <a:srgbClr val="4B5563"/>
                </a:solidFill>
                <a:effectLst/>
              </a:rPr>
              <a:t>Maintain a repository of past conference Budgets, Final Reports, Best Practices and lessons learned.</a:t>
            </a:r>
          </a:p>
          <a:p>
            <a:pPr algn="l">
              <a:buFont typeface="+mj-lt"/>
              <a:buAutoNum type="arabicPeriod"/>
            </a:pPr>
            <a:r>
              <a:rPr lang="en-US" sz="2000" b="0" i="0" dirty="0">
                <a:solidFill>
                  <a:srgbClr val="4B5563"/>
                </a:solidFill>
                <a:effectLst/>
              </a:rPr>
              <a:t>Promote the submission of navigation manuscripts to the IEEE Transactions on Aerospace and Electronic Systems and the AESS Magazine.</a:t>
            </a:r>
          </a:p>
          <a:p>
            <a:pPr algn="l">
              <a:buFont typeface="+mj-lt"/>
              <a:buAutoNum type="arabicPeriod"/>
            </a:pPr>
            <a:r>
              <a:rPr lang="en-US" sz="2000" b="0" i="0" dirty="0">
                <a:solidFill>
                  <a:srgbClr val="4B5563"/>
                </a:solidFill>
                <a:effectLst/>
              </a:rPr>
              <a:t>Facilitate NSP nominations/endorsements for Senior Member and Fellow Grade.</a:t>
            </a:r>
          </a:p>
          <a:p>
            <a:pPr algn="l">
              <a:buFont typeface="+mj-lt"/>
              <a:buAutoNum type="arabicPeriod"/>
            </a:pPr>
            <a:r>
              <a:rPr lang="en-US" sz="2000" b="0" i="0" dirty="0">
                <a:solidFill>
                  <a:srgbClr val="4B5563"/>
                </a:solidFill>
                <a:effectLst/>
              </a:rPr>
              <a:t>Develop, as needed, new conferences related to the NSP’s areas of interest.</a:t>
            </a:r>
            <a:endParaRPr lang="en-US" sz="2000" dirty="0"/>
          </a:p>
          <a:p>
            <a:endParaRPr lang="en-US" sz="2000" dirty="0"/>
          </a:p>
        </p:txBody>
      </p:sp>
    </p:spTree>
    <p:extLst>
      <p:ext uri="{BB962C8B-B14F-4D97-AF65-F5344CB8AC3E}">
        <p14:creationId xmlns:p14="http://schemas.microsoft.com/office/powerpoint/2010/main" val="585498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AB755-4983-39EE-AC2A-C767423F8C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D55851-C9CF-DF7C-4EF6-3BF3F94A9692}"/>
              </a:ext>
            </a:extLst>
          </p:cNvPr>
          <p:cNvSpPr>
            <a:spLocks noGrp="1"/>
          </p:cNvSpPr>
          <p:nvPr>
            <p:ph type="title"/>
          </p:nvPr>
        </p:nvSpPr>
        <p:spPr>
          <a:xfrm>
            <a:off x="571928" y="83975"/>
            <a:ext cx="10363200" cy="746589"/>
          </a:xfrm>
        </p:spPr>
        <p:txBody>
          <a:bodyPr/>
          <a:lstStyle/>
          <a:p>
            <a:r>
              <a:rPr lang="en-US" dirty="0"/>
              <a:t>About the Navigation Systems Panel (NSP)</a:t>
            </a:r>
          </a:p>
        </p:txBody>
      </p:sp>
      <p:graphicFrame>
        <p:nvGraphicFramePr>
          <p:cNvPr id="11" name="Table 10">
            <a:extLst>
              <a:ext uri="{FF2B5EF4-FFF2-40B4-BE49-F238E27FC236}">
                <a16:creationId xmlns:a16="http://schemas.microsoft.com/office/drawing/2014/main" id="{F084A500-2E17-F265-09C8-BBB1615FF639}"/>
              </a:ext>
            </a:extLst>
          </p:cNvPr>
          <p:cNvGraphicFramePr>
            <a:graphicFrameLocks noGrp="1"/>
          </p:cNvGraphicFramePr>
          <p:nvPr/>
        </p:nvGraphicFramePr>
        <p:xfrm>
          <a:off x="367862" y="930918"/>
          <a:ext cx="11004331" cy="5693687"/>
        </p:xfrm>
        <a:graphic>
          <a:graphicData uri="http://schemas.openxmlformats.org/drawingml/2006/table">
            <a:tbl>
              <a:tblPr firstRow="1" bandRow="1">
                <a:tableStyleId>{5C22544A-7EE6-4342-B048-85BDC9FD1C3A}</a:tableStyleId>
              </a:tblPr>
              <a:tblGrid>
                <a:gridCol w="1032365">
                  <a:extLst>
                    <a:ext uri="{9D8B030D-6E8A-4147-A177-3AD203B41FA5}">
                      <a16:colId xmlns:a16="http://schemas.microsoft.com/office/drawing/2014/main" val="504424058"/>
                    </a:ext>
                  </a:extLst>
                </a:gridCol>
                <a:gridCol w="1784407">
                  <a:extLst>
                    <a:ext uri="{9D8B030D-6E8A-4147-A177-3AD203B41FA5}">
                      <a16:colId xmlns:a16="http://schemas.microsoft.com/office/drawing/2014/main" val="913372817"/>
                    </a:ext>
                  </a:extLst>
                </a:gridCol>
                <a:gridCol w="3426373">
                  <a:extLst>
                    <a:ext uri="{9D8B030D-6E8A-4147-A177-3AD203B41FA5}">
                      <a16:colId xmlns:a16="http://schemas.microsoft.com/office/drawing/2014/main" val="3798665603"/>
                    </a:ext>
                  </a:extLst>
                </a:gridCol>
                <a:gridCol w="2049517">
                  <a:extLst>
                    <a:ext uri="{9D8B030D-6E8A-4147-A177-3AD203B41FA5}">
                      <a16:colId xmlns:a16="http://schemas.microsoft.com/office/drawing/2014/main" val="1087590730"/>
                    </a:ext>
                  </a:extLst>
                </a:gridCol>
                <a:gridCol w="2711669">
                  <a:extLst>
                    <a:ext uri="{9D8B030D-6E8A-4147-A177-3AD203B41FA5}">
                      <a16:colId xmlns:a16="http://schemas.microsoft.com/office/drawing/2014/main" val="102959583"/>
                    </a:ext>
                  </a:extLst>
                </a:gridCol>
              </a:tblGrid>
              <a:tr h="501927">
                <a:tc>
                  <a:txBody>
                    <a:bodyPr/>
                    <a:lstStyle/>
                    <a:p>
                      <a:pPr algn="l" fontAlgn="ctr">
                        <a:buNone/>
                      </a:pPr>
                      <a:r>
                        <a:rPr lang="en-US" sz="1600" b="1" i="0" u="none" strike="noStrike" dirty="0">
                          <a:solidFill>
                            <a:srgbClr val="FFFFFF"/>
                          </a:solidFill>
                          <a:effectLst/>
                          <a:latin typeface="Calibri" panose="020F0502020204030204" pitchFamily="34" charset="0"/>
                        </a:rPr>
                        <a:t>Position</a:t>
                      </a:r>
                    </a:p>
                  </a:txBody>
                  <a:tcPr marL="9525" marR="9525" marT="9525" marB="0" anchor="ctr"/>
                </a:tc>
                <a:tc>
                  <a:txBody>
                    <a:bodyPr/>
                    <a:lstStyle/>
                    <a:p>
                      <a:pPr algn="l" fontAlgn="ctr">
                        <a:buNone/>
                      </a:pPr>
                      <a:r>
                        <a:rPr lang="en-US" sz="1600" b="1" i="0" u="none" strike="noStrike">
                          <a:solidFill>
                            <a:srgbClr val="FFFFFF"/>
                          </a:solidFill>
                          <a:effectLst/>
                          <a:latin typeface="Calibri" panose="020F0502020204030204" pitchFamily="34" charset="0"/>
                        </a:rPr>
                        <a:t>First Name</a:t>
                      </a:r>
                    </a:p>
                  </a:txBody>
                  <a:tcPr marL="9525" marR="9525" marT="9525" marB="0" anchor="ctr"/>
                </a:tc>
                <a:tc>
                  <a:txBody>
                    <a:bodyPr/>
                    <a:lstStyle/>
                    <a:p>
                      <a:pPr algn="l" fontAlgn="ctr">
                        <a:buNone/>
                      </a:pPr>
                      <a:r>
                        <a:rPr lang="en-US" sz="1600" b="1" i="0" u="none" strike="noStrike" dirty="0">
                          <a:solidFill>
                            <a:srgbClr val="FFFFFF"/>
                          </a:solidFill>
                          <a:effectLst/>
                          <a:latin typeface="Calibri" panose="020F0502020204030204" pitchFamily="34" charset="0"/>
                        </a:rPr>
                        <a:t>Affiliation</a:t>
                      </a:r>
                    </a:p>
                  </a:txBody>
                  <a:tcPr marL="9525" marR="9525" marT="9525" marB="0" anchor="ctr"/>
                </a:tc>
                <a:tc>
                  <a:txBody>
                    <a:bodyPr/>
                    <a:lstStyle/>
                    <a:p>
                      <a:pPr algn="l" fontAlgn="ctr">
                        <a:buNone/>
                      </a:pPr>
                      <a:r>
                        <a:rPr lang="en-US" sz="1600" b="1" i="0" u="none" strike="noStrike" dirty="0">
                          <a:solidFill>
                            <a:srgbClr val="FFFFFF"/>
                          </a:solidFill>
                          <a:effectLst/>
                          <a:latin typeface="Calibri" panose="020F0502020204030204" pitchFamily="34" charset="0"/>
                        </a:rPr>
                        <a:t>Affiliation Type</a:t>
                      </a:r>
                    </a:p>
                  </a:txBody>
                  <a:tcPr marL="9525" marR="9525" marT="9525" marB="0" anchor="ctr"/>
                </a:tc>
                <a:tc>
                  <a:txBody>
                    <a:bodyPr/>
                    <a:lstStyle/>
                    <a:p>
                      <a:pPr algn="l" fontAlgn="ctr">
                        <a:buNone/>
                      </a:pPr>
                      <a:r>
                        <a:rPr lang="en-US" sz="1600" b="1" i="0" u="none" strike="noStrike">
                          <a:solidFill>
                            <a:srgbClr val="FFFFFF"/>
                          </a:solidFill>
                          <a:effectLst/>
                          <a:latin typeface="Calibri" panose="020F0502020204030204" pitchFamily="34" charset="0"/>
                        </a:rPr>
                        <a:t>Region</a:t>
                      </a:r>
                    </a:p>
                  </a:txBody>
                  <a:tcPr marL="9525" marR="9525" marT="9525" marB="0" anchor="ctr"/>
                </a:tc>
                <a:extLst>
                  <a:ext uri="{0D108BD9-81ED-4DB2-BD59-A6C34878D82A}">
                    <a16:rowId xmlns:a16="http://schemas.microsoft.com/office/drawing/2014/main" val="2825832875"/>
                  </a:ext>
                </a:extLst>
              </a:tr>
              <a:tr h="370840">
                <a:tc>
                  <a:txBody>
                    <a:bodyPr/>
                    <a:lstStyle/>
                    <a:p>
                      <a:pPr algn="l" fontAlgn="ctr">
                        <a:buNone/>
                      </a:pPr>
                      <a:r>
                        <a:rPr lang="en-US" sz="1600" b="0" i="0" u="none" strike="noStrike" dirty="0">
                          <a:solidFill>
                            <a:srgbClr val="000000"/>
                          </a:solidFill>
                          <a:effectLst/>
                          <a:latin typeface="Calibri" panose="020F0502020204030204" pitchFamily="34" charset="0"/>
                        </a:rPr>
                        <a:t>Chair</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Zak Kassas</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Ohio State University</a:t>
                      </a:r>
                    </a:p>
                  </a:txBody>
                  <a:tcPr marL="9525" marR="9525" marT="9525" marB="0" anchor="ctr"/>
                </a:tc>
                <a:tc>
                  <a:txBody>
                    <a:bodyPr/>
                    <a:lstStyle/>
                    <a:p>
                      <a:pPr algn="l" fontAlgn="ctr">
                        <a:buNone/>
                      </a:pPr>
                      <a:r>
                        <a:rPr lang="en-US" sz="1600" b="0" i="0" u="none" strike="noStrike">
                          <a:solidFill>
                            <a:srgbClr val="000000"/>
                          </a:solidFill>
                          <a:effectLst/>
                          <a:latin typeface="Calibri" panose="020F0502020204030204" pitchFamily="34" charset="0"/>
                        </a:rPr>
                        <a:t>Academia</a:t>
                      </a:r>
                    </a:p>
                  </a:txBody>
                  <a:tcPr marL="9525" marR="9525" marT="9525" marB="0" anchor="ctr"/>
                </a:tc>
                <a:tc>
                  <a:txBody>
                    <a:bodyPr/>
                    <a:lstStyle/>
                    <a:p>
                      <a:pPr algn="l" fontAlgn="b">
                        <a:buNone/>
                      </a:pPr>
                      <a:r>
                        <a:rPr lang="en-US" sz="1600" b="0" i="0" u="none" strike="noStrike">
                          <a:solidFill>
                            <a:srgbClr val="000000"/>
                          </a:solidFill>
                          <a:effectLst/>
                          <a:latin typeface="Calibri" panose="020F0502020204030204" pitchFamily="34" charset="0"/>
                        </a:rPr>
                        <a:t>2 (Eastern U.S.)</a:t>
                      </a:r>
                    </a:p>
                  </a:txBody>
                  <a:tcPr marL="9525" marR="9525" marT="9525" marB="0" anchor="b"/>
                </a:tc>
                <a:extLst>
                  <a:ext uri="{0D108BD9-81ED-4DB2-BD59-A6C34878D82A}">
                    <a16:rowId xmlns:a16="http://schemas.microsoft.com/office/drawing/2014/main" val="1125767090"/>
                  </a:ext>
                </a:extLst>
              </a:tr>
              <a:tr h="370840">
                <a:tc>
                  <a:txBody>
                    <a:bodyPr/>
                    <a:lstStyle/>
                    <a:p>
                      <a:pPr algn="l" fontAlgn="ctr">
                        <a:buNone/>
                      </a:pPr>
                      <a:r>
                        <a:rPr lang="en-US" sz="1600" b="0" i="0" u="none" strike="noStrike" dirty="0">
                          <a:solidFill>
                            <a:srgbClr val="000000"/>
                          </a:solidFill>
                          <a:effectLst/>
                          <a:latin typeface="Calibri" panose="020F0502020204030204" pitchFamily="34" charset="0"/>
                        </a:rPr>
                        <a:t>Vice Chair</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Fabio Dovis</a:t>
                      </a:r>
                    </a:p>
                  </a:txBody>
                  <a:tcPr marL="9525" marR="9525" marT="9525" marB="0" anchor="ctr"/>
                </a:tc>
                <a:tc>
                  <a:txBody>
                    <a:bodyPr/>
                    <a:lstStyle/>
                    <a:p>
                      <a:pPr algn="l" fontAlgn="ctr">
                        <a:buNone/>
                      </a:pPr>
                      <a:r>
                        <a:rPr lang="en-US" sz="1600" b="0" i="0" u="none" strike="noStrike" dirty="0" err="1">
                          <a:solidFill>
                            <a:srgbClr val="000000"/>
                          </a:solidFill>
                          <a:effectLst/>
                          <a:latin typeface="Calibri" panose="020F0502020204030204" pitchFamily="34" charset="0"/>
                        </a:rPr>
                        <a:t>Politecnico</a:t>
                      </a:r>
                      <a:r>
                        <a:rPr lang="en-US" sz="1600" b="0" i="0" u="none" strike="noStrike" dirty="0">
                          <a:solidFill>
                            <a:srgbClr val="000000"/>
                          </a:solidFill>
                          <a:effectLst/>
                          <a:latin typeface="Calibri" panose="020F0502020204030204" pitchFamily="34" charset="0"/>
                        </a:rPr>
                        <a:t> di Torino</a:t>
                      </a:r>
                    </a:p>
                  </a:txBody>
                  <a:tcPr marL="9525" marR="9525" marT="9525" marB="0" anchor="ctr"/>
                </a:tc>
                <a:tc>
                  <a:txBody>
                    <a:bodyPr/>
                    <a:lstStyle/>
                    <a:p>
                      <a:pPr algn="l" fontAlgn="ctr">
                        <a:buNone/>
                      </a:pPr>
                      <a:r>
                        <a:rPr lang="en-US" sz="1600" b="0" i="0" u="none" strike="noStrike">
                          <a:solidFill>
                            <a:srgbClr val="000000"/>
                          </a:solidFill>
                          <a:effectLst/>
                          <a:latin typeface="Calibri" panose="020F0502020204030204" pitchFamily="34" charset="0"/>
                        </a:rPr>
                        <a:t>Academia</a:t>
                      </a:r>
                    </a:p>
                  </a:txBody>
                  <a:tcPr marL="9525" marR="9525" marT="9525" marB="0" anchor="ctr"/>
                </a:tc>
                <a:tc>
                  <a:txBody>
                    <a:bodyPr/>
                    <a:lstStyle/>
                    <a:p>
                      <a:pPr algn="l" fontAlgn="b">
                        <a:buNone/>
                      </a:pPr>
                      <a:r>
                        <a:rPr lang="en-US" sz="1600" b="0" i="0" u="none" strike="noStrike" dirty="0">
                          <a:solidFill>
                            <a:srgbClr val="000000"/>
                          </a:solidFill>
                          <a:effectLst/>
                          <a:latin typeface="Calibri" panose="020F0502020204030204" pitchFamily="34" charset="0"/>
                        </a:rPr>
                        <a:t>8 (Africa, Europe, Middle East)</a:t>
                      </a:r>
                    </a:p>
                  </a:txBody>
                  <a:tcPr marL="9525" marR="9525" marT="9525" marB="0" anchor="b"/>
                </a:tc>
                <a:extLst>
                  <a:ext uri="{0D108BD9-81ED-4DB2-BD59-A6C34878D82A}">
                    <a16:rowId xmlns:a16="http://schemas.microsoft.com/office/drawing/2014/main" val="2555725259"/>
                  </a:ext>
                </a:extLst>
              </a:tr>
              <a:tr h="370840">
                <a:tc>
                  <a:txBody>
                    <a:bodyPr/>
                    <a:lstStyle/>
                    <a:p>
                      <a:pPr algn="l" fontAlgn="ctr">
                        <a:buNone/>
                      </a:pPr>
                      <a:r>
                        <a:rPr lang="en-US" sz="1600" b="0" i="0" u="none" strike="noStrike">
                          <a:solidFill>
                            <a:srgbClr val="000000"/>
                          </a:solidFill>
                          <a:effectLst/>
                          <a:latin typeface="Calibri" panose="020F0502020204030204" pitchFamily="34" charset="0"/>
                        </a:rPr>
                        <a:t>Member</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Jason Gross</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West Virginia University</a:t>
                      </a:r>
                    </a:p>
                  </a:txBody>
                  <a:tcPr marL="9525" marR="9525" marT="9525" marB="0" anchor="ctr"/>
                </a:tc>
                <a:tc>
                  <a:txBody>
                    <a:bodyPr/>
                    <a:lstStyle/>
                    <a:p>
                      <a:pPr algn="l" fontAlgn="ctr">
                        <a:buNone/>
                      </a:pPr>
                      <a:r>
                        <a:rPr lang="en-US" sz="1600" b="0" i="0" u="none" strike="noStrike">
                          <a:solidFill>
                            <a:srgbClr val="000000"/>
                          </a:solidFill>
                          <a:effectLst/>
                          <a:latin typeface="Calibri" panose="020F0502020204030204" pitchFamily="34" charset="0"/>
                        </a:rPr>
                        <a:t>Academia</a:t>
                      </a:r>
                    </a:p>
                  </a:txBody>
                  <a:tcPr marL="9525" marR="9525" marT="9525" marB="0" anchor="ctr"/>
                </a:tc>
                <a:tc>
                  <a:txBody>
                    <a:bodyPr/>
                    <a:lstStyle/>
                    <a:p>
                      <a:pPr algn="l" fontAlgn="b">
                        <a:buNone/>
                      </a:pPr>
                      <a:r>
                        <a:rPr lang="en-US" sz="1600" b="0" i="0" u="none" strike="noStrike">
                          <a:solidFill>
                            <a:srgbClr val="000000"/>
                          </a:solidFill>
                          <a:effectLst/>
                          <a:latin typeface="Calibri" panose="020F0502020204030204" pitchFamily="34" charset="0"/>
                        </a:rPr>
                        <a:t>2 (Eastern U.S.)</a:t>
                      </a:r>
                    </a:p>
                  </a:txBody>
                  <a:tcPr marL="9525" marR="9525" marT="9525" marB="0" anchor="b"/>
                </a:tc>
                <a:extLst>
                  <a:ext uri="{0D108BD9-81ED-4DB2-BD59-A6C34878D82A}">
                    <a16:rowId xmlns:a16="http://schemas.microsoft.com/office/drawing/2014/main" val="1662710459"/>
                  </a:ext>
                </a:extLst>
              </a:tr>
              <a:tr h="370840">
                <a:tc>
                  <a:txBody>
                    <a:bodyPr/>
                    <a:lstStyle/>
                    <a:p>
                      <a:pPr algn="l" fontAlgn="ctr">
                        <a:buNone/>
                      </a:pPr>
                      <a:r>
                        <a:rPr lang="en-US" sz="1600" b="0" i="0" u="none" strike="noStrike">
                          <a:solidFill>
                            <a:srgbClr val="000000"/>
                          </a:solidFill>
                          <a:effectLst/>
                          <a:latin typeface="Calibri" panose="020F0502020204030204" pitchFamily="34" charset="0"/>
                        </a:rPr>
                        <a:t>Member</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Pau </a:t>
                      </a:r>
                      <a:r>
                        <a:rPr lang="en-US" sz="1600" b="0" i="0" u="none" strike="noStrike" dirty="0" err="1">
                          <a:solidFill>
                            <a:srgbClr val="000000"/>
                          </a:solidFill>
                          <a:effectLst/>
                          <a:latin typeface="Calibri" panose="020F0502020204030204" pitchFamily="34" charset="0"/>
                        </a:rPr>
                        <a:t>Closas</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Northeastern University</a:t>
                      </a:r>
                    </a:p>
                  </a:txBody>
                  <a:tcPr marL="9525" marR="9525" marT="9525" marB="0" anchor="ctr"/>
                </a:tc>
                <a:tc>
                  <a:txBody>
                    <a:bodyPr/>
                    <a:lstStyle/>
                    <a:p>
                      <a:pPr algn="l" fontAlgn="ctr">
                        <a:buNone/>
                      </a:pPr>
                      <a:r>
                        <a:rPr lang="en-US" sz="1600" b="0" i="0" u="none" strike="noStrike">
                          <a:solidFill>
                            <a:srgbClr val="000000"/>
                          </a:solidFill>
                          <a:effectLst/>
                          <a:latin typeface="Calibri" panose="020F0502020204030204" pitchFamily="34" charset="0"/>
                        </a:rPr>
                        <a:t>Academia</a:t>
                      </a:r>
                    </a:p>
                  </a:txBody>
                  <a:tcPr marL="9525" marR="9525" marT="9525" marB="0" anchor="ctr"/>
                </a:tc>
                <a:tc>
                  <a:txBody>
                    <a:bodyPr/>
                    <a:lstStyle/>
                    <a:p>
                      <a:pPr algn="l" fontAlgn="b">
                        <a:buNone/>
                      </a:pPr>
                      <a:r>
                        <a:rPr lang="en-US" sz="1600" b="0" i="0" u="none" strike="noStrike">
                          <a:solidFill>
                            <a:srgbClr val="000000"/>
                          </a:solidFill>
                          <a:effectLst/>
                          <a:latin typeface="Calibri" panose="020F0502020204030204" pitchFamily="34" charset="0"/>
                        </a:rPr>
                        <a:t>1 (Northeastern U.S.)</a:t>
                      </a:r>
                    </a:p>
                  </a:txBody>
                  <a:tcPr marL="9525" marR="9525" marT="9525" marB="0" anchor="b"/>
                </a:tc>
                <a:extLst>
                  <a:ext uri="{0D108BD9-81ED-4DB2-BD59-A6C34878D82A}">
                    <a16:rowId xmlns:a16="http://schemas.microsoft.com/office/drawing/2014/main" val="2995858278"/>
                  </a:ext>
                </a:extLst>
              </a:tr>
              <a:tr h="370840">
                <a:tc>
                  <a:txBody>
                    <a:bodyPr/>
                    <a:lstStyle/>
                    <a:p>
                      <a:pPr algn="l" fontAlgn="ctr">
                        <a:buNone/>
                      </a:pPr>
                      <a:r>
                        <a:rPr lang="en-US" sz="1600" b="0" i="0" u="none" strike="noStrike">
                          <a:solidFill>
                            <a:srgbClr val="000000"/>
                          </a:solidFill>
                          <a:effectLst/>
                          <a:latin typeface="Calibri" panose="020F0502020204030204" pitchFamily="34" charset="0"/>
                        </a:rPr>
                        <a:t>Member</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Gary </a:t>
                      </a:r>
                      <a:r>
                        <a:rPr lang="en-US" sz="1600" b="0" i="0" u="none" strike="noStrike" dirty="0">
                          <a:solidFill>
                            <a:srgbClr val="000000"/>
                          </a:solidFill>
                          <a:effectLst/>
                          <a:latin typeface="Aptos Narrow" panose="020B0004020202020204" pitchFamily="34" charset="0"/>
                        </a:rPr>
                        <a:t>McGraw</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buNone/>
                      </a:pPr>
                      <a:r>
                        <a:rPr lang="en-US" sz="1600" b="0" i="0" u="none" strike="noStrike" dirty="0">
                          <a:solidFill>
                            <a:srgbClr val="000000"/>
                          </a:solidFill>
                          <a:effectLst/>
                          <a:latin typeface="Aptos Narrow" panose="020B0004020202020204" pitchFamily="34" charset="0"/>
                        </a:rPr>
                        <a:t>PNT Consultant – Collins Aerospace</a:t>
                      </a:r>
                    </a:p>
                  </a:txBody>
                  <a:tcPr marL="9525" marR="9525" marT="9525" marB="0" anchor="b"/>
                </a:tc>
                <a:tc>
                  <a:txBody>
                    <a:bodyPr/>
                    <a:lstStyle/>
                    <a:p>
                      <a:pPr algn="l" fontAlgn="ctr">
                        <a:buNone/>
                      </a:pPr>
                      <a:r>
                        <a:rPr lang="en-US" sz="1600" b="0" i="0" u="none" strike="noStrike">
                          <a:solidFill>
                            <a:srgbClr val="000000"/>
                          </a:solidFill>
                          <a:effectLst/>
                          <a:latin typeface="Calibri" panose="020F0502020204030204" pitchFamily="34" charset="0"/>
                        </a:rPr>
                        <a:t>Industry</a:t>
                      </a:r>
                    </a:p>
                  </a:txBody>
                  <a:tcPr marL="9525" marR="9525" marT="9525" marB="0" anchor="ctr"/>
                </a:tc>
                <a:tc>
                  <a:txBody>
                    <a:bodyPr/>
                    <a:lstStyle/>
                    <a:p>
                      <a:pPr algn="l" fontAlgn="b">
                        <a:buNone/>
                      </a:pPr>
                      <a:r>
                        <a:rPr lang="en-US" sz="1600" b="0" i="0" u="none" strike="noStrike">
                          <a:solidFill>
                            <a:srgbClr val="000000"/>
                          </a:solidFill>
                          <a:effectLst/>
                          <a:latin typeface="Calibri" panose="020F0502020204030204" pitchFamily="34" charset="0"/>
                        </a:rPr>
                        <a:t>4 (Central U.S.)</a:t>
                      </a:r>
                    </a:p>
                  </a:txBody>
                  <a:tcPr marL="9525" marR="9525" marT="9525" marB="0" anchor="b"/>
                </a:tc>
                <a:extLst>
                  <a:ext uri="{0D108BD9-81ED-4DB2-BD59-A6C34878D82A}">
                    <a16:rowId xmlns:a16="http://schemas.microsoft.com/office/drawing/2014/main" val="2750422943"/>
                  </a:ext>
                </a:extLst>
              </a:tr>
              <a:tr h="370840">
                <a:tc>
                  <a:txBody>
                    <a:bodyPr/>
                    <a:lstStyle/>
                    <a:p>
                      <a:pPr algn="l" fontAlgn="ctr">
                        <a:buNone/>
                      </a:pPr>
                      <a:r>
                        <a:rPr lang="en-US" sz="1600" b="0" i="0" u="none" strike="noStrike">
                          <a:solidFill>
                            <a:srgbClr val="000000"/>
                          </a:solidFill>
                          <a:effectLst/>
                          <a:latin typeface="Calibri" panose="020F0502020204030204" pitchFamily="34" charset="0"/>
                        </a:rPr>
                        <a:t>Member</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Randall Curey</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Northrop Grumman</a:t>
                      </a:r>
                    </a:p>
                  </a:txBody>
                  <a:tcPr marL="9525" marR="9525" marT="9525" marB="0" anchor="ctr"/>
                </a:tc>
                <a:tc>
                  <a:txBody>
                    <a:bodyPr/>
                    <a:lstStyle/>
                    <a:p>
                      <a:pPr algn="l" fontAlgn="ctr">
                        <a:buNone/>
                      </a:pPr>
                      <a:r>
                        <a:rPr lang="en-US" sz="1600" b="0" i="0" u="none" strike="noStrike">
                          <a:solidFill>
                            <a:srgbClr val="000000"/>
                          </a:solidFill>
                          <a:effectLst/>
                          <a:latin typeface="Calibri" panose="020F0502020204030204" pitchFamily="34" charset="0"/>
                        </a:rPr>
                        <a:t>Industry</a:t>
                      </a:r>
                    </a:p>
                  </a:txBody>
                  <a:tcPr marL="9525" marR="9525" marT="9525" marB="0" anchor="ctr"/>
                </a:tc>
                <a:tc>
                  <a:txBody>
                    <a:bodyPr/>
                    <a:lstStyle/>
                    <a:p>
                      <a:pPr algn="l" fontAlgn="b">
                        <a:buNone/>
                      </a:pPr>
                      <a:r>
                        <a:rPr lang="en-US" sz="1600" b="0" i="0" u="none" strike="noStrike" dirty="0">
                          <a:solidFill>
                            <a:srgbClr val="000000"/>
                          </a:solidFill>
                          <a:effectLst/>
                          <a:latin typeface="Calibri" panose="020F0502020204030204" pitchFamily="34" charset="0"/>
                        </a:rPr>
                        <a:t>6 (Western U.S.)</a:t>
                      </a:r>
                    </a:p>
                  </a:txBody>
                  <a:tcPr marL="9525" marR="9525" marT="9525" marB="0" anchor="b"/>
                </a:tc>
                <a:extLst>
                  <a:ext uri="{0D108BD9-81ED-4DB2-BD59-A6C34878D82A}">
                    <a16:rowId xmlns:a16="http://schemas.microsoft.com/office/drawing/2014/main" val="2877910717"/>
                  </a:ext>
                </a:extLst>
              </a:tr>
              <a:tr h="370840">
                <a:tc>
                  <a:txBody>
                    <a:bodyPr/>
                    <a:lstStyle/>
                    <a:p>
                      <a:pPr algn="l" fontAlgn="ctr">
                        <a:buNone/>
                      </a:pPr>
                      <a:r>
                        <a:rPr lang="en-US" sz="1600" b="0" i="0" u="none" strike="noStrike" dirty="0">
                          <a:solidFill>
                            <a:srgbClr val="000000"/>
                          </a:solidFill>
                          <a:effectLst/>
                          <a:latin typeface="Calibri" panose="020F0502020204030204" pitchFamily="34" charset="0"/>
                        </a:rPr>
                        <a:t>Member</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Mohammad Tehrani</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Innova Photonics</a:t>
                      </a:r>
                    </a:p>
                  </a:txBody>
                  <a:tcPr marL="9525" marR="9525" marT="9525" marB="0" anchor="ctr"/>
                </a:tc>
                <a:tc>
                  <a:txBody>
                    <a:bodyPr/>
                    <a:lstStyle/>
                    <a:p>
                      <a:pPr algn="l" fontAlgn="ctr">
                        <a:buNone/>
                      </a:pPr>
                      <a:r>
                        <a:rPr lang="en-US" sz="1600" b="0" i="0" u="none" strike="noStrike">
                          <a:solidFill>
                            <a:srgbClr val="000000"/>
                          </a:solidFill>
                          <a:effectLst/>
                          <a:latin typeface="Calibri" panose="020F0502020204030204" pitchFamily="34" charset="0"/>
                        </a:rPr>
                        <a:t>Industry</a:t>
                      </a:r>
                    </a:p>
                  </a:txBody>
                  <a:tcPr marL="9525" marR="9525" marT="9525" marB="0" anchor="ctr"/>
                </a:tc>
                <a:tc>
                  <a:txBody>
                    <a:bodyPr/>
                    <a:lstStyle/>
                    <a:p>
                      <a:pPr algn="l" fontAlgn="b">
                        <a:buNone/>
                      </a:pPr>
                      <a:r>
                        <a:rPr lang="en-US" sz="1600" b="0" i="0" u="none" strike="noStrike">
                          <a:solidFill>
                            <a:srgbClr val="000000"/>
                          </a:solidFill>
                          <a:effectLst/>
                          <a:latin typeface="Calibri" panose="020F0502020204030204" pitchFamily="34" charset="0"/>
                        </a:rPr>
                        <a:t>6 (Western U.S.)</a:t>
                      </a:r>
                    </a:p>
                  </a:txBody>
                  <a:tcPr marL="9525" marR="9525" marT="9525" marB="0" anchor="b"/>
                </a:tc>
                <a:extLst>
                  <a:ext uri="{0D108BD9-81ED-4DB2-BD59-A6C34878D82A}">
                    <a16:rowId xmlns:a16="http://schemas.microsoft.com/office/drawing/2014/main" val="1714373192"/>
                  </a:ext>
                </a:extLst>
              </a:tr>
              <a:tr h="370840">
                <a:tc>
                  <a:txBody>
                    <a:bodyPr/>
                    <a:lstStyle/>
                    <a:p>
                      <a:pPr algn="l" fontAlgn="ctr">
                        <a:buNone/>
                      </a:pPr>
                      <a:r>
                        <a:rPr lang="en-US" sz="1600" b="0" i="0" u="none" strike="noStrike">
                          <a:solidFill>
                            <a:srgbClr val="000000"/>
                          </a:solidFill>
                          <a:effectLst/>
                          <a:latin typeface="Calibri" panose="020F0502020204030204" pitchFamily="34" charset="0"/>
                        </a:rPr>
                        <a:t>Member</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Elena Lohan</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Tampere University</a:t>
                      </a:r>
                    </a:p>
                  </a:txBody>
                  <a:tcPr marL="9525" marR="9525" marT="9525" marB="0" anchor="ctr"/>
                </a:tc>
                <a:tc>
                  <a:txBody>
                    <a:bodyPr/>
                    <a:lstStyle/>
                    <a:p>
                      <a:pPr algn="l" fontAlgn="ctr">
                        <a:buNone/>
                      </a:pPr>
                      <a:r>
                        <a:rPr lang="en-US" sz="1600" b="0" i="0" u="none" strike="noStrike">
                          <a:solidFill>
                            <a:srgbClr val="000000"/>
                          </a:solidFill>
                          <a:effectLst/>
                          <a:latin typeface="Calibri" panose="020F0502020204030204" pitchFamily="34" charset="0"/>
                        </a:rPr>
                        <a:t>Academia</a:t>
                      </a:r>
                    </a:p>
                  </a:txBody>
                  <a:tcPr marL="9525" marR="9525" marT="9525" marB="0" anchor="ctr"/>
                </a:tc>
                <a:tc>
                  <a:txBody>
                    <a:bodyPr/>
                    <a:lstStyle/>
                    <a:p>
                      <a:pPr algn="l" fontAlgn="b">
                        <a:buNone/>
                      </a:pPr>
                      <a:r>
                        <a:rPr lang="en-US" sz="1600" b="0" i="0" u="none" strike="noStrike" dirty="0">
                          <a:solidFill>
                            <a:srgbClr val="000000"/>
                          </a:solidFill>
                          <a:effectLst/>
                          <a:latin typeface="Calibri" panose="020F0502020204030204" pitchFamily="34" charset="0"/>
                        </a:rPr>
                        <a:t>8 (Africa, Europe, Middle East)</a:t>
                      </a:r>
                    </a:p>
                  </a:txBody>
                  <a:tcPr marL="9525" marR="9525" marT="9525" marB="0" anchor="b"/>
                </a:tc>
                <a:extLst>
                  <a:ext uri="{0D108BD9-81ED-4DB2-BD59-A6C34878D82A}">
                    <a16:rowId xmlns:a16="http://schemas.microsoft.com/office/drawing/2014/main" val="1756087359"/>
                  </a:ext>
                </a:extLst>
              </a:tr>
              <a:tr h="370840">
                <a:tc>
                  <a:txBody>
                    <a:bodyPr/>
                    <a:lstStyle/>
                    <a:p>
                      <a:pPr algn="l" fontAlgn="ctr">
                        <a:buNone/>
                      </a:pPr>
                      <a:r>
                        <a:rPr lang="en-US" sz="1600" b="0" i="0" u="none" strike="noStrike">
                          <a:solidFill>
                            <a:srgbClr val="000000"/>
                          </a:solidFill>
                          <a:effectLst/>
                          <a:latin typeface="Calibri" panose="020F0502020204030204" pitchFamily="34" charset="0"/>
                        </a:rPr>
                        <a:t>Member</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Thomas Pany</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Universität der Bundeswehr München </a:t>
                      </a:r>
                    </a:p>
                  </a:txBody>
                  <a:tcPr marL="9525" marR="9525" marT="9525" marB="0" anchor="ctr"/>
                </a:tc>
                <a:tc>
                  <a:txBody>
                    <a:bodyPr/>
                    <a:lstStyle/>
                    <a:p>
                      <a:pPr algn="l" fontAlgn="ctr">
                        <a:buNone/>
                      </a:pPr>
                      <a:r>
                        <a:rPr lang="en-US" sz="1600" b="0" i="0" u="none" strike="noStrike">
                          <a:solidFill>
                            <a:srgbClr val="000000"/>
                          </a:solidFill>
                          <a:effectLst/>
                          <a:latin typeface="Calibri" panose="020F0502020204030204" pitchFamily="34" charset="0"/>
                        </a:rPr>
                        <a:t>Academia/Government</a:t>
                      </a:r>
                    </a:p>
                  </a:txBody>
                  <a:tcPr marL="9525" marR="9525" marT="9525" marB="0" anchor="ctr"/>
                </a:tc>
                <a:tc>
                  <a:txBody>
                    <a:bodyPr/>
                    <a:lstStyle/>
                    <a:p>
                      <a:pPr algn="l" fontAlgn="b">
                        <a:buNone/>
                      </a:pPr>
                      <a:r>
                        <a:rPr lang="en-US" sz="1600" b="0" i="0" u="none" strike="noStrike">
                          <a:solidFill>
                            <a:srgbClr val="000000"/>
                          </a:solidFill>
                          <a:effectLst/>
                          <a:latin typeface="Calibri" panose="020F0502020204030204" pitchFamily="34" charset="0"/>
                        </a:rPr>
                        <a:t>8 (Africa, Europe, Middle East)</a:t>
                      </a:r>
                    </a:p>
                  </a:txBody>
                  <a:tcPr marL="9525" marR="9525" marT="9525" marB="0" anchor="b"/>
                </a:tc>
                <a:extLst>
                  <a:ext uri="{0D108BD9-81ED-4DB2-BD59-A6C34878D82A}">
                    <a16:rowId xmlns:a16="http://schemas.microsoft.com/office/drawing/2014/main" val="1284657056"/>
                  </a:ext>
                </a:extLst>
              </a:tr>
              <a:tr h="370840">
                <a:tc>
                  <a:txBody>
                    <a:bodyPr/>
                    <a:lstStyle/>
                    <a:p>
                      <a:pPr algn="l" fontAlgn="ctr">
                        <a:buNone/>
                      </a:pPr>
                      <a:r>
                        <a:rPr lang="en-US" sz="1600" b="0" i="0" u="none" strike="noStrike">
                          <a:solidFill>
                            <a:srgbClr val="000000"/>
                          </a:solidFill>
                          <a:effectLst/>
                          <a:latin typeface="Calibri" panose="020F0502020204030204" pitchFamily="34" charset="0"/>
                        </a:rPr>
                        <a:t>Member</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Jindřich </a:t>
                      </a:r>
                      <a:r>
                        <a:rPr lang="en-US" sz="1600" b="0" i="0" u="none" strike="noStrike" dirty="0" err="1">
                          <a:solidFill>
                            <a:srgbClr val="000000"/>
                          </a:solidFill>
                          <a:effectLst/>
                          <a:latin typeface="Calibri" panose="020F0502020204030204" pitchFamily="34" charset="0"/>
                        </a:rPr>
                        <a:t>Dunik</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 University of West Bohemia/Honeywell</a:t>
                      </a:r>
                    </a:p>
                  </a:txBody>
                  <a:tcPr marL="9525" marR="9525" marT="9525" marB="0" anchor="ctr"/>
                </a:tc>
                <a:tc>
                  <a:txBody>
                    <a:bodyPr/>
                    <a:lstStyle/>
                    <a:p>
                      <a:pPr algn="l" fontAlgn="ctr">
                        <a:buNone/>
                      </a:pPr>
                      <a:r>
                        <a:rPr lang="en-US" sz="1600" b="0" i="0" u="none" strike="noStrike">
                          <a:solidFill>
                            <a:srgbClr val="000000"/>
                          </a:solidFill>
                          <a:effectLst/>
                          <a:latin typeface="Calibri" panose="020F0502020204030204" pitchFamily="34" charset="0"/>
                        </a:rPr>
                        <a:t>Academia/Industry</a:t>
                      </a:r>
                    </a:p>
                  </a:txBody>
                  <a:tcPr marL="9525" marR="9525" marT="9525" marB="0" anchor="ctr"/>
                </a:tc>
                <a:tc>
                  <a:txBody>
                    <a:bodyPr/>
                    <a:lstStyle/>
                    <a:p>
                      <a:pPr algn="l" fontAlgn="b">
                        <a:buNone/>
                      </a:pPr>
                      <a:r>
                        <a:rPr lang="en-US" sz="1600" b="0" i="0" u="none" strike="noStrike">
                          <a:solidFill>
                            <a:srgbClr val="000000"/>
                          </a:solidFill>
                          <a:effectLst/>
                          <a:latin typeface="Calibri" panose="020F0502020204030204" pitchFamily="34" charset="0"/>
                        </a:rPr>
                        <a:t>8 (Africa, Europe, Middle East)</a:t>
                      </a:r>
                    </a:p>
                  </a:txBody>
                  <a:tcPr marL="9525" marR="9525" marT="9525" marB="0" anchor="b"/>
                </a:tc>
                <a:extLst>
                  <a:ext uri="{0D108BD9-81ED-4DB2-BD59-A6C34878D82A}">
                    <a16:rowId xmlns:a16="http://schemas.microsoft.com/office/drawing/2014/main" val="533728135"/>
                  </a:ext>
                </a:extLst>
              </a:tr>
              <a:tr h="370840">
                <a:tc>
                  <a:txBody>
                    <a:bodyPr/>
                    <a:lstStyle/>
                    <a:p>
                      <a:pPr algn="l" fontAlgn="ctr">
                        <a:buNone/>
                      </a:pPr>
                      <a:r>
                        <a:rPr lang="en-US" sz="1600" b="0" i="0" u="none" strike="noStrike">
                          <a:solidFill>
                            <a:srgbClr val="000000"/>
                          </a:solidFill>
                          <a:effectLst/>
                          <a:latin typeface="Calibri" panose="020F0502020204030204" pitchFamily="34" charset="0"/>
                        </a:rPr>
                        <a:t>Member</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Omar </a:t>
                      </a:r>
                      <a:r>
                        <a:rPr lang="en-US" sz="1600" b="0" i="0" u="none" strike="noStrike" dirty="0" err="1">
                          <a:solidFill>
                            <a:srgbClr val="000000"/>
                          </a:solidFill>
                          <a:effectLst/>
                          <a:latin typeface="Calibri" panose="020F0502020204030204" pitchFamily="34" charset="0"/>
                        </a:rPr>
                        <a:t>Crespillo</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buNone/>
                      </a:pPr>
                      <a:r>
                        <a:rPr lang="en-US" sz="1600" b="0" i="0" u="none" strike="noStrike" dirty="0" err="1">
                          <a:solidFill>
                            <a:srgbClr val="000000"/>
                          </a:solidFill>
                          <a:effectLst/>
                          <a:latin typeface="Calibri" panose="020F0502020204030204" pitchFamily="34" charset="0"/>
                        </a:rPr>
                        <a:t>Isar</a:t>
                      </a:r>
                      <a:r>
                        <a:rPr lang="en-US" sz="1600" b="0" i="0" u="none" strike="noStrike" dirty="0">
                          <a:solidFill>
                            <a:srgbClr val="000000"/>
                          </a:solidFill>
                          <a:effectLst/>
                          <a:latin typeface="Calibri" panose="020F0502020204030204" pitchFamily="34" charset="0"/>
                        </a:rPr>
                        <a:t> Aerospace</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Industry</a:t>
                      </a:r>
                    </a:p>
                  </a:txBody>
                  <a:tcPr marL="9525" marR="9525" marT="9525" marB="0" anchor="ctr"/>
                </a:tc>
                <a:tc>
                  <a:txBody>
                    <a:bodyPr/>
                    <a:lstStyle/>
                    <a:p>
                      <a:pPr algn="l" fontAlgn="b">
                        <a:buNone/>
                      </a:pPr>
                      <a:r>
                        <a:rPr lang="en-US" sz="1600" b="0" i="0" u="none" strike="noStrike" dirty="0">
                          <a:solidFill>
                            <a:srgbClr val="000000"/>
                          </a:solidFill>
                          <a:effectLst/>
                          <a:latin typeface="Calibri" panose="020F0502020204030204" pitchFamily="34" charset="0"/>
                        </a:rPr>
                        <a:t>8 (Africa, Europe, Middle East)</a:t>
                      </a:r>
                    </a:p>
                  </a:txBody>
                  <a:tcPr marL="9525" marR="9525" marT="9525" marB="0" anchor="b"/>
                </a:tc>
                <a:extLst>
                  <a:ext uri="{0D108BD9-81ED-4DB2-BD59-A6C34878D82A}">
                    <a16:rowId xmlns:a16="http://schemas.microsoft.com/office/drawing/2014/main" val="117280445"/>
                  </a:ext>
                </a:extLst>
              </a:tr>
              <a:tr h="370840">
                <a:tc>
                  <a:txBody>
                    <a:bodyPr/>
                    <a:lstStyle/>
                    <a:p>
                      <a:pPr algn="l" fontAlgn="ctr">
                        <a:buNone/>
                      </a:pPr>
                      <a:r>
                        <a:rPr lang="en-US" sz="1600" b="0" i="0" u="none" strike="noStrike" dirty="0">
                          <a:solidFill>
                            <a:srgbClr val="000000"/>
                          </a:solidFill>
                          <a:effectLst/>
                          <a:latin typeface="Calibri" panose="020F0502020204030204" pitchFamily="34" charset="0"/>
                        </a:rPr>
                        <a:t>Member</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Andrew </a:t>
                      </a:r>
                      <a:r>
                        <a:rPr lang="en-US" sz="1600" b="0" i="0" u="none" strike="noStrike" dirty="0" err="1">
                          <a:solidFill>
                            <a:srgbClr val="000000"/>
                          </a:solidFill>
                          <a:effectLst/>
                          <a:latin typeface="Calibri" panose="020F0502020204030204" pitchFamily="34" charset="0"/>
                        </a:rPr>
                        <a:t>Depmster</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University of New South Wales</a:t>
                      </a:r>
                    </a:p>
                  </a:txBody>
                  <a:tcPr marL="9525" marR="9525" marT="9525" marB="0" anchor="ctr"/>
                </a:tc>
                <a:tc>
                  <a:txBody>
                    <a:bodyPr/>
                    <a:lstStyle/>
                    <a:p>
                      <a:pPr algn="l" fontAlgn="ctr">
                        <a:buNone/>
                      </a:pPr>
                      <a:r>
                        <a:rPr lang="en-US" sz="1600" b="0" i="0" u="none" strike="noStrike">
                          <a:solidFill>
                            <a:srgbClr val="000000"/>
                          </a:solidFill>
                          <a:effectLst/>
                          <a:latin typeface="Calibri" panose="020F0502020204030204" pitchFamily="34" charset="0"/>
                        </a:rPr>
                        <a:t>Academia</a:t>
                      </a:r>
                    </a:p>
                  </a:txBody>
                  <a:tcPr marL="9525" marR="9525" marT="9525" marB="0" anchor="ctr"/>
                </a:tc>
                <a:tc>
                  <a:txBody>
                    <a:bodyPr/>
                    <a:lstStyle/>
                    <a:p>
                      <a:pPr algn="l" fontAlgn="b">
                        <a:buNone/>
                      </a:pPr>
                      <a:r>
                        <a:rPr lang="en-US" sz="1600" b="0" i="0" u="none" strike="noStrike" dirty="0">
                          <a:solidFill>
                            <a:srgbClr val="000000"/>
                          </a:solidFill>
                          <a:effectLst/>
                          <a:latin typeface="Aptos Narrow" panose="020B0004020202020204" pitchFamily="34" charset="0"/>
                        </a:rPr>
                        <a:t>10 (Asia and Pacific)</a:t>
                      </a:r>
                    </a:p>
                  </a:txBody>
                  <a:tcPr marL="9525" marR="9525" marT="9525" marB="0" anchor="b"/>
                </a:tc>
                <a:extLst>
                  <a:ext uri="{0D108BD9-81ED-4DB2-BD59-A6C34878D82A}">
                    <a16:rowId xmlns:a16="http://schemas.microsoft.com/office/drawing/2014/main" val="3481358797"/>
                  </a:ext>
                </a:extLst>
              </a:tr>
              <a:tr h="370840">
                <a:tc>
                  <a:txBody>
                    <a:bodyPr/>
                    <a:lstStyle/>
                    <a:p>
                      <a:pPr algn="l" fontAlgn="ctr">
                        <a:buNone/>
                      </a:pPr>
                      <a:r>
                        <a:rPr lang="en-US" sz="1600" b="0" i="0" u="none" strike="noStrike" dirty="0">
                          <a:solidFill>
                            <a:srgbClr val="000000"/>
                          </a:solidFill>
                          <a:effectLst/>
                          <a:latin typeface="Calibri" panose="020F0502020204030204" pitchFamily="34" charset="0"/>
                        </a:rPr>
                        <a:t>Member</a:t>
                      </a:r>
                    </a:p>
                  </a:txBody>
                  <a:tcPr marL="9525" marR="9525" marT="9525" marB="0" anchor="ctr"/>
                </a:tc>
                <a:tc>
                  <a:txBody>
                    <a:bodyPr/>
                    <a:lstStyle/>
                    <a:p>
                      <a:pPr algn="l" fontAlgn="ctr">
                        <a:buNone/>
                      </a:pPr>
                      <a:r>
                        <a:rPr lang="en-US" sz="1600" b="0" i="0" u="none" strike="noStrike" dirty="0" err="1">
                          <a:solidFill>
                            <a:srgbClr val="000000"/>
                          </a:solidFill>
                          <a:effectLst/>
                          <a:latin typeface="Calibri" panose="020F0502020204030204" pitchFamily="34" charset="0"/>
                        </a:rPr>
                        <a:t>Micahel</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Meurer</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DLR</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Government</a:t>
                      </a: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8 (Africa, Europe, Middle East)</a:t>
                      </a:r>
                    </a:p>
                  </a:txBody>
                  <a:tcPr marL="9525" marR="9525" marT="9525" marB="0" anchor="b"/>
                </a:tc>
                <a:extLst>
                  <a:ext uri="{0D108BD9-81ED-4DB2-BD59-A6C34878D82A}">
                    <a16:rowId xmlns:a16="http://schemas.microsoft.com/office/drawing/2014/main" val="90469875"/>
                  </a:ext>
                </a:extLst>
              </a:tr>
              <a:tr h="370840">
                <a:tc>
                  <a:txBody>
                    <a:bodyPr/>
                    <a:lstStyle/>
                    <a:p>
                      <a:pPr algn="l" fontAlgn="ctr">
                        <a:buNone/>
                      </a:pPr>
                      <a:r>
                        <a:rPr lang="en-US" sz="1600" b="0" i="0" u="none" strike="noStrike" dirty="0">
                          <a:solidFill>
                            <a:srgbClr val="000000"/>
                          </a:solidFill>
                          <a:effectLst/>
                          <a:latin typeface="Calibri" panose="020F0502020204030204" pitchFamily="34" charset="0"/>
                        </a:rPr>
                        <a:t>Member</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Ali Abdallah</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Google</a:t>
                      </a:r>
                    </a:p>
                  </a:txBody>
                  <a:tcPr marL="9525" marR="9525" marT="9525" marB="0" anchor="ctr"/>
                </a:tc>
                <a:tc>
                  <a:txBody>
                    <a:bodyPr/>
                    <a:lstStyle/>
                    <a:p>
                      <a:pPr algn="l" fontAlgn="ctr">
                        <a:buNone/>
                      </a:pPr>
                      <a:r>
                        <a:rPr lang="en-US" sz="1600" b="0" i="0" u="none" strike="noStrike" dirty="0">
                          <a:solidFill>
                            <a:srgbClr val="000000"/>
                          </a:solidFill>
                          <a:effectLst/>
                          <a:latin typeface="Calibri" panose="020F0502020204030204" pitchFamily="34" charset="0"/>
                        </a:rPr>
                        <a:t>Industry</a:t>
                      </a: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6 (Western U.S.)</a:t>
                      </a:r>
                    </a:p>
                  </a:txBody>
                  <a:tcPr marL="9525" marR="9525" marT="9525" marB="0" anchor="b"/>
                </a:tc>
                <a:extLst>
                  <a:ext uri="{0D108BD9-81ED-4DB2-BD59-A6C34878D82A}">
                    <a16:rowId xmlns:a16="http://schemas.microsoft.com/office/drawing/2014/main" val="3510013499"/>
                  </a:ext>
                </a:extLst>
              </a:tr>
            </a:tbl>
          </a:graphicData>
        </a:graphic>
      </p:graphicFrame>
    </p:spTree>
    <p:extLst>
      <p:ext uri="{BB962C8B-B14F-4D97-AF65-F5344CB8AC3E}">
        <p14:creationId xmlns:p14="http://schemas.microsoft.com/office/powerpoint/2010/main" val="1628802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2225748-2656-43CD-99CB-A4BA46524125}"/>
              </a:ext>
            </a:extLst>
          </p:cNvPr>
          <p:cNvSpPr>
            <a:spLocks noGrp="1"/>
          </p:cNvSpPr>
          <p:nvPr/>
        </p:nvSpPr>
        <p:spPr>
          <a:xfrm>
            <a:off x="561997" y="72085"/>
            <a:ext cx="9167265"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Navigation Systems Panel Summary of Activities</a:t>
            </a:r>
          </a:p>
        </p:txBody>
      </p:sp>
      <p:sp>
        <p:nvSpPr>
          <p:cNvPr id="6" name="Content Placeholder 2">
            <a:extLst>
              <a:ext uri="{FF2B5EF4-FFF2-40B4-BE49-F238E27FC236}">
                <a16:creationId xmlns:a16="http://schemas.microsoft.com/office/drawing/2014/main" id="{4E29ED3B-671F-1780-9943-0FEB50912296}"/>
              </a:ext>
            </a:extLst>
          </p:cNvPr>
          <p:cNvSpPr>
            <a:spLocks noGrp="1"/>
          </p:cNvSpPr>
          <p:nvPr>
            <p:ph idx="1"/>
          </p:nvPr>
        </p:nvSpPr>
        <p:spPr>
          <a:xfrm>
            <a:off x="552269" y="1050269"/>
            <a:ext cx="10723633" cy="5396895"/>
          </a:xfrm>
        </p:spPr>
        <p:txBody>
          <a:bodyPr/>
          <a:lstStyle/>
          <a:p>
            <a:pPr>
              <a:spcBef>
                <a:spcPts val="500"/>
              </a:spcBef>
              <a:spcAft>
                <a:spcPts val="500"/>
              </a:spcAft>
              <a:buClr>
                <a:srgbClr val="0C70AC"/>
              </a:buClr>
            </a:pPr>
            <a:r>
              <a:rPr lang="en-US" sz="2200" b="1" dirty="0"/>
              <a:t>Panel Meetings: </a:t>
            </a:r>
            <a:r>
              <a:rPr lang="en-US" sz="2200" dirty="0"/>
              <a:t>(1) Virtual: March &amp; May 2026; (2) Informal: January 2026 (ION ITM Conference, USA) &amp; March 2026 (Munich Space Summit, Germany)</a:t>
            </a:r>
          </a:p>
          <a:p>
            <a:pPr>
              <a:spcBef>
                <a:spcPts val="500"/>
              </a:spcBef>
              <a:spcAft>
                <a:spcPts val="500"/>
              </a:spcAft>
              <a:buClr>
                <a:srgbClr val="0C70AC"/>
              </a:buClr>
            </a:pPr>
            <a:r>
              <a:rPr lang="en-US" sz="2200" b="1" dirty="0"/>
              <a:t>Distinguished Lectures (DL): </a:t>
            </a:r>
            <a:r>
              <a:rPr lang="en-US" sz="2200" dirty="0"/>
              <a:t>Delivered by Panel Chair (Zak Kassas) at institutions including American University of Beirut, Embry-Riddle Aeronautical University, and German Aerospace Center.</a:t>
            </a:r>
          </a:p>
          <a:p>
            <a:pPr>
              <a:spcBef>
                <a:spcPts val="500"/>
              </a:spcBef>
              <a:spcAft>
                <a:spcPts val="500"/>
              </a:spcAft>
              <a:buClr>
                <a:srgbClr val="0C70AC"/>
              </a:buClr>
            </a:pPr>
            <a:r>
              <a:rPr lang="en-US" sz="2200" b="1" dirty="0"/>
              <a:t>Membership Updates: </a:t>
            </a:r>
            <a:r>
              <a:rPr lang="en-US" sz="2200" dirty="0"/>
              <a:t>1 member left (inactivity); 2 new members joined. Plans to recruit for greater diversity (geography, professional affiliation).</a:t>
            </a:r>
          </a:p>
          <a:p>
            <a:pPr>
              <a:spcBef>
                <a:spcPts val="500"/>
              </a:spcBef>
              <a:spcAft>
                <a:spcPts val="500"/>
              </a:spcAft>
              <a:buClr>
                <a:srgbClr val="0C70AC"/>
              </a:buClr>
            </a:pPr>
            <a:r>
              <a:rPr lang="en-US" sz="2200" b="1" dirty="0"/>
              <a:t>Publications: </a:t>
            </a:r>
            <a:r>
              <a:rPr lang="en-US" sz="2200" dirty="0"/>
              <a:t>Collaboration with AESM EiC for NAVICON 2026-selected paper extensions.</a:t>
            </a:r>
          </a:p>
          <a:p>
            <a:pPr>
              <a:spcBef>
                <a:spcPts val="500"/>
              </a:spcBef>
              <a:spcAft>
                <a:spcPts val="500"/>
              </a:spcAft>
              <a:buClr>
                <a:srgbClr val="0C70AC"/>
              </a:buClr>
            </a:pPr>
            <a:r>
              <a:rPr lang="en-US" sz="2200" b="1" dirty="0"/>
              <a:t>AESS Awards: </a:t>
            </a:r>
            <a:r>
              <a:rPr lang="en-US" sz="2200" dirty="0"/>
              <a:t>Finalized selection criteria for two prestigious awards (Kershner &amp; Walter Fried Awards), to be presented at NAVICON 2026.</a:t>
            </a:r>
          </a:p>
          <a:p>
            <a:pPr>
              <a:spcBef>
                <a:spcPts val="500"/>
              </a:spcBef>
              <a:spcAft>
                <a:spcPts val="500"/>
              </a:spcAft>
              <a:buClr>
                <a:srgbClr val="0C70AC"/>
              </a:buClr>
            </a:pPr>
            <a:r>
              <a:rPr lang="en-US" sz="2200" b="1" dirty="0"/>
              <a:t>Conference Activities: </a:t>
            </a:r>
          </a:p>
          <a:p>
            <a:pPr marL="0" indent="273050">
              <a:lnSpc>
                <a:spcPct val="100000"/>
              </a:lnSpc>
              <a:spcBef>
                <a:spcPts val="200"/>
              </a:spcBef>
              <a:spcAft>
                <a:spcPts val="200"/>
              </a:spcAft>
              <a:buClr>
                <a:srgbClr val="0C70AC"/>
              </a:buClr>
              <a:buNone/>
              <a:tabLst>
                <a:tab pos="719138" algn="l"/>
              </a:tabLst>
            </a:pPr>
            <a:r>
              <a:rPr lang="en-US" sz="2200" dirty="0"/>
              <a:t>(1)	Planning for IEEE/ION PLANS 2027 (key roles assigned).</a:t>
            </a:r>
          </a:p>
          <a:p>
            <a:pPr marL="0" indent="273050">
              <a:lnSpc>
                <a:spcPct val="100000"/>
              </a:lnSpc>
              <a:spcBef>
                <a:spcPts val="200"/>
              </a:spcBef>
              <a:spcAft>
                <a:spcPts val="200"/>
              </a:spcAft>
              <a:buClr>
                <a:srgbClr val="0C70AC"/>
              </a:buClr>
              <a:buNone/>
              <a:tabLst>
                <a:tab pos="719138" algn="l"/>
              </a:tabLst>
            </a:pPr>
            <a:r>
              <a:rPr lang="en-US" sz="2200" dirty="0"/>
              <a:t>(2)	Established NAVICON 2026 as a flagship AESS event:</a:t>
            </a:r>
          </a:p>
          <a:p>
            <a:pPr marL="1143000" lvl="3">
              <a:lnSpc>
                <a:spcPct val="100000"/>
              </a:lnSpc>
              <a:spcBef>
                <a:spcPts val="200"/>
              </a:spcBef>
              <a:spcAft>
                <a:spcPts val="200"/>
              </a:spcAft>
              <a:buClr>
                <a:srgbClr val="0C70AC"/>
              </a:buClr>
            </a:pPr>
            <a:r>
              <a:rPr lang="en-US" sz="1600" dirty="0"/>
              <a:t>Dates: Dec. 9-11, 2026 | Location: Munich, Germany</a:t>
            </a:r>
          </a:p>
          <a:p>
            <a:pPr marL="1143000" lvl="3">
              <a:lnSpc>
                <a:spcPct val="100000"/>
              </a:lnSpc>
              <a:spcBef>
                <a:spcPts val="200"/>
              </a:spcBef>
              <a:spcAft>
                <a:spcPts val="200"/>
              </a:spcAft>
              <a:buClr>
                <a:srgbClr val="0C70AC"/>
              </a:buClr>
            </a:pPr>
            <a:r>
              <a:rPr lang="en-US" sz="1600" dirty="0"/>
              <a:t>Website launched: </a:t>
            </a:r>
            <a:r>
              <a:rPr lang="en-US" sz="1600" b="1" dirty="0">
                <a:solidFill>
                  <a:srgbClr val="0C70AC"/>
                </a:solidFill>
                <a:hlinkClick r:id="rId2">
                  <a:extLst>
                    <a:ext uri="{A12FA001-AC4F-418D-AE19-62706E023703}">
                      <ahyp:hlinkClr xmlns:ahyp="http://schemas.microsoft.com/office/drawing/2018/hyperlinkcolor" val="tx"/>
                    </a:ext>
                  </a:extLst>
                </a:hlinkClick>
              </a:rPr>
              <a:t>ieee-nav.org/2026</a:t>
            </a:r>
            <a:endParaRPr lang="en-US" sz="1600" b="1" dirty="0">
              <a:solidFill>
                <a:srgbClr val="0C70AC"/>
              </a:solidFill>
            </a:endParaRPr>
          </a:p>
          <a:p>
            <a:pPr marL="1143000" lvl="3">
              <a:lnSpc>
                <a:spcPct val="100000"/>
              </a:lnSpc>
              <a:spcBef>
                <a:spcPts val="200"/>
              </a:spcBef>
              <a:spcAft>
                <a:spcPts val="200"/>
              </a:spcAft>
              <a:buClr>
                <a:srgbClr val="0C70AC"/>
              </a:buClr>
            </a:pPr>
            <a:endParaRPr lang="en-US" sz="1600" dirty="0"/>
          </a:p>
          <a:p>
            <a:pPr marL="0" indent="0">
              <a:spcBef>
                <a:spcPts val="400"/>
              </a:spcBef>
              <a:buNone/>
            </a:pPr>
            <a:endParaRPr lang="en-US" sz="700" u="sng" dirty="0"/>
          </a:p>
        </p:txBody>
      </p:sp>
    </p:spTree>
    <p:extLst>
      <p:ext uri="{BB962C8B-B14F-4D97-AF65-F5344CB8AC3E}">
        <p14:creationId xmlns:p14="http://schemas.microsoft.com/office/powerpoint/2010/main" val="1178850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4029559" y="2016895"/>
            <a:ext cx="7929359"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charset="0"/>
                <a:cs typeface="Calibri" charset="0"/>
              </a:rPr>
              <a:t>Integrated Sensing and Communications</a:t>
            </a:r>
            <a:br>
              <a:rPr kumimoji="0" lang="en-US" sz="3600" b="1" i="0" u="none" strike="noStrike" kern="1200" cap="none" spc="0" normalizeH="0" baseline="0" noProof="0" dirty="0">
                <a:ln>
                  <a:noFill/>
                </a:ln>
                <a:solidFill>
                  <a:prstClr val="white"/>
                </a:solidFill>
                <a:effectLst/>
                <a:uLnTx/>
                <a:uFillTx/>
                <a:latin typeface="Calibri" charset="0"/>
                <a:cs typeface="Calibri" charset="0"/>
              </a:rPr>
            </a:br>
            <a:r>
              <a:rPr kumimoji="0" lang="en-US" sz="3600" b="1" i="0" u="none" strike="noStrike" kern="1200" cap="none" spc="0" normalizeH="0" baseline="0" noProof="0" dirty="0">
                <a:ln>
                  <a:noFill/>
                </a:ln>
                <a:solidFill>
                  <a:prstClr val="white"/>
                </a:solidFill>
                <a:effectLst/>
                <a:uLnTx/>
                <a:uFillTx/>
                <a:latin typeface="Calibri" charset="0"/>
                <a:cs typeface="Calibri" charset="0"/>
              </a:rPr>
              <a:t>Technical Working Group</a:t>
            </a:r>
            <a:r>
              <a:rPr kumimoji="0" lang="en-US" sz="3200" b="1" i="0" u="none" strike="noStrike" kern="1200" cap="none" spc="0" normalizeH="0" baseline="0" noProof="0" dirty="0">
                <a:ln>
                  <a:noFill/>
                </a:ln>
                <a:solidFill>
                  <a:prstClr val="white"/>
                </a:solidFill>
                <a:effectLst/>
                <a:uLnTx/>
                <a:uFillTx/>
                <a:latin typeface="Calibri" charset="0"/>
                <a:cs typeface="Calibri" charset="0"/>
              </a:rPr>
              <a:t> </a:t>
            </a:r>
          </a:p>
          <a:p>
            <a:pPr marR="0" lvl="0" indent="0" fontAlgn="auto">
              <a:spcAft>
                <a:spcPts val="0"/>
              </a:spcAft>
              <a:buClrTx/>
              <a:buSzTx/>
              <a:tabLst/>
              <a:defRPr/>
            </a:pPr>
            <a:r>
              <a:rPr lang="en-US" sz="2800" dirty="0">
                <a:solidFill>
                  <a:schemeClr val="accent4">
                    <a:lumMod val="60000"/>
                    <a:lumOff val="40000"/>
                  </a:schemeClr>
                </a:solidFill>
              </a:rPr>
              <a:t>Semi-Annual Updates</a:t>
            </a:r>
          </a:p>
        </p:txBody>
      </p:sp>
      <p:sp>
        <p:nvSpPr>
          <p:cNvPr id="3" name="Subtitle 2">
            <a:extLst>
              <a:ext uri="{FF2B5EF4-FFF2-40B4-BE49-F238E27FC236}">
                <a16:creationId xmlns:a16="http://schemas.microsoft.com/office/drawing/2014/main" id="{7E1FB642-C925-470D-A2D9-02A0B8114332}"/>
              </a:ext>
            </a:extLst>
          </p:cNvPr>
          <p:cNvSpPr>
            <a:spLocks noGrp="1"/>
          </p:cNvSpPr>
          <p:nvPr/>
        </p:nvSpPr>
        <p:spPr>
          <a:xfrm>
            <a:off x="4827402" y="3222436"/>
            <a:ext cx="6881887" cy="226396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Calibri" charset="0"/>
                <a:ea typeface="Calibri" charset="0"/>
                <a:cs typeface="Calibri" charset="0"/>
              </a:defRPr>
            </a:lvl1pPr>
            <a:lvl2pPr marL="457200" indent="0" algn="ctr" defTabSz="914400" rtl="0" eaLnBrk="1" latinLnBrk="0" hangingPunct="1">
              <a:lnSpc>
                <a:spcPct val="90000"/>
              </a:lnSpc>
              <a:spcBef>
                <a:spcPts val="500"/>
              </a:spcBef>
              <a:buClr>
                <a:srgbClr val="0066A1"/>
              </a:buClr>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66A1"/>
              </a:buClr>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66A1"/>
              </a:buClr>
              <a:buFont typeface="Courier New"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66A1"/>
              </a:buClr>
              <a:buSzTx/>
              <a:buFont typeface="LucidaGrande" charset="0"/>
              <a:buNone/>
              <a:tabLst/>
              <a:defRPr/>
            </a:pPr>
            <a:r>
              <a:rPr kumimoji="0" lang="en-US" sz="2900" b="1" i="1" u="none" strike="noStrike" kern="1200" cap="none" spc="0" normalizeH="0" baseline="0" noProof="0" dirty="0">
                <a:ln>
                  <a:noFill/>
                </a:ln>
                <a:solidFill>
                  <a:prstClr val="white">
                    <a:lumMod val="85000"/>
                  </a:prstClr>
                </a:solidFill>
                <a:effectLst/>
                <a:uLnTx/>
                <a:uFillTx/>
                <a:latin typeface="Calibri" charset="0"/>
                <a:cs typeface="Calibri" charset="0"/>
              </a:rPr>
              <a:t>Kumar Vijay Mishra</a:t>
            </a:r>
          </a:p>
          <a:p>
            <a:pPr marL="0" marR="0" lvl="0" indent="0" algn="l" defTabSz="914400" rtl="0" eaLnBrk="1" fontAlgn="auto" latinLnBrk="0" hangingPunct="1">
              <a:lnSpc>
                <a:spcPct val="100000"/>
              </a:lnSpc>
              <a:spcBef>
                <a:spcPts val="1000"/>
              </a:spcBef>
              <a:spcAft>
                <a:spcPts val="0"/>
              </a:spcAft>
              <a:buClr>
                <a:srgbClr val="0066A1"/>
              </a:buClr>
              <a:buSzTx/>
              <a:buFont typeface="LucidaGrande" charset="0"/>
              <a:buNone/>
              <a:tabLst/>
              <a:defRPr/>
            </a:pPr>
            <a:r>
              <a:rPr kumimoji="0" lang="en-US" sz="2900" b="1" i="1" u="none" strike="noStrike" kern="1200" cap="none" spc="0" normalizeH="0" baseline="0" noProof="0" dirty="0">
                <a:ln>
                  <a:noFill/>
                </a:ln>
                <a:solidFill>
                  <a:prstClr val="white">
                    <a:lumMod val="85000"/>
                  </a:prstClr>
                </a:solidFill>
                <a:effectLst/>
                <a:uLnTx/>
                <a:uFillTx/>
                <a:latin typeface="Calibri" charset="0"/>
                <a:cs typeface="Calibri" charset="0"/>
              </a:rPr>
              <a:t>Chair, ISAC TWG</a:t>
            </a:r>
          </a:p>
          <a:p>
            <a:pPr marL="0" marR="0" lvl="0" indent="0" algn="l" defTabSz="914400" rtl="0" eaLnBrk="1" fontAlgn="auto" latinLnBrk="0" hangingPunct="1">
              <a:lnSpc>
                <a:spcPct val="90000"/>
              </a:lnSpc>
              <a:spcBef>
                <a:spcPts val="1000"/>
              </a:spcBef>
              <a:spcAft>
                <a:spcPts val="0"/>
              </a:spcAft>
              <a:buClr>
                <a:srgbClr val="0066A1"/>
              </a:buClr>
              <a:buSzTx/>
              <a:buFont typeface="LucidaGrande" charset="0"/>
              <a:buNone/>
              <a:tabLst/>
              <a:defRPr/>
            </a:pPr>
            <a:endParaRPr kumimoji="0" lang="en-US" sz="1300" b="1" i="1" u="none" strike="noStrike" kern="1200" cap="none" spc="0" normalizeH="0" baseline="0" noProof="0" dirty="0">
              <a:ln>
                <a:noFill/>
              </a:ln>
              <a:solidFill>
                <a:prstClr val="white">
                  <a:lumMod val="85000"/>
                </a:prstClr>
              </a:solidFill>
              <a:effectLst/>
              <a:uLnTx/>
              <a:uFillTx/>
              <a:latin typeface="Calibri" charset="0"/>
              <a:cs typeface="Calibri" charset="0"/>
            </a:endParaRPr>
          </a:p>
          <a:p>
            <a:pPr marL="0" marR="0" lvl="0" indent="0" algn="l" defTabSz="914400" rtl="0" eaLnBrk="1" fontAlgn="auto" latinLnBrk="0" hangingPunct="1">
              <a:lnSpc>
                <a:spcPct val="90000"/>
              </a:lnSpc>
              <a:spcBef>
                <a:spcPts val="1000"/>
              </a:spcBef>
              <a:spcAft>
                <a:spcPts val="0"/>
              </a:spcAft>
              <a:buClr>
                <a:srgbClr val="0066A1"/>
              </a:buClr>
              <a:buSzTx/>
              <a:buFont typeface="LucidaGrande" charset="0"/>
              <a:buNone/>
              <a:tabLst/>
              <a:defRPr/>
            </a:pPr>
            <a:r>
              <a:rPr kumimoji="0" lang="en-US" sz="2200" b="1" i="1" u="none" strike="noStrike" kern="1200" cap="none" spc="0" normalizeH="0" baseline="0" noProof="0" dirty="0">
                <a:ln>
                  <a:noFill/>
                </a:ln>
                <a:solidFill>
                  <a:prstClr val="white">
                    <a:lumMod val="85000"/>
                  </a:prstClr>
                </a:solidFill>
                <a:effectLst/>
                <a:uLnTx/>
                <a:uFillTx/>
                <a:latin typeface="Calibri" charset="0"/>
                <a:cs typeface="Calibri" charset="0"/>
              </a:rPr>
              <a:t>AESS Board of Governors Meeting – Spring 2026</a:t>
            </a:r>
          </a:p>
          <a:p>
            <a:pPr marL="0" marR="0" lvl="0" indent="0" algn="l" defTabSz="914400" rtl="0" eaLnBrk="1" fontAlgn="auto" latinLnBrk="0" hangingPunct="1">
              <a:lnSpc>
                <a:spcPct val="90000"/>
              </a:lnSpc>
              <a:spcBef>
                <a:spcPts val="1000"/>
              </a:spcBef>
              <a:spcAft>
                <a:spcPts val="0"/>
              </a:spcAft>
              <a:buClr>
                <a:srgbClr val="0066A1"/>
              </a:buClr>
              <a:buSzTx/>
              <a:buFont typeface="LucidaGrande" charset="0"/>
              <a:buNone/>
              <a:tabLst/>
              <a:defRPr/>
            </a:pPr>
            <a:r>
              <a:rPr kumimoji="0" lang="en-US" sz="2200" b="1" i="1" u="none" strike="noStrike" kern="1200" cap="none" spc="0" normalizeH="0" baseline="0" noProof="0" dirty="0">
                <a:ln>
                  <a:noFill/>
                </a:ln>
                <a:solidFill>
                  <a:prstClr val="white">
                    <a:lumMod val="85000"/>
                  </a:prstClr>
                </a:solidFill>
                <a:effectLst/>
                <a:uLnTx/>
                <a:uFillTx/>
                <a:latin typeface="Calibri" charset="0"/>
                <a:cs typeface="Calibri" charset="0"/>
              </a:rPr>
              <a:t>15-16 May 2026</a:t>
            </a:r>
          </a:p>
          <a:p>
            <a:pPr marL="0" marR="0" lvl="0" indent="0" algn="l" defTabSz="914400" rtl="0" eaLnBrk="1" fontAlgn="auto" latinLnBrk="0" hangingPunct="1">
              <a:lnSpc>
                <a:spcPct val="90000"/>
              </a:lnSpc>
              <a:spcBef>
                <a:spcPts val="1000"/>
              </a:spcBef>
              <a:spcAft>
                <a:spcPts val="0"/>
              </a:spcAft>
              <a:buClr>
                <a:srgbClr val="0066A1"/>
              </a:buClr>
              <a:buSzTx/>
              <a:buFont typeface="LucidaGrande" charset="0"/>
              <a:buNone/>
              <a:tabLst/>
              <a:defRPr/>
            </a:pPr>
            <a:r>
              <a:rPr kumimoji="0" lang="en-US" sz="2200" b="1" i="1" u="none" strike="noStrike" kern="1200" cap="none" spc="0" normalizeH="0" baseline="0" noProof="0" dirty="0">
                <a:ln>
                  <a:noFill/>
                </a:ln>
                <a:solidFill>
                  <a:prstClr val="white">
                    <a:lumMod val="85000"/>
                  </a:prstClr>
                </a:solidFill>
                <a:effectLst/>
                <a:uLnTx/>
                <a:uFillTx/>
                <a:latin typeface="Calibri" charset="0"/>
                <a:cs typeface="Calibri" charset="0"/>
              </a:rPr>
              <a:t>Phoenix, AZ, USA</a:t>
            </a:r>
          </a:p>
        </p:txBody>
      </p:sp>
    </p:spTree>
    <p:extLst>
      <p:ext uri="{BB962C8B-B14F-4D97-AF65-F5344CB8AC3E}">
        <p14:creationId xmlns:p14="http://schemas.microsoft.com/office/powerpoint/2010/main" val="959643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12A93-F630-097D-E602-6650D852791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B40426-CC6B-295E-5817-034E31402404}"/>
              </a:ext>
            </a:extLst>
          </p:cNvPr>
          <p:cNvSpPr>
            <a:spLocks noGrp="1"/>
          </p:cNvSpPr>
          <p:nvPr>
            <p:ph idx="1"/>
          </p:nvPr>
        </p:nvSpPr>
        <p:spPr>
          <a:xfrm>
            <a:off x="734807" y="1117000"/>
            <a:ext cx="10618993" cy="5311989"/>
          </a:xfrm>
        </p:spPr>
        <p:txBody>
          <a:bodyPr/>
          <a:lstStyle/>
          <a:p>
            <a:pPr algn="l">
              <a:lnSpc>
                <a:spcPts val="1800"/>
              </a:lnSpc>
              <a:spcBef>
                <a:spcPts val="1800"/>
              </a:spcBef>
              <a:spcAft>
                <a:spcPts val="600"/>
              </a:spcAft>
              <a:buNone/>
            </a:pPr>
            <a:r>
              <a:rPr lang="en-US" b="1" i="0" dirty="0">
                <a:solidFill>
                  <a:srgbClr val="0C70AC"/>
                </a:solidFill>
                <a:effectLst/>
                <a:latin typeface="SF Pro Text"/>
              </a:rPr>
              <a:t>SWOT Overview:</a:t>
            </a:r>
          </a:p>
          <a:p>
            <a:pPr algn="l">
              <a:lnSpc>
                <a:spcPts val="2100"/>
              </a:lnSpc>
              <a:spcBef>
                <a:spcPts val="1200"/>
              </a:spcBef>
              <a:spcAft>
                <a:spcPts val="600"/>
              </a:spcAft>
              <a:buFont typeface="Arial" panose="020B0604020202020204" pitchFamily="34" charset="0"/>
              <a:buChar char="•"/>
            </a:pPr>
            <a:r>
              <a:rPr lang="en-US" sz="2400" b="1" i="0" dirty="0">
                <a:solidFill>
                  <a:srgbClr val="262626"/>
                </a:solidFill>
                <a:effectLst/>
                <a:latin typeface="SF Pro Text"/>
              </a:rPr>
              <a:t>Strengths:</a:t>
            </a:r>
            <a:endParaRPr lang="en-US" sz="2400" b="0" i="0" dirty="0">
              <a:solidFill>
                <a:srgbClr val="262626"/>
              </a:solidFill>
              <a:effectLst/>
              <a:latin typeface="SF Pro Text"/>
            </a:endParaRPr>
          </a:p>
          <a:p>
            <a:pPr lvl="1">
              <a:lnSpc>
                <a:spcPct val="100000"/>
              </a:lnSpc>
              <a:spcBef>
                <a:spcPts val="300"/>
              </a:spcBef>
              <a:spcAft>
                <a:spcPts val="300"/>
              </a:spcAft>
              <a:buFont typeface="Wingdings" panose="05000000000000000000" pitchFamily="2" charset="2"/>
              <a:buChar char="ü"/>
            </a:pPr>
            <a:r>
              <a:rPr lang="en-US" sz="1600" dirty="0">
                <a:solidFill>
                  <a:srgbClr val="262626"/>
                </a:solidFill>
                <a:latin typeface="SF Pro Text"/>
              </a:rPr>
              <a:t>Strong accomplishments in education, research, and technical standardization.</a:t>
            </a:r>
          </a:p>
          <a:p>
            <a:pPr lvl="1">
              <a:lnSpc>
                <a:spcPct val="100000"/>
              </a:lnSpc>
              <a:spcBef>
                <a:spcPts val="300"/>
              </a:spcBef>
              <a:spcAft>
                <a:spcPts val="300"/>
              </a:spcAft>
              <a:buFont typeface="Wingdings" panose="05000000000000000000" pitchFamily="2" charset="2"/>
              <a:buChar char="ü"/>
            </a:pPr>
            <a:r>
              <a:rPr lang="en-US" sz="1600" dirty="0">
                <a:solidFill>
                  <a:srgbClr val="262626"/>
                </a:solidFill>
                <a:latin typeface="SF Pro Text"/>
              </a:rPr>
              <a:t>Effective inter-panel collaboration (especially Navigation, Avionics, and Cyber Panels) on initiatives such as Challenge Problem II.</a:t>
            </a:r>
          </a:p>
          <a:p>
            <a:pPr>
              <a:lnSpc>
                <a:spcPts val="2100"/>
              </a:lnSpc>
              <a:spcBef>
                <a:spcPts val="1200"/>
              </a:spcBef>
              <a:spcAft>
                <a:spcPts val="600"/>
              </a:spcAft>
            </a:pPr>
            <a:r>
              <a:rPr lang="en-US" sz="2400" b="1" dirty="0">
                <a:solidFill>
                  <a:srgbClr val="262626"/>
                </a:solidFill>
                <a:latin typeface="SF Pro Text"/>
              </a:rPr>
              <a:t>Weaknesses:</a:t>
            </a:r>
          </a:p>
          <a:p>
            <a:pPr lvl="1">
              <a:lnSpc>
                <a:spcPct val="100000"/>
              </a:lnSpc>
              <a:spcBef>
                <a:spcPts val="300"/>
              </a:spcBef>
              <a:spcAft>
                <a:spcPts val="300"/>
              </a:spcAft>
              <a:buFont typeface="Wingdings" panose="05000000000000000000" pitchFamily="2" charset="2"/>
              <a:buChar char="ü"/>
            </a:pPr>
            <a:r>
              <a:rPr lang="en-US" sz="1600" dirty="0">
                <a:solidFill>
                  <a:srgbClr val="262626"/>
                </a:solidFill>
                <a:latin typeface="SF Pro Text"/>
              </a:rPr>
              <a:t>Varied structures, objectives, and membership criteria across TPs.</a:t>
            </a:r>
          </a:p>
          <a:p>
            <a:pPr lvl="1">
              <a:lnSpc>
                <a:spcPct val="100000"/>
              </a:lnSpc>
              <a:spcBef>
                <a:spcPts val="300"/>
              </a:spcBef>
              <a:spcAft>
                <a:spcPts val="300"/>
              </a:spcAft>
              <a:buFont typeface="Wingdings" panose="05000000000000000000" pitchFamily="2" charset="2"/>
              <a:buChar char="ü"/>
            </a:pPr>
            <a:r>
              <a:rPr lang="en-US" sz="1600" dirty="0">
                <a:solidFill>
                  <a:srgbClr val="262626"/>
                </a:solidFill>
                <a:latin typeface="SF Pro Text"/>
              </a:rPr>
              <a:t>Resource allocation and limited retention strategies.</a:t>
            </a:r>
          </a:p>
          <a:p>
            <a:pPr>
              <a:lnSpc>
                <a:spcPts val="2100"/>
              </a:lnSpc>
              <a:spcBef>
                <a:spcPts val="1200"/>
              </a:spcBef>
              <a:spcAft>
                <a:spcPts val="600"/>
              </a:spcAft>
            </a:pPr>
            <a:r>
              <a:rPr lang="en-US" sz="2400" b="1" dirty="0">
                <a:solidFill>
                  <a:srgbClr val="262626"/>
                </a:solidFill>
                <a:latin typeface="SF Pro Text"/>
              </a:rPr>
              <a:t>Opportunities:</a:t>
            </a:r>
          </a:p>
          <a:p>
            <a:pPr lvl="1">
              <a:lnSpc>
                <a:spcPct val="100000"/>
              </a:lnSpc>
              <a:spcBef>
                <a:spcPts val="300"/>
              </a:spcBef>
              <a:spcAft>
                <a:spcPts val="300"/>
              </a:spcAft>
              <a:buFont typeface="Wingdings" panose="05000000000000000000" pitchFamily="2" charset="2"/>
              <a:buChar char="ü"/>
            </a:pPr>
            <a:r>
              <a:rPr lang="en-US" sz="1600" dirty="0">
                <a:solidFill>
                  <a:srgbClr val="262626"/>
                </a:solidFill>
                <a:latin typeface="SF Pro Text"/>
              </a:rPr>
              <a:t>Expand regional and demographic diversity while fostering industry and government involvement.</a:t>
            </a:r>
          </a:p>
          <a:p>
            <a:pPr lvl="1">
              <a:lnSpc>
                <a:spcPct val="100000"/>
              </a:lnSpc>
              <a:spcBef>
                <a:spcPts val="300"/>
              </a:spcBef>
              <a:spcAft>
                <a:spcPts val="300"/>
              </a:spcAft>
              <a:buFont typeface="Wingdings" panose="05000000000000000000" pitchFamily="2" charset="2"/>
              <a:buChar char="ü"/>
            </a:pPr>
            <a:r>
              <a:rPr lang="en-US" sz="1600" dirty="0">
                <a:solidFill>
                  <a:srgbClr val="262626"/>
                </a:solidFill>
                <a:latin typeface="SF Pro Text"/>
              </a:rPr>
              <a:t>Address sustainability, trusted autonomy, and cybersecurity through joint initiatives (AESS and inter-society).</a:t>
            </a:r>
          </a:p>
          <a:p>
            <a:pPr>
              <a:lnSpc>
                <a:spcPts val="2100"/>
              </a:lnSpc>
              <a:spcBef>
                <a:spcPts val="1200"/>
              </a:spcBef>
              <a:spcAft>
                <a:spcPts val="600"/>
              </a:spcAft>
            </a:pPr>
            <a:r>
              <a:rPr lang="en-US" sz="2400" b="1" dirty="0">
                <a:solidFill>
                  <a:srgbClr val="262626"/>
                </a:solidFill>
                <a:latin typeface="SF Pro Text"/>
              </a:rPr>
              <a:t>Threats:</a:t>
            </a:r>
          </a:p>
          <a:p>
            <a:pPr lvl="1">
              <a:lnSpc>
                <a:spcPct val="100000"/>
              </a:lnSpc>
              <a:spcBef>
                <a:spcPts val="300"/>
              </a:spcBef>
              <a:spcAft>
                <a:spcPts val="300"/>
              </a:spcAft>
              <a:buFont typeface="Wingdings" panose="05000000000000000000" pitchFamily="2" charset="2"/>
              <a:buChar char="ü"/>
            </a:pPr>
            <a:r>
              <a:rPr lang="en-US" sz="1600" dirty="0">
                <a:solidFill>
                  <a:srgbClr val="262626"/>
                </a:solidFill>
                <a:latin typeface="SF Pro Text"/>
              </a:rPr>
              <a:t>Coordination challenges with other IEEE and non-IEEE professional societies hindering collaborative initiatives.</a:t>
            </a:r>
          </a:p>
          <a:p>
            <a:pPr lvl="1">
              <a:lnSpc>
                <a:spcPct val="100000"/>
              </a:lnSpc>
              <a:spcBef>
                <a:spcPts val="300"/>
              </a:spcBef>
              <a:spcAft>
                <a:spcPts val="300"/>
              </a:spcAft>
              <a:buFont typeface="Wingdings" panose="05000000000000000000" pitchFamily="2" charset="2"/>
              <a:buChar char="ü"/>
            </a:pPr>
            <a:r>
              <a:rPr lang="en-US" sz="1600" dirty="0">
                <a:solidFill>
                  <a:srgbClr val="262626"/>
                </a:solidFill>
                <a:latin typeface="SF Pro Text"/>
              </a:rPr>
              <a:t>Strong external competitors in several TP/TWG focus areas (other IEEE and non-IEEE societies).  </a:t>
            </a:r>
          </a:p>
        </p:txBody>
      </p:sp>
      <p:sp>
        <p:nvSpPr>
          <p:cNvPr id="3" name="Title 2">
            <a:extLst>
              <a:ext uri="{FF2B5EF4-FFF2-40B4-BE49-F238E27FC236}">
                <a16:creationId xmlns:a16="http://schemas.microsoft.com/office/drawing/2014/main" id="{7418550B-6D1F-24DC-64FF-29D8F2370A0C}"/>
              </a:ext>
            </a:extLst>
          </p:cNvPr>
          <p:cNvSpPr>
            <a:spLocks noGrp="1"/>
          </p:cNvSpPr>
          <p:nvPr>
            <p:ph type="title"/>
          </p:nvPr>
        </p:nvSpPr>
        <p:spPr/>
        <p:txBody>
          <a:bodyPr/>
          <a:lstStyle/>
          <a:p>
            <a:r>
              <a:rPr lang="en-US" dirty="0"/>
              <a:t>2025 Accomplishments</a:t>
            </a:r>
          </a:p>
        </p:txBody>
      </p:sp>
      <p:sp>
        <p:nvSpPr>
          <p:cNvPr id="5" name="TextBox 4">
            <a:extLst>
              <a:ext uri="{FF2B5EF4-FFF2-40B4-BE49-F238E27FC236}">
                <a16:creationId xmlns:a16="http://schemas.microsoft.com/office/drawing/2014/main" id="{03CBE433-4161-E7B5-AE0F-A829D9AF2C34}"/>
              </a:ext>
            </a:extLst>
          </p:cNvPr>
          <p:cNvSpPr txBox="1"/>
          <p:nvPr/>
        </p:nvSpPr>
        <p:spPr>
          <a:xfrm>
            <a:off x="166059" y="6428989"/>
            <a:ext cx="6094562" cy="369332"/>
          </a:xfrm>
          <a:prstGeom prst="rect">
            <a:avLst/>
          </a:prstGeom>
          <a:noFill/>
        </p:spPr>
        <p:txBody>
          <a:bodyPr wrap="square">
            <a:spAutoFit/>
          </a:bodyPr>
          <a:lstStyle/>
          <a:p>
            <a:r>
              <a:rPr lang="en-US" b="0" i="0" dirty="0">
                <a:solidFill>
                  <a:srgbClr val="000000"/>
                </a:solidFill>
                <a:effectLst/>
                <a:latin typeface="Aptos" panose="020B0004020202020204" pitchFamily="34" charset="0"/>
              </a:rPr>
              <a:t>IEEE Confidential</a:t>
            </a:r>
            <a:endParaRPr lang="en-US" dirty="0"/>
          </a:p>
        </p:txBody>
      </p:sp>
    </p:spTree>
    <p:extLst>
      <p:ext uri="{BB962C8B-B14F-4D97-AF65-F5344CB8AC3E}">
        <p14:creationId xmlns:p14="http://schemas.microsoft.com/office/powerpoint/2010/main" val="2044831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997" y="774916"/>
            <a:ext cx="10410803" cy="5557846"/>
          </a:xfrm>
        </p:spPr>
        <p:txBody>
          <a:bodyPr>
            <a:normAutofit/>
          </a:bodyPr>
          <a:lstStyle/>
          <a:p>
            <a:pPr marL="0" marR="0" lvl="0" indent="0" algn="just" defTabSz="914400" rtl="0" eaLnBrk="1" fontAlgn="auto" latinLnBrk="0" hangingPunct="1">
              <a:lnSpc>
                <a:spcPct val="90000"/>
              </a:lnSpc>
              <a:spcBef>
                <a:spcPts val="1000"/>
              </a:spcBef>
              <a:spcAft>
                <a:spcPts val="400"/>
              </a:spcAft>
              <a:buClrTx/>
              <a:buSzTx/>
              <a:buFont typeface="Arial" panose="020B0604020202020204" pitchFamily="34" charset="0"/>
              <a:buNone/>
              <a:tabLst/>
              <a:defRPr/>
            </a:pPr>
            <a:r>
              <a:rPr kumimoji="0" lang="en-AU" sz="2200" b="0" i="0" u="none" strike="noStrike" kern="1200" cap="none" spc="0" normalizeH="0" baseline="0" noProof="0" dirty="0">
                <a:ln>
                  <a:noFill/>
                </a:ln>
                <a:solidFill>
                  <a:srgbClr val="003366"/>
                </a:solidFill>
                <a:effectLst/>
                <a:uLnTx/>
                <a:uFillTx/>
                <a:latin typeface="Calibri" panose="020F0502020204030204"/>
                <a:ea typeface="+mn-ea"/>
                <a:cs typeface="+mn-cs"/>
              </a:rPr>
              <a:t>AESS ISAC TWG Aims to foster research, innovation, and collaboration in integration-interaction-interplay of sensing, communications, and allied systems.</a:t>
            </a:r>
            <a:endParaRPr lang="en-US" altLang="en-US" sz="2200" dirty="0">
              <a:solidFill>
                <a:srgbClr val="003366"/>
              </a:solidFill>
            </a:endParaRPr>
          </a:p>
        </p:txBody>
      </p:sp>
      <p:sp>
        <p:nvSpPr>
          <p:cNvPr id="5" name="Title 1">
            <a:extLst>
              <a:ext uri="{FF2B5EF4-FFF2-40B4-BE49-F238E27FC236}">
                <a16:creationId xmlns:a16="http://schemas.microsoft.com/office/drawing/2014/main" id="{12225748-2656-43CD-99CB-A4BA46524125}"/>
              </a:ext>
            </a:extLst>
          </p:cNvPr>
          <p:cNvSpPr>
            <a:spLocks noGrp="1"/>
          </p:cNvSpPr>
          <p:nvPr/>
        </p:nvSpPr>
        <p:spPr>
          <a:xfrm>
            <a:off x="561997" y="72085"/>
            <a:ext cx="9167265"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bg1"/>
                </a:solidFill>
              </a:rPr>
              <a:t>AESS ISAC TWG</a:t>
            </a:r>
          </a:p>
        </p:txBody>
      </p:sp>
      <p:sp>
        <p:nvSpPr>
          <p:cNvPr id="2" name="Slide Number Placeholder 8">
            <a:extLst>
              <a:ext uri="{FF2B5EF4-FFF2-40B4-BE49-F238E27FC236}">
                <a16:creationId xmlns:a16="http://schemas.microsoft.com/office/drawing/2014/main" id="{11DB984A-CF3B-447F-1D29-E8AE775D6717}"/>
              </a:ext>
            </a:extLst>
          </p:cNvPr>
          <p:cNvSpPr>
            <a:spLocks noGrp="1"/>
          </p:cNvSpPr>
          <p:nvPr>
            <p:ph type="sldNum" sz="quarter" idx="12"/>
          </p:nvPr>
        </p:nvSpPr>
        <p:spPr>
          <a:xfrm>
            <a:off x="4724400" y="6488328"/>
            <a:ext cx="2743200" cy="365125"/>
          </a:xfrm>
        </p:spPr>
        <p:txBody>
          <a:bodyPr/>
          <a:lstStyle/>
          <a:p>
            <a:fld id="{DEAABB4B-B7FE-4F54-9EF3-4A934A90687F}" type="slidenum">
              <a:rPr lang="en-US" smtClean="0">
                <a:solidFill>
                  <a:srgbClr val="0C70AC"/>
                </a:solidFill>
              </a:rPr>
              <a:pPr/>
              <a:t>40</a:t>
            </a:fld>
            <a:endParaRPr lang="en-US" dirty="0">
              <a:solidFill>
                <a:srgbClr val="0C70AC"/>
              </a:solidFill>
            </a:endParaRPr>
          </a:p>
        </p:txBody>
      </p:sp>
      <p:sp>
        <p:nvSpPr>
          <p:cNvPr id="4" name="Content Placeholder 2">
            <a:extLst>
              <a:ext uri="{FF2B5EF4-FFF2-40B4-BE49-F238E27FC236}">
                <a16:creationId xmlns:a16="http://schemas.microsoft.com/office/drawing/2014/main" id="{CD1C6645-9FD4-8B7F-4F39-E75ECAE9DD82}"/>
              </a:ext>
            </a:extLst>
          </p:cNvPr>
          <p:cNvSpPr txBox="1">
            <a:spLocks/>
          </p:cNvSpPr>
          <p:nvPr/>
        </p:nvSpPr>
        <p:spPr bwMode="auto">
          <a:xfrm>
            <a:off x="253235" y="1443579"/>
            <a:ext cx="6967543" cy="943207"/>
          </a:xfrm>
          <a:prstGeom prst="rect">
            <a:avLst/>
          </a:prstGeom>
          <a:solidFill>
            <a:srgbClr val="477E27">
              <a:lumMod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Clr>
                <a:schemeClr val="bg2"/>
              </a:buClr>
              <a:buSzPct val="80000"/>
              <a:buFont typeface="Wingdings" panose="05000000000000000000" pitchFamily="2" charset="2"/>
              <a:buChar char="q"/>
              <a:defRPr sz="2400" b="1">
                <a:solidFill>
                  <a:srgbClr val="000066"/>
                </a:solidFill>
                <a:latin typeface="Aptos" panose="020B0004020202020204" pitchFamily="34" charset="0"/>
                <a:ea typeface="MS PGothic" pitchFamily="34" charset="-128"/>
                <a:cs typeface="Aptos" panose="020B0004020202020204" pitchFamily="34" charset="0"/>
              </a:defRPr>
            </a:lvl1pPr>
            <a:lvl2pPr marL="630238" indent="-284163" algn="l" rtl="0" eaLnBrk="0" fontAlgn="base" hangingPunct="0">
              <a:spcBef>
                <a:spcPct val="20000"/>
              </a:spcBef>
              <a:spcAft>
                <a:spcPct val="0"/>
              </a:spcAft>
              <a:buClr>
                <a:schemeClr val="tx1">
                  <a:lumMod val="65000"/>
                  <a:lumOff val="35000"/>
                </a:schemeClr>
              </a:buClr>
              <a:buFont typeface="Wingdings" panose="05000000000000000000" pitchFamily="2" charset="2"/>
              <a:buChar char="§"/>
              <a:defRPr sz="2400">
                <a:solidFill>
                  <a:srgbClr val="000066"/>
                </a:solidFill>
                <a:latin typeface="Aptos" panose="020B0004020202020204" pitchFamily="34" charset="0"/>
                <a:ea typeface="MS PGothic" pitchFamily="34" charset="-128"/>
              </a:defRPr>
            </a:lvl2pPr>
            <a:lvl3pPr marL="854075" indent="-231775" algn="l" rtl="0" eaLnBrk="0" fontAlgn="base" hangingPunct="0">
              <a:spcBef>
                <a:spcPct val="20000"/>
              </a:spcBef>
              <a:spcAft>
                <a:spcPct val="0"/>
              </a:spcAft>
              <a:buClr>
                <a:schemeClr val="tx1">
                  <a:lumMod val="65000"/>
                  <a:lumOff val="35000"/>
                </a:schemeClr>
              </a:buClr>
              <a:buFont typeface="Arial" panose="020B0604020202020204" pitchFamily="34" charset="0"/>
              <a:buChar char="•"/>
              <a:defRPr sz="2200">
                <a:solidFill>
                  <a:srgbClr val="000066"/>
                </a:solidFill>
                <a:latin typeface="Aptos" panose="020B0004020202020204" pitchFamily="34" charset="0"/>
                <a:ea typeface="MS PGothic" pitchFamily="34" charset="-128"/>
              </a:defRPr>
            </a:lvl3pPr>
            <a:lvl4pPr marL="1087438" indent="-231775" algn="l" rtl="0" eaLnBrk="0" fontAlgn="base" hangingPunct="0">
              <a:spcBef>
                <a:spcPct val="20000"/>
              </a:spcBef>
              <a:spcAft>
                <a:spcPct val="0"/>
              </a:spcAft>
              <a:buClr>
                <a:schemeClr val="tx1">
                  <a:lumMod val="65000"/>
                  <a:lumOff val="35000"/>
                </a:schemeClr>
              </a:buClr>
              <a:buChar char="–"/>
              <a:defRPr sz="2000">
                <a:solidFill>
                  <a:srgbClr val="000066"/>
                </a:solidFill>
                <a:latin typeface="Aptos" panose="020B0004020202020204" pitchFamily="34" charset="0"/>
                <a:ea typeface="MS PGothic" pitchFamily="34" charset="-128"/>
              </a:defRPr>
            </a:lvl4pPr>
            <a:lvl5pPr marL="1311275" indent="-228600" algn="l" rtl="0" eaLnBrk="0" fontAlgn="base" hangingPunct="0">
              <a:spcBef>
                <a:spcPct val="20000"/>
              </a:spcBef>
              <a:spcAft>
                <a:spcPct val="0"/>
              </a:spcAft>
              <a:buClr>
                <a:schemeClr val="tx1">
                  <a:lumMod val="65000"/>
                  <a:lumOff val="35000"/>
                </a:schemeClr>
              </a:buClr>
              <a:buFont typeface="Wingdings" panose="05000000000000000000" pitchFamily="2" charset="2"/>
              <a:buChar char="ü"/>
              <a:defRPr>
                <a:solidFill>
                  <a:srgbClr val="000066"/>
                </a:solidFill>
                <a:latin typeface="Aptos" panose="020B0004020202020204" pitchFamily="34"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
                <a:srgbClr val="808080"/>
              </a:buClr>
              <a:buSzPct val="80000"/>
              <a:buFont typeface="Wingdings" panose="05000000000000000000" pitchFamily="2" charset="2"/>
              <a:buChar char="q"/>
              <a:tabLst/>
              <a:defRPr/>
            </a:pPr>
            <a:r>
              <a:rPr kumimoji="0" lang="en-US" sz="1200" b="1" i="0" u="none" strike="noStrike" kern="0" cap="none" spc="0" normalizeH="0" baseline="0" noProof="0" dirty="0">
                <a:ln>
                  <a:noFill/>
                </a:ln>
                <a:solidFill>
                  <a:srgbClr val="FFFFFF"/>
                </a:solidFill>
                <a:effectLst/>
                <a:uLnTx/>
                <a:uFillTx/>
                <a:ea typeface="MS PGothic" pitchFamily="34" charset="-128"/>
              </a:rPr>
              <a:t>Established: 2023</a:t>
            </a:r>
          </a:p>
          <a:p>
            <a:pPr marL="342900" marR="0" lvl="0" indent="-342900" algn="l" defTabSz="914400" rtl="0" eaLnBrk="0" fontAlgn="base" latinLnBrk="0" hangingPunct="0">
              <a:lnSpc>
                <a:spcPct val="100000"/>
              </a:lnSpc>
              <a:spcBef>
                <a:spcPct val="20000"/>
              </a:spcBef>
              <a:spcAft>
                <a:spcPct val="0"/>
              </a:spcAft>
              <a:buClr>
                <a:srgbClr val="808080"/>
              </a:buClr>
              <a:buSzPct val="80000"/>
              <a:buFont typeface="Wingdings" panose="05000000000000000000" pitchFamily="2" charset="2"/>
              <a:buChar char="q"/>
              <a:tabLst/>
              <a:defRPr/>
            </a:pPr>
            <a:r>
              <a:rPr kumimoji="0" lang="en-US" sz="1200" b="1" i="0" u="none" strike="noStrike" kern="0" cap="none" spc="0" normalizeH="0" baseline="0" noProof="0" dirty="0">
                <a:ln>
                  <a:noFill/>
                </a:ln>
                <a:solidFill>
                  <a:srgbClr val="FFC000"/>
                </a:solidFill>
                <a:effectLst/>
                <a:uLnTx/>
                <a:uFillTx/>
                <a:ea typeface="MS PGothic" pitchFamily="34" charset="-128"/>
              </a:rPr>
              <a:t>Chair: </a:t>
            </a:r>
            <a:r>
              <a:rPr kumimoji="0" lang="en-US" sz="1200" b="1" i="0" u="none" strike="noStrike" kern="0" cap="none" spc="0" normalizeH="0" baseline="0" noProof="0" dirty="0">
                <a:ln>
                  <a:noFill/>
                </a:ln>
                <a:solidFill>
                  <a:srgbClr val="FFFFFF"/>
                </a:solidFill>
                <a:effectLst/>
                <a:uLnTx/>
                <a:uFillTx/>
                <a:ea typeface="MS PGothic" pitchFamily="34" charset="-128"/>
              </a:rPr>
              <a:t>Kumar Vijay Mishra (</a:t>
            </a:r>
            <a:r>
              <a:rPr kumimoji="0" lang="en-US" sz="1200" b="1" i="0" u="none" strike="noStrike" kern="0" cap="none" spc="0" normalizeH="0" baseline="0" noProof="0" dirty="0" err="1">
                <a:ln>
                  <a:noFill/>
                </a:ln>
                <a:solidFill>
                  <a:srgbClr val="FFFFFF"/>
                </a:solidFill>
                <a:effectLst/>
                <a:uLnTx/>
                <a:uFillTx/>
                <a:ea typeface="MS PGothic" pitchFamily="34" charset="-128"/>
              </a:rPr>
              <a:t>kvm@ieee.org</a:t>
            </a:r>
            <a:r>
              <a:rPr kumimoji="0" lang="en-US" sz="1200" b="1" i="0" u="none" strike="noStrike" kern="0" cap="none" spc="0" normalizeH="0" baseline="0" noProof="0" dirty="0">
                <a:ln>
                  <a:noFill/>
                </a:ln>
                <a:solidFill>
                  <a:srgbClr val="FFFFFF"/>
                </a:solidFill>
                <a:effectLst/>
                <a:uLnTx/>
                <a:uFillTx/>
                <a:ea typeface="MS PGothic" pitchFamily="34" charset="-128"/>
              </a:rPr>
              <a:t>)</a:t>
            </a:r>
          </a:p>
          <a:p>
            <a:pPr marL="342900" marR="0" lvl="0" indent="-342900" algn="l" defTabSz="914400" rtl="0" eaLnBrk="0" fontAlgn="base" latinLnBrk="0" hangingPunct="0">
              <a:lnSpc>
                <a:spcPct val="100000"/>
              </a:lnSpc>
              <a:spcBef>
                <a:spcPct val="20000"/>
              </a:spcBef>
              <a:spcAft>
                <a:spcPct val="0"/>
              </a:spcAft>
              <a:buClr>
                <a:srgbClr val="808080"/>
              </a:buClr>
              <a:buSzPct val="80000"/>
              <a:buFont typeface="Wingdings" panose="05000000000000000000" pitchFamily="2" charset="2"/>
              <a:buChar char="q"/>
              <a:tabLst/>
              <a:defRPr/>
            </a:pPr>
            <a:r>
              <a:rPr kumimoji="0" lang="en-US" sz="1200" b="1" i="0" u="none" strike="noStrike" kern="0" cap="none" spc="0" normalizeH="0" baseline="0" noProof="0" dirty="0">
                <a:ln>
                  <a:noFill/>
                </a:ln>
                <a:solidFill>
                  <a:srgbClr val="FFC000"/>
                </a:solidFill>
                <a:effectLst/>
                <a:uLnTx/>
                <a:uFillTx/>
                <a:ea typeface="MS PGothic" pitchFamily="34" charset="-128"/>
              </a:rPr>
              <a:t>Webpage: </a:t>
            </a:r>
            <a:r>
              <a:rPr kumimoji="0" lang="en-US" sz="1200" b="0" i="0" u="none" strike="noStrike" kern="0" cap="none" spc="0" normalizeH="0" baseline="0" noProof="0" dirty="0">
                <a:ln>
                  <a:noFill/>
                </a:ln>
                <a:solidFill>
                  <a:srgbClr val="FFFFFF"/>
                </a:solidFill>
                <a:effectLst/>
                <a:uLnTx/>
                <a:uFillTx/>
                <a:latin typeface="Gill Sans MT"/>
                <a:ea typeface="MS PGothic" pitchFamily="34" charset="-128"/>
                <a:cs typeface="Gill Sans MT"/>
              </a:rPr>
              <a:t>https://</a:t>
            </a:r>
            <a:r>
              <a:rPr kumimoji="0" lang="en-US" sz="1200" b="0" i="0" u="none" strike="noStrike" kern="0" cap="none" spc="0" normalizeH="0" baseline="0" noProof="0" dirty="0" err="1">
                <a:ln>
                  <a:noFill/>
                </a:ln>
                <a:solidFill>
                  <a:srgbClr val="FFFFFF"/>
                </a:solidFill>
                <a:effectLst/>
                <a:uLnTx/>
                <a:uFillTx/>
                <a:latin typeface="Gill Sans MT"/>
                <a:ea typeface="MS PGothic" pitchFamily="34" charset="-128"/>
                <a:cs typeface="Gill Sans MT"/>
              </a:rPr>
              <a:t>ieee-aess.org</a:t>
            </a:r>
            <a:r>
              <a:rPr kumimoji="0" lang="en-US" sz="1200" b="0" i="0" u="none" strike="noStrike" kern="0" cap="none" spc="0" normalizeH="0" baseline="0" noProof="0" dirty="0">
                <a:ln>
                  <a:noFill/>
                </a:ln>
                <a:solidFill>
                  <a:srgbClr val="FFFFFF"/>
                </a:solidFill>
                <a:effectLst/>
                <a:uLnTx/>
                <a:uFillTx/>
                <a:latin typeface="Gill Sans MT"/>
                <a:ea typeface="MS PGothic" pitchFamily="34" charset="-128"/>
                <a:cs typeface="Gill Sans MT"/>
              </a:rPr>
              <a:t>/technical-committee/integrated-sensing-and-communications-technical-working-group#committee</a:t>
            </a:r>
          </a:p>
        </p:txBody>
      </p:sp>
      <p:sp>
        <p:nvSpPr>
          <p:cNvPr id="6" name="Content Placeholder 2">
            <a:extLst>
              <a:ext uri="{FF2B5EF4-FFF2-40B4-BE49-F238E27FC236}">
                <a16:creationId xmlns:a16="http://schemas.microsoft.com/office/drawing/2014/main" id="{A1DA7366-72B7-36AE-8DC3-C536083DBA82}"/>
              </a:ext>
            </a:extLst>
          </p:cNvPr>
          <p:cNvSpPr txBox="1">
            <a:spLocks/>
          </p:cNvSpPr>
          <p:nvPr/>
        </p:nvSpPr>
        <p:spPr bwMode="auto">
          <a:xfrm>
            <a:off x="7370811" y="1910080"/>
            <a:ext cx="4559257" cy="4855051"/>
          </a:xfrm>
          <a:prstGeom prst="rect">
            <a:avLst/>
          </a:prstGeom>
          <a:solidFill>
            <a:schemeClr val="tx1">
              <a:lumMod val="85000"/>
              <a:lumOff val="15000"/>
            </a:schemeClr>
          </a:solidFill>
          <a:ln>
            <a:noFill/>
          </a:ln>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Clr>
                <a:schemeClr val="bg2"/>
              </a:buClr>
              <a:buSzPct val="80000"/>
              <a:buFont typeface="Wingdings" panose="05000000000000000000" pitchFamily="2" charset="2"/>
              <a:buChar char="q"/>
              <a:defRPr sz="2400" b="1">
                <a:solidFill>
                  <a:srgbClr val="000066"/>
                </a:solidFill>
                <a:latin typeface="Aptos" panose="020B0004020202020204" pitchFamily="34" charset="0"/>
                <a:ea typeface="MS PGothic" pitchFamily="34" charset="-128"/>
                <a:cs typeface="Aptos" panose="020B0004020202020204" pitchFamily="34" charset="0"/>
              </a:defRPr>
            </a:lvl1pPr>
            <a:lvl2pPr marL="630238" indent="-284163" algn="l" rtl="0" eaLnBrk="0" fontAlgn="base" hangingPunct="0">
              <a:spcBef>
                <a:spcPct val="20000"/>
              </a:spcBef>
              <a:spcAft>
                <a:spcPct val="0"/>
              </a:spcAft>
              <a:buClr>
                <a:schemeClr val="tx1">
                  <a:lumMod val="65000"/>
                  <a:lumOff val="35000"/>
                </a:schemeClr>
              </a:buClr>
              <a:buFont typeface="Wingdings" panose="05000000000000000000" pitchFamily="2" charset="2"/>
              <a:buChar char="§"/>
              <a:defRPr sz="2400">
                <a:solidFill>
                  <a:srgbClr val="000066"/>
                </a:solidFill>
                <a:latin typeface="Aptos" panose="020B0004020202020204" pitchFamily="34" charset="0"/>
                <a:ea typeface="MS PGothic" pitchFamily="34" charset="-128"/>
              </a:defRPr>
            </a:lvl2pPr>
            <a:lvl3pPr marL="854075" indent="-231775" algn="l" rtl="0" eaLnBrk="0" fontAlgn="base" hangingPunct="0">
              <a:spcBef>
                <a:spcPct val="20000"/>
              </a:spcBef>
              <a:spcAft>
                <a:spcPct val="0"/>
              </a:spcAft>
              <a:buClr>
                <a:schemeClr val="tx1">
                  <a:lumMod val="65000"/>
                  <a:lumOff val="35000"/>
                </a:schemeClr>
              </a:buClr>
              <a:buFont typeface="Arial" panose="020B0604020202020204" pitchFamily="34" charset="0"/>
              <a:buChar char="•"/>
              <a:defRPr sz="2200">
                <a:solidFill>
                  <a:srgbClr val="000066"/>
                </a:solidFill>
                <a:latin typeface="Aptos" panose="020B0004020202020204" pitchFamily="34" charset="0"/>
                <a:ea typeface="MS PGothic" pitchFamily="34" charset="-128"/>
              </a:defRPr>
            </a:lvl3pPr>
            <a:lvl4pPr marL="1087438" indent="-231775" algn="l" rtl="0" eaLnBrk="0" fontAlgn="base" hangingPunct="0">
              <a:spcBef>
                <a:spcPct val="20000"/>
              </a:spcBef>
              <a:spcAft>
                <a:spcPct val="0"/>
              </a:spcAft>
              <a:buClr>
                <a:schemeClr val="tx1">
                  <a:lumMod val="65000"/>
                  <a:lumOff val="35000"/>
                </a:schemeClr>
              </a:buClr>
              <a:buChar char="–"/>
              <a:defRPr sz="2000">
                <a:solidFill>
                  <a:srgbClr val="000066"/>
                </a:solidFill>
                <a:latin typeface="Aptos" panose="020B0004020202020204" pitchFamily="34" charset="0"/>
                <a:ea typeface="MS PGothic" pitchFamily="34" charset="-128"/>
              </a:defRPr>
            </a:lvl4pPr>
            <a:lvl5pPr marL="1311275" indent="-228600" algn="l" rtl="0" eaLnBrk="0" fontAlgn="base" hangingPunct="0">
              <a:spcBef>
                <a:spcPct val="20000"/>
              </a:spcBef>
              <a:spcAft>
                <a:spcPct val="0"/>
              </a:spcAft>
              <a:buClr>
                <a:schemeClr val="tx1">
                  <a:lumMod val="65000"/>
                  <a:lumOff val="35000"/>
                </a:schemeClr>
              </a:buClr>
              <a:buFont typeface="Wingdings" panose="05000000000000000000" pitchFamily="2" charset="2"/>
              <a:buChar char="ü"/>
              <a:defRPr>
                <a:solidFill>
                  <a:srgbClr val="000066"/>
                </a:solidFill>
                <a:latin typeface="Aptos" panose="020B0004020202020204" pitchFamily="34" charset="0"/>
                <a:ea typeface="MS PGothic" pitchFamily="34"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
                <a:srgbClr val="808080"/>
              </a:buClr>
              <a:buSzPct val="80000"/>
              <a:buFont typeface="Wingdings" panose="05000000000000000000" pitchFamily="2" charset="2"/>
              <a:buChar char="q"/>
              <a:tabLst/>
              <a:defRPr/>
            </a:pPr>
            <a:r>
              <a:rPr kumimoji="0" lang="en-US" sz="1000" b="1"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rPr>
              <a:t>Members (27, including Chair and Past Chair)</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Elias </a:t>
            </a:r>
            <a:r>
              <a:rPr kumimoji="0" lang="en-US" sz="1000" b="0" i="0" u="none" strike="noStrike" kern="0" cap="none" spc="0" normalizeH="0" baseline="0" noProof="0" dirty="0" err="1">
                <a:ln>
                  <a:noFill/>
                </a:ln>
                <a:solidFill>
                  <a:srgbClr val="FFFFFF"/>
                </a:solidFill>
                <a:effectLst/>
                <a:uLnTx/>
                <a:uFillTx/>
                <a:latin typeface="Aptos" panose="020B0004020202020204" pitchFamily="34" charset="0"/>
                <a:ea typeface="MS PGothic" pitchFamily="34" charset="-128"/>
                <a:cs typeface="+mn-cs"/>
              </a:rPr>
              <a:t>Aboutanios</a:t>
            </a: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 UNSW Sydney </a:t>
            </a:r>
            <a:r>
              <a:rPr kumimoji="0" lang="en-US" sz="1000" b="0" i="0" u="none" strike="noStrike" kern="0" cap="none" spc="0" normalizeH="0" baseline="0" noProof="0" dirty="0">
                <a:ln>
                  <a:noFill/>
                </a:ln>
                <a:solidFill>
                  <a:srgbClr val="FFFF00"/>
                </a:solidFill>
                <a:effectLst/>
                <a:uLnTx/>
                <a:uFillTx/>
                <a:latin typeface="Aptos" panose="020B0004020202020204" pitchFamily="34" charset="0"/>
                <a:ea typeface="MS PGothic" pitchFamily="34" charset="-128"/>
                <a:cs typeface="+mn-cs"/>
              </a:rPr>
              <a:t>[RSP]</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Ravi Adve, U of Toronto </a:t>
            </a:r>
            <a:r>
              <a:rPr kumimoji="0" lang="en-US" sz="1000" b="0" i="0" u="none" strike="noStrike" kern="0" cap="none" spc="0" normalizeH="0" baseline="0" noProof="0" dirty="0">
                <a:ln>
                  <a:noFill/>
                </a:ln>
                <a:solidFill>
                  <a:srgbClr val="FFFF00"/>
                </a:solidFill>
                <a:effectLst/>
                <a:uLnTx/>
                <a:uFillTx/>
                <a:latin typeface="Aptos" panose="020B0004020202020204" pitchFamily="34" charset="0"/>
                <a:ea typeface="MS PGothic" pitchFamily="34" charset="-128"/>
                <a:cs typeface="+mn-cs"/>
              </a:rPr>
              <a:t>[RSP]</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Bill Blackwell, MIT LL</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Eric Blasch, AFRL </a:t>
            </a:r>
            <a:r>
              <a:rPr kumimoji="0" lang="en-US" sz="1000" b="0" i="0" u="none" strike="noStrike" kern="0" cap="none" spc="0" normalizeH="0" baseline="0" noProof="0" dirty="0">
                <a:ln>
                  <a:noFill/>
                </a:ln>
                <a:solidFill>
                  <a:srgbClr val="FFFF00"/>
                </a:solidFill>
                <a:effectLst/>
                <a:uLnTx/>
                <a:uFillTx/>
                <a:latin typeface="Aptos" panose="020B0004020202020204" pitchFamily="34" charset="0"/>
                <a:ea typeface="MS PGothic" pitchFamily="34" charset="-128"/>
                <a:cs typeface="+mn-cs"/>
              </a:rPr>
              <a:t>[CSP rep]</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Batu Chalise, NYIT</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Fabio Dovis, </a:t>
            </a:r>
            <a:r>
              <a:rPr kumimoji="0" lang="en-US" sz="1000" b="0" i="0" u="none" strike="noStrike" kern="0" cap="none" spc="0" normalizeH="0" baseline="0" noProof="0" dirty="0" err="1">
                <a:ln>
                  <a:noFill/>
                </a:ln>
                <a:solidFill>
                  <a:srgbClr val="FFFFFF"/>
                </a:solidFill>
                <a:effectLst/>
                <a:uLnTx/>
                <a:uFillTx/>
                <a:latin typeface="Aptos" panose="020B0004020202020204" pitchFamily="34" charset="0"/>
                <a:ea typeface="MS PGothic" pitchFamily="34" charset="-128"/>
                <a:cs typeface="+mn-cs"/>
              </a:rPr>
              <a:t>Politecnico</a:t>
            </a: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 di Torino </a:t>
            </a:r>
            <a:r>
              <a:rPr kumimoji="0" lang="en-US" sz="1000" b="0" i="0" u="none" strike="noStrike" kern="0" cap="none" spc="0" normalizeH="0" baseline="0" noProof="0" dirty="0">
                <a:ln>
                  <a:noFill/>
                </a:ln>
                <a:solidFill>
                  <a:srgbClr val="FFFF00"/>
                </a:solidFill>
                <a:effectLst/>
                <a:uLnTx/>
                <a:uFillTx/>
                <a:latin typeface="Aptos" panose="020B0004020202020204" pitchFamily="34" charset="0"/>
                <a:ea typeface="MS PGothic" pitchFamily="34" charset="-128"/>
                <a:cs typeface="+mn-cs"/>
              </a:rPr>
              <a:t>[NSP rep]</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Ahmet M. </a:t>
            </a:r>
            <a:r>
              <a:rPr kumimoji="0" lang="en-US" sz="1000" b="0" i="0" u="none" strike="noStrike" kern="0" cap="none" spc="0" normalizeH="0" baseline="0" noProof="0" dirty="0" err="1">
                <a:ln>
                  <a:noFill/>
                </a:ln>
                <a:solidFill>
                  <a:srgbClr val="FFFFFF"/>
                </a:solidFill>
                <a:effectLst/>
                <a:uLnTx/>
                <a:uFillTx/>
                <a:latin typeface="Aptos" panose="020B0004020202020204" pitchFamily="34" charset="0"/>
                <a:ea typeface="MS PGothic" pitchFamily="34" charset="-128"/>
                <a:cs typeface="+mn-cs"/>
              </a:rPr>
              <a:t>Elbir</a:t>
            </a: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 </a:t>
            </a:r>
            <a:r>
              <a:rPr kumimoji="0" lang="en-US" sz="1000" b="0" i="0" u="none" strike="noStrike" kern="0" cap="none" spc="0" normalizeH="0" baseline="0" noProof="0" dirty="0" err="1">
                <a:ln>
                  <a:noFill/>
                </a:ln>
                <a:solidFill>
                  <a:srgbClr val="FFFFFF"/>
                </a:solidFill>
                <a:effectLst/>
                <a:uLnTx/>
                <a:uFillTx/>
                <a:latin typeface="Aptos" panose="020B0004020202020204" pitchFamily="34" charset="0"/>
                <a:ea typeface="MS PGothic" pitchFamily="34" charset="-128"/>
                <a:cs typeface="+mn-cs"/>
              </a:rPr>
              <a:t>Istinye</a:t>
            </a: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 U</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Sandeep Gogineni, ISL</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Kazuya Kobayashi. Chuo U, Japan</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Visa Koivunen, Aalto U </a:t>
            </a:r>
            <a:r>
              <a:rPr kumimoji="0" lang="en-US" sz="1000" b="0" i="0" u="none" strike="noStrike" kern="0" cap="none" spc="0" normalizeH="0" baseline="0" noProof="0" dirty="0">
                <a:ln>
                  <a:noFill/>
                </a:ln>
                <a:solidFill>
                  <a:srgbClr val="FFFF00"/>
                </a:solidFill>
                <a:effectLst/>
                <a:uLnTx/>
                <a:uFillTx/>
                <a:latin typeface="Aptos" panose="020B0004020202020204" pitchFamily="34" charset="0"/>
                <a:ea typeface="MS PGothic" pitchFamily="34" charset="-128"/>
                <a:cs typeface="+mn-cs"/>
              </a:rPr>
              <a:t>[RSP, former]</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err="1">
                <a:ln>
                  <a:noFill/>
                </a:ln>
                <a:solidFill>
                  <a:srgbClr val="FFFFFF"/>
                </a:solidFill>
                <a:effectLst/>
                <a:uLnTx/>
                <a:uFillTx/>
                <a:latin typeface="Aptos" panose="020B0004020202020204" pitchFamily="34" charset="0"/>
                <a:ea typeface="MS PGothic" pitchFamily="34" charset="-128"/>
                <a:cs typeface="+mn-cs"/>
              </a:rPr>
              <a:t>Jungah</a:t>
            </a: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 Lee, Aura, Inc.</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Marco Lops, U of Naples Federico II, Italy </a:t>
            </a:r>
            <a:r>
              <a:rPr kumimoji="0" lang="en-US" sz="1000" b="0" i="0" u="none" strike="noStrike" kern="0" cap="none" spc="0" normalizeH="0" baseline="0" noProof="0" dirty="0">
                <a:ln>
                  <a:noFill/>
                </a:ln>
                <a:solidFill>
                  <a:srgbClr val="FFFF00"/>
                </a:solidFill>
                <a:effectLst/>
                <a:uLnTx/>
                <a:uFillTx/>
                <a:latin typeface="Aptos" panose="020B0004020202020204" pitchFamily="34" charset="0"/>
                <a:ea typeface="MS PGothic" pitchFamily="34" charset="-128"/>
                <a:cs typeface="+mn-cs"/>
              </a:rPr>
              <a:t>[RSP, former]</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Patrick McCormick, KU </a:t>
            </a:r>
            <a:r>
              <a:rPr kumimoji="0" lang="en-US" sz="1000" b="0" i="0" u="none" strike="noStrike" kern="0" cap="none" spc="0" normalizeH="0" baseline="0" noProof="0" dirty="0">
                <a:ln>
                  <a:noFill/>
                </a:ln>
                <a:solidFill>
                  <a:srgbClr val="FFFF00"/>
                </a:solidFill>
                <a:effectLst/>
                <a:uLnTx/>
                <a:uFillTx/>
                <a:latin typeface="Aptos" panose="020B0004020202020204" pitchFamily="34" charset="0"/>
                <a:ea typeface="MS PGothic" pitchFamily="34" charset="-128"/>
                <a:cs typeface="+mn-cs"/>
              </a:rPr>
              <a:t>[RSP rep]</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Justin Metcalfe, OU </a:t>
            </a:r>
            <a:r>
              <a:rPr kumimoji="0" lang="en-US" sz="1000" b="0" i="0" u="none" strike="noStrike" kern="0" cap="none" spc="0" normalizeH="0" baseline="0" noProof="0" dirty="0">
                <a:ln>
                  <a:noFill/>
                </a:ln>
                <a:solidFill>
                  <a:srgbClr val="FFFF00"/>
                </a:solidFill>
                <a:effectLst/>
                <a:uLnTx/>
                <a:uFillTx/>
                <a:latin typeface="Aptos" panose="020B0004020202020204" pitchFamily="34" charset="0"/>
                <a:ea typeface="MS PGothic" pitchFamily="34" charset="-128"/>
                <a:cs typeface="+mn-cs"/>
              </a:rPr>
              <a:t>[RSP]</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Eric </a:t>
            </a:r>
            <a:r>
              <a:rPr kumimoji="0" lang="en-US" sz="1000" b="0" i="0" u="none" strike="noStrike" kern="0" cap="none" spc="0" normalizeH="0" baseline="0" noProof="0" dirty="0" err="1">
                <a:ln>
                  <a:noFill/>
                </a:ln>
                <a:solidFill>
                  <a:srgbClr val="FFFFFF"/>
                </a:solidFill>
                <a:effectLst/>
                <a:uLnTx/>
                <a:uFillTx/>
                <a:latin typeface="Aptos" panose="020B0004020202020204" pitchFamily="34" charset="0"/>
                <a:ea typeface="MS PGothic" pitchFamily="34" charset="-128"/>
                <a:cs typeface="+mn-cs"/>
              </a:rPr>
              <a:t>Mokole</a:t>
            </a: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 NRL [Retired] </a:t>
            </a:r>
            <a:r>
              <a:rPr kumimoji="0" lang="en-US" sz="1000" b="0" i="0" u="none" strike="noStrike" kern="0" cap="none" spc="0" normalizeH="0" baseline="0" noProof="0" dirty="0">
                <a:ln>
                  <a:noFill/>
                </a:ln>
                <a:solidFill>
                  <a:srgbClr val="FFFF00"/>
                </a:solidFill>
                <a:effectLst/>
                <a:uLnTx/>
                <a:uFillTx/>
                <a:latin typeface="Aptos" panose="020B0004020202020204" pitchFamily="34" charset="0"/>
                <a:ea typeface="MS PGothic" pitchFamily="34" charset="-128"/>
                <a:cs typeface="+mn-cs"/>
              </a:rPr>
              <a:t>[RSP Chair]</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Ivan </a:t>
            </a:r>
            <a:r>
              <a:rPr kumimoji="0" lang="en-US" sz="1000" b="0" i="0" u="none" strike="noStrike" kern="0" cap="none" spc="0" normalizeH="0" baseline="0" noProof="0" dirty="0" err="1">
                <a:ln>
                  <a:noFill/>
                </a:ln>
                <a:solidFill>
                  <a:srgbClr val="FFFFFF"/>
                </a:solidFill>
                <a:effectLst/>
                <a:uLnTx/>
                <a:uFillTx/>
                <a:latin typeface="Aptos" panose="020B0004020202020204" pitchFamily="34" charset="0"/>
                <a:ea typeface="MS PGothic" pitchFamily="34" charset="-128"/>
                <a:cs typeface="+mn-cs"/>
              </a:rPr>
              <a:t>Petrunin</a:t>
            </a: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 Cranfield University </a:t>
            </a:r>
            <a:r>
              <a:rPr kumimoji="0" lang="en-US" sz="1000" b="0" i="0" u="none" strike="noStrike" kern="0" cap="none" spc="0" normalizeH="0" baseline="0" noProof="0" dirty="0">
                <a:ln>
                  <a:noFill/>
                </a:ln>
                <a:solidFill>
                  <a:srgbClr val="FFFF00"/>
                </a:solidFill>
                <a:effectLst/>
                <a:uLnTx/>
                <a:uFillTx/>
                <a:latin typeface="Aptos" panose="020B0004020202020204" pitchFamily="34" charset="0"/>
                <a:ea typeface="MS PGothic" pitchFamily="34" charset="-128"/>
                <a:cs typeface="+mn-cs"/>
              </a:rPr>
              <a:t>[ASP rep]</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Neeli Prasad, </a:t>
            </a:r>
            <a:r>
              <a:rPr kumimoji="0" lang="en-US" sz="1000" b="0" i="0" u="none" strike="noStrike" kern="0" cap="none" spc="0" normalizeH="0" baseline="0" noProof="0" dirty="0" err="1">
                <a:ln>
                  <a:noFill/>
                </a:ln>
                <a:solidFill>
                  <a:srgbClr val="FFFFFF"/>
                </a:solidFill>
                <a:effectLst/>
                <a:uLnTx/>
                <a:uFillTx/>
                <a:latin typeface="Aptos" panose="020B0004020202020204" pitchFamily="34" charset="0"/>
                <a:ea typeface="MS PGothic" pitchFamily="34" charset="-128"/>
                <a:cs typeface="+mn-cs"/>
              </a:rPr>
              <a:t>SmartAvatar</a:t>
            </a: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 The Netherlands</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Raghu G. Raj, NRL</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Shobha Sundar Ram, IIIT Delhi </a:t>
            </a:r>
            <a:r>
              <a:rPr kumimoji="0" lang="en-US" sz="1000" b="0" i="0" u="none" strike="noStrike" kern="0" cap="none" spc="0" normalizeH="0" baseline="0" noProof="0" dirty="0">
                <a:ln>
                  <a:noFill/>
                </a:ln>
                <a:solidFill>
                  <a:srgbClr val="FFFF00"/>
                </a:solidFill>
                <a:effectLst/>
                <a:uLnTx/>
                <a:uFillTx/>
                <a:latin typeface="Aptos" panose="020B0004020202020204" pitchFamily="34" charset="0"/>
                <a:ea typeface="MS PGothic" pitchFamily="34" charset="-128"/>
                <a:cs typeface="+mn-cs"/>
              </a:rPr>
              <a:t>[RSP]</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Sumit Roy, UW</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Brian Sadler, UT Austin</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Md Saquib, UT Dallas </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M. R. Bhavani Shankar, U of Luxembourg</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Cosimo Stallo, ESA </a:t>
            </a:r>
            <a:r>
              <a:rPr kumimoji="0" lang="en-US" sz="1000" b="0" i="0" u="none" strike="noStrike" kern="0" cap="none" spc="0" normalizeH="0" baseline="0" noProof="0" dirty="0">
                <a:ln>
                  <a:noFill/>
                </a:ln>
                <a:solidFill>
                  <a:srgbClr val="FFFF00"/>
                </a:solidFill>
                <a:effectLst/>
                <a:uLnTx/>
                <a:uFillTx/>
                <a:latin typeface="Aptos" panose="020B0004020202020204" pitchFamily="34" charset="0"/>
                <a:ea typeface="MS PGothic" pitchFamily="34" charset="-128"/>
                <a:cs typeface="+mn-cs"/>
              </a:rPr>
              <a:t>[GTSSP rep]</a:t>
            </a:r>
          </a:p>
          <a:p>
            <a:pPr marL="630238" marR="0" lvl="1" indent="-284163" algn="l" defTabSz="914400" rtl="0" eaLnBrk="0" fontAlgn="base" latinLnBrk="0" hangingPunct="0">
              <a:lnSpc>
                <a:spcPct val="100000"/>
              </a:lnSpc>
              <a:spcBef>
                <a:spcPct val="20000"/>
              </a:spcBef>
              <a:spcAft>
                <a:spcPct val="0"/>
              </a:spcAft>
              <a:buClr>
                <a:srgbClr val="000000">
                  <a:lumMod val="65000"/>
                  <a:lumOff val="35000"/>
                </a:srgbClr>
              </a:buClr>
              <a:buSzTx/>
              <a:buFont typeface="Wingdings" panose="05000000000000000000" pitchFamily="2" charset="2"/>
              <a:buChar char="§"/>
              <a:tabLst/>
              <a:defRPr/>
            </a:pP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Joseph </a:t>
            </a:r>
            <a:r>
              <a:rPr kumimoji="0" lang="en-US" sz="1000" b="0" i="0" u="none" strike="noStrike" kern="0" cap="none" spc="0" normalizeH="0" baseline="0" noProof="0" dirty="0" err="1">
                <a:ln>
                  <a:noFill/>
                </a:ln>
                <a:solidFill>
                  <a:srgbClr val="FFFFFF"/>
                </a:solidFill>
                <a:effectLst/>
                <a:uLnTx/>
                <a:uFillTx/>
                <a:latin typeface="Aptos" panose="020B0004020202020204" pitchFamily="34" charset="0"/>
                <a:ea typeface="MS PGothic" pitchFamily="34" charset="-128"/>
                <a:cs typeface="+mn-cs"/>
              </a:rPr>
              <a:t>Tabrikian</a:t>
            </a:r>
            <a:r>
              <a:rPr kumimoji="0" lang="en-US" sz="1000" b="0" i="0" u="none" strike="noStrike" kern="0" cap="none" spc="0" normalizeH="0" baseline="0" noProof="0" dirty="0">
                <a:ln>
                  <a:noFill/>
                </a:ln>
                <a:solidFill>
                  <a:srgbClr val="FFFFFF"/>
                </a:solidFill>
                <a:effectLst/>
                <a:uLnTx/>
                <a:uFillTx/>
                <a:latin typeface="Aptos" panose="020B0004020202020204" pitchFamily="34" charset="0"/>
                <a:ea typeface="MS PGothic" pitchFamily="34" charset="-128"/>
                <a:cs typeface="+mn-cs"/>
              </a:rPr>
              <a:t>, Ben Gurion U</a:t>
            </a:r>
          </a:p>
        </p:txBody>
      </p:sp>
      <p:sp>
        <p:nvSpPr>
          <p:cNvPr id="7" name="Content Placeholder 2">
            <a:extLst>
              <a:ext uri="{FF2B5EF4-FFF2-40B4-BE49-F238E27FC236}">
                <a16:creationId xmlns:a16="http://schemas.microsoft.com/office/drawing/2014/main" id="{8456472F-58DC-4D96-808A-5A370F9925BB}"/>
              </a:ext>
            </a:extLst>
          </p:cNvPr>
          <p:cNvSpPr txBox="1">
            <a:spLocks/>
          </p:cNvSpPr>
          <p:nvPr/>
        </p:nvSpPr>
        <p:spPr>
          <a:xfrm>
            <a:off x="261932" y="2386786"/>
            <a:ext cx="6967543" cy="4378345"/>
          </a:xfrm>
          <a:prstGeom prst="rect">
            <a:avLst/>
          </a:prstGeom>
          <a:solidFill>
            <a:srgbClr val="005582">
              <a:lumMod val="50000"/>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100" b="0" i="0" u="sng" strike="noStrike" kern="1200" cap="none" spc="0" normalizeH="0" baseline="0" noProof="0" dirty="0">
                <a:ln>
                  <a:noFill/>
                </a:ln>
                <a:solidFill>
                  <a:prstClr val="white"/>
                </a:solidFill>
                <a:effectLst/>
                <a:uLnTx/>
                <a:uFillTx/>
                <a:latin typeface="Verdana"/>
                <a:ea typeface="+mn-ea"/>
                <a:cs typeface="+mn-cs"/>
              </a:rPr>
              <a:t>Representation</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FFC000"/>
                </a:solidFill>
                <a:effectLst/>
                <a:uLnTx/>
                <a:uFillTx/>
                <a:latin typeface="Verdana"/>
              </a:rPr>
              <a:t>Gender</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Verdana"/>
              </a:rPr>
              <a:t>Male: 23</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Verdana"/>
              </a:rPr>
              <a:t>Female: 4</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FFC000"/>
                </a:solidFill>
                <a:effectLst/>
                <a:uLnTx/>
                <a:uFillTx/>
                <a:latin typeface="Verdana"/>
              </a:rPr>
              <a:t>Geographic Regions</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Verdana"/>
              </a:rPr>
              <a:t>Americas: 13 </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Verdana"/>
              </a:rPr>
              <a:t>Europe: 9</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Verdana"/>
              </a:rPr>
              <a:t>Asia-Pacific: 5</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FFC000"/>
                </a:solidFill>
                <a:effectLst/>
                <a:uLnTx/>
                <a:uFillTx/>
                <a:latin typeface="Verdana"/>
              </a:rPr>
              <a:t>Work-sector</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Verdana"/>
              </a:rPr>
              <a:t>Academia: 18</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Verdana"/>
              </a:rPr>
              <a:t>Government/Retired*: 6</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Verdana"/>
              </a:rPr>
              <a:t>Industry: 3</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FFC000"/>
                </a:solidFill>
                <a:effectLst/>
                <a:uLnTx/>
                <a:uFillTx/>
                <a:latin typeface="Verdana"/>
              </a:rPr>
              <a:t>AESS Panels</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Verdana"/>
              </a:rPr>
              <a:t>RSP: 10 (8 current, 2 former)</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Verdana"/>
              </a:rPr>
              <a:t>ASP: 1 </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Verdana"/>
              </a:rPr>
              <a:t>NSP: 1</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Verdana"/>
              </a:rPr>
              <a:t>GTSS: 1</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Verdana"/>
              </a:rPr>
              <a:t>CSP: 1</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Verdana"/>
              </a:rPr>
              <a:t>Non-panel: 13</a:t>
            </a:r>
          </a:p>
          <a:p>
            <a:pPr marL="0" indent="0" fontAlgn="base">
              <a:spcBef>
                <a:spcPts val="500"/>
              </a:spcBef>
              <a:spcAft>
                <a:spcPct val="0"/>
              </a:spcAft>
              <a:buNone/>
              <a:defRPr/>
            </a:pPr>
            <a:r>
              <a:rPr lang="en-US" sz="600" dirty="0">
                <a:solidFill>
                  <a:prstClr val="white"/>
                </a:solidFill>
                <a:latin typeface="Verdana"/>
              </a:rPr>
              <a:t>*Includes individuals who are either formerly government sector or work predominantly with the government sector with complimentary academic positions</a:t>
            </a:r>
            <a:endParaRPr kumimoji="0" lang="en-US" sz="600" b="0" i="0" u="none" strike="noStrike" kern="1200" cap="none" spc="0" normalizeH="0" baseline="0" noProof="0" dirty="0">
              <a:ln>
                <a:noFill/>
              </a:ln>
              <a:solidFill>
                <a:prstClr val="white"/>
              </a:solidFill>
              <a:effectLst/>
              <a:uLnTx/>
              <a:uFillTx/>
              <a:latin typeface="Verdana"/>
            </a:endParaRPr>
          </a:p>
        </p:txBody>
      </p:sp>
      <p:sp>
        <p:nvSpPr>
          <p:cNvPr id="8" name="Content Placeholder 2">
            <a:extLst>
              <a:ext uri="{FF2B5EF4-FFF2-40B4-BE49-F238E27FC236}">
                <a16:creationId xmlns:a16="http://schemas.microsoft.com/office/drawing/2014/main" id="{C0BC4648-A1EA-A6A7-D260-0913BA28C1C0}"/>
              </a:ext>
            </a:extLst>
          </p:cNvPr>
          <p:cNvSpPr txBox="1">
            <a:spLocks/>
          </p:cNvSpPr>
          <p:nvPr/>
        </p:nvSpPr>
        <p:spPr>
          <a:xfrm>
            <a:off x="2670218" y="3250897"/>
            <a:ext cx="4559257" cy="648500"/>
          </a:xfrm>
          <a:prstGeom prst="rect">
            <a:avLst/>
          </a:prstGeom>
          <a:solidFill>
            <a:srgbClr val="6C0521">
              <a:lumMod val="50000"/>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Verdana"/>
                <a:ea typeface="+mn-ea"/>
                <a:cs typeface="+mn-cs"/>
              </a:rPr>
              <a:t>Highly diverse technical expertise in ISAC</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Verdana"/>
                <a:ea typeface="+mn-ea"/>
                <a:cs typeface="+mn-cs"/>
              </a:rPr>
              <a:t>TWG meets online every month</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167486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997" y="1118680"/>
            <a:ext cx="11034917" cy="5499095"/>
          </a:xfrm>
        </p:spPr>
        <p:txBody>
          <a:bodyPr>
            <a:normAutofit/>
          </a:bodyPr>
          <a:lstStyle/>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003366"/>
                </a:solidFill>
                <a:effectLst/>
                <a:uLnTx/>
                <a:uFillTx/>
                <a:latin typeface="Calibri" panose="020F0502020204030204"/>
                <a:ea typeface="+mn-ea"/>
                <a:cs typeface="+mn-cs"/>
              </a:rPr>
              <a:t>Best Readings Committee: </a:t>
            </a:r>
            <a:r>
              <a:rPr kumimoji="0" lang="en-US" sz="2200" b="0" i="0" u="none" strike="noStrike" kern="1200" cap="none" spc="0" normalizeH="0" baseline="0" noProof="0" dirty="0">
                <a:ln>
                  <a:noFill/>
                </a:ln>
                <a:solidFill>
                  <a:srgbClr val="003366"/>
                </a:solidFill>
                <a:effectLst/>
                <a:uLnTx/>
                <a:uFillTx/>
                <a:latin typeface="Calibri" panose="020F0502020204030204"/>
                <a:ea typeface="+mn-ea"/>
                <a:cs typeface="+mn-cs"/>
              </a:rPr>
              <a:t>Ahmet Elbir, Batu Chalise, Kumar Vijay Mishra</a:t>
            </a:r>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US" sz="2200" b="1" dirty="0">
                <a:solidFill>
                  <a:srgbClr val="003366"/>
                </a:solidFill>
                <a:latin typeface="Calibri" panose="020F0502020204030204"/>
              </a:rPr>
              <a:t>Seasonal School Organization Committee: </a:t>
            </a:r>
            <a:r>
              <a:rPr lang="en-US" sz="2200" dirty="0">
                <a:solidFill>
                  <a:srgbClr val="003366"/>
                </a:solidFill>
                <a:latin typeface="Calibri" panose="020F0502020204030204"/>
              </a:rPr>
              <a:t>M. R. Bhavani Shankar, Kumar Vijay Mishra, Visa Koivunen</a:t>
            </a:r>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US" sz="2200" b="1" dirty="0">
                <a:solidFill>
                  <a:srgbClr val="003366"/>
                </a:solidFill>
                <a:latin typeface="Calibri" panose="020F0502020204030204"/>
              </a:rPr>
              <a:t>2026 ISAC Tri-Society Conference Steering Committee/TPC Members: </a:t>
            </a:r>
            <a:r>
              <a:rPr lang="en-US" sz="2200" dirty="0">
                <a:solidFill>
                  <a:srgbClr val="003366"/>
                </a:solidFill>
                <a:latin typeface="Calibri" panose="020F0502020204030204"/>
              </a:rPr>
              <a:t>Maria Sabrina Greco, Visa Koivunen, Kumar Vijay Mishra, Elias Aboutanios, Patrick McCormick</a:t>
            </a:r>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US" sz="2200" b="1" dirty="0">
                <a:solidFill>
                  <a:srgbClr val="003366"/>
                </a:solidFill>
                <a:latin typeface="Calibri" panose="020F0502020204030204"/>
              </a:rPr>
              <a:t>Webinar Committee:</a:t>
            </a:r>
            <a:r>
              <a:rPr lang="en-US" sz="2200" dirty="0">
                <a:solidFill>
                  <a:srgbClr val="003366"/>
                </a:solidFill>
                <a:latin typeface="Calibri" panose="020F0502020204030204"/>
              </a:rPr>
              <a:t> Kumar Vijay Mishra, Md. Saquib, Brian Sadler</a:t>
            </a:r>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US" sz="2200" b="1" dirty="0">
                <a:solidFill>
                  <a:srgbClr val="003366"/>
                </a:solidFill>
                <a:latin typeface="Calibri" panose="020F0502020204030204"/>
              </a:rPr>
              <a:t>Publications Committee: </a:t>
            </a:r>
            <a:r>
              <a:rPr lang="en-US" sz="2200" dirty="0">
                <a:solidFill>
                  <a:srgbClr val="003366"/>
                </a:solidFill>
                <a:latin typeface="Calibri" panose="020F0502020204030204"/>
              </a:rPr>
              <a:t>Sumit Roy, Kumar Vijay Mishra</a:t>
            </a:r>
          </a:p>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US" sz="2200" b="1" dirty="0">
                <a:solidFill>
                  <a:srgbClr val="003366"/>
                </a:solidFill>
                <a:latin typeface="Calibri" panose="020F0502020204030204"/>
              </a:rPr>
              <a:t>Panel Reps:</a:t>
            </a:r>
            <a:r>
              <a:rPr lang="en-US" sz="2200" dirty="0">
                <a:solidFill>
                  <a:srgbClr val="003366"/>
                </a:solidFill>
                <a:latin typeface="Calibri" panose="020F0502020204030204"/>
              </a:rPr>
              <a:t> Eric Blasch (Cyber Security Panel), Fabio Dovis (Navigation Systems Panel), Patrick McCormick (Radar Systems Panel), Ivan Petrunin (Avionics Systems Panel), Cosimo Stallo (Glue Technologies for Space Systems Panel)</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lang="en-US" sz="2200" dirty="0">
              <a:solidFill>
                <a:srgbClr val="003366"/>
              </a:solidFill>
              <a:latin typeface="Calibri" panose="020F0502020204030204"/>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lang="en-US" sz="2200" dirty="0">
              <a:solidFill>
                <a:srgbClr val="003366"/>
              </a:solidFill>
              <a:latin typeface="Calibri" panose="020F0502020204030204"/>
            </a:endParaRPr>
          </a:p>
        </p:txBody>
      </p:sp>
      <p:sp>
        <p:nvSpPr>
          <p:cNvPr id="5" name="Title 1">
            <a:extLst>
              <a:ext uri="{FF2B5EF4-FFF2-40B4-BE49-F238E27FC236}">
                <a16:creationId xmlns:a16="http://schemas.microsoft.com/office/drawing/2014/main" id="{12225748-2656-43CD-99CB-A4BA46524125}"/>
              </a:ext>
            </a:extLst>
          </p:cNvPr>
          <p:cNvSpPr>
            <a:spLocks noGrp="1"/>
          </p:cNvSpPr>
          <p:nvPr/>
        </p:nvSpPr>
        <p:spPr>
          <a:xfrm>
            <a:off x="561997" y="72085"/>
            <a:ext cx="9167265"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bg1"/>
                </a:solidFill>
              </a:rPr>
              <a:t>AESS ISAC TWG Committees</a:t>
            </a:r>
          </a:p>
        </p:txBody>
      </p:sp>
      <p:sp>
        <p:nvSpPr>
          <p:cNvPr id="2" name="Slide Number Placeholder 8">
            <a:extLst>
              <a:ext uri="{FF2B5EF4-FFF2-40B4-BE49-F238E27FC236}">
                <a16:creationId xmlns:a16="http://schemas.microsoft.com/office/drawing/2014/main" id="{02D7F280-1B4A-D04A-48E3-98C60219EF09}"/>
              </a:ext>
            </a:extLst>
          </p:cNvPr>
          <p:cNvSpPr>
            <a:spLocks noGrp="1"/>
          </p:cNvSpPr>
          <p:nvPr>
            <p:ph type="sldNum" sz="quarter" idx="12"/>
          </p:nvPr>
        </p:nvSpPr>
        <p:spPr>
          <a:xfrm>
            <a:off x="4724400" y="6488328"/>
            <a:ext cx="2743200" cy="365125"/>
          </a:xfrm>
        </p:spPr>
        <p:txBody>
          <a:bodyPr/>
          <a:lstStyle/>
          <a:p>
            <a:fld id="{DEAABB4B-B7FE-4F54-9EF3-4A934A90687F}" type="slidenum">
              <a:rPr lang="en-US" smtClean="0">
                <a:solidFill>
                  <a:srgbClr val="0C70AC"/>
                </a:solidFill>
              </a:rPr>
              <a:pPr/>
              <a:t>41</a:t>
            </a:fld>
            <a:endParaRPr lang="en-US" dirty="0">
              <a:solidFill>
                <a:srgbClr val="0C70AC"/>
              </a:solidFill>
            </a:endParaRPr>
          </a:p>
        </p:txBody>
      </p:sp>
    </p:spTree>
    <p:extLst>
      <p:ext uri="{BB962C8B-B14F-4D97-AF65-F5344CB8AC3E}">
        <p14:creationId xmlns:p14="http://schemas.microsoft.com/office/powerpoint/2010/main" val="1885992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461C9-9821-8AD3-BB05-ABD2FFB595D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F7D8C59-83F9-79F4-AD38-BE186C853723}"/>
              </a:ext>
            </a:extLst>
          </p:cNvPr>
          <p:cNvSpPr>
            <a:spLocks noGrp="1"/>
          </p:cNvSpPr>
          <p:nvPr/>
        </p:nvSpPr>
        <p:spPr>
          <a:xfrm>
            <a:off x="561997" y="72085"/>
            <a:ext cx="9167265"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solidFill>
                  <a:schemeClr val="bg1"/>
                </a:solidFill>
              </a:rPr>
              <a:t>AESS ISAC TWG Summary of Activities</a:t>
            </a:r>
          </a:p>
        </p:txBody>
      </p:sp>
      <p:sp>
        <p:nvSpPr>
          <p:cNvPr id="6" name="TextBox 5">
            <a:extLst>
              <a:ext uri="{FF2B5EF4-FFF2-40B4-BE49-F238E27FC236}">
                <a16:creationId xmlns:a16="http://schemas.microsoft.com/office/drawing/2014/main" id="{0229D105-D369-115D-CD0A-D75F586F15B3}"/>
              </a:ext>
            </a:extLst>
          </p:cNvPr>
          <p:cNvSpPr txBox="1"/>
          <p:nvPr/>
        </p:nvSpPr>
        <p:spPr>
          <a:xfrm>
            <a:off x="561997" y="950882"/>
            <a:ext cx="11068006" cy="5429692"/>
          </a:xfrm>
          <a:prstGeom prst="rect">
            <a:avLst/>
          </a:prstGeom>
          <a:noFill/>
        </p:spPr>
        <p:txBody>
          <a:bodyPr wrap="square">
            <a:spAutoFit/>
          </a:bodyPr>
          <a:lstStyle/>
          <a:p>
            <a:pPr algn="l">
              <a:spcBef>
                <a:spcPts val="300"/>
              </a:spcBef>
              <a:spcAft>
                <a:spcPts val="300"/>
              </a:spcAft>
            </a:pPr>
            <a:r>
              <a:rPr lang="en-US" b="1" i="0" dirty="0">
                <a:solidFill>
                  <a:srgbClr val="262626"/>
                </a:solidFill>
                <a:effectLst/>
                <a:latin typeface="SF Pro Text"/>
              </a:rPr>
              <a:t>2026 Tri-Society ISAC Conference</a:t>
            </a:r>
            <a:r>
              <a:rPr lang="en-US" b="0" i="0" dirty="0">
                <a:solidFill>
                  <a:srgbClr val="262626"/>
                </a:solidFill>
                <a:effectLst/>
                <a:latin typeface="SF Pro Text"/>
              </a:rPr>
              <a:t> (16-18 Nov, Lisbon, Portugal)</a:t>
            </a:r>
          </a:p>
          <a:p>
            <a:pPr marL="742950" lvl="1" indent="-285750">
              <a:spcBef>
                <a:spcPts val="100"/>
              </a:spcBef>
              <a:spcAft>
                <a:spcPts val="100"/>
              </a:spcAft>
              <a:buFont typeface="Arial" panose="020B0604020202020204" pitchFamily="34" charset="0"/>
              <a:buChar char="•"/>
            </a:pPr>
            <a:r>
              <a:rPr lang="en-US" dirty="0">
                <a:solidFill>
                  <a:srgbClr val="262626"/>
                </a:solidFill>
                <a:latin typeface="SF Pro Text"/>
              </a:rPr>
              <a:t>Call for Papers open; Keynotes &amp; panels finalized</a:t>
            </a:r>
          </a:p>
          <a:p>
            <a:pPr marL="742950" lvl="1" indent="-285750">
              <a:spcBef>
                <a:spcPts val="100"/>
              </a:spcBef>
              <a:spcAft>
                <a:spcPts val="100"/>
              </a:spcAft>
              <a:buFont typeface="Arial" panose="020B0604020202020204" pitchFamily="34" charset="0"/>
              <a:buChar char="•"/>
            </a:pPr>
            <a:r>
              <a:rPr lang="en-US" dirty="0">
                <a:solidFill>
                  <a:srgbClr val="262626"/>
                </a:solidFill>
                <a:latin typeface="SF Pro Text"/>
              </a:rPr>
              <a:t>AESS Leadership: General Co-Chair - Olexander Yorovoy, TPC Co-Chair - Elias Aboutanios</a:t>
            </a:r>
          </a:p>
          <a:p>
            <a:pPr marL="742950" lvl="1" indent="-285750">
              <a:spcBef>
                <a:spcPts val="100"/>
              </a:spcBef>
              <a:spcAft>
                <a:spcPts val="100"/>
              </a:spcAft>
              <a:buFont typeface="Arial" panose="020B0604020202020204" pitchFamily="34" charset="0"/>
              <a:buChar char="•"/>
            </a:pPr>
            <a:r>
              <a:rPr lang="en-US" dirty="0">
                <a:solidFill>
                  <a:srgbClr val="262626"/>
                </a:solidFill>
                <a:latin typeface="SF Pro Text"/>
              </a:rPr>
              <a:t>Website:</a:t>
            </a:r>
            <a:r>
              <a:rPr lang="en-US" dirty="0">
                <a:solidFill>
                  <a:srgbClr val="0C70AC"/>
                </a:solidFill>
                <a:latin typeface="SF Pro Text"/>
              </a:rPr>
              <a:t> </a:t>
            </a:r>
            <a:r>
              <a:rPr lang="en-US" dirty="0">
                <a:solidFill>
                  <a:srgbClr val="0C70AC"/>
                </a:solidFill>
                <a:latin typeface="SF Pro Text"/>
                <a:hlinkClick r:id="rId2">
                  <a:extLst>
                    <a:ext uri="{A12FA001-AC4F-418D-AE19-62706E023703}">
                      <ahyp:hlinkClr xmlns:ahyp="http://schemas.microsoft.com/office/drawing/2018/hyperlinkcolor" val="tx"/>
                    </a:ext>
                  </a:extLst>
                </a:hlinkClick>
              </a:rPr>
              <a:t>isac2026.ieee.org</a:t>
            </a:r>
            <a:endParaRPr lang="en-US" dirty="0">
              <a:solidFill>
                <a:srgbClr val="0C70AC"/>
              </a:solidFill>
              <a:latin typeface="SF Pro Text"/>
            </a:endParaRPr>
          </a:p>
          <a:p>
            <a:pPr algn="l">
              <a:spcBef>
                <a:spcPts val="300"/>
              </a:spcBef>
              <a:spcAft>
                <a:spcPts val="300"/>
              </a:spcAft>
            </a:pPr>
            <a:r>
              <a:rPr lang="en-US" b="1" i="0" dirty="0">
                <a:solidFill>
                  <a:srgbClr val="262626"/>
                </a:solidFill>
                <a:effectLst/>
                <a:latin typeface="SF Pro Text"/>
              </a:rPr>
              <a:t>ISAC Summer School</a:t>
            </a:r>
            <a:r>
              <a:rPr lang="en-US" b="0" i="0" dirty="0">
                <a:solidFill>
                  <a:srgbClr val="262626"/>
                </a:solidFill>
                <a:effectLst/>
                <a:latin typeface="SF Pro Text"/>
              </a:rPr>
              <a:t> (30 Jun - 03 Jul, Univ. of Luxembourg)</a:t>
            </a:r>
          </a:p>
          <a:p>
            <a:pPr marL="742950" lvl="1" indent="-285750">
              <a:spcBef>
                <a:spcPts val="100"/>
              </a:spcBef>
              <a:spcAft>
                <a:spcPts val="100"/>
              </a:spcAft>
              <a:buFont typeface="Arial" panose="020B0604020202020204" pitchFamily="34" charset="0"/>
              <a:buChar char="•"/>
            </a:pPr>
            <a:r>
              <a:rPr lang="en-US" dirty="0">
                <a:solidFill>
                  <a:srgbClr val="262626"/>
                </a:solidFill>
                <a:latin typeface="SF Pro Text"/>
              </a:rPr>
              <a:t>Comprehensive course, panels, tutorials &amp; social events</a:t>
            </a:r>
          </a:p>
          <a:p>
            <a:pPr marL="742950" lvl="1" indent="-285750">
              <a:spcBef>
                <a:spcPts val="100"/>
              </a:spcBef>
              <a:spcAft>
                <a:spcPts val="100"/>
              </a:spcAft>
              <a:buFont typeface="Arial" panose="020B0604020202020204" pitchFamily="34" charset="0"/>
              <a:buChar char="•"/>
            </a:pPr>
            <a:r>
              <a:rPr lang="en-US" dirty="0">
                <a:solidFill>
                  <a:srgbClr val="262626"/>
                </a:solidFill>
                <a:latin typeface="SF Pro Text"/>
              </a:rPr>
              <a:t>Registration open (40 confirmed), AESS-funded</a:t>
            </a:r>
          </a:p>
          <a:p>
            <a:pPr marL="742950" lvl="1" indent="-285750">
              <a:spcBef>
                <a:spcPts val="100"/>
              </a:spcBef>
              <a:spcAft>
                <a:spcPts val="100"/>
              </a:spcAft>
              <a:buFont typeface="Arial" panose="020B0604020202020204" pitchFamily="34" charset="0"/>
              <a:buChar char="•"/>
            </a:pPr>
            <a:r>
              <a:rPr lang="en-US" dirty="0">
                <a:solidFill>
                  <a:srgbClr val="262626"/>
                </a:solidFill>
                <a:latin typeface="SF Pro Text"/>
              </a:rPr>
              <a:t>General Co-Chair: M. R. Bhavani Shankar</a:t>
            </a:r>
          </a:p>
          <a:p>
            <a:pPr>
              <a:spcBef>
                <a:spcPts val="200"/>
              </a:spcBef>
              <a:spcAft>
                <a:spcPts val="200"/>
              </a:spcAft>
            </a:pPr>
            <a:r>
              <a:rPr lang="en-US" b="1" i="0" dirty="0">
                <a:solidFill>
                  <a:srgbClr val="262626"/>
                </a:solidFill>
                <a:effectLst/>
                <a:latin typeface="SF Pro Text"/>
              </a:rPr>
              <a:t>Publications</a:t>
            </a:r>
          </a:p>
          <a:p>
            <a:pPr algn="l">
              <a:spcBef>
                <a:spcPts val="100"/>
              </a:spcBef>
              <a:spcAft>
                <a:spcPts val="100"/>
              </a:spcAft>
              <a:buFont typeface="Arial" panose="020B0604020202020204" pitchFamily="34" charset="0"/>
              <a:buChar char="•"/>
            </a:pPr>
            <a:r>
              <a:rPr lang="en-US" b="0" i="0" dirty="0">
                <a:solidFill>
                  <a:srgbClr val="262626"/>
                </a:solidFill>
                <a:effectLst/>
                <a:latin typeface="SF Pro Text"/>
              </a:rPr>
              <a:t>  New ISAC Area in T-AES with 2 Lead SEs, 6 AEs</a:t>
            </a:r>
          </a:p>
          <a:p>
            <a:pPr algn="l">
              <a:spcBef>
                <a:spcPts val="100"/>
              </a:spcBef>
              <a:spcAft>
                <a:spcPts val="100"/>
              </a:spcAft>
              <a:buFont typeface="Arial" panose="020B0604020202020204" pitchFamily="34" charset="0"/>
              <a:buChar char="•"/>
            </a:pPr>
            <a:r>
              <a:rPr lang="en-US" b="0" i="0" dirty="0">
                <a:solidFill>
                  <a:srgbClr val="262626"/>
                </a:solidFill>
                <a:effectLst/>
                <a:latin typeface="SF Pro Text"/>
              </a:rPr>
              <a:t>  Special Sections:</a:t>
            </a:r>
          </a:p>
          <a:p>
            <a:pPr marL="742950" lvl="1" indent="-285750" algn="l">
              <a:spcBef>
                <a:spcPts val="100"/>
              </a:spcBef>
              <a:spcAft>
                <a:spcPts val="100"/>
              </a:spcAft>
              <a:buFont typeface="Arial" panose="020B0604020202020204" pitchFamily="34" charset="0"/>
              <a:buChar char="•"/>
            </a:pPr>
            <a:r>
              <a:rPr lang="en-US" b="0" i="1" dirty="0">
                <a:solidFill>
                  <a:srgbClr val="262626"/>
                </a:solidFill>
                <a:effectLst/>
                <a:latin typeface="SF Pro Text"/>
              </a:rPr>
              <a:t>"Sensing-Centric ISAC"</a:t>
            </a:r>
            <a:r>
              <a:rPr lang="en-US" b="0" i="0" dirty="0">
                <a:solidFill>
                  <a:srgbClr val="262626"/>
                </a:solidFill>
                <a:effectLst/>
                <a:latin typeface="SF Pro Text"/>
              </a:rPr>
              <a:t>: Published 2026</a:t>
            </a:r>
          </a:p>
          <a:p>
            <a:pPr marL="742950" lvl="1" indent="-285750" algn="l">
              <a:spcBef>
                <a:spcPts val="100"/>
              </a:spcBef>
              <a:spcAft>
                <a:spcPts val="100"/>
              </a:spcAft>
              <a:buFont typeface="Arial" panose="020B0604020202020204" pitchFamily="34" charset="0"/>
              <a:buChar char="•"/>
            </a:pPr>
            <a:r>
              <a:rPr lang="en-US" b="0" i="1" dirty="0">
                <a:solidFill>
                  <a:srgbClr val="262626"/>
                </a:solidFill>
                <a:effectLst/>
                <a:latin typeface="SF Pro Text"/>
              </a:rPr>
              <a:t>"Top ISAC Papers (Tri-Society Conference)"</a:t>
            </a:r>
            <a:r>
              <a:rPr lang="en-US" b="0" i="0" dirty="0">
                <a:solidFill>
                  <a:srgbClr val="262626"/>
                </a:solidFill>
                <a:effectLst/>
                <a:latin typeface="SF Pro Text"/>
              </a:rPr>
              <a:t>: Published 2027</a:t>
            </a:r>
          </a:p>
          <a:p>
            <a:pPr algn="l">
              <a:spcBef>
                <a:spcPts val="300"/>
              </a:spcBef>
              <a:spcAft>
                <a:spcPts val="300"/>
              </a:spcAft>
              <a:buNone/>
            </a:pPr>
            <a:r>
              <a:rPr lang="en-US" b="1" i="0" dirty="0">
                <a:solidFill>
                  <a:srgbClr val="262626"/>
                </a:solidFill>
                <a:effectLst/>
                <a:latin typeface="SF Pro Text"/>
              </a:rPr>
              <a:t>Webinars</a:t>
            </a:r>
          </a:p>
          <a:p>
            <a:pPr algn="l">
              <a:spcBef>
                <a:spcPts val="100"/>
              </a:spcBef>
              <a:spcAft>
                <a:spcPts val="100"/>
              </a:spcAft>
              <a:buFont typeface="Arial" panose="020B0604020202020204" pitchFamily="34" charset="0"/>
              <a:buChar char="•"/>
            </a:pPr>
            <a:r>
              <a:rPr lang="en-US" b="1" i="0" dirty="0">
                <a:solidFill>
                  <a:srgbClr val="262626"/>
                </a:solidFill>
                <a:effectLst/>
                <a:latin typeface="SF Pro Text"/>
              </a:rPr>
              <a:t>  Topic</a:t>
            </a:r>
            <a:r>
              <a:rPr lang="en-US" b="0" i="0" dirty="0">
                <a:solidFill>
                  <a:srgbClr val="262626"/>
                </a:solidFill>
                <a:effectLst/>
                <a:latin typeface="SF Pro Text"/>
              </a:rPr>
              <a:t>: "Signals of Opportunity"</a:t>
            </a:r>
          </a:p>
          <a:p>
            <a:pPr algn="l">
              <a:spcBef>
                <a:spcPts val="100"/>
              </a:spcBef>
              <a:spcAft>
                <a:spcPts val="100"/>
              </a:spcAft>
              <a:buFont typeface="Arial" panose="020B0604020202020204" pitchFamily="34" charset="0"/>
              <a:buChar char="•"/>
            </a:pPr>
            <a:r>
              <a:rPr lang="en-US" b="1" i="0" dirty="0">
                <a:solidFill>
                  <a:srgbClr val="262626"/>
                </a:solidFill>
                <a:effectLst/>
                <a:latin typeface="SF Pro Text"/>
              </a:rPr>
              <a:t>  Speakers</a:t>
            </a:r>
            <a:r>
              <a:rPr lang="en-US" b="0" i="0" dirty="0">
                <a:solidFill>
                  <a:srgbClr val="262626"/>
                </a:solidFill>
                <a:effectLst/>
                <a:latin typeface="SF Pro Text"/>
              </a:rPr>
              <a:t>: Ashutosh Sabharwal, Daniel Bliss, Sanyogita Shamsunder, Hagit Messer</a:t>
            </a:r>
          </a:p>
          <a:p>
            <a:pPr algn="l">
              <a:spcBef>
                <a:spcPts val="100"/>
              </a:spcBef>
              <a:spcAft>
                <a:spcPts val="100"/>
              </a:spcAft>
              <a:buFont typeface="Arial" panose="020B0604020202020204" pitchFamily="34" charset="0"/>
              <a:buChar char="•"/>
            </a:pPr>
            <a:r>
              <a:rPr lang="en-US" b="1" i="0" dirty="0">
                <a:solidFill>
                  <a:srgbClr val="262626"/>
                </a:solidFill>
                <a:effectLst/>
                <a:latin typeface="SF Pro Text"/>
              </a:rPr>
              <a:t>  Recordings</a:t>
            </a:r>
            <a:r>
              <a:rPr lang="en-US" b="0" i="0" dirty="0">
                <a:solidFill>
                  <a:srgbClr val="262626"/>
                </a:solidFill>
                <a:effectLst/>
                <a:latin typeface="SF Pro Text"/>
              </a:rPr>
              <a:t>: Available via TWG homepage</a:t>
            </a:r>
          </a:p>
        </p:txBody>
      </p:sp>
    </p:spTree>
    <p:extLst>
      <p:ext uri="{BB962C8B-B14F-4D97-AF65-F5344CB8AC3E}">
        <p14:creationId xmlns:p14="http://schemas.microsoft.com/office/powerpoint/2010/main" val="2046124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nvSpPr>
        <p:spPr>
          <a:xfrm>
            <a:off x="4827402" y="2107700"/>
            <a:ext cx="7131516"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panose="020F0502020204030204" charset="0"/>
                <a:ea typeface="Calibri" panose="020F0502020204030204" charset="0"/>
                <a:cs typeface="Calibri" panose="020F0502020204030204" charset="0"/>
              </a:defRPr>
            </a:lvl1pPr>
          </a:lstStyle>
          <a:p>
            <a:r>
              <a:rPr lang="en-US" sz="3600" dirty="0">
                <a:solidFill>
                  <a:schemeClr val="bg1"/>
                </a:solidFill>
                <a:sym typeface="+mn-ea"/>
              </a:rPr>
              <a:t>IEEE Aerospace Electronic Systems</a:t>
            </a:r>
            <a:br>
              <a:rPr lang="en-US" sz="3600" dirty="0">
                <a:solidFill>
                  <a:schemeClr val="bg1"/>
                </a:solidFill>
              </a:rPr>
            </a:br>
            <a:r>
              <a:rPr lang="en-US" altLang="zh-CN" sz="2800" dirty="0">
                <a:solidFill>
                  <a:schemeClr val="bg1"/>
                </a:solidFill>
              </a:rPr>
              <a:t>Low-Altitude Wireless Network (LAWN) </a:t>
            </a:r>
            <a:r>
              <a:rPr lang="en-US" sz="2800" dirty="0">
                <a:solidFill>
                  <a:schemeClr val="bg1"/>
                </a:solidFill>
              </a:rPr>
              <a:t>Technical Working Group </a:t>
            </a:r>
          </a:p>
          <a:p>
            <a:r>
              <a:rPr lang="en-US" sz="2800" dirty="0">
                <a:solidFill>
                  <a:schemeClr val="accent4">
                    <a:lumMod val="60000"/>
                    <a:lumOff val="40000"/>
                  </a:schemeClr>
                </a:solidFill>
              </a:rPr>
              <a:t>Semi-Annual Updates</a:t>
            </a:r>
          </a:p>
        </p:txBody>
      </p:sp>
      <p:sp>
        <p:nvSpPr>
          <p:cNvPr id="3" name="Subtitle 2"/>
          <p:cNvSpPr>
            <a:spLocks noGrp="1"/>
          </p:cNvSpPr>
          <p:nvPr/>
        </p:nvSpPr>
        <p:spPr>
          <a:xfrm>
            <a:off x="4827402" y="3222436"/>
            <a:ext cx="6881887" cy="226396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Calibri" panose="020F0502020204030204" charset="0"/>
                <a:ea typeface="Calibri" panose="020F0502020204030204" charset="0"/>
                <a:cs typeface="Calibri" panose="020F0502020204030204" charset="0"/>
              </a:defRPr>
            </a:lvl1pPr>
            <a:lvl2pPr marL="457200" indent="0" algn="ctr" defTabSz="914400" rtl="0" eaLnBrk="1" latinLnBrk="0" hangingPunct="1">
              <a:lnSpc>
                <a:spcPct val="90000"/>
              </a:lnSpc>
              <a:spcBef>
                <a:spcPts val="500"/>
              </a:spcBef>
              <a:buClr>
                <a:srgbClr val="0066A1"/>
              </a:buClr>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66A1"/>
              </a:buClr>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66A1"/>
              </a:buClr>
              <a:buFont typeface="Courier New" panose="0207030902020502040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900" dirty="0">
                <a:solidFill>
                  <a:schemeClr val="bg1">
                    <a:lumMod val="85000"/>
                  </a:schemeClr>
                </a:solidFill>
              </a:rPr>
              <a:t>Weijie Yuan</a:t>
            </a:r>
          </a:p>
          <a:p>
            <a:pPr>
              <a:lnSpc>
                <a:spcPct val="100000"/>
              </a:lnSpc>
            </a:pPr>
            <a:r>
              <a:rPr lang="en-US" sz="2900" dirty="0">
                <a:solidFill>
                  <a:schemeClr val="bg1">
                    <a:lumMod val="85000"/>
                  </a:schemeClr>
                </a:solidFill>
              </a:rPr>
              <a:t>Chair,</a:t>
            </a:r>
            <a:r>
              <a:rPr lang="en-US" sz="2900" dirty="0">
                <a:solidFill>
                  <a:srgbClr val="BFBFBF"/>
                </a:solidFill>
              </a:rPr>
              <a:t> </a:t>
            </a:r>
            <a:r>
              <a:rPr lang="en-US" altLang="zh-CN" sz="2900" dirty="0">
                <a:solidFill>
                  <a:srgbClr val="BFBFBF"/>
                </a:solidFill>
                <a:sym typeface="+mn-ea"/>
              </a:rPr>
              <a:t>Low-Altitude Wireless Network-TWG</a:t>
            </a:r>
            <a:endParaRPr lang="en-US" sz="2900" dirty="0">
              <a:solidFill>
                <a:schemeClr val="bg1">
                  <a:lumMod val="85000"/>
                </a:schemeClr>
              </a:solidFill>
            </a:endParaRPr>
          </a:p>
          <a:p>
            <a:endParaRPr lang="en-US" sz="1300" dirty="0">
              <a:solidFill>
                <a:schemeClr val="bg1">
                  <a:lumMod val="85000"/>
                </a:schemeClr>
              </a:solidFill>
            </a:endParaRPr>
          </a:p>
          <a:p>
            <a:r>
              <a:rPr lang="en-US" sz="2200" dirty="0">
                <a:solidFill>
                  <a:schemeClr val="bg1">
                    <a:lumMod val="85000"/>
                  </a:schemeClr>
                </a:solidFill>
              </a:rPr>
              <a:t>AESS Board of Governors Meeting – Spring 2026</a:t>
            </a:r>
          </a:p>
          <a:p>
            <a:r>
              <a:rPr lang="en-US" sz="2200" dirty="0">
                <a:solidFill>
                  <a:schemeClr val="bg1">
                    <a:lumMod val="85000"/>
                  </a:schemeClr>
                </a:solidFill>
              </a:rPr>
              <a:t>15-16 May 2026</a:t>
            </a:r>
          </a:p>
          <a:p>
            <a:r>
              <a:rPr lang="en-US" sz="2200" dirty="0">
                <a:solidFill>
                  <a:schemeClr val="bg1">
                    <a:lumMod val="85000"/>
                  </a:schemeClr>
                </a:solidFill>
              </a:rPr>
              <a:t>Phoenix, AZ, USA</a:t>
            </a:r>
          </a:p>
        </p:txBody>
      </p:sp>
    </p:spTree>
    <p:extLst>
      <p:ext uri="{BB962C8B-B14F-4D97-AF65-F5344CB8AC3E}">
        <p14:creationId xmlns:p14="http://schemas.microsoft.com/office/powerpoint/2010/main" val="2003754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nvSpPr>
        <p:spPr>
          <a:xfrm>
            <a:off x="561997" y="72085"/>
            <a:ext cx="9167265"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charset="0"/>
                <a:ea typeface="Calibri" panose="020F0502020204030204" charset="0"/>
                <a:cs typeface="Calibri" panose="020F0502020204030204" charset="0"/>
              </a:defRPr>
            </a:lvl1pPr>
          </a:lstStyle>
          <a:p>
            <a:r>
              <a:rPr lang="en-US" altLang="zh-CN" dirty="0">
                <a:solidFill>
                  <a:schemeClr val="bg1"/>
                </a:solidFill>
                <a:sym typeface="+mn-ea"/>
              </a:rPr>
              <a:t>Low-Altitude Wireless Network</a:t>
            </a:r>
            <a:endParaRPr lang="en-US" dirty="0">
              <a:solidFill>
                <a:schemeClr val="bg1"/>
              </a:solidFill>
            </a:endParaRPr>
          </a:p>
        </p:txBody>
      </p:sp>
      <p:sp>
        <p:nvSpPr>
          <p:cNvPr id="2" name="Slide Number Placeholder 8"/>
          <p:cNvSpPr>
            <a:spLocks noGrp="1"/>
          </p:cNvSpPr>
          <p:nvPr>
            <p:ph type="sldNum" sz="quarter" idx="12"/>
          </p:nvPr>
        </p:nvSpPr>
        <p:spPr>
          <a:xfrm>
            <a:off x="4724400" y="6488328"/>
            <a:ext cx="2743200" cy="365125"/>
          </a:xfrm>
        </p:spPr>
        <p:txBody>
          <a:bodyPr/>
          <a:lstStyle/>
          <a:p>
            <a:fld id="{DEAABB4B-B7FE-4F54-9EF3-4A934A90687F}" type="slidenum">
              <a:rPr lang="en-US" smtClean="0">
                <a:solidFill>
                  <a:srgbClr val="0C70AC"/>
                </a:solidFill>
              </a:rPr>
              <a:t>44</a:t>
            </a:fld>
            <a:endParaRPr lang="en-US" dirty="0">
              <a:solidFill>
                <a:srgbClr val="0C70AC"/>
              </a:solidFill>
            </a:endParaRPr>
          </a:p>
        </p:txBody>
      </p:sp>
      <p:sp>
        <p:nvSpPr>
          <p:cNvPr id="6" name="文本框 5"/>
          <p:cNvSpPr txBox="1"/>
          <p:nvPr/>
        </p:nvSpPr>
        <p:spPr>
          <a:xfrm>
            <a:off x="220265" y="1152706"/>
            <a:ext cx="11846719" cy="4799965"/>
          </a:xfrm>
          <a:prstGeom prst="rect">
            <a:avLst/>
          </a:prstGeom>
          <a:noFill/>
        </p:spPr>
        <p:txBody>
          <a:bodyPr wrap="square">
            <a:spAutoFit/>
          </a:bodyPr>
          <a:lstStyle/>
          <a:p>
            <a:pPr indent="0" algn="just">
              <a:spcAft>
                <a:spcPts val="600"/>
              </a:spcAft>
              <a:buFont typeface="Wingdings" panose="05000000000000000000" pitchFamily="2" charset="2"/>
              <a:buNone/>
            </a:pPr>
            <a:r>
              <a:rPr lang="en-US" altLang="zh-CN" b="1" dirty="0">
                <a:latin typeface="Calibri" panose="020F0502020204030204" charset="0"/>
                <a:cs typeface="Calibri" panose="020F0502020204030204" charset="0"/>
              </a:rPr>
              <a:t>1. Aim of LAWN-TWG: </a:t>
            </a:r>
          </a:p>
          <a:p>
            <a:pPr marL="742950" lvl="1" indent="-285750" algn="just">
              <a:spcAft>
                <a:spcPts val="600"/>
              </a:spcAft>
              <a:buFont typeface="Wingdings" panose="05000000000000000000" charset="0"/>
              <a:buChar char="p"/>
            </a:pPr>
            <a:r>
              <a:rPr lang="en-US" altLang="zh-CN" dirty="0">
                <a:latin typeface="Calibri" panose="020F0502020204030204" charset="0"/>
                <a:cs typeface="Calibri" panose="020F0502020204030204" charset="0"/>
              </a:rPr>
              <a:t>To explore and support </a:t>
            </a:r>
            <a:r>
              <a:rPr lang="en-US" altLang="zh-CN" dirty="0">
                <a:solidFill>
                  <a:schemeClr val="tx1"/>
                </a:solidFill>
                <a:latin typeface="Calibri" panose="020F0502020204030204" charset="0"/>
                <a:cs typeface="Calibri" panose="020F0502020204030204" charset="0"/>
              </a:rPr>
              <a:t>multi-disciplinary research </a:t>
            </a:r>
            <a:r>
              <a:rPr lang="en-US" altLang="zh-CN" dirty="0">
                <a:latin typeface="Calibri" panose="020F0502020204030204" charset="0"/>
                <a:cs typeface="Calibri" panose="020F0502020204030204" charset="0"/>
              </a:rPr>
              <a:t>efforts and application ecosystems around LAWN</a:t>
            </a:r>
          </a:p>
          <a:p>
            <a:pPr marL="742950" lvl="1" indent="-285750" algn="just">
              <a:spcAft>
                <a:spcPts val="600"/>
              </a:spcAft>
              <a:buFont typeface="Wingdings" panose="05000000000000000000" charset="0"/>
              <a:buChar char="p"/>
            </a:pPr>
            <a:r>
              <a:rPr lang="en-US" altLang="zh-CN" dirty="0">
                <a:latin typeface="Calibri" panose="020F0502020204030204" charset="0"/>
                <a:cs typeface="Calibri" panose="020F0502020204030204" charset="0"/>
              </a:rPr>
              <a:t>To establish a foundational platform connecting airspace communication, regulation, and intelligent service delivery in low-altitude environments</a:t>
            </a:r>
          </a:p>
          <a:p>
            <a:pPr indent="0" algn="just">
              <a:lnSpc>
                <a:spcPct val="150000"/>
              </a:lnSpc>
              <a:spcAft>
                <a:spcPts val="600"/>
              </a:spcAft>
              <a:buFont typeface="Wingdings" panose="05000000000000000000" pitchFamily="2" charset="2"/>
              <a:buNone/>
            </a:pPr>
            <a:r>
              <a:rPr lang="en-US" altLang="zh-CN" b="1" dirty="0">
                <a:latin typeface="Calibri" panose="020F0502020204030204" charset="0"/>
                <a:cs typeface="Calibri" panose="020F0502020204030204" charset="0"/>
              </a:rPr>
              <a:t>2. Objective of LAWN-TWG: </a:t>
            </a:r>
          </a:p>
          <a:p>
            <a:pPr marL="742950" lvl="1" indent="-285750" algn="just">
              <a:lnSpc>
                <a:spcPct val="150000"/>
              </a:lnSpc>
              <a:spcAft>
                <a:spcPts val="600"/>
              </a:spcAft>
              <a:buFont typeface="Wingdings" panose="05000000000000000000" charset="0"/>
              <a:buChar char="p"/>
            </a:pPr>
            <a:r>
              <a:rPr lang="en-US" altLang="zh-CN" b="1" dirty="0">
                <a:latin typeface="Calibri" panose="020F0502020204030204" charset="0"/>
                <a:cs typeface="Calibri" panose="020F0502020204030204" charset="0"/>
              </a:rPr>
              <a:t>Community Building: </a:t>
            </a:r>
            <a:r>
              <a:rPr lang="en-US" altLang="zh-CN" dirty="0">
                <a:latin typeface="Calibri" panose="020F0502020204030204" charset="0"/>
                <a:cs typeface="Calibri" panose="020F0502020204030204" charset="0"/>
              </a:rPr>
              <a:t>Establish a LAWN community via website, mailing list, seminars, and workshops</a:t>
            </a:r>
          </a:p>
          <a:p>
            <a:pPr marL="742950" lvl="1" indent="-285750" algn="just">
              <a:lnSpc>
                <a:spcPct val="150000"/>
              </a:lnSpc>
              <a:spcAft>
                <a:spcPts val="600"/>
              </a:spcAft>
              <a:buFont typeface="Wingdings" panose="05000000000000000000" charset="0"/>
              <a:buChar char="p"/>
            </a:pPr>
            <a:r>
              <a:rPr lang="en-US" altLang="zh-CN" b="1" dirty="0">
                <a:latin typeface="Calibri" panose="020F0502020204030204" charset="0"/>
                <a:cs typeface="Calibri" panose="020F0502020204030204" charset="0"/>
              </a:rPr>
              <a:t>Technical Leadership:</a:t>
            </a:r>
            <a:r>
              <a:rPr lang="en-US" altLang="zh-CN" dirty="0">
                <a:latin typeface="Calibri" panose="020F0502020204030204" charset="0"/>
                <a:cs typeface="Calibri" panose="020F0502020204030204" charset="0"/>
              </a:rPr>
              <a:t> Promote research on LAWN sensing, communication, control, and computing</a:t>
            </a:r>
          </a:p>
          <a:p>
            <a:pPr marL="742950" lvl="1" indent="-285750" algn="just">
              <a:lnSpc>
                <a:spcPct val="150000"/>
              </a:lnSpc>
              <a:spcAft>
                <a:spcPts val="600"/>
              </a:spcAft>
              <a:buFont typeface="Wingdings" panose="05000000000000000000" charset="0"/>
              <a:buChar char="p"/>
            </a:pPr>
            <a:r>
              <a:rPr lang="en-US" altLang="zh-CN" b="1" dirty="0">
                <a:latin typeface="Calibri" panose="020F0502020204030204" charset="0"/>
                <a:cs typeface="Calibri" panose="020F0502020204030204" charset="0"/>
              </a:rPr>
              <a:t>Education: </a:t>
            </a:r>
            <a:r>
              <a:rPr lang="en-US" altLang="zh-CN" dirty="0">
                <a:latin typeface="Calibri" panose="020F0502020204030204" charset="0"/>
                <a:cs typeface="Calibri" panose="020F0502020204030204" charset="0"/>
              </a:rPr>
              <a:t>Organize tutorials, summer schools, and student design challenges</a:t>
            </a:r>
          </a:p>
          <a:p>
            <a:pPr marL="742950" lvl="1" indent="-285750" algn="just">
              <a:lnSpc>
                <a:spcPct val="150000"/>
              </a:lnSpc>
              <a:spcAft>
                <a:spcPts val="600"/>
              </a:spcAft>
              <a:buFont typeface="Wingdings" panose="05000000000000000000" charset="0"/>
              <a:buChar char="p"/>
            </a:pPr>
            <a:r>
              <a:rPr lang="en-US" altLang="zh-CN" b="1" dirty="0">
                <a:latin typeface="Calibri" panose="020F0502020204030204" charset="0"/>
                <a:cs typeface="Calibri" panose="020F0502020204030204" charset="0"/>
              </a:rPr>
              <a:t>Cross-Society Collaboration: </a:t>
            </a:r>
            <a:r>
              <a:rPr lang="en-US" altLang="zh-CN" dirty="0">
                <a:latin typeface="Calibri" panose="020F0502020204030204" charset="0"/>
                <a:cs typeface="Calibri" panose="020F0502020204030204" charset="0"/>
              </a:rPr>
              <a:t>Strengthen collaboration with AESS panels and other IEEE societies</a:t>
            </a:r>
          </a:p>
          <a:p>
            <a:pPr marL="742950" lvl="1" indent="-285750" algn="just">
              <a:lnSpc>
                <a:spcPct val="150000"/>
              </a:lnSpc>
              <a:spcAft>
                <a:spcPts val="600"/>
              </a:spcAft>
              <a:buFont typeface="Wingdings" panose="05000000000000000000" charset="0"/>
              <a:buChar char="p"/>
            </a:pPr>
            <a:r>
              <a:rPr lang="en-US" altLang="zh-CN" b="1" dirty="0">
                <a:latin typeface="Calibri" panose="020F0502020204030204" charset="0"/>
                <a:cs typeface="Calibri" panose="020F0502020204030204" charset="0"/>
              </a:rPr>
              <a:t>Standardization:</a:t>
            </a:r>
            <a:r>
              <a:rPr lang="en-US" altLang="zh-CN" dirty="0">
                <a:latin typeface="Calibri" panose="020F0502020204030204" charset="0"/>
                <a:cs typeface="Calibri" panose="020F0502020204030204" charset="0"/>
              </a:rPr>
              <a:t> Support standardization efforts and structured dialogue with global regulatory bodies</a:t>
            </a:r>
          </a:p>
          <a:p>
            <a:pPr marL="742950" lvl="1" indent="-285750" algn="just">
              <a:lnSpc>
                <a:spcPct val="150000"/>
              </a:lnSpc>
              <a:spcAft>
                <a:spcPts val="600"/>
              </a:spcAft>
              <a:buFont typeface="Wingdings" panose="05000000000000000000" charset="0"/>
              <a:buChar char="p"/>
            </a:pPr>
            <a:r>
              <a:rPr lang="en-US" altLang="zh-CN" b="1" dirty="0">
                <a:latin typeface="Calibri" panose="020F0502020204030204" charset="0"/>
                <a:cs typeface="Calibri" panose="020F0502020204030204" charset="0"/>
              </a:rPr>
              <a:t>Deployment and Policy Impact:</a:t>
            </a:r>
            <a:r>
              <a:rPr lang="en-US" altLang="zh-CN" dirty="0">
                <a:latin typeface="Calibri" panose="020F0502020204030204" charset="0"/>
                <a:cs typeface="Calibri" panose="020F0502020204030204" charset="0"/>
              </a:rPr>
              <a:t> Develop open datasets, publish white papers, organize IEEE LAWN-focused events</a:t>
            </a:r>
          </a:p>
        </p:txBody>
      </p:sp>
    </p:spTree>
    <p:extLst>
      <p:ext uri="{BB962C8B-B14F-4D97-AF65-F5344CB8AC3E}">
        <p14:creationId xmlns:p14="http://schemas.microsoft.com/office/powerpoint/2010/main" val="38859973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nvSpPr>
        <p:spPr>
          <a:xfrm>
            <a:off x="561975" y="72390"/>
            <a:ext cx="10001885" cy="5530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charset="0"/>
                <a:ea typeface="Calibri" panose="020F0502020204030204" charset="0"/>
                <a:cs typeface="Calibri" panose="020F0502020204030204" charset="0"/>
              </a:defRPr>
            </a:lvl1pPr>
          </a:lstStyle>
          <a:p>
            <a:r>
              <a:rPr lang="en-US" altLang="zh-CN" dirty="0">
                <a:solidFill>
                  <a:schemeClr val="bg1"/>
                </a:solidFill>
                <a:sym typeface="+mn-ea"/>
              </a:rPr>
              <a:t>LAWN-TWG Members</a:t>
            </a:r>
            <a:endParaRPr lang="en-US" dirty="0">
              <a:solidFill>
                <a:schemeClr val="bg1"/>
              </a:solidFill>
            </a:endParaRPr>
          </a:p>
        </p:txBody>
      </p:sp>
      <p:sp>
        <p:nvSpPr>
          <p:cNvPr id="2" name="Slide Number Placeholder 8"/>
          <p:cNvSpPr>
            <a:spLocks noGrp="1"/>
          </p:cNvSpPr>
          <p:nvPr>
            <p:ph type="sldNum" sz="quarter" idx="12"/>
          </p:nvPr>
        </p:nvSpPr>
        <p:spPr>
          <a:xfrm>
            <a:off x="4724400" y="6488328"/>
            <a:ext cx="2743200" cy="365125"/>
          </a:xfrm>
        </p:spPr>
        <p:txBody>
          <a:bodyPr/>
          <a:lstStyle/>
          <a:p>
            <a:fld id="{DEAABB4B-B7FE-4F54-9EF3-4A934A90687F}" type="slidenum">
              <a:rPr lang="en-US" smtClean="0">
                <a:solidFill>
                  <a:srgbClr val="0C70AC"/>
                </a:solidFill>
                <a:latin typeface="Calibri" panose="020F0502020204030204" charset="0"/>
                <a:cs typeface="Calibri" panose="020F0502020204030204" charset="0"/>
              </a:rPr>
              <a:t>45</a:t>
            </a:fld>
            <a:endParaRPr lang="en-US" dirty="0">
              <a:solidFill>
                <a:srgbClr val="0C70AC"/>
              </a:solidFill>
              <a:latin typeface="Calibri" panose="020F0502020204030204" charset="0"/>
              <a:cs typeface="Calibri" panose="020F0502020204030204" charset="0"/>
            </a:endParaRPr>
          </a:p>
        </p:txBody>
      </p:sp>
      <p:sp>
        <p:nvSpPr>
          <p:cNvPr id="19" name="文本框 18"/>
          <p:cNvSpPr txBox="1"/>
          <p:nvPr/>
        </p:nvSpPr>
        <p:spPr>
          <a:xfrm>
            <a:off x="141605" y="2030730"/>
            <a:ext cx="4223385" cy="460375"/>
          </a:xfrm>
          <a:prstGeom prst="rect">
            <a:avLst/>
          </a:prstGeom>
          <a:noFill/>
        </p:spPr>
        <p:txBody>
          <a:bodyPr wrap="square" rtlCol="0" anchor="t">
            <a:spAutoFit/>
          </a:bodyPr>
          <a:lstStyle/>
          <a:p>
            <a:pPr marL="0" marR="0" algn="just"/>
            <a:r>
              <a:rPr lang="en-US" altLang="zh-CN" sz="2400" b="1" kern="100" dirty="0">
                <a:solidFill>
                  <a:schemeClr val="tx1"/>
                </a:solidFill>
                <a:latin typeface="Calibri" panose="020F0502020204030204" charset="0"/>
                <a:ea typeface="宋体" panose="02010600030101010101" pitchFamily="2" charset="-122"/>
                <a:cs typeface="Calibri" panose="020F0502020204030204" charset="0"/>
                <a:sym typeface="+mn-ea"/>
              </a:rPr>
              <a:t>Founding members</a:t>
            </a:r>
          </a:p>
        </p:txBody>
      </p:sp>
      <p:sp>
        <p:nvSpPr>
          <p:cNvPr id="20" name="文本框 19"/>
          <p:cNvSpPr txBox="1"/>
          <p:nvPr/>
        </p:nvSpPr>
        <p:spPr>
          <a:xfrm>
            <a:off x="5468874" y="1168304"/>
            <a:ext cx="8858250" cy="645160"/>
          </a:xfrm>
          <a:prstGeom prst="rect">
            <a:avLst/>
          </a:prstGeom>
          <a:noFill/>
        </p:spPr>
        <p:txBody>
          <a:bodyPr wrap="square" rtlCol="0" anchor="t">
            <a:spAutoFit/>
          </a:bodyPr>
          <a:lstStyle/>
          <a:p>
            <a:pPr marL="342900" marR="0" indent="-342900" algn="just">
              <a:buFont typeface="Arial" panose="020B0604020202020204" pitchFamily="34" charset="0"/>
              <a:buChar char="•"/>
            </a:pPr>
            <a:r>
              <a:rPr lang="en-US" noProof="0" dirty="0">
                <a:ln>
                  <a:noFill/>
                </a:ln>
                <a:solidFill>
                  <a:schemeClr val="tx1"/>
                </a:solidFill>
                <a:effectLst/>
                <a:uLnTx/>
                <a:uFillTx/>
                <a:latin typeface="Calibri" panose="020F0502020204030204" charset="0"/>
                <a:cs typeface="Calibri" panose="020F0502020204030204" charset="0"/>
                <a:sym typeface="+mn-ea"/>
              </a:rPr>
              <a:t>TWG meets online regularly </a:t>
            </a:r>
          </a:p>
          <a:p>
            <a:pPr marL="342900" marR="0" indent="-342900" algn="just">
              <a:buFont typeface="Arial" panose="020B0604020202020204" pitchFamily="34" charset="0"/>
              <a:buChar char="•"/>
            </a:pPr>
            <a:r>
              <a:rPr lang="en-US" noProof="0" dirty="0">
                <a:ln>
                  <a:noFill/>
                </a:ln>
                <a:solidFill>
                  <a:schemeClr val="tx1"/>
                </a:solidFill>
                <a:effectLst/>
                <a:uLnTx/>
                <a:uFillTx/>
                <a:latin typeface="Calibri" panose="020F0502020204030204" charset="0"/>
                <a:cs typeface="Calibri" panose="020F0502020204030204" charset="0"/>
                <a:sym typeface="+mn-ea"/>
              </a:rPr>
              <a:t>Highly diverse technical expertise in LAWN</a:t>
            </a:r>
            <a:endParaRPr kumimoji="0" lang="en-US" altLang="zh-CN" b="0" i="0" u="none" strike="noStrike" kern="1200" cap="none" spc="0" normalizeH="0" baseline="0" noProof="0" dirty="0">
              <a:ln>
                <a:noFill/>
              </a:ln>
              <a:solidFill>
                <a:schemeClr val="tx1"/>
              </a:solidFill>
              <a:effectLst/>
              <a:uLnTx/>
              <a:uFillTx/>
              <a:latin typeface="Calibri" panose="020F0502020204030204" charset="0"/>
              <a:ea typeface="+mn-ea"/>
              <a:cs typeface="Calibri" panose="020F0502020204030204" charset="0"/>
              <a:sym typeface="+mn-ea"/>
            </a:endParaRPr>
          </a:p>
        </p:txBody>
      </p:sp>
      <p:pic>
        <p:nvPicPr>
          <p:cNvPr id="21" name="图片 2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011301" y="935920"/>
            <a:ext cx="4223385" cy="888848"/>
          </a:xfrm>
          <a:prstGeom prst="rect">
            <a:avLst/>
          </a:prstGeom>
        </p:spPr>
      </p:pic>
      <p:sp>
        <p:nvSpPr>
          <p:cNvPr id="8" name="文本框 7"/>
          <p:cNvSpPr txBox="1"/>
          <p:nvPr/>
        </p:nvSpPr>
        <p:spPr>
          <a:xfrm>
            <a:off x="141605" y="1056957"/>
            <a:ext cx="4223385" cy="460375"/>
          </a:xfrm>
          <a:prstGeom prst="rect">
            <a:avLst/>
          </a:prstGeom>
          <a:noFill/>
        </p:spPr>
        <p:txBody>
          <a:bodyPr wrap="square" rtlCol="0" anchor="t">
            <a:spAutoFit/>
          </a:bodyPr>
          <a:lstStyle/>
          <a:p>
            <a:pPr marL="0" marR="0" algn="just"/>
            <a:r>
              <a:rPr lang="en-US" altLang="zh-CN" sz="2400" b="1" kern="100" dirty="0">
                <a:solidFill>
                  <a:schemeClr val="tx1"/>
                </a:solidFill>
                <a:latin typeface="Calibri" panose="020F0502020204030204" charset="0"/>
                <a:ea typeface="宋体" panose="02010600030101010101" pitchFamily="2" charset="-122"/>
                <a:cs typeface="Calibri" panose="020F0502020204030204" charset="0"/>
                <a:sym typeface="+mn-ea"/>
              </a:rPr>
              <a:t>Chair</a:t>
            </a:r>
          </a:p>
        </p:txBody>
      </p:sp>
      <p:pic>
        <p:nvPicPr>
          <p:cNvPr id="4" name="Picture 3">
            <a:extLst>
              <a:ext uri="{FF2B5EF4-FFF2-40B4-BE49-F238E27FC236}">
                <a16:creationId xmlns:a16="http://schemas.microsoft.com/office/drawing/2014/main" id="{A4386409-0F81-76C4-90F3-CC197BC85DFD}"/>
              </a:ext>
            </a:extLst>
          </p:cNvPr>
          <p:cNvPicPr>
            <a:picLocks noChangeAspect="1"/>
          </p:cNvPicPr>
          <p:nvPr/>
        </p:nvPicPr>
        <p:blipFill>
          <a:blip r:embed="rId4"/>
          <a:stretch>
            <a:fillRect/>
          </a:stretch>
        </p:blipFill>
        <p:spPr>
          <a:xfrm>
            <a:off x="141605" y="2442654"/>
            <a:ext cx="10358779" cy="4186745"/>
          </a:xfrm>
          <a:prstGeom prst="rect">
            <a:avLst/>
          </a:prstGeom>
        </p:spPr>
      </p:pic>
    </p:spTree>
    <p:extLst>
      <p:ext uri="{BB962C8B-B14F-4D97-AF65-F5344CB8AC3E}">
        <p14:creationId xmlns:p14="http://schemas.microsoft.com/office/powerpoint/2010/main" val="4261764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nvSpPr>
        <p:spPr>
          <a:xfrm>
            <a:off x="561975" y="72390"/>
            <a:ext cx="10941685" cy="5530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panose="020F0502020204030204" charset="0"/>
                <a:ea typeface="Calibri" panose="020F0502020204030204" charset="0"/>
                <a:cs typeface="Calibri" panose="020F0502020204030204" charset="0"/>
              </a:defRPr>
            </a:lvl1pPr>
          </a:lstStyle>
          <a:p>
            <a:r>
              <a:rPr lang="en-US" altLang="zh-CN" dirty="0">
                <a:solidFill>
                  <a:schemeClr val="bg1"/>
                </a:solidFill>
                <a:sym typeface="+mn-ea"/>
              </a:rPr>
              <a:t>LAWN-TWG</a:t>
            </a:r>
            <a:r>
              <a:rPr lang="en-US" dirty="0">
                <a:solidFill>
                  <a:schemeClr val="bg1"/>
                </a:solidFill>
              </a:rPr>
              <a:t> Summary of Activities</a:t>
            </a:r>
          </a:p>
        </p:txBody>
      </p:sp>
      <p:sp>
        <p:nvSpPr>
          <p:cNvPr id="9" name="Slide Number Placeholder 8"/>
          <p:cNvSpPr>
            <a:spLocks noGrp="1"/>
          </p:cNvSpPr>
          <p:nvPr>
            <p:ph type="sldNum" sz="quarter" idx="12"/>
          </p:nvPr>
        </p:nvSpPr>
        <p:spPr>
          <a:xfrm>
            <a:off x="4724400" y="6488328"/>
            <a:ext cx="2743200" cy="365125"/>
          </a:xfrm>
        </p:spPr>
        <p:txBody>
          <a:bodyPr/>
          <a:lstStyle/>
          <a:p>
            <a:fld id="{DEAABB4B-B7FE-4F54-9EF3-4A934A90687F}" type="slidenum">
              <a:rPr lang="en-US" smtClean="0">
                <a:solidFill>
                  <a:srgbClr val="0C70AC"/>
                </a:solidFill>
              </a:rPr>
              <a:t>46</a:t>
            </a:fld>
            <a:endParaRPr lang="en-US" dirty="0">
              <a:solidFill>
                <a:srgbClr val="0C70AC"/>
              </a:solidFill>
            </a:endParaRPr>
          </a:p>
        </p:txBody>
      </p:sp>
      <p:sp>
        <p:nvSpPr>
          <p:cNvPr id="17" name="文本框 16"/>
          <p:cNvSpPr txBox="1"/>
          <p:nvPr/>
        </p:nvSpPr>
        <p:spPr>
          <a:xfrm>
            <a:off x="311785" y="1014095"/>
            <a:ext cx="11376025" cy="5509200"/>
          </a:xfrm>
          <a:prstGeom prst="rect">
            <a:avLst/>
          </a:prstGeom>
        </p:spPr>
        <p:txBody>
          <a:bodyPr wrap="square">
            <a:spAutoFit/>
          </a:bodyPr>
          <a:lstStyle/>
          <a:p>
            <a:r>
              <a:rPr lang="en-US" altLang="zh-CN" sz="1600" b="1" dirty="0">
                <a:latin typeface="Calibri" panose="020F0502020204030204" charset="0"/>
                <a:cs typeface="Calibri" panose="020F0502020204030204" charset="0"/>
              </a:rPr>
              <a:t>1. AESS/</a:t>
            </a:r>
            <a:r>
              <a:rPr lang="en-US" altLang="zh-CN" sz="1600" b="1" dirty="0" err="1">
                <a:latin typeface="Calibri" panose="020F0502020204030204" charset="0"/>
                <a:cs typeface="Calibri" panose="020F0502020204030204" charset="0"/>
              </a:rPr>
              <a:t>ComSoc</a:t>
            </a:r>
            <a:r>
              <a:rPr lang="en-US" altLang="zh-CN" sz="1600" b="1" dirty="0">
                <a:latin typeface="Calibri" panose="020F0502020204030204" charset="0"/>
                <a:cs typeface="Calibri" panose="020F0502020204030204" charset="0"/>
              </a:rPr>
              <a:t>/SMC Ongoing Special Issues</a:t>
            </a:r>
          </a:p>
          <a:p>
            <a:pPr lvl="1"/>
            <a:r>
              <a:rPr lang="en-US" altLang="zh-CN" sz="1600" dirty="0">
                <a:latin typeface="Calibri" panose="020F0502020204030204" charset="0"/>
                <a:cs typeface="Calibri" panose="020F0502020204030204" charset="0"/>
              </a:rPr>
              <a:t> □ IEEE TVT SI on Low-Altitude Wireless Networks (LAWN)</a:t>
            </a:r>
          </a:p>
          <a:p>
            <a:pPr lvl="1"/>
            <a:r>
              <a:rPr lang="en-US" altLang="zh-CN" sz="1600" dirty="0">
                <a:latin typeface="Calibri" panose="020F0502020204030204" charset="0"/>
                <a:cs typeface="Calibri" panose="020F0502020204030204" charset="0"/>
              </a:rPr>
              <a:t> □ IEEE Communications Magazine SI on LAWN: Sensing, Connectivity, and Agentic Intelligence</a:t>
            </a:r>
          </a:p>
          <a:p>
            <a:pPr lvl="1"/>
            <a:r>
              <a:rPr lang="en-US" altLang="zh-CN" sz="1600" dirty="0">
                <a:latin typeface="Calibri" panose="020F0502020204030204" charset="0"/>
                <a:cs typeface="Calibri" panose="020F0502020204030204" charset="0"/>
              </a:rPr>
              <a:t> □ IEEE Transactions on Cybernetics SI on Advanced AI for Low-Altitude Sensing, Communication, Computing, and Control</a:t>
            </a:r>
          </a:p>
          <a:p>
            <a:pPr lvl="1"/>
            <a:r>
              <a:rPr lang="en-US" altLang="zh-CN" sz="1600" dirty="0">
                <a:latin typeface="Calibri" panose="020F0502020204030204" charset="0"/>
                <a:cs typeface="Calibri" panose="020F0502020204030204" charset="0"/>
              </a:rPr>
              <a:t> □ IEEE TNSE SI on Embodied AI for Low-Altitude Economy Networking</a:t>
            </a:r>
          </a:p>
          <a:p>
            <a:r>
              <a:rPr lang="en-US" altLang="zh-CN" sz="1600" dirty="0">
                <a:latin typeface="Calibri" panose="020F0502020204030204" charset="0"/>
                <a:cs typeface="Calibri" panose="020F0502020204030204" charset="0"/>
              </a:rPr>
              <a:t> </a:t>
            </a:r>
          </a:p>
          <a:p>
            <a:r>
              <a:rPr lang="en-US" altLang="zh-CN" sz="1600" b="1" dirty="0">
                <a:latin typeface="Calibri" panose="020F0502020204030204" charset="0"/>
                <a:cs typeface="Calibri" panose="020F0502020204030204" charset="0"/>
              </a:rPr>
              <a:t>2. Conference Workshops and Special Sessions</a:t>
            </a:r>
          </a:p>
          <a:p>
            <a:pPr lvl="1"/>
            <a:r>
              <a:rPr lang="en-US" altLang="zh-CN" sz="1600" dirty="0">
                <a:latin typeface="Calibri" panose="020F0502020204030204" charset="0"/>
                <a:cs typeface="Calibri" panose="020F0502020204030204" charset="0"/>
              </a:rPr>
              <a:t> □ The 1st Workshop on Low-Altitude Wireless Networks in IEEE WCNC Conference, </a:t>
            </a:r>
          </a:p>
          <a:p>
            <a:pPr lvl="2"/>
            <a:r>
              <a:rPr lang="en-US" altLang="zh-CN" sz="1600" dirty="0">
                <a:latin typeface="Calibri" panose="020F0502020204030204" charset="0"/>
                <a:cs typeface="Calibri" panose="020F0502020204030204" charset="0"/>
              </a:rPr>
              <a:t>Location: Kuala Lumpur, Malaysia</a:t>
            </a:r>
          </a:p>
          <a:p>
            <a:pPr lvl="2"/>
            <a:r>
              <a:rPr lang="en-US" altLang="zh-CN" sz="1600" dirty="0">
                <a:latin typeface="Calibri" panose="020F0502020204030204" charset="0"/>
                <a:cs typeface="Calibri" panose="020F0502020204030204" charset="0"/>
              </a:rPr>
              <a:t>Time: 13 - 16 April 2026</a:t>
            </a:r>
          </a:p>
          <a:p>
            <a:pPr lvl="2"/>
            <a:r>
              <a:rPr lang="en-US" altLang="zh-CN" sz="1600" dirty="0">
                <a:latin typeface="Calibri" panose="020F0502020204030204" charset="0"/>
                <a:cs typeface="Calibri" panose="020F0502020204030204" charset="0"/>
              </a:rPr>
              <a:t>Organizers: Dusit </a:t>
            </a:r>
            <a:r>
              <a:rPr lang="en-US" altLang="zh-CN" sz="1600" dirty="0" err="1">
                <a:latin typeface="Calibri" panose="020F0502020204030204" charset="0"/>
                <a:cs typeface="Calibri" panose="020F0502020204030204" charset="0"/>
              </a:rPr>
              <a:t>Niyato</a:t>
            </a:r>
            <a:r>
              <a:rPr lang="en-US" altLang="zh-CN" sz="1600" dirty="0">
                <a:latin typeface="Calibri" panose="020F0502020204030204" charset="0"/>
                <a:cs typeface="Calibri" panose="020F0502020204030204" charset="0"/>
              </a:rPr>
              <a:t>, Weijie Yuan, Eirini Eleni Tsiropoulou, Geng Sun, Jiacheng Wang, Baha Eddine Youcef Belmekki</a:t>
            </a:r>
          </a:p>
          <a:p>
            <a:pPr lvl="1"/>
            <a:r>
              <a:rPr lang="en-US" altLang="zh-CN" sz="1600" dirty="0">
                <a:latin typeface="Calibri" panose="020F0502020204030204" charset="0"/>
                <a:cs typeface="Calibri" panose="020F0502020204030204" charset="0"/>
              </a:rPr>
              <a:t> □ The 20th International Symposium on Wireless Communication Systems</a:t>
            </a:r>
          </a:p>
          <a:p>
            <a:pPr lvl="2"/>
            <a:r>
              <a:rPr lang="en-US" altLang="zh-CN" sz="1600" dirty="0">
                <a:latin typeface="Calibri" panose="020F0502020204030204" charset="0"/>
                <a:cs typeface="Calibri" panose="020F0502020204030204" charset="0"/>
              </a:rPr>
              <a:t>Location: Gold Coast, Queensland, Australia</a:t>
            </a:r>
          </a:p>
          <a:p>
            <a:pPr lvl="2"/>
            <a:r>
              <a:rPr lang="en-US" altLang="zh-CN" sz="1600" dirty="0">
                <a:latin typeface="Calibri" panose="020F0502020204030204" charset="0"/>
                <a:cs typeface="Calibri" panose="020F0502020204030204" charset="0"/>
              </a:rPr>
              <a:t>Time: 24-26, </a:t>
            </a:r>
            <a:r>
              <a:rPr lang="en-US" altLang="zh-CN" sz="1600" dirty="0">
                <a:latin typeface="Calibri" panose="020F0502020204030204" charset="0"/>
                <a:cs typeface="Calibri" panose="020F0502020204030204" charset="0"/>
                <a:sym typeface="+mn-ea"/>
              </a:rPr>
              <a:t>August </a:t>
            </a:r>
            <a:r>
              <a:rPr lang="en-US" altLang="zh-CN" sz="1600" dirty="0">
                <a:latin typeface="Calibri" panose="020F0502020204030204" charset="0"/>
                <a:cs typeface="Calibri" panose="020F0502020204030204" charset="0"/>
              </a:rPr>
              <a:t>2026</a:t>
            </a:r>
          </a:p>
          <a:p>
            <a:pPr lvl="2"/>
            <a:r>
              <a:rPr lang="en-US" altLang="zh-CN" sz="1600" dirty="0">
                <a:latin typeface="Calibri" panose="020F0502020204030204" charset="0"/>
                <a:cs typeface="Calibri" panose="020F0502020204030204" charset="0"/>
              </a:rPr>
              <a:t>General Co-Chairs: Weijie Yuan, Octavia Dobre, Giuseppe Caire, Rodrigo C. de Lamare</a:t>
            </a:r>
          </a:p>
          <a:p>
            <a:pPr lvl="2"/>
            <a:endParaRPr lang="en-US" altLang="zh-CN" sz="1600" dirty="0">
              <a:latin typeface="Calibri" panose="020F0502020204030204" charset="0"/>
              <a:cs typeface="Calibri" panose="020F0502020204030204" charset="0"/>
            </a:endParaRPr>
          </a:p>
          <a:p>
            <a:r>
              <a:rPr lang="en-US" altLang="zh-CN" sz="1600" b="1" dirty="0">
                <a:latin typeface="Calibri" panose="020F0502020204030204" charset="0"/>
                <a:cs typeface="Calibri" panose="020F0502020204030204" charset="0"/>
              </a:rPr>
              <a:t>3. Continuing the LAWN seminar series with invited speakers from academia, industry, and government</a:t>
            </a:r>
          </a:p>
          <a:p>
            <a:pPr lvl="1"/>
            <a:r>
              <a:rPr lang="en-US" altLang="zh-CN" sz="1600" dirty="0">
                <a:latin typeface="Calibri" panose="020F0502020204030204" charset="0"/>
                <a:cs typeface="Calibri" panose="020F0502020204030204" charset="0"/>
                <a:sym typeface="+mn-ea"/>
              </a:rPr>
              <a:t>□ </a:t>
            </a:r>
            <a:r>
              <a:rPr lang="en-US" altLang="zh-CN" sz="1600" dirty="0">
                <a:latin typeface="Calibri" panose="020F0502020204030204" charset="0"/>
                <a:cs typeface="Calibri" panose="020F0502020204030204" charset="0"/>
              </a:rPr>
              <a:t>Urban Air Mobility (UAM) by Prof. Susan A. Shaheen from UC Berkeley </a:t>
            </a:r>
          </a:p>
          <a:p>
            <a:pPr lvl="1"/>
            <a:r>
              <a:rPr lang="en-US" altLang="zh-CN" sz="1600" dirty="0">
                <a:latin typeface="Calibri" panose="020F0502020204030204" charset="0"/>
                <a:cs typeface="Calibri" panose="020F0502020204030204" charset="0"/>
                <a:sym typeface="+mn-ea"/>
              </a:rPr>
              <a:t>□ </a:t>
            </a:r>
            <a:r>
              <a:rPr lang="en-US" altLang="zh-CN" sz="1600" dirty="0">
                <a:latin typeface="Calibri" panose="020F0502020204030204" charset="0"/>
                <a:cs typeface="Calibri" panose="020F0502020204030204" charset="0"/>
              </a:rPr>
              <a:t>Drone-enabled precision agriculture by Dr. Yanbo Huang from the US Department of Agriculture </a:t>
            </a:r>
          </a:p>
          <a:p>
            <a:pPr lvl="1"/>
            <a:r>
              <a:rPr lang="en-US" altLang="zh-CN" sz="1600" dirty="0">
                <a:latin typeface="Calibri" panose="020F0502020204030204" charset="0"/>
                <a:cs typeface="Calibri" panose="020F0502020204030204" charset="0"/>
                <a:sym typeface="+mn-ea"/>
              </a:rPr>
              <a:t>□ </a:t>
            </a:r>
            <a:r>
              <a:rPr lang="en-US" altLang="zh-CN" sz="1600" dirty="0">
                <a:latin typeface="Calibri" panose="020F0502020204030204" charset="0"/>
                <a:cs typeface="Calibri" panose="020F0502020204030204" charset="0"/>
              </a:rPr>
              <a:t>Signal processing for LAWN by Prof. Braham Himed from Air Force Research Laboratory</a:t>
            </a:r>
          </a:p>
          <a:p>
            <a:pPr lvl="1"/>
            <a:r>
              <a:rPr lang="en-US" altLang="zh-CN" sz="1600" dirty="0">
                <a:latin typeface="Calibri" panose="020F0502020204030204" charset="0"/>
                <a:cs typeface="Calibri" panose="020F0502020204030204" charset="0"/>
                <a:sym typeface="+mn-ea"/>
              </a:rPr>
              <a:t>□ </a:t>
            </a:r>
            <a:r>
              <a:rPr lang="en-US" altLang="zh-CN" sz="1600" dirty="0">
                <a:latin typeface="Calibri" panose="020F0502020204030204" charset="0"/>
                <a:cs typeface="Calibri" panose="020F0502020204030204" charset="0"/>
              </a:rPr>
              <a:t>Intelligent Aerial Robotics by Prof. Hugh Liu from the University of Toronto</a:t>
            </a:r>
          </a:p>
          <a:p>
            <a:endParaRPr lang="en-US" altLang="zh-CN" sz="1600" dirty="0">
              <a:latin typeface="Calibri" panose="020F0502020204030204" charset="0"/>
              <a:cs typeface="Calibri" panose="020F0502020204030204" charset="0"/>
            </a:endParaRPr>
          </a:p>
        </p:txBody>
      </p:sp>
    </p:spTree>
    <p:extLst>
      <p:ext uri="{BB962C8B-B14F-4D97-AF65-F5344CB8AC3E}">
        <p14:creationId xmlns:p14="http://schemas.microsoft.com/office/powerpoint/2010/main" val="3202902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A2E3DE-5557-F5DD-3560-36521D41CD45}"/>
              </a:ext>
            </a:extLst>
          </p:cNvPr>
          <p:cNvSpPr>
            <a:spLocks noGrp="1"/>
          </p:cNvSpPr>
          <p:nvPr>
            <p:ph idx="1"/>
          </p:nvPr>
        </p:nvSpPr>
        <p:spPr/>
        <p:txBody>
          <a:bodyPr/>
          <a:lstStyle/>
          <a:p>
            <a:pPr marL="0" indent="0">
              <a:lnSpc>
                <a:spcPct val="100000"/>
              </a:lnSpc>
              <a:spcBef>
                <a:spcPts val="1200"/>
              </a:spcBef>
              <a:spcAft>
                <a:spcPts val="600"/>
              </a:spcAft>
              <a:buNone/>
            </a:pPr>
            <a:r>
              <a:rPr lang="en-US" b="1" dirty="0">
                <a:solidFill>
                  <a:srgbClr val="0C70AC"/>
                </a:solidFill>
              </a:rPr>
              <a:t>Key Objectives for 2026</a:t>
            </a:r>
          </a:p>
          <a:p>
            <a:pPr marL="358775" indent="-358775">
              <a:lnSpc>
                <a:spcPct val="100000"/>
              </a:lnSpc>
              <a:spcBef>
                <a:spcPts val="1200"/>
              </a:spcBef>
              <a:spcAft>
                <a:spcPts val="600"/>
              </a:spcAft>
              <a:buFont typeface="+mj-lt"/>
              <a:buAutoNum type="arabicPeriod"/>
            </a:pPr>
            <a:r>
              <a:rPr lang="en-US" sz="2400" b="1" dirty="0">
                <a:solidFill>
                  <a:srgbClr val="262626"/>
                </a:solidFill>
                <a:latin typeface="SF Pro Text"/>
              </a:rPr>
              <a:t>Standardization Across TPs</a:t>
            </a:r>
          </a:p>
          <a:p>
            <a:pPr marL="806450" lvl="1" indent="-349250" algn="l">
              <a:spcBef>
                <a:spcPts val="600"/>
              </a:spcBef>
              <a:spcAft>
                <a:spcPts val="600"/>
              </a:spcAft>
              <a:buFont typeface="Wingdings" panose="05000000000000000000" pitchFamily="2" charset="2"/>
              <a:buChar char="Ø"/>
            </a:pPr>
            <a:r>
              <a:rPr lang="en-US" sz="2000" b="0" i="0" dirty="0">
                <a:solidFill>
                  <a:srgbClr val="262626"/>
                </a:solidFill>
                <a:effectLst/>
                <a:latin typeface="SF Pro Text"/>
              </a:rPr>
              <a:t>Finalize and implement the </a:t>
            </a:r>
            <a:r>
              <a:rPr lang="en-US" sz="2000" b="0" i="1" dirty="0">
                <a:solidFill>
                  <a:srgbClr val="262626"/>
                </a:solidFill>
                <a:effectLst/>
                <a:latin typeface="SF Pro Text"/>
              </a:rPr>
              <a:t>"AESS TechOps Policies, Procedures, and Best Practices" </a:t>
            </a:r>
            <a:r>
              <a:rPr lang="en-US" sz="2000" b="0" i="0" dirty="0">
                <a:solidFill>
                  <a:srgbClr val="262626"/>
                </a:solidFill>
                <a:effectLst/>
                <a:latin typeface="SF Pro Text"/>
              </a:rPr>
              <a:t>guide.</a:t>
            </a:r>
          </a:p>
          <a:p>
            <a:pPr marL="806450" lvl="1" indent="-349250" algn="l">
              <a:spcBef>
                <a:spcPts val="600"/>
              </a:spcBef>
              <a:spcAft>
                <a:spcPts val="600"/>
              </a:spcAft>
              <a:buFont typeface="Wingdings" panose="05000000000000000000" pitchFamily="2" charset="2"/>
              <a:buChar char="Ø"/>
            </a:pPr>
            <a:r>
              <a:rPr lang="en-US" sz="2000" b="0" i="0" dirty="0">
                <a:solidFill>
                  <a:srgbClr val="262626"/>
                </a:solidFill>
                <a:effectLst/>
                <a:latin typeface="SF Pro Text"/>
              </a:rPr>
              <a:t>Align TP operations with consistent reporting practices and membership criteria.</a:t>
            </a:r>
          </a:p>
          <a:p>
            <a:pPr marL="358775" indent="-358775">
              <a:lnSpc>
                <a:spcPct val="100000"/>
              </a:lnSpc>
              <a:spcBef>
                <a:spcPts val="1200"/>
              </a:spcBef>
              <a:spcAft>
                <a:spcPts val="600"/>
              </a:spcAft>
              <a:buFont typeface="+mj-lt"/>
              <a:buAutoNum type="arabicPeriod"/>
            </a:pPr>
            <a:r>
              <a:rPr lang="en-US" sz="2400" b="1" dirty="0">
                <a:solidFill>
                  <a:srgbClr val="262626"/>
                </a:solidFill>
                <a:latin typeface="SF Pro Text"/>
              </a:rPr>
              <a:t>Promote Research and Education</a:t>
            </a:r>
          </a:p>
          <a:p>
            <a:pPr marL="806450" lvl="1" indent="-349250">
              <a:spcBef>
                <a:spcPts val="600"/>
              </a:spcBef>
              <a:spcAft>
                <a:spcPts val="600"/>
              </a:spcAft>
              <a:buFont typeface="Wingdings" panose="05000000000000000000" pitchFamily="2" charset="2"/>
              <a:buChar char="Ø"/>
            </a:pPr>
            <a:r>
              <a:rPr lang="en-US" sz="2000" dirty="0">
                <a:solidFill>
                  <a:srgbClr val="262626"/>
                </a:solidFill>
                <a:latin typeface="SF Pro Text"/>
              </a:rPr>
              <a:t>Launch the </a:t>
            </a:r>
            <a:r>
              <a:rPr lang="en-US" sz="2000" b="1" dirty="0">
                <a:solidFill>
                  <a:srgbClr val="262626"/>
                </a:solidFill>
                <a:latin typeface="SF Pro Text"/>
              </a:rPr>
              <a:t>FALCON Research &amp; Training Initiative </a:t>
            </a:r>
            <a:r>
              <a:rPr lang="en-US" sz="2000" dirty="0">
                <a:solidFill>
                  <a:srgbClr val="262626"/>
                </a:solidFill>
                <a:latin typeface="SF Pro Text"/>
              </a:rPr>
              <a:t>to drive cross-disciplinary R&amp;I projects and training programs/lecture series on sustainable and autonomous aerospace systems.</a:t>
            </a:r>
          </a:p>
          <a:p>
            <a:pPr marL="358775" indent="-358775">
              <a:lnSpc>
                <a:spcPct val="100000"/>
              </a:lnSpc>
              <a:spcBef>
                <a:spcPts val="1200"/>
              </a:spcBef>
              <a:spcAft>
                <a:spcPts val="600"/>
              </a:spcAft>
              <a:buFont typeface="+mj-lt"/>
              <a:buAutoNum type="arabicPeriod"/>
            </a:pPr>
            <a:r>
              <a:rPr lang="en-US" sz="2400" b="1" dirty="0">
                <a:solidFill>
                  <a:srgbClr val="262626"/>
                </a:solidFill>
                <a:latin typeface="SF Pro Text"/>
              </a:rPr>
              <a:t>Strengthen Stakeholder Diversity and Engagement</a:t>
            </a:r>
          </a:p>
          <a:p>
            <a:pPr marL="806450" lvl="1" indent="-349250">
              <a:spcBef>
                <a:spcPts val="600"/>
              </a:spcBef>
              <a:spcAft>
                <a:spcPts val="600"/>
              </a:spcAft>
              <a:buFont typeface="Wingdings" panose="05000000000000000000" pitchFamily="2" charset="2"/>
              <a:buChar char="Ø"/>
            </a:pPr>
            <a:r>
              <a:rPr lang="en-US" sz="2000" dirty="0">
                <a:solidFill>
                  <a:srgbClr val="262626"/>
                </a:solidFill>
                <a:latin typeface="SF Pro Text"/>
              </a:rPr>
              <a:t>Promote regional inclusion and diversity across under-represented groups/demographics.</a:t>
            </a:r>
          </a:p>
          <a:p>
            <a:pPr marL="806450" lvl="1" indent="-349250">
              <a:spcBef>
                <a:spcPts val="600"/>
              </a:spcBef>
              <a:spcAft>
                <a:spcPts val="600"/>
              </a:spcAft>
              <a:buFont typeface="Wingdings" panose="05000000000000000000" pitchFamily="2" charset="2"/>
              <a:buChar char="Ø"/>
            </a:pPr>
            <a:r>
              <a:rPr lang="en-US" sz="2000" dirty="0">
                <a:solidFill>
                  <a:srgbClr val="262626"/>
                </a:solidFill>
                <a:latin typeface="SF Pro Text"/>
              </a:rPr>
              <a:t>Expand industry and government involvement within TPs and TWGs.</a:t>
            </a:r>
          </a:p>
        </p:txBody>
      </p:sp>
      <p:sp>
        <p:nvSpPr>
          <p:cNvPr id="3" name="Title 2">
            <a:extLst>
              <a:ext uri="{FF2B5EF4-FFF2-40B4-BE49-F238E27FC236}">
                <a16:creationId xmlns:a16="http://schemas.microsoft.com/office/drawing/2014/main" id="{722188D2-173B-2608-41B9-6668636D9A38}"/>
              </a:ext>
            </a:extLst>
          </p:cNvPr>
          <p:cNvSpPr>
            <a:spLocks noGrp="1"/>
          </p:cNvSpPr>
          <p:nvPr>
            <p:ph type="title"/>
          </p:nvPr>
        </p:nvSpPr>
        <p:spPr/>
        <p:txBody>
          <a:bodyPr/>
          <a:lstStyle/>
          <a:p>
            <a:r>
              <a:rPr lang="en-US" dirty="0"/>
              <a:t>2026 Objectives</a:t>
            </a:r>
          </a:p>
        </p:txBody>
      </p:sp>
      <p:sp>
        <p:nvSpPr>
          <p:cNvPr id="4" name="TextBox 3">
            <a:extLst>
              <a:ext uri="{FF2B5EF4-FFF2-40B4-BE49-F238E27FC236}">
                <a16:creationId xmlns:a16="http://schemas.microsoft.com/office/drawing/2014/main" id="{FBE43DC8-F86E-6E27-FB41-86D95AB7CDF3}"/>
              </a:ext>
            </a:extLst>
          </p:cNvPr>
          <p:cNvSpPr txBox="1"/>
          <p:nvPr/>
        </p:nvSpPr>
        <p:spPr>
          <a:xfrm>
            <a:off x="166059" y="6428989"/>
            <a:ext cx="6094562" cy="369332"/>
          </a:xfrm>
          <a:prstGeom prst="rect">
            <a:avLst/>
          </a:prstGeom>
          <a:noFill/>
        </p:spPr>
        <p:txBody>
          <a:bodyPr wrap="square">
            <a:spAutoFit/>
          </a:bodyPr>
          <a:lstStyle/>
          <a:p>
            <a:r>
              <a:rPr lang="en-US" b="0" i="0" dirty="0">
                <a:solidFill>
                  <a:srgbClr val="000000"/>
                </a:solidFill>
                <a:effectLst/>
                <a:latin typeface="Aptos" panose="020B0004020202020204" pitchFamily="34" charset="0"/>
              </a:rPr>
              <a:t>IEEE Confidential</a:t>
            </a:r>
            <a:endParaRPr lang="en-US" dirty="0"/>
          </a:p>
        </p:txBody>
      </p:sp>
    </p:spTree>
    <p:extLst>
      <p:ext uri="{BB962C8B-B14F-4D97-AF65-F5344CB8AC3E}">
        <p14:creationId xmlns:p14="http://schemas.microsoft.com/office/powerpoint/2010/main" val="3098401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7EB78-995B-05ED-5144-2378D668817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0BA5AC-0AE2-46BD-FCA9-8E22709DEF1B}"/>
              </a:ext>
            </a:extLst>
          </p:cNvPr>
          <p:cNvSpPr>
            <a:spLocks noGrp="1"/>
          </p:cNvSpPr>
          <p:nvPr>
            <p:ph idx="1"/>
          </p:nvPr>
        </p:nvSpPr>
        <p:spPr/>
        <p:txBody>
          <a:bodyPr/>
          <a:lstStyle/>
          <a:p>
            <a:pPr algn="l">
              <a:lnSpc>
                <a:spcPts val="1800"/>
              </a:lnSpc>
              <a:spcBef>
                <a:spcPts val="1800"/>
              </a:spcBef>
              <a:spcAft>
                <a:spcPts val="1200"/>
              </a:spcAft>
              <a:buNone/>
            </a:pPr>
            <a:r>
              <a:rPr lang="en-US" b="1" i="0" dirty="0">
                <a:solidFill>
                  <a:srgbClr val="0C70AC"/>
                </a:solidFill>
                <a:effectLst/>
                <a:latin typeface="SF Pro Text"/>
              </a:rPr>
              <a:t>Interdisciplinary and Transdisciplinary Collaboration</a:t>
            </a:r>
          </a:p>
          <a:p>
            <a:pPr algn="l">
              <a:spcBef>
                <a:spcPts val="600"/>
              </a:spcBef>
              <a:spcAft>
                <a:spcPts val="600"/>
              </a:spcAft>
              <a:buFont typeface="Arial" panose="020B0604020202020204" pitchFamily="34" charset="0"/>
              <a:buChar char="•"/>
            </a:pPr>
            <a:r>
              <a:rPr lang="en-US" b="1" i="0" dirty="0">
                <a:solidFill>
                  <a:srgbClr val="262626"/>
                </a:solidFill>
                <a:effectLst/>
                <a:latin typeface="SF Pro Text"/>
              </a:rPr>
              <a:t>Ongoing Joint Activities:</a:t>
            </a:r>
            <a:endParaRPr lang="en-US" b="0" i="0" dirty="0">
              <a:solidFill>
                <a:srgbClr val="262626"/>
              </a:solidFill>
              <a:effectLst/>
              <a:latin typeface="SF Pro Text"/>
            </a:endParaRPr>
          </a:p>
          <a:p>
            <a:pPr marL="806450" lvl="1" indent="-349250">
              <a:spcBef>
                <a:spcPts val="600"/>
              </a:spcBef>
              <a:spcAft>
                <a:spcPts val="600"/>
              </a:spcAft>
              <a:buFont typeface="Wingdings" panose="05000000000000000000" pitchFamily="2" charset="2"/>
              <a:buChar char="Ø"/>
            </a:pPr>
            <a:r>
              <a:rPr lang="en-US" sz="2000" dirty="0">
                <a:solidFill>
                  <a:srgbClr val="262626"/>
                </a:solidFill>
                <a:latin typeface="SF Pro Text"/>
              </a:rPr>
              <a:t>Inaugural </a:t>
            </a:r>
            <a:r>
              <a:rPr lang="en-US" sz="2000" b="1" dirty="0">
                <a:solidFill>
                  <a:srgbClr val="262626"/>
                </a:solidFill>
                <a:latin typeface="SF Pro Text"/>
              </a:rPr>
              <a:t>Tri-Society IEEE ISAC Conference </a:t>
            </a:r>
            <a:r>
              <a:rPr lang="en-US" sz="2000" dirty="0">
                <a:solidFill>
                  <a:srgbClr val="262626"/>
                </a:solidFill>
                <a:latin typeface="SF Pro Text"/>
              </a:rPr>
              <a:t>(November 2026, Lisbon).</a:t>
            </a:r>
          </a:p>
          <a:p>
            <a:pPr marL="806450" lvl="1" indent="-349250">
              <a:spcBef>
                <a:spcPts val="600"/>
              </a:spcBef>
              <a:spcAft>
                <a:spcPts val="600"/>
              </a:spcAft>
              <a:buFont typeface="Wingdings" panose="05000000000000000000" pitchFamily="2" charset="2"/>
              <a:buChar char="Ø"/>
            </a:pPr>
            <a:r>
              <a:rPr lang="en-US" sz="2000" dirty="0">
                <a:solidFill>
                  <a:srgbClr val="262626"/>
                </a:solidFill>
                <a:latin typeface="SF Pro Text"/>
              </a:rPr>
              <a:t>Inaugural AESS-sponsored </a:t>
            </a:r>
            <a:r>
              <a:rPr lang="en-US" sz="2000" b="1" dirty="0">
                <a:solidFill>
                  <a:srgbClr val="262626"/>
                </a:solidFill>
                <a:latin typeface="SF Pro Text"/>
              </a:rPr>
              <a:t>IEEE Navigation Conference </a:t>
            </a:r>
            <a:r>
              <a:rPr lang="en-US" sz="2000" dirty="0">
                <a:solidFill>
                  <a:srgbClr val="262626"/>
                </a:solidFill>
                <a:latin typeface="SF Pro Text"/>
              </a:rPr>
              <a:t>(December 2026, Munich).</a:t>
            </a:r>
          </a:p>
          <a:p>
            <a:pPr marL="806450" lvl="1" indent="-349250">
              <a:spcBef>
                <a:spcPts val="600"/>
              </a:spcBef>
              <a:spcAft>
                <a:spcPts val="600"/>
              </a:spcAft>
              <a:buFont typeface="Wingdings" panose="05000000000000000000" pitchFamily="2" charset="2"/>
              <a:buChar char="Ø"/>
            </a:pPr>
            <a:r>
              <a:rPr lang="en-US" sz="2000" dirty="0">
                <a:solidFill>
                  <a:srgbClr val="262626"/>
                </a:solidFill>
                <a:latin typeface="SF Pro Text"/>
              </a:rPr>
              <a:t>Foster interdisciplinary collaboration to address aerospace challenges in </a:t>
            </a:r>
            <a:r>
              <a:rPr lang="en-US" sz="2000" b="1" dirty="0">
                <a:solidFill>
                  <a:srgbClr val="262626"/>
                </a:solidFill>
                <a:latin typeface="SF Pro Text"/>
              </a:rPr>
              <a:t>autonomy, cyber-physical security, and sustainability.</a:t>
            </a:r>
          </a:p>
          <a:p>
            <a:pPr marL="806450" lvl="1" indent="-349250">
              <a:spcBef>
                <a:spcPts val="600"/>
              </a:spcBef>
              <a:spcAft>
                <a:spcPts val="600"/>
              </a:spcAft>
              <a:buFont typeface="Wingdings" panose="05000000000000000000" pitchFamily="2" charset="2"/>
              <a:buChar char="Ø"/>
            </a:pPr>
            <a:r>
              <a:rPr lang="en-US" sz="2000" dirty="0">
                <a:solidFill>
                  <a:srgbClr val="262626"/>
                </a:solidFill>
                <a:latin typeface="SF Pro Text"/>
              </a:rPr>
              <a:t>Complete </a:t>
            </a:r>
            <a:r>
              <a:rPr lang="en-US" sz="2000" b="1" dirty="0">
                <a:solidFill>
                  <a:srgbClr val="262626"/>
                </a:solidFill>
                <a:latin typeface="SF Pro Text"/>
              </a:rPr>
              <a:t>Delphi Survey </a:t>
            </a:r>
            <a:r>
              <a:rPr lang="en-US" sz="2000" dirty="0">
                <a:solidFill>
                  <a:srgbClr val="262626"/>
                </a:solidFill>
                <a:latin typeface="SF Pro Text"/>
              </a:rPr>
              <a:t>(Stage 2 questionnaire finalized – To be deployed soon) and analyze results to sharpen alignment with member and industry needs.</a:t>
            </a:r>
          </a:p>
        </p:txBody>
      </p:sp>
      <p:sp>
        <p:nvSpPr>
          <p:cNvPr id="3" name="Title 2">
            <a:extLst>
              <a:ext uri="{FF2B5EF4-FFF2-40B4-BE49-F238E27FC236}">
                <a16:creationId xmlns:a16="http://schemas.microsoft.com/office/drawing/2014/main" id="{72F230DF-DD11-8393-F301-F4909DF0DEA9}"/>
              </a:ext>
            </a:extLst>
          </p:cNvPr>
          <p:cNvSpPr>
            <a:spLocks noGrp="1"/>
          </p:cNvSpPr>
          <p:nvPr>
            <p:ph type="title"/>
          </p:nvPr>
        </p:nvSpPr>
        <p:spPr/>
        <p:txBody>
          <a:bodyPr/>
          <a:lstStyle/>
          <a:p>
            <a:r>
              <a:rPr lang="en-US" dirty="0"/>
              <a:t>2026 Objectives</a:t>
            </a:r>
          </a:p>
        </p:txBody>
      </p:sp>
      <p:sp>
        <p:nvSpPr>
          <p:cNvPr id="4" name="TextBox 3">
            <a:extLst>
              <a:ext uri="{FF2B5EF4-FFF2-40B4-BE49-F238E27FC236}">
                <a16:creationId xmlns:a16="http://schemas.microsoft.com/office/drawing/2014/main" id="{152E5F2A-83F6-3274-4DFF-5DB9C49730C5}"/>
              </a:ext>
            </a:extLst>
          </p:cNvPr>
          <p:cNvSpPr txBox="1"/>
          <p:nvPr/>
        </p:nvSpPr>
        <p:spPr>
          <a:xfrm>
            <a:off x="166059" y="6428989"/>
            <a:ext cx="6094562" cy="369332"/>
          </a:xfrm>
          <a:prstGeom prst="rect">
            <a:avLst/>
          </a:prstGeom>
          <a:noFill/>
        </p:spPr>
        <p:txBody>
          <a:bodyPr wrap="square">
            <a:spAutoFit/>
          </a:bodyPr>
          <a:lstStyle/>
          <a:p>
            <a:r>
              <a:rPr lang="en-US" b="0" i="0" dirty="0">
                <a:solidFill>
                  <a:srgbClr val="000000"/>
                </a:solidFill>
                <a:effectLst/>
                <a:latin typeface="Aptos" panose="020B0004020202020204" pitchFamily="34" charset="0"/>
              </a:rPr>
              <a:t>IEEE Confidential</a:t>
            </a:r>
            <a:endParaRPr lang="en-US" dirty="0"/>
          </a:p>
        </p:txBody>
      </p:sp>
    </p:spTree>
    <p:extLst>
      <p:ext uri="{BB962C8B-B14F-4D97-AF65-F5344CB8AC3E}">
        <p14:creationId xmlns:p14="http://schemas.microsoft.com/office/powerpoint/2010/main" val="3137092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2FB88-81BA-B132-E79C-075E6F1E607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71FE22-0A04-C98E-29BC-AD65CC52700F}"/>
              </a:ext>
            </a:extLst>
          </p:cNvPr>
          <p:cNvSpPr>
            <a:spLocks noGrp="1"/>
          </p:cNvSpPr>
          <p:nvPr>
            <p:ph idx="1"/>
          </p:nvPr>
        </p:nvSpPr>
        <p:spPr/>
        <p:txBody>
          <a:bodyPr/>
          <a:lstStyle/>
          <a:p>
            <a:pPr algn="l">
              <a:lnSpc>
                <a:spcPts val="1800"/>
              </a:lnSpc>
              <a:spcBef>
                <a:spcPts val="1800"/>
              </a:spcBef>
              <a:spcAft>
                <a:spcPts val="1200"/>
              </a:spcAft>
              <a:buNone/>
            </a:pPr>
            <a:r>
              <a:rPr lang="en-US" b="1" i="0" dirty="0">
                <a:solidFill>
                  <a:srgbClr val="0C70AC"/>
                </a:solidFill>
                <a:effectLst/>
                <a:latin typeface="SF Pro Text"/>
              </a:rPr>
              <a:t>Key Deliverables in 2026</a:t>
            </a:r>
          </a:p>
          <a:p>
            <a:pPr marL="358775" indent="-358775">
              <a:spcBef>
                <a:spcPts val="1200"/>
              </a:spcBef>
              <a:spcAft>
                <a:spcPts val="1200"/>
              </a:spcAft>
              <a:buFont typeface="+mj-lt"/>
              <a:buAutoNum type="arabicPeriod"/>
            </a:pPr>
            <a:r>
              <a:rPr lang="en-US" sz="2400" i="0" dirty="0">
                <a:solidFill>
                  <a:srgbClr val="262626"/>
                </a:solidFill>
                <a:effectLst/>
                <a:latin typeface="SF Pro Text"/>
              </a:rPr>
              <a:t>Finalize </a:t>
            </a:r>
            <a:r>
              <a:rPr lang="en-US" sz="2400" dirty="0">
                <a:solidFill>
                  <a:srgbClr val="262626"/>
                </a:solidFill>
                <a:latin typeface="SF Pro Text"/>
              </a:rPr>
              <a:t>Phases 2 and 3 of the </a:t>
            </a:r>
            <a:r>
              <a:rPr lang="en-US" sz="2400" b="1" dirty="0">
                <a:solidFill>
                  <a:srgbClr val="262626"/>
                </a:solidFill>
                <a:latin typeface="SF Pro Text"/>
              </a:rPr>
              <a:t>Delphi Survey and </a:t>
            </a:r>
            <a:r>
              <a:rPr lang="en-US" sz="2400" b="1" i="0" dirty="0">
                <a:solidFill>
                  <a:srgbClr val="262626"/>
                </a:solidFill>
                <a:effectLst/>
                <a:latin typeface="SF Pro Text"/>
              </a:rPr>
              <a:t>publish findings </a:t>
            </a:r>
            <a:r>
              <a:rPr lang="en-US" sz="2400" b="0" i="0" dirty="0">
                <a:solidFill>
                  <a:srgbClr val="262626"/>
                </a:solidFill>
                <a:effectLst/>
                <a:latin typeface="SF Pro Text"/>
              </a:rPr>
              <a:t>to guide strategic foresight and ecosystem evolutions.</a:t>
            </a:r>
          </a:p>
          <a:p>
            <a:pPr marL="358775" indent="-358775" algn="l">
              <a:spcBef>
                <a:spcPts val="1200"/>
              </a:spcBef>
              <a:spcAft>
                <a:spcPts val="1200"/>
              </a:spcAft>
              <a:buFont typeface="+mj-lt"/>
              <a:buAutoNum type="arabicPeriod"/>
            </a:pPr>
            <a:r>
              <a:rPr lang="en-US" sz="2400" b="0" i="0" dirty="0">
                <a:solidFill>
                  <a:srgbClr val="262626"/>
                </a:solidFill>
                <a:effectLst/>
                <a:latin typeface="SF Pro Text"/>
              </a:rPr>
              <a:t>Improve interdisciplinary collaboration across TPs and TWGs, including joint R&amp;I and training initiatives (</a:t>
            </a:r>
            <a:r>
              <a:rPr lang="en-US" sz="2400" b="1" i="0" dirty="0">
                <a:solidFill>
                  <a:srgbClr val="262626"/>
                </a:solidFill>
                <a:effectLst/>
                <a:latin typeface="SF Pro Text"/>
              </a:rPr>
              <a:t>FALCON Program</a:t>
            </a:r>
            <a:r>
              <a:rPr lang="en-US" sz="2400" b="0" i="0" dirty="0">
                <a:solidFill>
                  <a:srgbClr val="262626"/>
                </a:solidFill>
                <a:effectLst/>
                <a:latin typeface="SF Pro Text"/>
              </a:rPr>
              <a:t>).</a:t>
            </a:r>
          </a:p>
          <a:p>
            <a:pPr marL="358775" indent="-358775" algn="l">
              <a:spcBef>
                <a:spcPts val="1200"/>
              </a:spcBef>
              <a:spcAft>
                <a:spcPts val="1200"/>
              </a:spcAft>
              <a:buFont typeface="+mj-lt"/>
              <a:buAutoNum type="arabicPeriod"/>
            </a:pPr>
            <a:r>
              <a:rPr lang="en-US" sz="2400" b="0" i="0" dirty="0">
                <a:solidFill>
                  <a:srgbClr val="262626"/>
                </a:solidFill>
                <a:effectLst/>
                <a:latin typeface="SF Pro Text"/>
              </a:rPr>
              <a:t>Establish </a:t>
            </a:r>
            <a:r>
              <a:rPr lang="en-US" sz="2400" b="1" i="0" dirty="0">
                <a:solidFill>
                  <a:srgbClr val="262626"/>
                </a:solidFill>
                <a:effectLst/>
                <a:latin typeface="SF Pro Text"/>
              </a:rPr>
              <a:t>structured processes for TP </a:t>
            </a:r>
            <a:r>
              <a:rPr lang="en-US" sz="2400" b="1" dirty="0">
                <a:solidFill>
                  <a:srgbClr val="262626"/>
                </a:solidFill>
                <a:latin typeface="SF Pro Text"/>
              </a:rPr>
              <a:t>and TWG governance</a:t>
            </a:r>
            <a:r>
              <a:rPr lang="en-US" sz="2400" dirty="0">
                <a:solidFill>
                  <a:srgbClr val="262626"/>
                </a:solidFill>
                <a:latin typeface="SF Pro Text"/>
              </a:rPr>
              <a:t> and </a:t>
            </a:r>
            <a:r>
              <a:rPr lang="en-US" sz="2400" b="0" i="0" dirty="0">
                <a:solidFill>
                  <a:srgbClr val="262626"/>
                </a:solidFill>
                <a:effectLst/>
                <a:latin typeface="SF Pro Text"/>
              </a:rPr>
              <a:t>development, ensuring continuity, effectiveness, and sustainability (</a:t>
            </a:r>
            <a:r>
              <a:rPr lang="en-US" sz="2400" b="1" i="0" dirty="0">
                <a:solidFill>
                  <a:srgbClr val="262626"/>
                </a:solidFill>
                <a:effectLst/>
                <a:latin typeface="SF Pro Text"/>
              </a:rPr>
              <a:t>TechOps Guide)</a:t>
            </a:r>
            <a:r>
              <a:rPr lang="en-US" sz="2400" b="0" i="0" dirty="0">
                <a:solidFill>
                  <a:srgbClr val="262626"/>
                </a:solidFill>
                <a:effectLst/>
                <a:latin typeface="SF Pro Text"/>
              </a:rPr>
              <a:t>.</a:t>
            </a:r>
          </a:p>
        </p:txBody>
      </p:sp>
      <p:sp>
        <p:nvSpPr>
          <p:cNvPr id="3" name="Title 2">
            <a:extLst>
              <a:ext uri="{FF2B5EF4-FFF2-40B4-BE49-F238E27FC236}">
                <a16:creationId xmlns:a16="http://schemas.microsoft.com/office/drawing/2014/main" id="{1649E769-8F38-D2A1-ADFC-408A2BDB71D1}"/>
              </a:ext>
            </a:extLst>
          </p:cNvPr>
          <p:cNvSpPr>
            <a:spLocks noGrp="1"/>
          </p:cNvSpPr>
          <p:nvPr>
            <p:ph type="title"/>
          </p:nvPr>
        </p:nvSpPr>
        <p:spPr/>
        <p:txBody>
          <a:bodyPr/>
          <a:lstStyle/>
          <a:p>
            <a:r>
              <a:rPr lang="en-US" dirty="0"/>
              <a:t>2026 Objectives</a:t>
            </a:r>
          </a:p>
        </p:txBody>
      </p:sp>
      <p:sp>
        <p:nvSpPr>
          <p:cNvPr id="4" name="TextBox 3">
            <a:extLst>
              <a:ext uri="{FF2B5EF4-FFF2-40B4-BE49-F238E27FC236}">
                <a16:creationId xmlns:a16="http://schemas.microsoft.com/office/drawing/2014/main" id="{422C18EB-5824-B13F-121F-6D87B6E52A85}"/>
              </a:ext>
            </a:extLst>
          </p:cNvPr>
          <p:cNvSpPr txBox="1"/>
          <p:nvPr/>
        </p:nvSpPr>
        <p:spPr>
          <a:xfrm>
            <a:off x="166059" y="6428989"/>
            <a:ext cx="6094562" cy="369332"/>
          </a:xfrm>
          <a:prstGeom prst="rect">
            <a:avLst/>
          </a:prstGeom>
          <a:noFill/>
        </p:spPr>
        <p:txBody>
          <a:bodyPr wrap="square">
            <a:spAutoFit/>
          </a:bodyPr>
          <a:lstStyle/>
          <a:p>
            <a:r>
              <a:rPr lang="en-US" b="0" i="0" dirty="0">
                <a:solidFill>
                  <a:srgbClr val="000000"/>
                </a:solidFill>
                <a:effectLst/>
                <a:latin typeface="Aptos" panose="020B0004020202020204" pitchFamily="34" charset="0"/>
              </a:rPr>
              <a:t>IEEE Confidential</a:t>
            </a:r>
            <a:endParaRPr lang="en-US" dirty="0"/>
          </a:p>
        </p:txBody>
      </p:sp>
    </p:spTree>
    <p:extLst>
      <p:ext uri="{BB962C8B-B14F-4D97-AF65-F5344CB8AC3E}">
        <p14:creationId xmlns:p14="http://schemas.microsoft.com/office/powerpoint/2010/main" val="1248088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18DFA9-7C6F-B1BC-F628-C981F5EB16E7}"/>
              </a:ext>
            </a:extLst>
          </p:cNvPr>
          <p:cNvSpPr>
            <a:spLocks noGrp="1"/>
          </p:cNvSpPr>
          <p:nvPr>
            <p:ph idx="1"/>
          </p:nvPr>
        </p:nvSpPr>
        <p:spPr/>
        <p:txBody>
          <a:bodyPr/>
          <a:lstStyle/>
          <a:p>
            <a:pPr algn="l">
              <a:lnSpc>
                <a:spcPts val="1800"/>
              </a:lnSpc>
              <a:spcBef>
                <a:spcPts val="1800"/>
              </a:spcBef>
              <a:spcAft>
                <a:spcPts val="1800"/>
              </a:spcAft>
              <a:buNone/>
            </a:pPr>
            <a:r>
              <a:rPr lang="en-US" b="1" i="0" dirty="0">
                <a:solidFill>
                  <a:srgbClr val="0C70AC"/>
                </a:solidFill>
                <a:effectLst/>
                <a:latin typeface="SF Pro Text"/>
              </a:rPr>
              <a:t>Challenges Preventing Effective Operation</a:t>
            </a:r>
          </a:p>
          <a:p>
            <a:pPr marL="447675" indent="-447675" algn="l">
              <a:lnSpc>
                <a:spcPts val="2100"/>
              </a:lnSpc>
              <a:spcBef>
                <a:spcPts val="1200"/>
              </a:spcBef>
              <a:spcAft>
                <a:spcPts val="600"/>
              </a:spcAft>
              <a:buFont typeface="+mj-lt"/>
              <a:buAutoNum type="arabicPeriod"/>
            </a:pPr>
            <a:r>
              <a:rPr lang="en-US" b="1" i="0" dirty="0">
                <a:solidFill>
                  <a:srgbClr val="262626"/>
                </a:solidFill>
                <a:effectLst/>
                <a:latin typeface="SF Pro Text"/>
              </a:rPr>
              <a:t>TP Structure and Performance Challenges</a:t>
            </a:r>
            <a:endParaRPr lang="en-US" b="0" i="0" dirty="0">
              <a:solidFill>
                <a:srgbClr val="262626"/>
              </a:solidFill>
              <a:effectLst/>
              <a:latin typeface="SF Pro Text"/>
            </a:endParaRPr>
          </a:p>
          <a:p>
            <a:pPr lvl="1">
              <a:spcBef>
                <a:spcPts val="600"/>
              </a:spcBef>
              <a:spcAft>
                <a:spcPts val="600"/>
              </a:spcAft>
            </a:pPr>
            <a:r>
              <a:rPr lang="en-US" sz="2000" b="0" i="0" dirty="0">
                <a:solidFill>
                  <a:srgbClr val="262626"/>
                </a:solidFill>
                <a:effectLst/>
                <a:latin typeface="SF Pro Text"/>
              </a:rPr>
              <a:t>Inconsistent structures, operations, and objectives across TPs.</a:t>
            </a:r>
          </a:p>
          <a:p>
            <a:pPr lvl="1">
              <a:spcBef>
                <a:spcPts val="600"/>
              </a:spcBef>
              <a:spcAft>
                <a:spcPts val="600"/>
              </a:spcAft>
            </a:pPr>
            <a:r>
              <a:rPr lang="en-US" sz="2000" b="0" i="0" dirty="0">
                <a:solidFill>
                  <a:srgbClr val="262626"/>
                </a:solidFill>
                <a:effectLst/>
                <a:latin typeface="SF Pro Text"/>
              </a:rPr>
              <a:t>No standardized process for selection, retention, and engagement of panel members.</a:t>
            </a:r>
          </a:p>
          <a:p>
            <a:pPr marL="447675" indent="-447675">
              <a:lnSpc>
                <a:spcPts val="2100"/>
              </a:lnSpc>
              <a:spcBef>
                <a:spcPts val="1200"/>
              </a:spcBef>
              <a:spcAft>
                <a:spcPts val="600"/>
              </a:spcAft>
              <a:buFont typeface="+mj-lt"/>
              <a:buAutoNum type="arabicPeriod"/>
            </a:pPr>
            <a:r>
              <a:rPr lang="en-US" b="1" dirty="0">
                <a:solidFill>
                  <a:srgbClr val="262626"/>
                </a:solidFill>
                <a:latin typeface="SF Pro Text"/>
              </a:rPr>
              <a:t>Inadequate Representation</a:t>
            </a:r>
          </a:p>
          <a:p>
            <a:pPr lvl="1">
              <a:spcBef>
                <a:spcPts val="600"/>
              </a:spcBef>
              <a:spcAft>
                <a:spcPts val="600"/>
              </a:spcAft>
            </a:pPr>
            <a:r>
              <a:rPr lang="en-US" sz="2000" dirty="0">
                <a:solidFill>
                  <a:srgbClr val="262626"/>
                </a:solidFill>
                <a:latin typeface="SF Pro Text"/>
              </a:rPr>
              <a:t>Low industry and government participation limiting cross-sector collaboration.</a:t>
            </a:r>
          </a:p>
          <a:p>
            <a:pPr lvl="1">
              <a:spcBef>
                <a:spcPts val="600"/>
              </a:spcBef>
              <a:spcAft>
                <a:spcPts val="600"/>
              </a:spcAft>
            </a:pPr>
            <a:r>
              <a:rPr lang="en-US" sz="2000" dirty="0">
                <a:solidFill>
                  <a:srgbClr val="262626"/>
                </a:solidFill>
                <a:latin typeface="SF Pro Text"/>
              </a:rPr>
              <a:t>Lack of diversity in membership, particularly from under-represented regions and demographics.</a:t>
            </a:r>
          </a:p>
          <a:p>
            <a:pPr marL="447675" indent="-447675">
              <a:lnSpc>
                <a:spcPts val="2100"/>
              </a:lnSpc>
              <a:spcBef>
                <a:spcPts val="1200"/>
              </a:spcBef>
              <a:spcAft>
                <a:spcPts val="600"/>
              </a:spcAft>
              <a:buFont typeface="+mj-lt"/>
              <a:buAutoNum type="arabicPeriod"/>
            </a:pPr>
            <a:r>
              <a:rPr lang="en-US" b="1" dirty="0">
                <a:solidFill>
                  <a:srgbClr val="262626"/>
                </a:solidFill>
                <a:latin typeface="SF Pro Text"/>
              </a:rPr>
              <a:t>Administrative and Financial Constraints</a:t>
            </a:r>
          </a:p>
          <a:p>
            <a:pPr lvl="1">
              <a:spcBef>
                <a:spcPts val="600"/>
              </a:spcBef>
              <a:spcAft>
                <a:spcPts val="600"/>
              </a:spcAft>
            </a:pPr>
            <a:r>
              <a:rPr lang="en-US" sz="2000" dirty="0">
                <a:solidFill>
                  <a:srgbClr val="262626"/>
                </a:solidFill>
                <a:latin typeface="SF Pro Text"/>
              </a:rPr>
              <a:t>Limited administrative resources (e.g., dedicated support for TechOps Summit).</a:t>
            </a:r>
          </a:p>
          <a:p>
            <a:pPr lvl="1">
              <a:spcBef>
                <a:spcPts val="600"/>
              </a:spcBef>
              <a:spcAft>
                <a:spcPts val="600"/>
              </a:spcAft>
            </a:pPr>
            <a:r>
              <a:rPr lang="en-US" sz="2000" dirty="0">
                <a:solidFill>
                  <a:srgbClr val="262626"/>
                </a:solidFill>
                <a:latin typeface="SF Pro Text"/>
              </a:rPr>
              <a:t>No funding mechanisms for TWGs (i.e., need to partner with TPs).</a:t>
            </a:r>
          </a:p>
        </p:txBody>
      </p:sp>
      <p:sp>
        <p:nvSpPr>
          <p:cNvPr id="3" name="Title 2">
            <a:extLst>
              <a:ext uri="{FF2B5EF4-FFF2-40B4-BE49-F238E27FC236}">
                <a16:creationId xmlns:a16="http://schemas.microsoft.com/office/drawing/2014/main" id="{0CB501C9-3CB2-4916-CC21-B757F81AA08D}"/>
              </a:ext>
            </a:extLst>
          </p:cNvPr>
          <p:cNvSpPr>
            <a:spLocks noGrp="1"/>
          </p:cNvSpPr>
          <p:nvPr>
            <p:ph type="title"/>
          </p:nvPr>
        </p:nvSpPr>
        <p:spPr/>
        <p:txBody>
          <a:bodyPr/>
          <a:lstStyle/>
          <a:p>
            <a:r>
              <a:rPr lang="en-US" dirty="0"/>
              <a:t>Issues / Show-stoppers </a:t>
            </a:r>
          </a:p>
        </p:txBody>
      </p:sp>
      <p:sp>
        <p:nvSpPr>
          <p:cNvPr id="4" name="TextBox 3">
            <a:extLst>
              <a:ext uri="{FF2B5EF4-FFF2-40B4-BE49-F238E27FC236}">
                <a16:creationId xmlns:a16="http://schemas.microsoft.com/office/drawing/2014/main" id="{788CBDE1-891C-91E2-5AC3-55F908CDBEC5}"/>
              </a:ext>
            </a:extLst>
          </p:cNvPr>
          <p:cNvSpPr txBox="1"/>
          <p:nvPr/>
        </p:nvSpPr>
        <p:spPr>
          <a:xfrm>
            <a:off x="166059" y="6428989"/>
            <a:ext cx="6094562" cy="369332"/>
          </a:xfrm>
          <a:prstGeom prst="rect">
            <a:avLst/>
          </a:prstGeom>
          <a:noFill/>
        </p:spPr>
        <p:txBody>
          <a:bodyPr wrap="square">
            <a:spAutoFit/>
          </a:bodyPr>
          <a:lstStyle/>
          <a:p>
            <a:r>
              <a:rPr lang="en-US" b="0" i="0" dirty="0">
                <a:solidFill>
                  <a:srgbClr val="000000"/>
                </a:solidFill>
                <a:effectLst/>
                <a:latin typeface="Aptos" panose="020B0004020202020204" pitchFamily="34" charset="0"/>
              </a:rPr>
              <a:t>IEEE Confidential</a:t>
            </a:r>
            <a:endParaRPr lang="en-US" dirty="0"/>
          </a:p>
        </p:txBody>
      </p:sp>
    </p:spTree>
    <p:extLst>
      <p:ext uri="{BB962C8B-B14F-4D97-AF65-F5344CB8AC3E}">
        <p14:creationId xmlns:p14="http://schemas.microsoft.com/office/powerpoint/2010/main" val="895550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5F282-B1D4-E49A-62FF-C1D4000683F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A097431-EE47-4EA8-E8A5-F71FA71F1882}"/>
              </a:ext>
            </a:extLst>
          </p:cNvPr>
          <p:cNvSpPr txBox="1"/>
          <p:nvPr/>
        </p:nvSpPr>
        <p:spPr>
          <a:xfrm>
            <a:off x="166059" y="6428989"/>
            <a:ext cx="6094562" cy="369332"/>
          </a:xfrm>
          <a:prstGeom prst="rect">
            <a:avLst/>
          </a:prstGeom>
          <a:noFill/>
        </p:spPr>
        <p:txBody>
          <a:bodyPr wrap="square">
            <a:spAutoFit/>
          </a:bodyPr>
          <a:lstStyle/>
          <a:p>
            <a:r>
              <a:rPr lang="en-US" b="0" i="0" dirty="0">
                <a:solidFill>
                  <a:srgbClr val="000000"/>
                </a:solidFill>
                <a:effectLst/>
                <a:latin typeface="Aptos" panose="020B0004020202020204" pitchFamily="34" charset="0"/>
              </a:rPr>
              <a:t>IEEE Confidential</a:t>
            </a:r>
            <a:endParaRPr lang="en-US" dirty="0"/>
          </a:p>
        </p:txBody>
      </p:sp>
      <p:sp>
        <p:nvSpPr>
          <p:cNvPr id="7" name="Title 2">
            <a:extLst>
              <a:ext uri="{FF2B5EF4-FFF2-40B4-BE49-F238E27FC236}">
                <a16:creationId xmlns:a16="http://schemas.microsoft.com/office/drawing/2014/main" id="{F5E4521E-2FF9-070D-AB17-502133DC4047}"/>
              </a:ext>
            </a:extLst>
          </p:cNvPr>
          <p:cNvSpPr>
            <a:spLocks noGrp="1"/>
          </p:cNvSpPr>
          <p:nvPr>
            <p:ph type="title"/>
          </p:nvPr>
        </p:nvSpPr>
        <p:spPr>
          <a:xfrm>
            <a:off x="734807" y="59679"/>
            <a:ext cx="10515600" cy="483395"/>
          </a:xfrm>
        </p:spPr>
        <p:txBody>
          <a:bodyPr/>
          <a:lstStyle/>
          <a:p>
            <a:r>
              <a:rPr lang="en-US" dirty="0"/>
              <a:t>TechOps Action Items Progress</a:t>
            </a:r>
          </a:p>
        </p:txBody>
      </p:sp>
      <p:sp>
        <p:nvSpPr>
          <p:cNvPr id="3" name="Rectangle: Rounded Corners 2">
            <a:extLst>
              <a:ext uri="{FF2B5EF4-FFF2-40B4-BE49-F238E27FC236}">
                <a16:creationId xmlns:a16="http://schemas.microsoft.com/office/drawing/2014/main" id="{64AE91BB-5A78-E873-3D61-6A67166FEA5B}"/>
              </a:ext>
            </a:extLst>
          </p:cNvPr>
          <p:cNvSpPr/>
          <p:nvPr/>
        </p:nvSpPr>
        <p:spPr>
          <a:xfrm>
            <a:off x="612843" y="2879386"/>
            <a:ext cx="10966314" cy="2947481"/>
          </a:xfrm>
          <a:prstGeom prst="roundRect">
            <a:avLst>
              <a:gd name="adj" fmla="val 7245"/>
            </a:avLst>
          </a:prstGeom>
          <a:solidFill>
            <a:srgbClr val="0C70AC">
              <a:alpha val="18824"/>
            </a:srgb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DCC7CA9-D13E-3C22-0CA5-AABBEB83AF7B}"/>
              </a:ext>
            </a:extLst>
          </p:cNvPr>
          <p:cNvSpPr txBox="1"/>
          <p:nvPr/>
        </p:nvSpPr>
        <p:spPr>
          <a:xfrm>
            <a:off x="612843" y="5776956"/>
            <a:ext cx="10966314" cy="584775"/>
          </a:xfrm>
          <a:prstGeom prst="rect">
            <a:avLst/>
          </a:prstGeom>
          <a:noFill/>
        </p:spPr>
        <p:txBody>
          <a:bodyPr wrap="square" rtlCol="0">
            <a:spAutoFit/>
          </a:bodyPr>
          <a:lstStyle/>
          <a:p>
            <a:pPr algn="ctr"/>
            <a:r>
              <a:rPr lang="en-US" sz="3200" b="1" dirty="0">
                <a:solidFill>
                  <a:srgbClr val="0C70AC"/>
                </a:solidFill>
              </a:rPr>
              <a:t>TechOps Guide</a:t>
            </a:r>
          </a:p>
        </p:txBody>
      </p:sp>
      <p:sp>
        <p:nvSpPr>
          <p:cNvPr id="9" name="Content Placeholder 1">
            <a:extLst>
              <a:ext uri="{FF2B5EF4-FFF2-40B4-BE49-F238E27FC236}">
                <a16:creationId xmlns:a16="http://schemas.microsoft.com/office/drawing/2014/main" id="{0C645B19-C3CF-1D75-B52E-089342475D48}"/>
              </a:ext>
            </a:extLst>
          </p:cNvPr>
          <p:cNvSpPr txBox="1">
            <a:spLocks/>
          </p:cNvSpPr>
          <p:nvPr/>
        </p:nvSpPr>
        <p:spPr>
          <a:xfrm>
            <a:off x="760743" y="1195200"/>
            <a:ext cx="10618993" cy="4988243"/>
          </a:xfrm>
          <a:prstGeom prst="rect">
            <a:avLst/>
          </a:prstGeom>
        </p:spPr>
        <p:txBody>
          <a:bodyPr/>
          <a:lstStyle>
            <a:lvl1pPr marL="228600" indent="-228600" algn="l" defTabSz="914400" rtl="0" eaLnBrk="1" latinLnBrk="0" hangingPunct="1">
              <a:lnSpc>
                <a:spcPct val="90000"/>
              </a:lnSpc>
              <a:spcBef>
                <a:spcPts val="1000"/>
              </a:spcBef>
              <a:buClr>
                <a:srgbClr val="0C70A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C70A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C70AC"/>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C70AC"/>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C70A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b="1" dirty="0">
                <a:solidFill>
                  <a:srgbClr val="0C70AC"/>
                </a:solidFill>
              </a:rPr>
              <a:t>Identified Solutions</a:t>
            </a:r>
          </a:p>
          <a:p>
            <a:pPr>
              <a:spcBef>
                <a:spcPts val="500"/>
              </a:spcBef>
              <a:spcAft>
                <a:spcPts val="500"/>
              </a:spcAft>
            </a:pPr>
            <a:r>
              <a:rPr lang="en-US" sz="2350" dirty="0"/>
              <a:t>Developed targeted R&amp;I, training, and outreach initiatives leveraging Delphi Survey insights, also addressing key global challenges aligned with the AESS mission, as well as regional and demographic diversity gaps (</a:t>
            </a:r>
            <a:r>
              <a:rPr lang="en-US" sz="2350" b="1" dirty="0"/>
              <a:t>AESS FALCON Innovation Program</a:t>
            </a:r>
            <a:r>
              <a:rPr lang="en-US" sz="2350" dirty="0"/>
              <a:t>).</a:t>
            </a:r>
          </a:p>
          <a:p>
            <a:pPr>
              <a:spcBef>
                <a:spcPts val="500"/>
              </a:spcBef>
              <a:spcAft>
                <a:spcPts val="500"/>
              </a:spcAft>
            </a:pPr>
            <a:endParaRPr lang="en-US" sz="100" dirty="0"/>
          </a:p>
          <a:p>
            <a:pPr>
              <a:spcBef>
                <a:spcPts val="500"/>
              </a:spcBef>
              <a:spcAft>
                <a:spcPts val="500"/>
              </a:spcAft>
            </a:pPr>
            <a:r>
              <a:rPr lang="en-US" sz="2350" dirty="0"/>
              <a:t>Defined and implement standard procedures for TWG and TP establishment, membership selection, and reporting.</a:t>
            </a:r>
          </a:p>
          <a:p>
            <a:pPr>
              <a:spcBef>
                <a:spcPts val="500"/>
              </a:spcBef>
              <a:spcAft>
                <a:spcPts val="500"/>
              </a:spcAft>
            </a:pPr>
            <a:r>
              <a:rPr lang="en-US" sz="2350" dirty="0"/>
              <a:t>Defined minimum expectations and KPIs for TWGs to evolve into TPs (if desired).</a:t>
            </a:r>
          </a:p>
          <a:p>
            <a:pPr>
              <a:spcBef>
                <a:spcPts val="500"/>
              </a:spcBef>
              <a:spcAft>
                <a:spcPts val="500"/>
              </a:spcAft>
            </a:pPr>
            <a:r>
              <a:rPr lang="en-US" sz="2350" dirty="0"/>
              <a:t>Defined clear and consistent criteria for TP and TWG discontinuation.</a:t>
            </a:r>
          </a:p>
          <a:p>
            <a:pPr>
              <a:spcBef>
                <a:spcPts val="500"/>
              </a:spcBef>
              <a:spcAft>
                <a:spcPts val="500"/>
              </a:spcAft>
            </a:pPr>
            <a:r>
              <a:rPr lang="en-US" sz="2350" dirty="0"/>
              <a:t>Proposed a dedicated funding allocation mechanism for TWGs (ensuring independence from TPs).</a:t>
            </a:r>
          </a:p>
          <a:p>
            <a:pPr>
              <a:spcBef>
                <a:spcPts val="500"/>
              </a:spcBef>
              <a:spcAft>
                <a:spcPts val="500"/>
              </a:spcAft>
            </a:pPr>
            <a:r>
              <a:rPr lang="en-US" sz="2350" dirty="0"/>
              <a:t>Ensured support for TechOps Summit administrative and logistical needs.</a:t>
            </a:r>
          </a:p>
        </p:txBody>
      </p:sp>
    </p:spTree>
    <p:extLst>
      <p:ext uri="{BB962C8B-B14F-4D97-AF65-F5344CB8AC3E}">
        <p14:creationId xmlns:p14="http://schemas.microsoft.com/office/powerpoint/2010/main" val="1199679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7adc8ff-f4a3-4a14-9c0d-84b4985de0d2}" enabled="1" method="Privileged" siteId="{8331b18d-2d87-48ef-a35f-ac8818ebf9b4}" contentBits="0" removed="0"/>
</clbl:labelList>
</file>

<file path=docProps/app.xml><?xml version="1.0" encoding="utf-8"?>
<Properties xmlns="http://schemas.openxmlformats.org/officeDocument/2006/extended-properties" xmlns:vt="http://schemas.openxmlformats.org/officeDocument/2006/docPropsVTypes">
  <TotalTime>1503</TotalTime>
  <Words>5970</Words>
  <Application>Microsoft Office PowerPoint</Application>
  <PresentationFormat>Widescreen</PresentationFormat>
  <Paragraphs>571</Paragraphs>
  <Slides>46</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MS PGothic</vt:lpstr>
      <vt:lpstr>Aptos</vt:lpstr>
      <vt:lpstr>Aptos Narrow</vt:lpstr>
      <vt:lpstr>Arial</vt:lpstr>
      <vt:lpstr>Calibri</vt:lpstr>
      <vt:lpstr>Gill Sans MT</vt:lpstr>
      <vt:lpstr>LucidaGrande</vt:lpstr>
      <vt:lpstr>SF Pro Text</vt:lpstr>
      <vt:lpstr>Verdana</vt:lpstr>
      <vt:lpstr>Wingdings</vt:lpstr>
      <vt:lpstr>Office Theme</vt:lpstr>
      <vt:lpstr>PowerPoint Presentation</vt:lpstr>
      <vt:lpstr>AESS Technical Operations</vt:lpstr>
      <vt:lpstr>2025 Accomplishments</vt:lpstr>
      <vt:lpstr>2025 Accomplishments</vt:lpstr>
      <vt:lpstr>2026 Objectives</vt:lpstr>
      <vt:lpstr>2026 Objectives</vt:lpstr>
      <vt:lpstr>2026 Objectives</vt:lpstr>
      <vt:lpstr>Issues / Show-stoppers </vt:lpstr>
      <vt:lpstr>TechOps Action Items Progress</vt:lpstr>
      <vt:lpstr>TechOps Action Items Progress</vt:lpstr>
      <vt:lpstr>TechOps Action Items</vt:lpstr>
      <vt:lpstr>TechOps Action Items</vt:lpstr>
      <vt:lpstr>TechOps Action Items</vt:lpstr>
      <vt:lpstr>TechOps Action Items Register</vt:lpstr>
      <vt:lpstr>TechOps Motion 1</vt:lpstr>
      <vt:lpstr>TechOps Motion 1</vt:lpstr>
      <vt:lpstr>TechOps Motion 2</vt:lpstr>
      <vt:lpstr>TechOps Motion 3</vt:lpstr>
      <vt:lpstr>Contributions from Technical Panels and Technical Working Groups  NOTE: The full slide packs from the TP/TWG Chairs (Semi-Annual Reports)                          are included in the BoG Documentation as Supplementary Material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the Navigation Systems Panel (NSP)</vt:lpstr>
      <vt:lpstr>About the Navigation Systems Panel (NSP)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Hough,Mackenzie C</dc:creator>
  <cp:lastModifiedBy>Roberto Sabatini</cp:lastModifiedBy>
  <cp:revision>77</cp:revision>
  <dcterms:created xsi:type="dcterms:W3CDTF">2020-06-23T20:53:44Z</dcterms:created>
  <dcterms:modified xsi:type="dcterms:W3CDTF">2026-05-16T16:40:54Z</dcterms:modified>
</cp:coreProperties>
</file>