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45" r:id="rId2"/>
    <p:sldId id="448" r:id="rId3"/>
    <p:sldId id="451" r:id="rId4"/>
    <p:sldId id="455" r:id="rId5"/>
    <p:sldId id="454" r:id="rId6"/>
    <p:sldId id="44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70A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0" autoAdjust="0"/>
    <p:restoredTop sz="94660"/>
  </p:normalViewPr>
  <p:slideViewPr>
    <p:cSldViewPr snapToGrid="0">
      <p:cViewPr>
        <p:scale>
          <a:sx n="78" d="100"/>
          <a:sy n="78" d="100"/>
        </p:scale>
        <p:origin x="854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F30DD-E43C-CA4B-A5FB-77BBC5ADDAB7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40F3D1-4F9A-AB43-BBB2-4BBDABDECC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653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  <p:pic>
        <p:nvPicPr>
          <p:cNvPr id="10" name="Picture 9" descr="A picture containing text, clipart, tableware, dishware&#10;&#10;Description automatically generated">
            <a:extLst>
              <a:ext uri="{FF2B5EF4-FFF2-40B4-BE49-F238E27FC236}">
                <a16:creationId xmlns:a16="http://schemas.microsoft.com/office/drawing/2014/main" id="{6EFF700F-D452-40A2-82D4-79EA0689EF5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05" y="2301364"/>
            <a:ext cx="3726659" cy="190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853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2E70E-167B-4E52-9956-3A3A314DA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1pPr>
            <a:lvl2pPr marL="6858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2pPr>
            <a:lvl3pPr marL="11430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3pPr>
            <a:lvl4pPr marL="16002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4pPr>
            <a:lvl5pPr marL="2057400" indent="-228600">
              <a:buClr>
                <a:srgbClr val="0C70AC"/>
              </a:buClr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113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34E2BE-1B65-4750-996B-B5D554B5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724183" y="6483675"/>
            <a:ext cx="457200" cy="365125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rgbClr val="0C70AC"/>
                </a:solidFill>
              </a:defRPr>
            </a:lvl1pPr>
          </a:lstStyle>
          <a:p>
            <a:pPr algn="ctr"/>
            <a:fld id="{DEAABB4B-B7FE-4F54-9EF3-4A934A90687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81AF724-15D2-4C5E-B028-1617845D1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  <a:prstGeom prst="rect">
            <a:avLst/>
          </a:prstGeom>
        </p:spPr>
        <p:txBody>
          <a:bodyPr/>
          <a:lstStyle>
            <a:lvl1pPr>
              <a:defRPr sz="3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1922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CFC8D-FAC4-4880-9373-C4D5AD998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12925"/>
            <a:ext cx="9144000" cy="1381125"/>
          </a:xfrm>
          <a:prstGeom prst="rect">
            <a:avLst/>
          </a:prstGeo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2219A-6810-4BBB-BB70-7005CC1E5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05C51-B209-4AF4-A68D-B977A2230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787BDBF-4B56-4187-8D30-4D0B5C912ECE}" type="datetimeFigureOut">
              <a:rPr lang="en-US" smtClean="0"/>
              <a:t>5/4/2026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C03980-8E73-44A4-A6C0-9FC92EA60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A60794-8A42-43BE-A706-169A361947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ABB4B-B7FE-4F54-9EF3-4A934A9068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Rectangle&#10;&#10;Description automatically generated with medium confidence">
            <a:extLst>
              <a:ext uri="{FF2B5EF4-FFF2-40B4-BE49-F238E27FC236}">
                <a16:creationId xmlns:a16="http://schemas.microsoft.com/office/drawing/2014/main" id="{8CE9E921-0597-4FF4-94CC-D20ADC7E25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85"/>
            <a:ext cx="12192000" cy="6854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90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08C4F7AF-98CF-43AB-B43B-1DF54CF9AE1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1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4" r:id="rId3"/>
    <p:sldLayoutId id="214748366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A131C-F095-48E5-8B44-E138AD540F6F}"/>
              </a:ext>
            </a:extLst>
          </p:cNvPr>
          <p:cNvSpPr>
            <a:spLocks noGrp="1"/>
          </p:cNvSpPr>
          <p:nvPr/>
        </p:nvSpPr>
        <p:spPr>
          <a:xfrm>
            <a:off x="4827402" y="2016895"/>
            <a:ext cx="6881887" cy="9982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rgbClr val="0066A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r>
              <a:rPr lang="en-US" sz="3600" dirty="0">
                <a:solidFill>
                  <a:schemeClr val="bg1"/>
                </a:solidFill>
              </a:rPr>
              <a:t>IEEE Aerospace Electronic Systems</a:t>
            </a:r>
            <a:br>
              <a:rPr lang="en-US" sz="3600" dirty="0">
                <a:solidFill>
                  <a:schemeClr val="bg1"/>
                </a:solidFill>
              </a:rPr>
            </a:br>
            <a:r>
              <a:rPr lang="en-US" sz="2400" dirty="0">
                <a:solidFill>
                  <a:schemeClr val="bg1"/>
                </a:solidFill>
              </a:rPr>
              <a:t>Undergraduate Student Representative Report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1FB642-C925-470D-A2D9-02A0B8114332}"/>
              </a:ext>
            </a:extLst>
          </p:cNvPr>
          <p:cNvSpPr>
            <a:spLocks noGrp="1"/>
          </p:cNvSpPr>
          <p:nvPr/>
        </p:nvSpPr>
        <p:spPr>
          <a:xfrm>
            <a:off x="4827402" y="3222436"/>
            <a:ext cx="6881887" cy="2263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None/>
              <a:defRPr sz="2800" b="1" i="1" kern="1200">
                <a:solidFill>
                  <a:schemeClr val="tx1">
                    <a:lumMod val="50000"/>
                    <a:lumOff val="50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900" dirty="0">
                <a:solidFill>
                  <a:schemeClr val="bg1">
                    <a:lumMod val="85000"/>
                  </a:schemeClr>
                </a:solidFill>
              </a:rPr>
              <a:t>Peter Voegeli</a:t>
            </a:r>
          </a:p>
          <a:p>
            <a:endParaRPr lang="en-US" sz="1300" dirty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AESS Board of Governors Meeting – Spring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15-16 May 2026</a:t>
            </a:r>
          </a:p>
          <a:p>
            <a:r>
              <a:rPr lang="en-US" sz="2200" dirty="0">
                <a:solidFill>
                  <a:schemeClr val="bg1">
                    <a:lumMod val="85000"/>
                  </a:schemeClr>
                </a:solidFill>
              </a:rPr>
              <a:t>Phoenix, AZ, USA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3D93294-1B0A-0CDC-04FE-489629AC3C36}"/>
              </a:ext>
            </a:extLst>
          </p:cNvPr>
          <p:cNvSpPr txBox="1"/>
          <p:nvPr/>
        </p:nvSpPr>
        <p:spPr>
          <a:xfrm>
            <a:off x="1438" y="6558385"/>
            <a:ext cx="60945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842216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A2E3DE-5557-F5DD-3560-36521D41C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Undergraduates have a vaguer relationship with IEEE</a:t>
            </a:r>
          </a:p>
          <a:p>
            <a:pPr lvl="1"/>
            <a:r>
              <a:rPr lang="en-US" dirty="0"/>
              <a:t>Until more specific graduate coursework, IEEE appears homogenous</a:t>
            </a:r>
          </a:p>
          <a:p>
            <a:r>
              <a:rPr lang="en-US" dirty="0"/>
              <a:t>Unless, they have experience with a society and its areas of interest via a branch at their university</a:t>
            </a:r>
          </a:p>
          <a:p>
            <a:r>
              <a:rPr lang="en-US" dirty="0"/>
              <a:t>Once they begin to build experience with AESS, their future work will be more geared towards continued participation in the field to continue to build their expertise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22188D2-173B-2608-41B9-6668636D9A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Increase Undergraduate Membership/Involvement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E43DC8-F86E-6E27-FB41-86D95AB7CDF3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401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6272C7-F739-AF5E-3EF7-3A08869028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success of branches is based on quality and enthusiasm of branch leadership</a:t>
            </a:r>
          </a:p>
          <a:p>
            <a:r>
              <a:rPr lang="en-US" dirty="0"/>
              <a:t>Reduce the barrier of entry/continued engagement</a:t>
            </a:r>
          </a:p>
          <a:p>
            <a:pPr lvl="1"/>
            <a:r>
              <a:rPr lang="en-US" dirty="0"/>
              <a:t>Especially important to energize students who are starting a branch</a:t>
            </a:r>
          </a:p>
          <a:p>
            <a:r>
              <a:rPr lang="en-US" dirty="0"/>
              <a:t>Disseminate and promote previous student branch events</a:t>
            </a:r>
          </a:p>
          <a:p>
            <a:pPr lvl="1"/>
            <a:r>
              <a:rPr lang="en-US" dirty="0"/>
              <a:t>Reduce the barrier to entry for branches to plan events by creating a centralized resource to find examples of successful events</a:t>
            </a:r>
          </a:p>
          <a:p>
            <a:pPr lvl="1"/>
            <a:r>
              <a:rPr lang="en-US" dirty="0"/>
              <a:t>Inspire events in other branches</a:t>
            </a:r>
          </a:p>
          <a:p>
            <a:pPr lvl="1"/>
            <a:r>
              <a:rPr lang="en-US" dirty="0"/>
              <a:t>Rework the criteria for a successful to branch to encourage these branches to share more about the event than just the </a:t>
            </a:r>
            <a:r>
              <a:rPr lang="en-US" dirty="0" err="1"/>
              <a:t>vTools</a:t>
            </a:r>
            <a:r>
              <a:rPr lang="en-US" dirty="0"/>
              <a:t> description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541038F-015C-6A8B-B929-B95F9AB07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Strengthen Student Branches</a:t>
            </a:r>
          </a:p>
        </p:txBody>
      </p:sp>
    </p:spTree>
    <p:extLst>
      <p:ext uri="{BB962C8B-B14F-4D97-AF65-F5344CB8AC3E}">
        <p14:creationId xmlns:p14="http://schemas.microsoft.com/office/powerpoint/2010/main" val="2985113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CB4B21-403C-DF38-C1AC-DE8B9003C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Increase interconnectivity of branches with each other</a:t>
            </a:r>
          </a:p>
          <a:p>
            <a:r>
              <a:rPr lang="en-US" dirty="0"/>
              <a:t>Connect student branches with nearby opportunities</a:t>
            </a:r>
          </a:p>
          <a:p>
            <a:r>
              <a:rPr lang="en-US" dirty="0"/>
              <a:t>Promote cooperation amongst student branches with sister societies' branches</a:t>
            </a:r>
          </a:p>
          <a:p>
            <a:pPr lvl="1"/>
            <a:r>
              <a:rPr lang="en-US" dirty="0"/>
              <a:t>Even at large universities, branches go through waves of engagement</a:t>
            </a:r>
          </a:p>
          <a:p>
            <a:pPr lvl="1"/>
            <a:r>
              <a:rPr lang="en-US" dirty="0"/>
              <a:t>Working with Sister Societies can increase the number of people engaged and help years with fewer AESS members still host events</a:t>
            </a:r>
          </a:p>
          <a:p>
            <a:pPr lvl="1"/>
            <a:r>
              <a:rPr lang="en-US" dirty="0"/>
              <a:t>Sister Societies can promote AESS even when there is not an active branch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D853C68-B193-97CC-77DE-7A3E73921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Strengthen Student Branches</a:t>
            </a:r>
          </a:p>
        </p:txBody>
      </p:sp>
    </p:spTree>
    <p:extLst>
      <p:ext uri="{BB962C8B-B14F-4D97-AF65-F5344CB8AC3E}">
        <p14:creationId xmlns:p14="http://schemas.microsoft.com/office/powerpoint/2010/main" val="3946962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FBDDD7-305D-71AD-1BCE-BFE04AF8CA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2E796C9-1DAF-4E23-082F-582F99D343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 resources clearer</a:t>
            </a:r>
          </a:p>
          <a:p>
            <a:pPr lvl="1"/>
            <a:r>
              <a:rPr lang="en-US" dirty="0"/>
              <a:t>Good resources, but may be hard to find for prospective members</a:t>
            </a:r>
          </a:p>
          <a:p>
            <a:pPr lvl="1"/>
            <a:r>
              <a:rPr lang="en-US" dirty="0"/>
              <a:t>Website is slightly encompassing for people who visit for the first time</a:t>
            </a:r>
          </a:p>
          <a:p>
            <a:pPr lvl="1"/>
            <a:r>
              <a:rPr lang="en-US" dirty="0"/>
              <a:t>Undergraduates have less familiarity with terminology and have a harder time grasping the specifics of AESS and how it compares against other societies</a:t>
            </a:r>
          </a:p>
          <a:p>
            <a:r>
              <a:rPr lang="en-US" dirty="0"/>
              <a:t>Mentorship</a:t>
            </a:r>
          </a:p>
          <a:p>
            <a:pPr lvl="1"/>
            <a:r>
              <a:rPr lang="en-US" dirty="0"/>
              <a:t>Would there be reasonable support from AESS members to justify augmenting the current mentorship program to expand to internships for AESS member students?</a:t>
            </a:r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60D9993-AD0F-DE58-BD92-EDE60D280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Strengthen Undergraduate Membership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55682-A02F-A0A5-2780-52BBA25484D9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962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DC198D4-AEE5-DD59-EAB4-B7217BEC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4807" y="1188720"/>
            <a:ext cx="10618993" cy="4988243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66A1"/>
              </a:buClr>
              <a:buFont typeface="LucidaGrande" charset="0"/>
              <a:buChar char="▸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LucidaGrande" charset="0"/>
              <a:buChar char="-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Wingdings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66A1"/>
              </a:buClr>
              <a:buFont typeface="Courier New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Create framework for branches to share events by August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/>
              <a:t>Add examples from previous events on </a:t>
            </a:r>
            <a:r>
              <a:rPr lang="en-US" sz="2400" dirty="0" err="1"/>
              <a:t>vTools</a:t>
            </a:r>
            <a:endParaRPr lang="en-US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Find ways to change the website’s UI and text more approachable for those with less experience with AESS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Explore the mentorship and help expand the participation from both mentors and mentees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If you have any other ideas, they would be appreciated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7BE801-5E3E-5C8F-E06F-28D7DC15F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4807" y="59679"/>
            <a:ext cx="10515600" cy="483395"/>
          </a:xfrm>
        </p:spPr>
        <p:txBody>
          <a:bodyPr/>
          <a:lstStyle/>
          <a:p>
            <a:r>
              <a:rPr lang="en-US" dirty="0"/>
              <a:t>Action Plan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4D1853D-C9DF-83E9-4F31-71622D5736B4}"/>
              </a:ext>
            </a:extLst>
          </p:cNvPr>
          <p:cNvSpPr txBox="1"/>
          <p:nvPr/>
        </p:nvSpPr>
        <p:spPr>
          <a:xfrm>
            <a:off x="166059" y="6428989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IEEE Confidential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62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adc8ff-f4a3-4a14-9c0d-84b4985de0d2}" enabled="1" method="Privileged" siteId="{8331b18d-2d87-48ef-a35f-ac8818ebf9b4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6545</TotalTime>
  <Words>402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Arial</vt:lpstr>
      <vt:lpstr>Calibri</vt:lpstr>
      <vt:lpstr>Office Theme</vt:lpstr>
      <vt:lpstr>PowerPoint Presentation</vt:lpstr>
      <vt:lpstr>Increase Undergraduate Membership/Involvement</vt:lpstr>
      <vt:lpstr>Strengthen Student Branches</vt:lpstr>
      <vt:lpstr>Strengthen Student Branches</vt:lpstr>
      <vt:lpstr>Strengthen Undergraduate Membership</vt:lpstr>
      <vt:lpstr>Action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Hough,Mackenzie C</dc:creator>
  <cp:lastModifiedBy>Peter Voegeli</cp:lastModifiedBy>
  <cp:revision>70</cp:revision>
  <dcterms:created xsi:type="dcterms:W3CDTF">2020-06-23T20:53:44Z</dcterms:created>
  <dcterms:modified xsi:type="dcterms:W3CDTF">2026-05-08T21:05:39Z</dcterms:modified>
</cp:coreProperties>
</file>