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4" roundtripDataSignature="AMtx7mghOHuGky9Qy32AK1S+hUBklX3m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9220f5863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3e9220f5863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9220f5863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3e9220f5863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9220f5863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3e9220f5863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e9220f5863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3e9220f5863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e9220f5863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3e9220f5863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2d3e0dbe3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2d3e0dbe3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52d3e0dbe3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/>
          <p:nvPr>
            <p:ph type="ctrTitle"/>
          </p:nvPr>
        </p:nvSpPr>
        <p:spPr>
          <a:xfrm>
            <a:off x="1524000" y="1812925"/>
            <a:ext cx="9144000" cy="1381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ctangle&#10;&#10;Description automatically generated with medium confidence" id="17" name="Google Shape;1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785"/>
            <a:ext cx="12192000" cy="68544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, tableware, dishware&#10;&#10;Description automatically generated" id="18" name="Google Shape;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05" y="2301364"/>
            <a:ext cx="3726659" cy="1909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6" name="Google Shape;66;p1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ertical Title and Text">
  <p:cSld name="1_Vertical Title and 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/>
          <p:nvPr>
            <p:ph idx="1" type="body"/>
          </p:nvPr>
        </p:nvSpPr>
        <p:spPr>
          <a:xfrm>
            <a:off x="734807" y="1188720"/>
            <a:ext cx="10618993" cy="4988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70AC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0A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0A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0A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70A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7"/>
          <p:cNvSpPr txBox="1"/>
          <p:nvPr>
            <p:ph type="title"/>
          </p:nvPr>
        </p:nvSpPr>
        <p:spPr>
          <a:xfrm>
            <a:off x="734807" y="59679"/>
            <a:ext cx="10515600" cy="483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b="1" i="0" sz="3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Vertical Title and Text">
  <p:cSld name="2_Vertical Title and 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/>
          <p:nvPr/>
        </p:nvSpPr>
        <p:spPr>
          <a:xfrm>
            <a:off x="734807" y="76237"/>
            <a:ext cx="8983291" cy="5533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Pts val="3400"/>
              <a:buFont typeface="Calibri"/>
              <a:buNone/>
            </a:pPr>
            <a:r>
              <a:t/>
            </a:r>
            <a:endParaRPr b="1" i="0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8"/>
          <p:cNvSpPr txBox="1"/>
          <p:nvPr>
            <p:ph type="title"/>
          </p:nvPr>
        </p:nvSpPr>
        <p:spPr>
          <a:xfrm>
            <a:off x="300318" y="114113"/>
            <a:ext cx="10515600" cy="710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b="1" i="0" sz="3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0C70A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9"/>
          <p:cNvSpPr txBox="1"/>
          <p:nvPr>
            <p:ph type="title"/>
          </p:nvPr>
        </p:nvSpPr>
        <p:spPr>
          <a:xfrm>
            <a:off x="734807" y="59679"/>
            <a:ext cx="10515600" cy="483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b="1" i="0" sz="3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9"/>
          <p:cNvSpPr txBox="1"/>
          <p:nvPr>
            <p:ph idx="1" type="body"/>
          </p:nvPr>
        </p:nvSpPr>
        <p:spPr>
          <a:xfrm>
            <a:off x="735013" y="1189038"/>
            <a:ext cx="10618787" cy="4987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Pts val="2200"/>
              <a:buFont typeface="Merriweather Sans"/>
              <a:buChar char="▸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6A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6A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6A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6A1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" name="Google Shape;34;p1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1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1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Google Shape;45;p1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1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1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1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background pattern&#10;&#10;Description automatically generated" id="10" name="Google Shape;10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4827402" y="2016895"/>
            <a:ext cx="6881887" cy="9982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IEEE Aerospace Electronic Systems</a:t>
            </a:r>
            <a:br>
              <a:rPr b="1" i="0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Membership Services</a:t>
            </a:r>
            <a:endParaRPr b="1" i="0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4827402" y="3222436"/>
            <a:ext cx="6881887" cy="22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Pts val="2900"/>
              <a:buFont typeface="Merriweather Sans"/>
              <a:buNone/>
            </a:pPr>
            <a:r>
              <a:rPr b="1" i="1" lang="en-US" sz="29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Abir TABARKI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Pts val="1300"/>
              <a:buFont typeface="Merriweather Sans"/>
              <a:buNone/>
            </a:pPr>
            <a:r>
              <a:t/>
            </a:r>
            <a:endParaRPr b="1" i="1" sz="130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Pts val="2200"/>
              <a:buFont typeface="Merriweather Sans"/>
              <a:buNone/>
            </a:pPr>
            <a:r>
              <a:rPr b="1" i="1" lang="en-US" sz="22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AESS Board of Governors Meeting – Spring 2026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Pts val="2200"/>
              <a:buFont typeface="Merriweather Sans"/>
              <a:buNone/>
            </a:pPr>
            <a:r>
              <a:rPr b="1" i="1" lang="en-US" sz="22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b="1" i="1" lang="en-US" sz="22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-16 May 2026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Pts val="2200"/>
              <a:buFont typeface="Merriweather Sans"/>
              <a:buNone/>
            </a:pPr>
            <a:r>
              <a:rPr b="1" i="1" lang="en-US" sz="22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Phoenix</a:t>
            </a:r>
            <a:r>
              <a:rPr b="1" i="1" lang="en-US" sz="22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, Arizona, USA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type="title"/>
          </p:nvPr>
        </p:nvSpPr>
        <p:spPr>
          <a:xfrm>
            <a:off x="734807" y="59679"/>
            <a:ext cx="10515600" cy="483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202</a:t>
            </a:r>
            <a:r>
              <a:rPr lang="en-US"/>
              <a:t>6 </a:t>
            </a:r>
            <a:r>
              <a:rPr lang="en-US">
                <a:solidFill>
                  <a:schemeClr val="lt1"/>
                </a:solidFill>
              </a:rPr>
              <a:t>Objectives</a:t>
            </a:r>
            <a:endParaRPr/>
          </a:p>
        </p:txBody>
      </p:sp>
      <p:sp>
        <p:nvSpPr>
          <p:cNvPr id="92" name="Google Shape;92;p2"/>
          <p:cNvSpPr txBox="1"/>
          <p:nvPr>
            <p:ph idx="1" type="body"/>
          </p:nvPr>
        </p:nvSpPr>
        <p:spPr>
          <a:xfrm>
            <a:off x="735013" y="1189038"/>
            <a:ext cx="10618787" cy="4987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a smooth transition from student membership to Young Professionals (YP) engagement by creating initiatives that help recent graduates stay connected and involved within IEEE.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 more networking and mentorship sessions to strengthen connections between students, Young Professionals, industry experts, and IEEE leaders.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diversity, inclusion, and a strong sense of community by encouraging participation from members of different backgrounds and fostering a welcoming environment for all.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6A1"/>
              </a:buClr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34807" y="3094039"/>
            <a:ext cx="10306573" cy="2003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Pts val="2200"/>
              <a:buFont typeface="Merriweather Sans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Pts val="2200"/>
              <a:buFont typeface="Merriweather Sans"/>
              <a:buNone/>
            </a:pPr>
            <a:r>
              <a:t/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e9220f5863_0_4"/>
          <p:cNvSpPr txBox="1"/>
          <p:nvPr>
            <p:ph type="title"/>
          </p:nvPr>
        </p:nvSpPr>
        <p:spPr>
          <a:xfrm>
            <a:off x="734807" y="59679"/>
            <a:ext cx="105156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What we did so far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9" name="Google Shape;99;g3e9220f5863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350" y="1217329"/>
            <a:ext cx="3429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3e9220f5863_0_4"/>
          <p:cNvSpPr txBox="1"/>
          <p:nvPr/>
        </p:nvSpPr>
        <p:spPr>
          <a:xfrm>
            <a:off x="1265825" y="60460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IEEE Rising stars 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01" name="Google Shape;101;g3e9220f5863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2550" y="975125"/>
            <a:ext cx="7223050" cy="4814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3e9220f5863_0_4"/>
          <p:cNvSpPr txBox="1"/>
          <p:nvPr/>
        </p:nvSpPr>
        <p:spPr>
          <a:xfrm>
            <a:off x="4868975" y="6024483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IEEE Mga meeting 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e9220f5863_0_16"/>
          <p:cNvSpPr txBox="1"/>
          <p:nvPr>
            <p:ph type="title"/>
          </p:nvPr>
        </p:nvSpPr>
        <p:spPr>
          <a:xfrm>
            <a:off x="734807" y="59679"/>
            <a:ext cx="105156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What we did so far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8" name="Google Shape;108;g3e9220f5863_0_16"/>
          <p:cNvSpPr txBox="1"/>
          <p:nvPr/>
        </p:nvSpPr>
        <p:spPr>
          <a:xfrm>
            <a:off x="1265825" y="6046075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Online Talks /webinars and workshops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9" name="Google Shape;109;g3e9220f5863_0_16"/>
          <p:cNvSpPr txBox="1"/>
          <p:nvPr/>
        </p:nvSpPr>
        <p:spPr>
          <a:xfrm>
            <a:off x="4868975" y="6024483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IEEE TSYP aess representation 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10" name="Google Shape;110;g3e9220f5863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400" y="1342088"/>
            <a:ext cx="3123900" cy="3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e9220f5863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6125" y="1272663"/>
            <a:ext cx="8087475" cy="40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e9220f5863_0_26"/>
          <p:cNvSpPr txBox="1"/>
          <p:nvPr>
            <p:ph type="title"/>
          </p:nvPr>
        </p:nvSpPr>
        <p:spPr>
          <a:xfrm>
            <a:off x="734807" y="59679"/>
            <a:ext cx="105156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What we did so far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7" name="Google Shape;117;g3e9220f5863_0_26"/>
          <p:cNvSpPr txBox="1"/>
          <p:nvPr/>
        </p:nvSpPr>
        <p:spPr>
          <a:xfrm>
            <a:off x="1135350" y="1348425"/>
            <a:ext cx="7204500" cy="14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IEEE Young Professionals Networking Event – IEEE Radar Conference, Phoenix, Arizona, USA : Done!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IEEE Young Professionals Session – IEEE Space, India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IEEE Young Professionals Activity – IEEE ISAC, Portugal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18" name="Google Shape;118;g3e9220f5863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375" y="2695450"/>
            <a:ext cx="4940900" cy="37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e9220f5863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9675" y="2695450"/>
            <a:ext cx="4940900" cy="37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e9220f5863_0_43"/>
          <p:cNvSpPr txBox="1"/>
          <p:nvPr>
            <p:ph type="title"/>
          </p:nvPr>
        </p:nvSpPr>
        <p:spPr>
          <a:xfrm>
            <a:off x="734807" y="59679"/>
            <a:ext cx="105156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IEEE YP Networking and Mentoring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5" name="Google Shape;125;g3e9220f5863_0_43"/>
          <p:cNvSpPr txBox="1"/>
          <p:nvPr/>
        </p:nvSpPr>
        <p:spPr>
          <a:xfrm>
            <a:off x="1135350" y="1348425"/>
            <a:ext cx="720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IEEE Tunisia syp  AESS Mentroship Program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6" name="Google Shape;126;g3e9220f5863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75" y="2098600"/>
            <a:ext cx="4576800" cy="34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e9220f5863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8700" y="2098600"/>
            <a:ext cx="5065452" cy="329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e9220f5863_0_52"/>
          <p:cNvSpPr txBox="1"/>
          <p:nvPr>
            <p:ph type="title"/>
          </p:nvPr>
        </p:nvSpPr>
        <p:spPr>
          <a:xfrm>
            <a:off x="734807" y="59679"/>
            <a:ext cx="105156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IEEE YP Networking and Mentoring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3" name="Google Shape;133;g3e9220f5863_0_52"/>
          <p:cNvSpPr txBox="1"/>
          <p:nvPr/>
        </p:nvSpPr>
        <p:spPr>
          <a:xfrm>
            <a:off x="1135350" y="1348425"/>
            <a:ext cx="720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IEEE space india </a:t>
            </a:r>
            <a:r>
              <a:rPr lang="en-US">
                <a:solidFill>
                  <a:schemeClr val="dk1"/>
                </a:solidFill>
              </a:rPr>
              <a:t>up</a:t>
            </a:r>
            <a:r>
              <a:rPr lang="en-US">
                <a:solidFill>
                  <a:schemeClr val="dk1"/>
                </a:solidFill>
              </a:rPr>
              <a:t> and mentorship </a:t>
            </a:r>
            <a:r>
              <a:rPr lang="en-US">
                <a:solidFill>
                  <a:schemeClr val="dk1"/>
                </a:solidFill>
              </a:rPr>
              <a:t>program</a:t>
            </a:r>
            <a:r>
              <a:rPr lang="en-US">
                <a:solidFill>
                  <a:schemeClr val="dk1"/>
                </a:solidFill>
              </a:rPr>
              <a:t> in collaboration with ieee yp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34" name="Google Shape;134;g3e9220f5863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325" y="1973525"/>
            <a:ext cx="9178327" cy="43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2d3e0dbe3_0_3"/>
          <p:cNvSpPr txBox="1"/>
          <p:nvPr>
            <p:ph idx="1" type="body"/>
          </p:nvPr>
        </p:nvSpPr>
        <p:spPr>
          <a:xfrm>
            <a:off x="734807" y="1188720"/>
            <a:ext cx="10619100" cy="498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Objective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Create a diverse and inclusive IEEE Young Professionals (YP) Committee composed of representatives from different regions to strengthen engagement, collaboration, and participation within the community.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Key Goals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Encourage more students and young professionals to get involved in IEEE activities and leadership opportunities.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Ensure representation from different regions, cultures, and technical backgrounds.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Build stronger communication between local chapters, student branches, and Young Professionals.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Promote collaboration on international events, networking sessions, and mentorship initiatives.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Create a supportive community that empowers members through shared experiences and opportunities.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Expected Impact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Increased participation in IEEE AESS YP activities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Stronger global networking opportunities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Better support for students transitioning into Young Professionals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More inclusive and connected IEEE AESS communities worldwide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52d3e0dbe3_0_3"/>
          <p:cNvSpPr txBox="1"/>
          <p:nvPr>
            <p:ph type="title"/>
          </p:nvPr>
        </p:nvSpPr>
        <p:spPr>
          <a:xfrm>
            <a:off x="734807" y="59679"/>
            <a:ext cx="105156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Establishing an IEEE Young Professionals Committee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"/>
          <p:cNvSpPr txBox="1"/>
          <p:nvPr>
            <p:ph idx="1" type="body"/>
          </p:nvPr>
        </p:nvSpPr>
        <p:spPr>
          <a:xfrm>
            <a:off x="734807" y="1188720"/>
            <a:ext cx="10618993" cy="4988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Initiate early preparation for the IEEE AESS SYP 2027 by opening the official call for host applications and identifying interested IEEE regions and chapters.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This will build on the strong success of the </a:t>
            </a: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first and only previous edition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, which de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monstrated high value in: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Increasing engagement of Students and Young Professionals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Strengthening networking and mentorship across IEEE AESS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Encouraging active participation and leadership development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Creating meaningful global collaboration opportunities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The 2027 edition aims to further expand this impact by increasing accessibility, regional involvement, and community-driven organization.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70AC"/>
              </a:buClr>
              <a:buSzPts val="2800"/>
              <a:buFont typeface="Arial"/>
              <a:buNone/>
            </a:pPr>
            <a:r>
              <a:t/>
            </a:r>
            <a:endParaRPr sz="1400"/>
          </a:p>
        </p:txBody>
      </p:sp>
      <p:sp>
        <p:nvSpPr>
          <p:cNvPr id="147" name="Google Shape;147;p3"/>
          <p:cNvSpPr txBox="1"/>
          <p:nvPr>
            <p:ph type="title"/>
          </p:nvPr>
        </p:nvSpPr>
        <p:spPr>
          <a:xfrm>
            <a:off x="734807" y="59679"/>
            <a:ext cx="10515600" cy="483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IEEE AESS SYP 2027 Call for Host &amp; Preparation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48" name="Google Shape;148;p3" title="AESS_SYP 20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488" y="4278400"/>
            <a:ext cx="3239624" cy="20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2020-06-23T20:53:44Z</dcterms:created>
  <dc:creator>Hough,Mackenzie C</dc:creator>
</cp:coreProperties>
</file>