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445" r:id="rId2"/>
    <p:sldId id="457" r:id="rId3"/>
    <p:sldId id="458" r:id="rId4"/>
    <p:sldId id="459" r:id="rId5"/>
    <p:sldId id="440" r:id="rId6"/>
    <p:sldId id="460" r:id="rId7"/>
    <p:sldId id="446" r:id="rId8"/>
    <p:sldId id="448" r:id="rId9"/>
    <p:sldId id="450" r:id="rId10"/>
    <p:sldId id="455" r:id="rId11"/>
    <p:sldId id="461" r:id="rId12"/>
    <p:sldId id="456" r:id="rId13"/>
    <p:sldId id="462" r:id="rId14"/>
    <p:sldId id="45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70A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F30DD-E43C-CA4B-A5FB-77BBC5ADDAB7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0F3D1-4F9A-AB43-BBB2-4BBDABDEC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53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C0FEB-13BF-49E2-AA65-ECB0819A8BC3}"/>
              </a:ext>
            </a:extLst>
          </p:cNvPr>
          <p:cNvSpPr>
            <a:spLocks noGrp="1"/>
          </p:cNvSpPr>
          <p:nvPr userDrawn="1"/>
        </p:nvSpPr>
        <p:spPr>
          <a:xfrm>
            <a:off x="734807" y="76237"/>
            <a:ext cx="8983291" cy="5533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FE6A51-0C90-4250-B4B1-2EF2C892A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18" y="114113"/>
            <a:ext cx="10515600" cy="710640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6019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9F9F1-ADEA-43FA-843B-403AB26F0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9FB9A-D2A1-4AE9-A254-6C639E38B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98BAC1-A068-4411-BE9A-417483ADF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D6CDE-1993-4DA6-97C4-CD04F189E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2E51F-634B-49C0-9CA1-7BB3452E9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30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5D466-98E4-4591-B691-9487944F3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1B2C2-B28A-4289-80C5-D36AF6DC78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838F87-FA44-4454-88AC-AACF0718C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B0F60E-6F02-454A-A1D3-4F4AE6D29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282F6B-41CA-4065-B364-8D5143CEF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10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60312-30E2-4915-A6CD-B137F1523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FADC2D-1BFE-476F-96A8-5477B18E8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B612A-A41D-4DAD-AC72-1B85593B3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6DAC4-BCFC-4965-B9F1-7ECC81AE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63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FD76CE-0001-449E-B549-1413AA2CAF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7AA05D-3E96-4A54-A699-9DAEF341D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ECA7E-C502-4A62-A138-8970A7748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B6D11-9EA4-4A25-B711-D84864227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63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143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87BDBF-4B56-4187-8D30-4D0B5C912EC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pic>
        <p:nvPicPr>
          <p:cNvPr id="10" name="Picture 9" descr="A picture containing text, clipart, tableware, dishware&#10;&#10;Description automatically generated">
            <a:extLst>
              <a:ext uri="{FF2B5EF4-FFF2-40B4-BE49-F238E27FC236}">
                <a16:creationId xmlns:a16="http://schemas.microsoft.com/office/drawing/2014/main" id="{6EFF700F-D452-40A2-82D4-79EA0689EF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5" y="2301364"/>
            <a:ext cx="3726659" cy="190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53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2E70E-167B-4E52-9956-3A3A314DA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99DF7-E8C6-4AE4-A958-1C5EAB5B4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C70AC"/>
                </a:solidFill>
              </a:defRPr>
            </a:lvl1pPr>
          </a:lstStyle>
          <a:p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135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99DF7-E8C6-4AE4-A958-1C5EAB5B4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C70AC"/>
                </a:solidFill>
              </a:defRPr>
            </a:lvl1pPr>
          </a:lstStyle>
          <a:p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661CC10-B7D2-596B-AFD0-19760D053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Please summarize your committees main activities (i.e. conferences, publications, education, member activities, etc.)</a:t>
            </a:r>
          </a:p>
          <a:p>
            <a:pPr lvl="1"/>
            <a:r>
              <a:rPr lang="en-US" dirty="0"/>
              <a:t>Please point out areas and activities that address the SWOT (Strategy, Weaknesses, Opportunities, and Threats) </a:t>
            </a:r>
          </a:p>
          <a:p>
            <a:pPr lvl="1"/>
            <a:r>
              <a:rPr lang="en-US" dirty="0"/>
              <a:t>Define areas that Cross-Committees can strengthen the Opportunities and reduce the Threats.</a:t>
            </a:r>
          </a:p>
        </p:txBody>
      </p:sp>
    </p:spTree>
    <p:extLst>
      <p:ext uri="{BB962C8B-B14F-4D97-AF65-F5344CB8AC3E}">
        <p14:creationId xmlns:p14="http://schemas.microsoft.com/office/powerpoint/2010/main" val="291559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63A2F-B27D-4CE5-88ED-B23A8AF46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41687-F5D4-4762-9801-4DBD4A464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8FE9C-0D24-46A8-B8BB-3C7AADD44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45FFE-81AF-4BA3-9594-A5B9D9E4F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2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618E-C1FF-4406-B935-6E356D520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0733F-1457-4881-A03B-9AB48809BD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6BBB4B-C73A-43E4-A0E1-4A1AD263C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61206-A400-4104-8090-D58A159D2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6D62CD-16D6-4D1C-98B8-E2D838712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8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A1018-601A-48D0-81AB-5726FB288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0EA12-77DD-4DA8-87FD-944D7E046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B12C12-81E3-4EC1-AC98-E5C3BB503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B35DD1-A8A7-4C6A-9A75-0DCF4B2464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EAF422-393A-403B-96E5-F9D80C2C9F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D8B493-3800-4240-A0E8-1727624C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2124BC-FB28-4147-9741-E91E2C782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013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02450-776F-4F03-A967-CA91BE875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B12F86-C5BF-48A3-B662-E2B45C93D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9FFFE-ED73-47A2-AD33-3BF4A1E6A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09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933FD9-3AB7-40DC-9347-AB7628391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84B5FB-C298-4E3E-9403-46CA2016A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8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08C4F7AF-98CF-43AB-B43B-1DF54CF9AE1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62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A131C-F095-48E5-8B44-E138AD540F6F}"/>
              </a:ext>
            </a:extLst>
          </p:cNvPr>
          <p:cNvSpPr>
            <a:spLocks noGrp="1"/>
          </p:cNvSpPr>
          <p:nvPr/>
        </p:nvSpPr>
        <p:spPr>
          <a:xfrm>
            <a:off x="4827402" y="2016895"/>
            <a:ext cx="6881887" cy="9982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IEEE Aerospace Electronic Systems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VP for Awards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FB642-C925-470D-A2D9-02A0B8114332}"/>
              </a:ext>
            </a:extLst>
          </p:cNvPr>
          <p:cNvSpPr>
            <a:spLocks noGrp="1"/>
          </p:cNvSpPr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None/>
              <a:defRPr sz="28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solidFill>
                  <a:schemeClr val="bg1">
                    <a:lumMod val="85000"/>
                  </a:schemeClr>
                </a:solidFill>
              </a:rPr>
              <a:t>Dale Blair</a:t>
            </a:r>
            <a:endParaRPr lang="en-US" sz="18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400" dirty="0">
                <a:solidFill>
                  <a:schemeClr val="bg1">
                    <a:lumMod val="85000"/>
                  </a:schemeClr>
                </a:solidFill>
              </a:rPr>
              <a:t>AESS Board of Governors Meeting – Spring 2026</a:t>
            </a:r>
          </a:p>
          <a:p>
            <a:r>
              <a:rPr lang="en-US" sz="2400" dirty="0">
                <a:solidFill>
                  <a:schemeClr val="bg1">
                    <a:lumMod val="85000"/>
                  </a:schemeClr>
                </a:solidFill>
              </a:rPr>
              <a:t>15 and 16 May 2026</a:t>
            </a:r>
          </a:p>
          <a:p>
            <a:r>
              <a:rPr lang="en-US" sz="2400" dirty="0">
                <a:solidFill>
                  <a:schemeClr val="bg1">
                    <a:lumMod val="85000"/>
                  </a:schemeClr>
                </a:solidFill>
              </a:rPr>
              <a:t>Phoenix, Arizona  USA</a:t>
            </a:r>
          </a:p>
        </p:txBody>
      </p:sp>
    </p:spTree>
    <p:extLst>
      <p:ext uri="{BB962C8B-B14F-4D97-AF65-F5344CB8AC3E}">
        <p14:creationId xmlns:p14="http://schemas.microsoft.com/office/powerpoint/2010/main" val="1842216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67BE801-5E3E-5C8F-E06F-28D7DC15F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Motion(s)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DC198D4-AEE5-DD59-EAB4-B7217BEC4F4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14351" y="1019176"/>
            <a:ext cx="10925174" cy="51577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2800" dirty="0"/>
              <a:t>Move the Walter Fried Award for best paper at the PLANS conference to the new 2026 IEEE Navigation Conference</a:t>
            </a:r>
            <a:r>
              <a:rPr lang="en-US" sz="2800" dirty="0">
                <a:solidFill>
                  <a:prstClr val="black"/>
                </a:solidFill>
              </a:rPr>
              <a:t> that is totally owned by IEEE AESS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Pros: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Promote an IEEE AESS conference and area of interest to members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Award will be fully controlled by IEEE AESS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Cons: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Strain or end of relationship between IEEE AESS and 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Financial Implications: loss of typical income of $25k from ION for PLANS</a:t>
            </a:r>
          </a:p>
        </p:txBody>
      </p:sp>
    </p:spTree>
    <p:extLst>
      <p:ext uri="{BB962C8B-B14F-4D97-AF65-F5344CB8AC3E}">
        <p14:creationId xmlns:p14="http://schemas.microsoft.com/office/powerpoint/2010/main" val="2410988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67BE801-5E3E-5C8F-E06F-28D7DC15F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Motion(s)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DC198D4-AEE5-DD59-EAB4-B7217BEC4F4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14351" y="1019176"/>
            <a:ext cx="10925174" cy="51577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2800" dirty="0"/>
              <a:t>Create </a:t>
            </a:r>
            <a:r>
              <a:rPr lang="en-US" sz="2800" dirty="0" err="1"/>
              <a:t>Kerschner</a:t>
            </a:r>
            <a:r>
              <a:rPr lang="en-US" sz="2800" dirty="0"/>
              <a:t> Award </a:t>
            </a:r>
            <a:r>
              <a:rPr lang="en-US" sz="2800" dirty="0">
                <a:solidFill>
                  <a:prstClr val="black"/>
                </a:solidFill>
              </a:rPr>
              <a:t>for individuals who have made a substantial contribution to the technology of navigation and position equipment, systems, or practices.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Pros: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Engagement of a large segment of IEEE AESS membership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Growth of IEEE AESS membership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Cons: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Strain or end of relationship between IEEE AESS and 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Fundings for award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Financial Implications: $2000 for honorarium, $1000 for plaque and $1500 for travel expenses for recipient. </a:t>
            </a:r>
          </a:p>
        </p:txBody>
      </p:sp>
    </p:spTree>
    <p:extLst>
      <p:ext uri="{BB962C8B-B14F-4D97-AF65-F5344CB8AC3E}">
        <p14:creationId xmlns:p14="http://schemas.microsoft.com/office/powerpoint/2010/main" val="4147474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67BE801-5E3E-5C8F-E06F-28D7DC15F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Motion(s)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DC198D4-AEE5-DD59-EAB4-B7217BEC4F4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23945" y="1011219"/>
            <a:ext cx="10729650" cy="55518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Establish the Michael </a:t>
            </a:r>
            <a:r>
              <a:rPr lang="en-US" sz="2800" dirty="0" err="1"/>
              <a:t>Braasch</a:t>
            </a:r>
            <a:r>
              <a:rPr lang="en-US" sz="2800" dirty="0"/>
              <a:t> Best Student Paper Award at the IEEE Navigation Conference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Pros: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Promote Navigation as a technical area of interest in AESS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Encourage excellence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Invest in AESS Student member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Enhance the IEEE Navigation Conference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Encourage AESS student members to continue members in AESS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Cons: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AESS funds required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Another AESS Award to manage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Financial Implications: $9k annually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$1500 travel grants to five student authors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$1000 to be split between authors of top three papers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Waive conference registration for students</a:t>
            </a:r>
          </a:p>
        </p:txBody>
      </p:sp>
    </p:spTree>
    <p:extLst>
      <p:ext uri="{BB962C8B-B14F-4D97-AF65-F5344CB8AC3E}">
        <p14:creationId xmlns:p14="http://schemas.microsoft.com/office/powerpoint/2010/main" val="651853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67BE801-5E3E-5C8F-E06F-28D7DC15F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Motion(s)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DC198D4-AEE5-DD59-EAB4-B7217BEC4F4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23945" y="1011219"/>
            <a:ext cx="10729650" cy="555181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Move our annual budget of $30k for two undergraduate scholarships and one graduate scholarship to a new Program for Young Professionals and Student Travel Grants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100" dirty="0"/>
              <a:t>Fund travel grants for IEEE Young Professionals or IEEE Student Members of AESS up to $2000 with a 80/20 (AESS/member) share of total cost.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100" dirty="0"/>
              <a:t>Conference attendance, Educational activity such as short courses and workshops, professional activities such as regional IEEE events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Pros: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100" dirty="0"/>
              <a:t>Encourage membership and engagement in IEEE AESS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100" dirty="0"/>
              <a:t>Investment in AESS Young Professionals and student members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100" dirty="0"/>
              <a:t>Invest in AESS Student member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100" dirty="0"/>
              <a:t>Encourage AESS student members to continue members in AESS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Cons: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100" dirty="0"/>
              <a:t>AESS funds required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100" dirty="0"/>
              <a:t>Another AESS program to manage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Financial Implications: $30k annually</a:t>
            </a:r>
          </a:p>
        </p:txBody>
      </p:sp>
    </p:spTree>
    <p:extLst>
      <p:ext uri="{BB962C8B-B14F-4D97-AF65-F5344CB8AC3E}">
        <p14:creationId xmlns:p14="http://schemas.microsoft.com/office/powerpoint/2010/main" val="1870480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CB501C9-3CB2-4916-CC21-B757F81AA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term goal (SWOT Planning)</a:t>
            </a:r>
            <a:br>
              <a:rPr lang="en-US" dirty="0"/>
            </a:b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91128" y="905165"/>
            <a:ext cx="112591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Complete appointment of all award committees prior to September 1, 2026</a:t>
            </a:r>
          </a:p>
          <a:p>
            <a:r>
              <a:rPr lang="en-US" sz="2800" dirty="0"/>
              <a:t>Continue to update TABARC documentation of AESS Awards</a:t>
            </a:r>
          </a:p>
          <a:p>
            <a:r>
              <a:rPr lang="en-US" sz="2800" dirty="0"/>
              <a:t>Develop an Operational Manual for AESS Awards</a:t>
            </a:r>
          </a:p>
          <a:p>
            <a:pPr marL="731520" lvl="1" indent="-274320">
              <a:buFont typeface="Arial" panose="020B0604020202020204" pitchFamily="34" charset="0"/>
              <a:buChar char="•"/>
            </a:pPr>
            <a:r>
              <a:rPr lang="en-US" sz="2400" dirty="0"/>
              <a:t>Revise/update IEEE documentation of AESS Awards to reflect recent changes</a:t>
            </a:r>
          </a:p>
          <a:p>
            <a:pPr marL="731520" lvl="1" indent="-274320">
              <a:buFont typeface="Arial" panose="020B0604020202020204" pitchFamily="34" charset="0"/>
              <a:buChar char="•"/>
            </a:pPr>
            <a:r>
              <a:rPr lang="en-US" sz="2400" dirty="0"/>
              <a:t>Formalize the appointment dates and process for award committees</a:t>
            </a:r>
          </a:p>
          <a:p>
            <a:pPr marL="731520" lvl="1" indent="-274320">
              <a:buFont typeface="Arial" panose="020B0604020202020204" pitchFamily="34" charset="0"/>
              <a:buChar char="•"/>
            </a:pPr>
            <a:r>
              <a:rPr lang="en-US" sz="2400" dirty="0"/>
              <a:t>Formalize the selection process </a:t>
            </a:r>
          </a:p>
          <a:p>
            <a:r>
              <a:rPr lang="en-US" sz="2800" u="sng" dirty="0"/>
              <a:t>Strength</a:t>
            </a:r>
          </a:p>
          <a:p>
            <a:pPr marL="731520" lvl="1" indent="-274320">
              <a:buFont typeface="Arial" panose="020B0604020202020204" pitchFamily="34" charset="0"/>
              <a:buChar char="•"/>
            </a:pPr>
            <a:r>
              <a:rPr lang="en-US" sz="2400" dirty="0"/>
              <a:t>Formalize, transparent, and consistent execution of award process </a:t>
            </a:r>
          </a:p>
          <a:p>
            <a:r>
              <a:rPr lang="en-US" sz="2800" u="sng" dirty="0"/>
              <a:t>Weaknesses</a:t>
            </a:r>
          </a:p>
          <a:p>
            <a:pPr marL="731520" lvl="1" indent="-274320">
              <a:buFont typeface="Arial" panose="020B0604020202020204" pitchFamily="34" charset="0"/>
              <a:buChar char="•"/>
            </a:pPr>
            <a:r>
              <a:rPr lang="en-US" sz="2400" dirty="0"/>
              <a:t>Less flexible. May require VP intervention to allow exceptions </a:t>
            </a:r>
          </a:p>
          <a:p>
            <a:r>
              <a:rPr lang="en-US" sz="2800" u="sng" dirty="0"/>
              <a:t>Opportunities</a:t>
            </a:r>
          </a:p>
          <a:p>
            <a:pPr marL="731520" lvl="1" indent="-274320">
              <a:buFont typeface="Arial" panose="020B0604020202020204" pitchFamily="34" charset="0"/>
              <a:buChar char="•"/>
            </a:pPr>
            <a:r>
              <a:rPr lang="en-US" sz="2400" dirty="0"/>
              <a:t>Prestigious Awards Program </a:t>
            </a:r>
          </a:p>
          <a:p>
            <a:r>
              <a:rPr lang="en-US" sz="2800" u="sng" dirty="0"/>
              <a:t>Threats</a:t>
            </a:r>
          </a:p>
          <a:p>
            <a:pPr marL="731520" lvl="1" indent="-274320">
              <a:buFont typeface="Arial" panose="020B0604020202020204" pitchFamily="34" charset="0"/>
              <a:buChar char="•"/>
            </a:pPr>
            <a:r>
              <a:rPr lang="en-US" sz="2400" dirty="0"/>
              <a:t>Lack of time from volunteers and Julia</a:t>
            </a:r>
          </a:p>
        </p:txBody>
      </p:sp>
    </p:spTree>
    <p:extLst>
      <p:ext uri="{BB962C8B-B14F-4D97-AF65-F5344CB8AC3E}">
        <p14:creationId xmlns:p14="http://schemas.microsoft.com/office/powerpoint/2010/main" val="1447833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3F5F540-943A-FEF1-5D8E-4055E62520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2261338"/>
              </p:ext>
            </p:extLst>
          </p:nvPr>
        </p:nvGraphicFramePr>
        <p:xfrm>
          <a:off x="1699873" y="1555587"/>
          <a:ext cx="8111544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5772">
                  <a:extLst>
                    <a:ext uri="{9D8B030D-6E8A-4147-A177-3AD203B41FA5}">
                      <a16:colId xmlns:a16="http://schemas.microsoft.com/office/drawing/2014/main" val="470208067"/>
                    </a:ext>
                  </a:extLst>
                </a:gridCol>
                <a:gridCol w="4055772">
                  <a:extLst>
                    <a:ext uri="{9D8B030D-6E8A-4147-A177-3AD203B41FA5}">
                      <a16:colId xmlns:a16="http://schemas.microsoft.com/office/drawing/2014/main" val="1268392896"/>
                    </a:ext>
                  </a:extLst>
                </a:gridCol>
              </a:tblGrid>
              <a:tr h="294749">
                <a:tc>
                  <a:txBody>
                    <a:bodyPr/>
                    <a:lstStyle/>
                    <a:p>
                      <a:r>
                        <a:rPr lang="en-US" sz="2800" dirty="0"/>
                        <a:t>Member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Role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5852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Dale Blair, VP for Awards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Chair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666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Peter Willett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Member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281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Fulvio</a:t>
                      </a:r>
                      <a:r>
                        <a:rPr lang="en-US" sz="2800" dirty="0"/>
                        <a:t> Gini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Member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48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Alex </a:t>
                      </a:r>
                      <a:r>
                        <a:rPr lang="en-US" sz="2800" dirty="0" err="1"/>
                        <a:t>Charlish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Member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0085294"/>
                  </a:ext>
                </a:extLst>
              </a:tr>
              <a:tr h="514154">
                <a:tc>
                  <a:txBody>
                    <a:bodyPr/>
                    <a:lstStyle/>
                    <a:p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Elisa </a:t>
                      </a:r>
                      <a:r>
                        <a:rPr lang="en-US" sz="2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Guisti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Member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272162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C1BD6CA-519B-AEF0-8299-D3DE3138D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IEEE AESS Awards Committee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7259DD-BE84-7C91-5E1F-F833580869A1}"/>
              </a:ext>
            </a:extLst>
          </p:cNvPr>
          <p:cNvSpPr txBox="1"/>
          <p:nvPr/>
        </p:nvSpPr>
        <p:spPr>
          <a:xfrm>
            <a:off x="935915" y="5120640"/>
            <a:ext cx="9262334" cy="954107"/>
          </a:xfrm>
          <a:prstGeom prst="rect">
            <a:avLst/>
          </a:prstGeom>
          <a:solidFill>
            <a:schemeClr val="accent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IEEE AESS Awards Committee provides second level approval for award committee appointments and award recipients.</a:t>
            </a:r>
          </a:p>
        </p:txBody>
      </p:sp>
    </p:spTree>
    <p:extLst>
      <p:ext uri="{BB962C8B-B14F-4D97-AF65-F5344CB8AC3E}">
        <p14:creationId xmlns:p14="http://schemas.microsoft.com/office/powerpoint/2010/main" val="1394000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76EE9E-558D-C8B0-29DA-980C65599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TABARC Guidelines</a:t>
            </a:r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D6652614-1217-49E0-AFE5-8561148D8AAC}"/>
              </a:ext>
            </a:extLst>
          </p:cNvPr>
          <p:cNvSpPr>
            <a:spLocks noGrp="1"/>
          </p:cNvSpPr>
          <p:nvPr/>
        </p:nvSpPr>
        <p:spPr>
          <a:xfrm>
            <a:off x="284504" y="994540"/>
            <a:ext cx="11288371" cy="58037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</a:tabLst>
            </a:pPr>
            <a:r>
              <a:rPr lang="en-US" sz="2000" b="1" i="1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HIERARCHY OF AWARDS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</a:tabLst>
            </a:pPr>
            <a:r>
              <a:rPr lang="en-US" sz="2000" b="1" i="1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(approved by </a:t>
            </a:r>
            <a:r>
              <a:rPr lang="en-US" sz="2000" b="1" i="1" u="sng" dirty="0" err="1">
                <a:solidFill>
                  <a:srgbClr val="2F549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BoD</a:t>
            </a:r>
            <a:r>
              <a:rPr lang="en-US" sz="2000" b="1" i="1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November 2018 and February 2023)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0" algn="l"/>
                <a:tab pos="40640" algn="l"/>
              </a:tabLst>
            </a:pPr>
            <a:r>
              <a:rPr lang="en-US" sz="1800" i="1" dirty="0">
                <a:solidFill>
                  <a:srgbClr val="3F31F7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Major Board, Region and Division,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Society/Technical Council Awards:  			$10,000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maximum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(includes S/C Contests and Competitions,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S/C Technical Committee/Technical Community)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Technical Conference Awards:				$ 5,000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maximum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(includes TC Contests and Competitions)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Society/Council Chapter Awards:			$ 2,000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maximum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(includes Chapter Awards given by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Societies and Technical Councils)</a:t>
            </a: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Student Branch Chapter Awards: 			$ 1,000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maximum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(includes Student Branch Chapter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indent="0"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285750" algn="l"/>
                <a:tab pos="2857500" algn="l"/>
              </a:tabLst>
            </a:pP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Awards given by Societies and Technical Councils)</a:t>
            </a: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75969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76EE9E-558D-C8B0-29DA-980C65599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TABARC Guidelines</a:t>
            </a:r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D6652614-1217-49E0-AFE5-8561148D8AAC}"/>
              </a:ext>
            </a:extLst>
          </p:cNvPr>
          <p:cNvSpPr>
            <a:spLocks noGrp="1"/>
          </p:cNvSpPr>
          <p:nvPr/>
        </p:nvSpPr>
        <p:spPr>
          <a:xfrm>
            <a:off x="284504" y="994540"/>
            <a:ext cx="11288371" cy="58037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b="1" i="1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STUDENT RECOGNITION AND SUPPORT</a:t>
            </a:r>
            <a:r>
              <a:rPr lang="en-US" b="1" i="1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</a:tabLst>
            </a:pPr>
            <a:r>
              <a:rPr lang="en-US" sz="1600" b="1" i="1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(approved by </a:t>
            </a:r>
            <a:r>
              <a:rPr lang="en-US" sz="1600" b="1" i="1" u="sng" dirty="0" err="1">
                <a:solidFill>
                  <a:srgbClr val="2F549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BoD</a:t>
            </a:r>
            <a:r>
              <a:rPr lang="en-US" sz="1600" b="1" i="1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November 2018)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 			</a:t>
            </a:r>
            <a:r>
              <a:rPr lang="en-US" sz="2000" i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Minimum Amount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2000" i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Maximum Amount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Undergraduate Award:			Certificate	   	$2,500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16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(Curriculum with IEEE Relevance)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Undergraduate Scholarship:</a:t>
            </a:r>
            <a:r>
              <a:rPr lang="en-US" sz="18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$500*  	        	       	$15,000 annually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6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(Breadth of sponsoring organizational unit)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	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Graduate Award:		  	$1,000*  </a:t>
            </a:r>
            <a:r>
              <a:rPr lang="en-US" sz="18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$5,000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(Breadth of sponsoring organizational unit)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Graduate Scholarship:		 	$2,500*		     </a:t>
            </a:r>
            <a:r>
              <a:rPr lang="en-US" sz="18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$25,000 annually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16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(Breadth of sponsoring  organizational unit)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			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Graduate Fellowship:	         		$5,000*	                 	$30,000 annually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16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(Breadth of sponsoring organizational unit)</a:t>
            </a: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     		  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0640" algn="l"/>
                <a:tab pos="2857500" algn="l"/>
              </a:tabLst>
            </a:pP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41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76EE9E-558D-C8B0-29DA-980C65599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so far, since October 2025</a:t>
            </a:r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D6652614-1217-49E0-AFE5-8561148D8AAC}"/>
              </a:ext>
            </a:extLst>
          </p:cNvPr>
          <p:cNvSpPr>
            <a:spLocks noGrp="1"/>
          </p:cNvSpPr>
          <p:nvPr/>
        </p:nvSpPr>
        <p:spPr>
          <a:xfrm>
            <a:off x="200026" y="882870"/>
            <a:ext cx="11876360" cy="571156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$75k was actually transferred to the IEEE Foundation to make the Warren White Award self-sustaining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Appointed committees for and made selections for 2026 Awards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Pioneer Award, Nathanson Award, White Award, Industrial Innovation Award, AESS Early Career Award, Judith Resnik, Engineering Scholarship, Robert Hill Award, M. Carlton Award, </a:t>
            </a:r>
            <a:r>
              <a:rPr lang="en-US" sz="1800" dirty="0" err="1"/>
              <a:t>Mimno</a:t>
            </a:r>
            <a:r>
              <a:rPr lang="en-US" sz="1800" dirty="0"/>
              <a:t> Award, AESS Chapter of the Year Award, AESS Student Branch Chapter of the Year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Pioneer Award – no awardee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Robert Hill Award is finishing this week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Foundation is investigating moving Walter Fried Best Paper Award to IEEE Navigation Conference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Draft of TABARC documentation for IEEE Richard B </a:t>
            </a:r>
            <a:r>
              <a:rPr lang="en-US" sz="2000" dirty="0" err="1"/>
              <a:t>Kerschner</a:t>
            </a:r>
            <a:r>
              <a:rPr lang="en-US" sz="2000" dirty="0"/>
              <a:t> Award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Revised TABARC documentation for Warren White Award, MIMNO Award, Barry Carlton Award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Draft of Michael </a:t>
            </a:r>
            <a:r>
              <a:rPr lang="en-US" sz="2000" dirty="0" err="1"/>
              <a:t>Braasch</a:t>
            </a:r>
            <a:r>
              <a:rPr lang="en-US" sz="2000" dirty="0"/>
              <a:t> Best Student Paper Award at the IEEE Navigation Conference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IEEE AESS Challenge Problem II: Cybersecurity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Challenge Problem is complete with paper to be presented at FUSION in Norway in June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RFP written for solutions and distributed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IEEE AESS Challenge Problem I: Radar (Heart Rate Monitoring in Dynamic Environments)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Special Session at the IEEE Radar Conference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Five papers:  Problem plus four solutions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Senior Design Project Program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Issued RFP in January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Funded on proposal from Delft University of Technology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00419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76EE9E-558D-C8B0-29DA-980C65599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TABARC  Documentation Update</a:t>
            </a:r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D6652614-1217-49E0-AFE5-8561148D8AAC}"/>
              </a:ext>
            </a:extLst>
          </p:cNvPr>
          <p:cNvSpPr>
            <a:spLocks noGrp="1"/>
          </p:cNvSpPr>
          <p:nvPr/>
        </p:nvSpPr>
        <p:spPr>
          <a:xfrm>
            <a:off x="284504" y="849854"/>
            <a:ext cx="11288371" cy="57338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TABARC documentation migrated with many errors into new format.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Example:  MIMNO Award referenced Barry Carlton as basis for name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Some information was not part of the original award documentation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Warren White Award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Removed requirement of committee members to be on the Radar System Panel (RSP) to allow for more senior experienced individuals (i.e., past recipients)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Committee appointments by VP Awards with consent of the RSP Chair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Second level approval by IEEE AESS Awards committee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MIMNO Award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Established committee appointment process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EIC recommends committee to AESS VP for Awards for appointment and second level approval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Established scoring template and timeline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M. Barry Carlton Award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Established committee appointment process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EIC recommends committee to AESS VP for Awards for appointment and second level approval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Established scoring template and timeline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Require nomination with endorsement letter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66465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76EE9E-558D-C8B0-29DA-980C65599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IEEE and ION Awards</a:t>
            </a:r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D6652614-1217-49E0-AFE5-8561148D8AAC}"/>
              </a:ext>
            </a:extLst>
          </p:cNvPr>
          <p:cNvSpPr>
            <a:spLocks noGrp="1"/>
          </p:cNvSpPr>
          <p:nvPr/>
        </p:nvSpPr>
        <p:spPr>
          <a:xfrm>
            <a:off x="284504" y="994540"/>
            <a:ext cx="11288371" cy="469188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Walter Fried Award for Best Paper at the ION PLANS Conference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PLANS is no longer affiliated with IEEE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Walter Fried Award is funded by the IEEE Foundation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IEEE Foundation is working to move this award to IEEE Navigation Conference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Kerschner</a:t>
            </a:r>
            <a:r>
              <a:rPr lang="en-US" dirty="0"/>
              <a:t> Award recognizes individuals who have made a substantial contribution to the technology of navigation and position equipment systems, or practices.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No TABARC record of IEEE Award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Controlled by ION and given at ION PLANS conference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IEEE AESS is initiating </a:t>
            </a:r>
            <a:r>
              <a:rPr lang="en-US" dirty="0" err="1"/>
              <a:t>Kerschner</a:t>
            </a:r>
            <a:r>
              <a:rPr lang="en-US" dirty="0"/>
              <a:t> Award as an IEEE AESS Award to be presented at the IEEE Navigation Conference.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0813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76EE9E-558D-C8B0-29DA-980C65599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944" y="171450"/>
            <a:ext cx="10515600" cy="48339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Challenge Problems</a:t>
            </a:r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D6652614-1217-49E0-AFE5-8561148D8AAC}"/>
              </a:ext>
            </a:extLst>
          </p:cNvPr>
          <p:cNvSpPr>
            <a:spLocks noGrp="1"/>
          </p:cNvSpPr>
          <p:nvPr/>
        </p:nvSpPr>
        <p:spPr>
          <a:xfrm>
            <a:off x="451944" y="860613"/>
            <a:ext cx="11624441" cy="58259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IEEE AESS Challenge Problem II: Cybersecurity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RFP written for problem and distributed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Nine proposals (three really good) for problem submitted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Selected winner and funding deliver in December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Learned that we need to improve our communications in the RFP.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RFP for solutions issued with proposals due in May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Problem is defines in paper at the 2026 International Conference on Information Fusion next month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IEEE AESS Challenge Problem I: Radar (Heart Rate Monitoring in Dynamic Environments)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RFP written for solutions and distributed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12 proposals submitted and most all missed the mark.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Extended deadline for revised proposals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Need to improve our communications on specifics of the challenge problem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Announcement was posted on AESS web site in part without full RFP.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Paper from ASU was not clear that the problem included processing datasets that will be provided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RFP needs to be clear what is to be solved with some details.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200" dirty="0"/>
              <a:t>Four proposals selected for funding and funding delivered in December-January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200" dirty="0"/>
              <a:t>Special Session at the 2026 IEEE Radar Conference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One paper on the problem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Four papers on solutions</a:t>
            </a:r>
          </a:p>
        </p:txBody>
      </p:sp>
    </p:spTree>
    <p:extLst>
      <p:ext uri="{BB962C8B-B14F-4D97-AF65-F5344CB8AC3E}">
        <p14:creationId xmlns:p14="http://schemas.microsoft.com/office/powerpoint/2010/main" val="2022447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76EE9E-558D-C8B0-29DA-980C65599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Status of Senior Design Project Program</a:t>
            </a:r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D6652614-1217-49E0-AFE5-8561148D8AAC}"/>
              </a:ext>
            </a:extLst>
          </p:cNvPr>
          <p:cNvSpPr>
            <a:spLocks noGrp="1"/>
          </p:cNvSpPr>
          <p:nvPr/>
        </p:nvSpPr>
        <p:spPr>
          <a:xfrm>
            <a:off x="489857" y="1047712"/>
            <a:ext cx="12439650" cy="535040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C70AC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RFP to IEEE AESS Community in January 2026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Fund proposals ($1000-$4000) as approved on a first come, first serve basis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Proposals are considered until $25k is expended.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Committee evaluates proposals with awards to those scoring greater than 80%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One Award for $4k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-Bold"/>
                <a:cs typeface="Times New Roman" panose="02020603050405020304" pitchFamily="18" charset="0"/>
              </a:rPr>
              <a:t>A compressed sensing-based hybrid communication–radar system at 60 GHz using off-the-shelf components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-Bold"/>
                <a:cs typeface="Times New Roman" panose="02020603050405020304" pitchFamily="18" charset="0"/>
              </a:rPr>
              <a:t>Dr. Nitin Jonathan Myers, Senior Member- IEEE, Member- AESS, Assistant Professor,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-Bold"/>
                <a:cs typeface="Times New Roman" panose="02020603050405020304" pitchFamily="18" charset="0"/>
              </a:rPr>
              <a:t>Delft University of Technology, The Netherlands</a:t>
            </a:r>
            <a:endParaRPr lang="en-US" sz="3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28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4B8839B-C0C1-538A-C908-37BFECFD3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597239"/>
              </p:ext>
            </p:extLst>
          </p:nvPr>
        </p:nvGraphicFramePr>
        <p:xfrm>
          <a:off x="1023259" y="2798354"/>
          <a:ext cx="3309257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4629">
                  <a:extLst>
                    <a:ext uri="{9D8B030D-6E8A-4147-A177-3AD203B41FA5}">
                      <a16:colId xmlns:a16="http://schemas.microsoft.com/office/drawing/2014/main" val="1194543949"/>
                    </a:ext>
                  </a:extLst>
                </a:gridCol>
                <a:gridCol w="1654628">
                  <a:extLst>
                    <a:ext uri="{9D8B030D-6E8A-4147-A177-3AD203B41FA5}">
                      <a16:colId xmlns:a16="http://schemas.microsoft.com/office/drawing/2014/main" val="38644914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Member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111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Dale Blair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5477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Braham </a:t>
                      </a:r>
                      <a:r>
                        <a:rPr lang="en-US" dirty="0" err="1"/>
                        <a:t>Himed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73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Sabina Greco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60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Michael Rice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884049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4C13AE2-3FCE-4FC2-0929-63DE2A4734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740471"/>
              </p:ext>
            </p:extLst>
          </p:nvPr>
        </p:nvGraphicFramePr>
        <p:xfrm>
          <a:off x="5357585" y="2777308"/>
          <a:ext cx="634455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1929">
                  <a:extLst>
                    <a:ext uri="{9D8B030D-6E8A-4147-A177-3AD203B41FA5}">
                      <a16:colId xmlns:a16="http://schemas.microsoft.com/office/drawing/2014/main" val="938587715"/>
                    </a:ext>
                  </a:extLst>
                </a:gridCol>
                <a:gridCol w="892629">
                  <a:extLst>
                    <a:ext uri="{9D8B030D-6E8A-4147-A177-3AD203B41FA5}">
                      <a16:colId xmlns:a16="http://schemas.microsoft.com/office/drawing/2014/main" val="3312551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Criteria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6120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IEEE AESS area of interest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1386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Involvement of IEEE AESS Members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2428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Anticipated success of proposed program and cost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8223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Anticipated impact on real-world AES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5398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Problem and Outcome Definitions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2374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178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1612</Words>
  <Application>Microsoft Office PowerPoint</Application>
  <PresentationFormat>Widescreen</PresentationFormat>
  <Paragraphs>225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LucidaGrande</vt:lpstr>
      <vt:lpstr>Times New Roman</vt:lpstr>
      <vt:lpstr>Wingdings</vt:lpstr>
      <vt:lpstr>Office Theme</vt:lpstr>
      <vt:lpstr>PowerPoint Presentation</vt:lpstr>
      <vt:lpstr>IEEE AESS Awards Committee</vt:lpstr>
      <vt:lpstr>TABARC Guidelines</vt:lpstr>
      <vt:lpstr>TABARC Guidelines</vt:lpstr>
      <vt:lpstr>What so far, since October 2025</vt:lpstr>
      <vt:lpstr>TABARC  Documentation Update</vt:lpstr>
      <vt:lpstr>IEEE and ION Awards</vt:lpstr>
      <vt:lpstr>Challenge Problems</vt:lpstr>
      <vt:lpstr>Status of Senior Design Project Program</vt:lpstr>
      <vt:lpstr>Motion(s)</vt:lpstr>
      <vt:lpstr>Motion(s)</vt:lpstr>
      <vt:lpstr>Motion(s)</vt:lpstr>
      <vt:lpstr>Motion(s)</vt:lpstr>
      <vt:lpstr>Short term goal (SWOT Planning)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Blair, Dale</cp:lastModifiedBy>
  <cp:revision>91</cp:revision>
  <dcterms:created xsi:type="dcterms:W3CDTF">2020-06-23T20:53:44Z</dcterms:created>
  <dcterms:modified xsi:type="dcterms:W3CDTF">2026-05-12T18:36:55Z</dcterms:modified>
</cp:coreProperties>
</file>