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Montserrat Bold" pitchFamily="2" charset="0"/>
      <p:regular r:id="rId18"/>
      <p:bold r:id="rId19"/>
    </p:embeddedFont>
    <p:embeddedFont>
      <p:font typeface="Montserrat Semi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66028"/>
          </a:xfrm>
          <a:custGeom>
            <a:avLst/>
            <a:gdLst/>
            <a:ahLst/>
            <a:cxnLst/>
            <a:rect l="l" t="t" r="r" b="b"/>
            <a:pathLst>
              <a:path w="18288000" h="10266028">
                <a:moveTo>
                  <a:pt x="0" y="0"/>
                </a:moveTo>
                <a:lnTo>
                  <a:pt x="18288000" y="0"/>
                </a:lnTo>
                <a:lnTo>
                  <a:pt x="18288000" y="10266028"/>
                </a:lnTo>
                <a:lnTo>
                  <a:pt x="0" y="10266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096490" y="4144174"/>
            <a:ext cx="10962910" cy="2400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51"/>
              </a:lnSpc>
            </a:pPr>
            <a:r>
              <a:rPr lang="en-US" sz="446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IEEE Aerospace Electronic Systems</a:t>
            </a:r>
          </a:p>
          <a:p>
            <a:pPr algn="l">
              <a:lnSpc>
                <a:spcPts val="4766"/>
              </a:lnSpc>
            </a:pPr>
            <a:r>
              <a:rPr lang="en-US" sz="3404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Graduate Student Representative</a:t>
            </a:r>
          </a:p>
          <a:p>
            <a:pPr algn="l">
              <a:lnSpc>
                <a:spcPts val="8412"/>
              </a:lnSpc>
              <a:spcBef>
                <a:spcPct val="0"/>
              </a:spcBef>
            </a:pPr>
            <a:endParaRPr lang="en-US" sz="3404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096490" y="5767016"/>
            <a:ext cx="5476510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Kayoum Djedidi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96490" y="6736764"/>
            <a:ext cx="3530203" cy="8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 and 16 May 2026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Phoenix, Arizona,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17454" y="208120"/>
            <a:ext cx="10426746" cy="53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.9 | Objective 4 - Feedback and Communication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5763" y="1192822"/>
            <a:ext cx="17962237" cy="713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Focus:</a:t>
            </a:r>
          </a:p>
          <a:p>
            <a:pPr algn="l">
              <a:lnSpc>
                <a:spcPts val="494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Serve as a liaison between the Graduate student community and the AESS Board of Governors.</a:t>
            </a:r>
          </a:p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Actionable Steps: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Conduct regular surveys and focus groups to gather feedback.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Establish an online communication hub on Collaboratec for direct interaction.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 a bi-monthly communication plan to update students on AESS programs and opportunities.</a:t>
            </a:r>
          </a:p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OKRs: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Objective: Ensure clear communication and responsiveness between students and AESS leadership.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Key Result 1: Achieve a 60% satisfaction rate in annual student feedback surveys.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Key Result 2: Publish 6 bi-monthly newsletters with an open rate of at least 50%.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0" y="158820"/>
            <a:ext cx="15932792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.10 | Program Proposal: AESS SYPS: S</a:t>
            </a: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tudent </a:t>
            </a: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</a:t>
            </a: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oung </a:t>
            </a: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</a:t>
            </a: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rofessional </a:t>
            </a: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</a:t>
            </a: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howcase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5763" y="1348571"/>
            <a:ext cx="16933537" cy="810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24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Focus:</a:t>
            </a:r>
          </a:p>
          <a:p>
            <a:pPr algn="l">
              <a:lnSpc>
                <a:spcPts val="3849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Separate from conference-specific initiatives, </a:t>
            </a: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new society-wide program to fund select SYP authors with accepted papers at AESS flagship conferences, honoring them as "AESS Conference Scholars" at a dedicated ceremony.</a:t>
            </a:r>
          </a:p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24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Win-Win Rationale</a:t>
            </a:r>
          </a:p>
          <a:p>
            <a:pPr algn="l">
              <a:lnSpc>
                <a:spcPts val="3849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Leverages vetted, high-quality authors for mutual benefit.</a:t>
            </a:r>
          </a:p>
          <a:p>
            <a:pPr marL="453390" lvl="1" indent="-226695" algn="l">
              <a:lnSpc>
                <a:spcPts val="3849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AESS: Boosts SYP membership, increases AESS visibility, and builds a future leadership pipeline.</a:t>
            </a:r>
          </a:p>
          <a:p>
            <a:pPr marL="453390" lvl="1" indent="-226695" algn="l">
              <a:lnSpc>
                <a:spcPts val="3849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Scholars: Provides a prestigious award, travel funding, and invaluable networking opportunities.</a:t>
            </a:r>
          </a:p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24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Strategic Goal: Connect Academia &amp; Industry</a:t>
            </a:r>
          </a:p>
          <a:p>
            <a:pPr algn="l">
              <a:lnSpc>
                <a:spcPts val="3849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program serves as a direct platform for collaboration.</a:t>
            </a:r>
          </a:p>
          <a:p>
            <a:pPr marL="453390" lvl="1" indent="-226695" algn="l">
              <a:lnSpc>
                <a:spcPts val="3849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Exclusive Panels: Scholars meet industry &amp; academic leaders.</a:t>
            </a:r>
          </a:p>
          <a:p>
            <a:pPr marL="453390" lvl="1" indent="-226695" algn="l">
              <a:lnSpc>
                <a:spcPts val="3849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Facilitate Research: Spark new joint projects through focused networking.</a:t>
            </a:r>
          </a:p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24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OKRs:</a:t>
            </a:r>
          </a:p>
          <a:p>
            <a:pPr marL="453390" lvl="1" indent="-226695" algn="l">
              <a:lnSpc>
                <a:spcPts val="3849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Result 1: </a:t>
            </a: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Increase student and graduate student paper submissions by 15% YoY for flagship conferences.</a:t>
            </a:r>
          </a:p>
          <a:p>
            <a:pPr marL="453390" lvl="1" indent="-226695" algn="l">
              <a:lnSpc>
                <a:spcPts val="3849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Result 2:</a:t>
            </a: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Achieve a 20% increase in overall SYP attendance at conferences featuring the Scholars program.</a:t>
            </a:r>
          </a:p>
          <a:p>
            <a:pPr marL="453390" lvl="1" indent="-226695" algn="l">
              <a:lnSpc>
                <a:spcPts val="3849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Result 3</a:t>
            </a: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Convert 50% of non-member Scholars into AESS members.</a:t>
            </a:r>
          </a:p>
          <a:p>
            <a:pPr algn="l">
              <a:lnSpc>
                <a:spcPts val="4949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66028"/>
          </a:xfrm>
          <a:custGeom>
            <a:avLst/>
            <a:gdLst/>
            <a:ahLst/>
            <a:cxnLst/>
            <a:rect l="l" t="t" r="r" b="b"/>
            <a:pathLst>
              <a:path w="18288000" h="10266028">
                <a:moveTo>
                  <a:pt x="0" y="0"/>
                </a:moveTo>
                <a:lnTo>
                  <a:pt x="18288000" y="0"/>
                </a:lnTo>
                <a:lnTo>
                  <a:pt x="18288000" y="10266028"/>
                </a:lnTo>
                <a:lnTo>
                  <a:pt x="0" y="10266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34898" y="2907388"/>
            <a:ext cx="6346566" cy="3434813"/>
            <a:chOff x="0" y="0"/>
            <a:chExt cx="1671524" cy="9046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1524" cy="904642"/>
            </a:xfrm>
            <a:custGeom>
              <a:avLst/>
              <a:gdLst/>
              <a:ahLst/>
              <a:cxnLst/>
              <a:rect l="l" t="t" r="r" b="b"/>
              <a:pathLst>
                <a:path w="1671524" h="904642">
                  <a:moveTo>
                    <a:pt x="0" y="0"/>
                  </a:moveTo>
                  <a:lnTo>
                    <a:pt x="1671524" y="0"/>
                  </a:lnTo>
                  <a:lnTo>
                    <a:pt x="1671524" y="904642"/>
                  </a:lnTo>
                  <a:lnTo>
                    <a:pt x="0" y="904642"/>
                  </a:lnTo>
                  <a:close/>
                </a:path>
              </a:pathLst>
            </a:custGeom>
            <a:solidFill>
              <a:srgbClr val="206B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671524" cy="923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91852" y="4301307"/>
            <a:ext cx="6704295" cy="152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6"/>
              </a:lnSpc>
              <a:spcBef>
                <a:spcPct val="0"/>
              </a:spcBef>
            </a:pPr>
            <a:r>
              <a:rPr lang="en-US" sz="899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8114" y="5658746"/>
            <a:ext cx="5401831" cy="2603850"/>
          </a:xfrm>
          <a:custGeom>
            <a:avLst/>
            <a:gdLst/>
            <a:ahLst/>
            <a:cxnLst/>
            <a:rect l="l" t="t" r="r" b="b"/>
            <a:pathLst>
              <a:path w="5401831" h="2603850">
                <a:moveTo>
                  <a:pt x="0" y="0"/>
                </a:moveTo>
                <a:lnTo>
                  <a:pt x="5401832" y="0"/>
                </a:lnTo>
                <a:lnTo>
                  <a:pt x="5401832" y="2603850"/>
                </a:lnTo>
                <a:lnTo>
                  <a:pt x="0" y="2603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784" t="-28994" r="-47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539581" y="5614745"/>
            <a:ext cx="5511033" cy="2843125"/>
          </a:xfrm>
          <a:custGeom>
            <a:avLst/>
            <a:gdLst/>
            <a:ahLst/>
            <a:cxnLst/>
            <a:rect l="l" t="t" r="r" b="b"/>
            <a:pathLst>
              <a:path w="5511033" h="2843125">
                <a:moveTo>
                  <a:pt x="0" y="0"/>
                </a:moveTo>
                <a:lnTo>
                  <a:pt x="5511032" y="0"/>
                </a:lnTo>
                <a:lnTo>
                  <a:pt x="5511032" y="2843125"/>
                </a:lnTo>
                <a:lnTo>
                  <a:pt x="0" y="2843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15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67900" y="5646496"/>
            <a:ext cx="497464" cy="2603850"/>
          </a:xfrm>
          <a:custGeom>
            <a:avLst/>
            <a:gdLst/>
            <a:ahLst/>
            <a:cxnLst/>
            <a:rect l="l" t="t" r="r" b="b"/>
            <a:pathLst>
              <a:path w="497464" h="2603850">
                <a:moveTo>
                  <a:pt x="0" y="0"/>
                </a:moveTo>
                <a:lnTo>
                  <a:pt x="497464" y="0"/>
                </a:lnTo>
                <a:lnTo>
                  <a:pt x="497464" y="2603849"/>
                </a:lnTo>
                <a:lnTo>
                  <a:pt x="0" y="2603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 r="-1241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381166" y="7539151"/>
            <a:ext cx="5381103" cy="1085192"/>
          </a:xfrm>
          <a:custGeom>
            <a:avLst/>
            <a:gdLst/>
            <a:ahLst/>
            <a:cxnLst/>
            <a:rect l="l" t="t" r="r" b="b"/>
            <a:pathLst>
              <a:path w="5381103" h="1085192">
                <a:moveTo>
                  <a:pt x="0" y="0"/>
                </a:moveTo>
                <a:lnTo>
                  <a:pt x="5381102" y="0"/>
                </a:lnTo>
                <a:lnTo>
                  <a:pt x="5381102" y="1085192"/>
                </a:lnTo>
                <a:lnTo>
                  <a:pt x="0" y="1085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47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63745" y="1934269"/>
            <a:ext cx="11586869" cy="237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4825"/>
              </a:lnSpc>
              <a:buFont typeface="Arial"/>
              <a:buChar char="•"/>
            </a:pPr>
            <a:r>
              <a:rPr lang="en-US" sz="2500" dirty="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Total Number of members:</a:t>
            </a:r>
            <a:r>
              <a:rPr lang="en-US" sz="2500" b="1" dirty="0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5751, 4.81% Increase from 5487</a:t>
            </a:r>
          </a:p>
          <a:p>
            <a:pPr marL="539751" lvl="1" indent="-269876" algn="l">
              <a:lnSpc>
                <a:spcPts val="4825"/>
              </a:lnSpc>
              <a:buFont typeface="Arial"/>
              <a:buChar char="•"/>
            </a:pPr>
            <a:r>
              <a:rPr lang="en-US" sz="2500" dirty="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Student members:</a:t>
            </a:r>
            <a:r>
              <a:rPr lang="en-US" sz="2500" b="1" dirty="0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1451 (25.23%), 27.39% Increase from 1139</a:t>
            </a:r>
          </a:p>
          <a:p>
            <a:pPr marL="539751" lvl="1" indent="-269876" algn="l">
              <a:lnSpc>
                <a:spcPts val="4825"/>
              </a:lnSpc>
              <a:buFont typeface="Arial"/>
              <a:buChar char="•"/>
            </a:pPr>
            <a:r>
              <a:rPr lang="en-US" sz="2500" dirty="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Graduate Student members: </a:t>
            </a:r>
            <a:r>
              <a:rPr lang="en-US" sz="2500" b="1" dirty="0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483 (8.40%), 4.77% Increase from 461</a:t>
            </a:r>
          </a:p>
          <a:p>
            <a:pPr marL="539751" lvl="1" indent="-269876" algn="l">
              <a:lnSpc>
                <a:spcPts val="4825"/>
              </a:lnSpc>
              <a:buFont typeface="Arial"/>
              <a:buChar char="•"/>
            </a:pPr>
            <a:r>
              <a:rPr lang="en-US" sz="2500" dirty="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Number of SBCs: </a:t>
            </a:r>
            <a:r>
              <a:rPr lang="en-US" sz="2500" b="1" dirty="0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153, 14.18% Increase from 134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356" y="84456"/>
            <a:ext cx="1249936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.1 | Students/Graduate Students within AESS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452" y="1366810"/>
            <a:ext cx="2070943" cy="61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2799" b="1">
                <a:solidFill>
                  <a:srgbClr val="206BA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Some Stats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93518" y="1563951"/>
            <a:ext cx="5794999" cy="36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6"/>
              </a:lnSpc>
            </a:pPr>
            <a:r>
              <a:rPr lang="en-US" sz="1635" b="1">
                <a:solidFill>
                  <a:srgbClr val="206BA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(as of January - March 2026, compared to march 2025)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7900" y="4770318"/>
            <a:ext cx="3823100" cy="638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61"/>
              </a:lnSpc>
            </a:pPr>
            <a:r>
              <a:rPr lang="en-US" sz="2881" b="1" dirty="0">
                <a:solidFill>
                  <a:srgbClr val="206BA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Top 10 Regions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39581" y="4770318"/>
            <a:ext cx="4280819" cy="638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61"/>
              </a:lnSpc>
            </a:pPr>
            <a:r>
              <a:rPr lang="en-US" sz="2881" b="1" dirty="0">
                <a:solidFill>
                  <a:srgbClr val="206BA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Potential Chapters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381166" y="1845001"/>
            <a:ext cx="5381103" cy="3228183"/>
          </a:xfrm>
          <a:custGeom>
            <a:avLst/>
            <a:gdLst/>
            <a:ahLst/>
            <a:cxnLst/>
            <a:rect l="l" t="t" r="r" b="b"/>
            <a:pathLst>
              <a:path w="5381103" h="3228183">
                <a:moveTo>
                  <a:pt x="0" y="0"/>
                </a:moveTo>
                <a:lnTo>
                  <a:pt x="5381102" y="0"/>
                </a:lnTo>
                <a:lnTo>
                  <a:pt x="5381102" y="3228183"/>
                </a:lnTo>
                <a:lnTo>
                  <a:pt x="0" y="3228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100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3321532" y="2411387"/>
            <a:ext cx="471093" cy="6046483"/>
            <a:chOff x="0" y="0"/>
            <a:chExt cx="124074" cy="15924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074" cy="1592490"/>
            </a:xfrm>
            <a:custGeom>
              <a:avLst/>
              <a:gdLst/>
              <a:ahLst/>
              <a:cxnLst/>
              <a:rect l="l" t="t" r="r" b="b"/>
              <a:pathLst>
                <a:path w="124074" h="1592490">
                  <a:moveTo>
                    <a:pt x="0" y="0"/>
                  </a:moveTo>
                  <a:lnTo>
                    <a:pt x="124074" y="0"/>
                  </a:lnTo>
                  <a:lnTo>
                    <a:pt x="124074" y="1592490"/>
                  </a:lnTo>
                  <a:lnTo>
                    <a:pt x="0" y="1592490"/>
                  </a:lnTo>
                  <a:close/>
                </a:path>
              </a:pathLst>
            </a:custGeom>
            <a:ln w="19050" cap="sq">
              <a:solidFill>
                <a:srgbClr val="C3CE3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24074" cy="1611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4356" y="84456"/>
            <a:ext cx="1249936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.2 | Graduate Students within AESS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5376" y="1068871"/>
            <a:ext cx="12499364" cy="79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48"/>
              </a:lnSpc>
            </a:pPr>
            <a:r>
              <a:rPr lang="en-US" sz="3600" b="1">
                <a:solidFill>
                  <a:srgbClr val="206BA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Observed Priorities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5376" y="2075443"/>
            <a:ext cx="17102376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l">
              <a:lnSpc>
                <a:spcPts val="3770"/>
              </a:lnSpc>
              <a:buFont typeface="Arial"/>
              <a:buChar char="•"/>
            </a:pPr>
            <a:r>
              <a:rPr lang="en-US" sz="2600" b="1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Connection:</a:t>
            </a:r>
            <a:r>
              <a:rPr lang="en-US" sz="26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 Graduate students need stronger links across chapters, technical committees, and research areas.</a:t>
            </a:r>
          </a:p>
          <a:p>
            <a:pPr marL="561341" lvl="1" indent="-280670" algn="l">
              <a:lnSpc>
                <a:spcPts val="3770"/>
              </a:lnSpc>
              <a:buFont typeface="Arial"/>
              <a:buChar char="•"/>
            </a:pPr>
            <a:r>
              <a:rPr lang="en-US" sz="2600" b="1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Career Pathways:</a:t>
            </a:r>
            <a:r>
              <a:rPr lang="en-US" sz="26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 Many seek clearer visibility into academic, industry, and standards-related opportunities.</a:t>
            </a:r>
          </a:p>
          <a:p>
            <a:pPr marL="561341" lvl="1" indent="-280670" algn="l">
              <a:lnSpc>
                <a:spcPts val="3770"/>
              </a:lnSpc>
              <a:buFont typeface="Arial"/>
              <a:buChar char="•"/>
            </a:pPr>
            <a:r>
              <a:rPr lang="en-US" sz="2600" b="1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Structures:</a:t>
            </a:r>
            <a:r>
              <a:rPr lang="en-US" sz="26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 Funding, mentorship, and access to professional networks remain important factors in graduate student engagement.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5376" y="4843543"/>
            <a:ext cx="5784081" cy="79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48"/>
              </a:lnSpc>
            </a:pPr>
            <a:r>
              <a:rPr lang="en-US" sz="3600" b="1">
                <a:solidFill>
                  <a:srgbClr val="206BA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Current Gaps to Address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5376" y="5852862"/>
            <a:ext cx="17102376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l">
              <a:lnSpc>
                <a:spcPts val="3770"/>
              </a:lnSpc>
              <a:buFont typeface="Arial"/>
              <a:buChar char="•"/>
            </a:pPr>
            <a:r>
              <a:rPr lang="en-US" sz="2600" b="1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Low visibility of graduate student work: </a:t>
            </a:r>
            <a:r>
              <a:rPr lang="en-US" sz="26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Many student research projects are not connected to AESS platforms such as conferences, panels, publications, or technical committees.</a:t>
            </a:r>
          </a:p>
          <a:p>
            <a:pPr marL="561341" lvl="1" indent="-280670" algn="l">
              <a:lnSpc>
                <a:spcPts val="3770"/>
              </a:lnSpc>
              <a:buFont typeface="Arial"/>
              <a:buChar char="•"/>
            </a:pPr>
            <a:r>
              <a:rPr lang="en-US" sz="2600" b="1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Weak transition from student member to active volunteer: </a:t>
            </a:r>
            <a:r>
              <a:rPr lang="en-US" sz="26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Graduate students often join AESS but lack a clear path into chapter leadership, technical activities, or society-level roles.</a:t>
            </a:r>
          </a:p>
          <a:p>
            <a:pPr marL="561341" lvl="1" indent="-280670" algn="l">
              <a:lnSpc>
                <a:spcPts val="3770"/>
              </a:lnSpc>
              <a:buFont typeface="Arial"/>
              <a:buChar char="•"/>
            </a:pPr>
            <a:r>
              <a:rPr lang="en-US" sz="2600" b="1">
                <a:solidFill>
                  <a:srgbClr val="100F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Limited career-facing engagement:</a:t>
            </a:r>
            <a:r>
              <a:rPr lang="en-US" sz="26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 Students need more direct exposure to aerospace and electronic systems employers, senior researchers, standards work, and applied R&amp;D pathways.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5763" y="2379997"/>
            <a:ext cx="11266526" cy="5422392"/>
          </a:xfrm>
          <a:custGeom>
            <a:avLst/>
            <a:gdLst/>
            <a:ahLst/>
            <a:cxnLst/>
            <a:rect l="l" t="t" r="r" b="b"/>
            <a:pathLst>
              <a:path w="11266526" h="5422392">
                <a:moveTo>
                  <a:pt x="0" y="0"/>
                </a:moveTo>
                <a:lnTo>
                  <a:pt x="11266526" y="0"/>
                </a:lnTo>
                <a:lnTo>
                  <a:pt x="11266526" y="5422392"/>
                </a:lnTo>
                <a:lnTo>
                  <a:pt x="0" y="5422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266577" y="2379997"/>
            <a:ext cx="5541076" cy="5422392"/>
          </a:xfrm>
          <a:custGeom>
            <a:avLst/>
            <a:gdLst/>
            <a:ahLst/>
            <a:cxnLst/>
            <a:rect l="l" t="t" r="r" b="b"/>
            <a:pathLst>
              <a:path w="5541076" h="5422392">
                <a:moveTo>
                  <a:pt x="0" y="0"/>
                </a:moveTo>
                <a:lnTo>
                  <a:pt x="5541077" y="0"/>
                </a:lnTo>
                <a:lnTo>
                  <a:pt x="5541077" y="5422392"/>
                </a:lnTo>
                <a:lnTo>
                  <a:pt x="0" y="5422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0438" y="156815"/>
            <a:ext cx="11028536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.3 | Results: Student Engagement and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5763" y="1192822"/>
            <a:ext cx="10578257" cy="67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Graduate student newsletter corner in AESS QEB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012263" y="5941036"/>
            <a:ext cx="6798658" cy="3696771"/>
          </a:xfrm>
          <a:custGeom>
            <a:avLst/>
            <a:gdLst/>
            <a:ahLst/>
            <a:cxnLst/>
            <a:rect l="l" t="t" r="r" b="b"/>
            <a:pathLst>
              <a:path w="6798658" h="3696771">
                <a:moveTo>
                  <a:pt x="0" y="0"/>
                </a:moveTo>
                <a:lnTo>
                  <a:pt x="6798658" y="0"/>
                </a:lnTo>
                <a:lnTo>
                  <a:pt x="6798658" y="3696771"/>
                </a:lnTo>
                <a:lnTo>
                  <a:pt x="0" y="3696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44000" y="2823619"/>
            <a:ext cx="4344278" cy="2774517"/>
          </a:xfrm>
          <a:custGeom>
            <a:avLst/>
            <a:gdLst/>
            <a:ahLst/>
            <a:cxnLst/>
            <a:rect l="l" t="t" r="r" b="b"/>
            <a:pathLst>
              <a:path w="4344278" h="2774517">
                <a:moveTo>
                  <a:pt x="0" y="0"/>
                </a:moveTo>
                <a:lnTo>
                  <a:pt x="4344278" y="0"/>
                </a:lnTo>
                <a:lnTo>
                  <a:pt x="4344278" y="2774517"/>
                </a:lnTo>
                <a:lnTo>
                  <a:pt x="0" y="2774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4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488278" y="2825747"/>
            <a:ext cx="4161184" cy="2772389"/>
          </a:xfrm>
          <a:custGeom>
            <a:avLst/>
            <a:gdLst/>
            <a:ahLst/>
            <a:cxnLst/>
            <a:rect l="l" t="t" r="r" b="b"/>
            <a:pathLst>
              <a:path w="4161184" h="2772389">
                <a:moveTo>
                  <a:pt x="0" y="0"/>
                </a:moveTo>
                <a:lnTo>
                  <a:pt x="4161184" y="0"/>
                </a:lnTo>
                <a:lnTo>
                  <a:pt x="4161184" y="2772389"/>
                </a:lnTo>
                <a:lnTo>
                  <a:pt x="0" y="27723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80718" y="156815"/>
            <a:ext cx="11067976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.4 | Results: Student Engagement and Development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5763" y="1192822"/>
            <a:ext cx="12628237" cy="67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Student / Graduate student mentorship program 1st pilot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2048361"/>
            <a:ext cx="5603379" cy="58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2"/>
              </a:lnSpc>
              <a:spcBef>
                <a:spcPct val="0"/>
              </a:spcBef>
            </a:pPr>
            <a:r>
              <a:rPr lang="en-US" sz="2799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Integration within TSYP12 &amp; 13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8E05E-1C26-A8EF-B35B-8239B8532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07" y="2241243"/>
            <a:ext cx="7944959" cy="78782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2028961"/>
            <a:ext cx="3936003" cy="3936003"/>
          </a:xfrm>
          <a:custGeom>
            <a:avLst/>
            <a:gdLst/>
            <a:ahLst/>
            <a:cxnLst/>
            <a:rect l="l" t="t" r="r" b="b"/>
            <a:pathLst>
              <a:path w="3936003" h="3936003">
                <a:moveTo>
                  <a:pt x="0" y="0"/>
                </a:moveTo>
                <a:lnTo>
                  <a:pt x="3936003" y="0"/>
                </a:lnTo>
                <a:lnTo>
                  <a:pt x="3936003" y="3936003"/>
                </a:lnTo>
                <a:lnTo>
                  <a:pt x="0" y="3936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519901" y="6126889"/>
            <a:ext cx="2729558" cy="3936003"/>
          </a:xfrm>
          <a:custGeom>
            <a:avLst/>
            <a:gdLst/>
            <a:ahLst/>
            <a:cxnLst/>
            <a:rect l="l" t="t" r="r" b="b"/>
            <a:pathLst>
              <a:path w="2729558" h="3936003">
                <a:moveTo>
                  <a:pt x="0" y="0"/>
                </a:moveTo>
                <a:lnTo>
                  <a:pt x="2729558" y="0"/>
                </a:lnTo>
                <a:lnTo>
                  <a:pt x="2729558" y="3936004"/>
                </a:lnTo>
                <a:lnTo>
                  <a:pt x="0" y="393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65" r="-118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224892" y="2028961"/>
            <a:ext cx="3936003" cy="3936003"/>
          </a:xfrm>
          <a:custGeom>
            <a:avLst/>
            <a:gdLst/>
            <a:ahLst/>
            <a:cxnLst/>
            <a:rect l="l" t="t" r="r" b="b"/>
            <a:pathLst>
              <a:path w="3936003" h="3936003">
                <a:moveTo>
                  <a:pt x="0" y="0"/>
                </a:moveTo>
                <a:lnTo>
                  <a:pt x="3936003" y="0"/>
                </a:lnTo>
                <a:lnTo>
                  <a:pt x="3936003" y="3936003"/>
                </a:lnTo>
                <a:lnTo>
                  <a:pt x="0" y="39360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421084" y="2028961"/>
            <a:ext cx="3645723" cy="3936003"/>
          </a:xfrm>
          <a:custGeom>
            <a:avLst/>
            <a:gdLst/>
            <a:ahLst/>
            <a:cxnLst/>
            <a:rect l="l" t="t" r="r" b="b"/>
            <a:pathLst>
              <a:path w="3645723" h="3936003">
                <a:moveTo>
                  <a:pt x="0" y="0"/>
                </a:moveTo>
                <a:lnTo>
                  <a:pt x="3645723" y="0"/>
                </a:lnTo>
                <a:lnTo>
                  <a:pt x="3645723" y="3936003"/>
                </a:lnTo>
                <a:lnTo>
                  <a:pt x="0" y="39360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401268" y="6126889"/>
            <a:ext cx="3936003" cy="3936003"/>
          </a:xfrm>
          <a:custGeom>
            <a:avLst/>
            <a:gdLst/>
            <a:ahLst/>
            <a:cxnLst/>
            <a:rect l="l" t="t" r="r" b="b"/>
            <a:pathLst>
              <a:path w="3936003" h="3936003">
                <a:moveTo>
                  <a:pt x="0" y="0"/>
                </a:moveTo>
                <a:lnTo>
                  <a:pt x="3936003" y="0"/>
                </a:lnTo>
                <a:lnTo>
                  <a:pt x="3936003" y="3936004"/>
                </a:lnTo>
                <a:lnTo>
                  <a:pt x="0" y="39360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490739" y="2028961"/>
            <a:ext cx="3950819" cy="3936003"/>
          </a:xfrm>
          <a:custGeom>
            <a:avLst/>
            <a:gdLst/>
            <a:ahLst/>
            <a:cxnLst/>
            <a:rect l="l" t="t" r="r" b="b"/>
            <a:pathLst>
              <a:path w="3950819" h="3936003">
                <a:moveTo>
                  <a:pt x="0" y="0"/>
                </a:moveTo>
                <a:lnTo>
                  <a:pt x="3950819" y="0"/>
                </a:lnTo>
                <a:lnTo>
                  <a:pt x="3950819" y="3936003"/>
                </a:lnTo>
                <a:lnTo>
                  <a:pt x="0" y="39360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3529" y="6126889"/>
            <a:ext cx="6746764" cy="3936003"/>
          </a:xfrm>
          <a:custGeom>
            <a:avLst/>
            <a:gdLst/>
            <a:ahLst/>
            <a:cxnLst/>
            <a:rect l="l" t="t" r="r" b="b"/>
            <a:pathLst>
              <a:path w="6746764" h="3936003">
                <a:moveTo>
                  <a:pt x="0" y="0"/>
                </a:moveTo>
                <a:lnTo>
                  <a:pt x="6746764" y="0"/>
                </a:lnTo>
                <a:lnTo>
                  <a:pt x="6746764" y="3936004"/>
                </a:lnTo>
                <a:lnTo>
                  <a:pt x="0" y="39360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31" t="-71904" r="-327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423849" y="6126889"/>
            <a:ext cx="3575789" cy="3907099"/>
          </a:xfrm>
          <a:custGeom>
            <a:avLst/>
            <a:gdLst/>
            <a:ahLst/>
            <a:cxnLst/>
            <a:rect l="l" t="t" r="r" b="b"/>
            <a:pathLst>
              <a:path w="3575789" h="3907099">
                <a:moveTo>
                  <a:pt x="0" y="0"/>
                </a:moveTo>
                <a:lnTo>
                  <a:pt x="3575789" y="0"/>
                </a:lnTo>
                <a:lnTo>
                  <a:pt x="3575789" y="3907100"/>
                </a:lnTo>
                <a:lnTo>
                  <a:pt x="0" y="3907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9265" b="-234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418070" y="2028961"/>
            <a:ext cx="3815493" cy="3936003"/>
          </a:xfrm>
          <a:custGeom>
            <a:avLst/>
            <a:gdLst/>
            <a:ahLst/>
            <a:cxnLst/>
            <a:rect l="l" t="t" r="r" b="b"/>
            <a:pathLst>
              <a:path w="3815493" h="3936003">
                <a:moveTo>
                  <a:pt x="0" y="0"/>
                </a:moveTo>
                <a:lnTo>
                  <a:pt x="3815494" y="0"/>
                </a:lnTo>
                <a:lnTo>
                  <a:pt x="3815494" y="3936003"/>
                </a:lnTo>
                <a:lnTo>
                  <a:pt x="0" y="39360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2240" b="-779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99818" y="156815"/>
            <a:ext cx="11029776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.5 | Results: Student Engagement and Development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762" y="1192822"/>
            <a:ext cx="8132437" cy="67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Sessions, webinars, and workshops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5944" y="173248"/>
            <a:ext cx="11964913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.6 | Objective 1 - Student Engagement and Development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5763" y="1192822"/>
            <a:ext cx="17962237" cy="899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Focus:</a:t>
            </a:r>
          </a:p>
          <a:p>
            <a:pPr algn="l">
              <a:lnSpc>
                <a:spcPts val="494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Enhance student engagement and professional development within IEEE AESS.</a:t>
            </a:r>
          </a:p>
          <a:p>
            <a:pPr algn="l">
              <a:lnSpc>
                <a:spcPts val="4949"/>
              </a:lnSpc>
              <a:spcBef>
                <a:spcPct val="0"/>
              </a:spcBef>
            </a:pPr>
            <a:endParaRPr lang="en-US" sz="2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Actionable Steps: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Organize </a:t>
            </a:r>
            <a:r>
              <a:rPr lang="en-US" sz="2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quarterly webinars</a:t>
            </a: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workshops on topics like "Emerging Technologies in Aerospace Systems" and "Career Pathways in Embedded Systems."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 a </a:t>
            </a:r>
            <a:r>
              <a:rPr lang="en-US" sz="2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mentorship program</a:t>
            </a: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at least 15 mentor-student pairs within six months.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Launch a </a:t>
            </a:r>
            <a:r>
              <a:rPr lang="en-US" sz="2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Graduate student newsletter</a:t>
            </a: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highlighting opportunities, scholarships, and events.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Encourage </a:t>
            </a:r>
            <a:r>
              <a:rPr lang="en-US" sz="2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Paper contests and works-in-progress competitions</a:t>
            </a:r>
          </a:p>
          <a:p>
            <a:pPr algn="l">
              <a:lnSpc>
                <a:spcPts val="5865"/>
              </a:lnSpc>
              <a:spcBef>
                <a:spcPct val="0"/>
              </a:spcBef>
            </a:pPr>
            <a:r>
              <a:rPr lang="en-US" sz="3200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OKRs: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Objective: Increase student engagement in AESS activities.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Key Result 1: 10% increase in participation within 12 months.</a:t>
            </a:r>
          </a:p>
          <a:p>
            <a:pPr marL="582987" lvl="1" indent="-291493" algn="l">
              <a:lnSpc>
                <a:spcPts val="494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Key Result 2: Establish a mentorship program with 15 mentor-student pairs.</a:t>
            </a:r>
          </a:p>
          <a:p>
            <a:pPr algn="l">
              <a:lnSpc>
                <a:spcPts val="4949"/>
              </a:lnSpc>
              <a:spcBef>
                <a:spcPct val="0"/>
              </a:spcBef>
            </a:pPr>
            <a:endParaRPr lang="en-US" sz="2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1355" y="220012"/>
            <a:ext cx="11417225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.7 |  Objective 2: Graduate Student Activation Pipeline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882" y="1123043"/>
            <a:ext cx="17962237" cy="295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2454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Current Progress: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Sharing AESS Initiatives and Call for challenges among my network, responding to questions, and assisting members ( especially around grants and AESS programs).</a:t>
            </a:r>
          </a:p>
          <a:p>
            <a:pPr marL="454656" lvl="1" indent="-227328" algn="l">
              <a:lnSpc>
                <a:spcPts val="3860"/>
              </a:lnSpc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Supporting the creation of 2 new AESS Student Branch Chapters in the Montreal Section + Assisting with finding interested volunteers. 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Both groups are preparing their petition submissions and can serve as a repeatable model for other sections.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215" y="4094493"/>
            <a:ext cx="17799688" cy="343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2454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 Plan</a:t>
            </a:r>
          </a:p>
          <a:p>
            <a:pPr marL="454656" lvl="1" indent="-227328" algn="l">
              <a:lnSpc>
                <a:spcPts val="3860"/>
              </a:lnSpc>
              <a:buFont typeface="Arial"/>
              <a:buChar char="•"/>
            </a:pPr>
            <a:r>
              <a:rPr lang="en-US" sz="210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SBC Launch Pipeline: </a:t>
            </a: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Turn the experience into a simple playbook: petition template, officer roles, first-event plan, and reporting checklist.</a:t>
            </a:r>
          </a:p>
          <a:p>
            <a:pPr marL="454656" lvl="1" indent="-227328" algn="l">
              <a:lnSpc>
                <a:spcPts val="3860"/>
              </a:lnSpc>
              <a:buFont typeface="Arial"/>
              <a:buChar char="•"/>
            </a:pPr>
            <a:r>
              <a:rPr lang="en-US" sz="210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90-Day Activation Rule:</a:t>
            </a: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Every new graduate student lead should receive one concrete AESS task within 90 days: chapter event, technical committee support, conference support, or membership outreach.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Technical Committee Entry Points:</a:t>
            </a: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Match interested graduate students with AESS technical committees as junior contributors, not just attendees.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215" y="7651920"/>
            <a:ext cx="17799688" cy="199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6"/>
              </a:lnSpc>
              <a:spcBef>
                <a:spcPct val="0"/>
              </a:spcBef>
            </a:pPr>
            <a:r>
              <a:rPr lang="en-US" sz="2469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 Targets</a:t>
            </a:r>
          </a:p>
          <a:p>
            <a:pPr marL="457822" lvl="1" indent="-228911" algn="l">
              <a:lnSpc>
                <a:spcPts val="3886"/>
              </a:lnSpc>
              <a:spcBef>
                <a:spcPct val="0"/>
              </a:spcBef>
              <a:buFont typeface="Arial"/>
              <a:buChar char="•"/>
            </a:pPr>
            <a:r>
              <a:rPr lang="en-US" sz="2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Assist in submitting at least 5 more petitions, using the OU analytics tool as a guide and reaching out to members directly.</a:t>
            </a:r>
          </a:p>
          <a:p>
            <a:pPr marL="457822" lvl="1" indent="-228911" algn="l">
              <a:lnSpc>
                <a:spcPts val="3886"/>
              </a:lnSpc>
              <a:spcBef>
                <a:spcPct val="0"/>
              </a:spcBef>
              <a:buFont typeface="Arial"/>
              <a:buChar char="•"/>
            </a:pPr>
            <a:r>
              <a:rPr lang="en-US" sz="2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1 reusable Section chapter launch&amp;Success  kit for sections + SBC launch&amp;success kit for SBs</a:t>
            </a:r>
          </a:p>
          <a:p>
            <a:pPr marL="457822" lvl="1" indent="-228911" algn="l">
              <a:lnSpc>
                <a:spcPts val="3886"/>
              </a:lnSpc>
              <a:spcBef>
                <a:spcPct val="0"/>
              </a:spcBef>
              <a:buFont typeface="Arial"/>
              <a:buChar char="•"/>
            </a:pPr>
            <a:r>
              <a:rPr lang="en-US" sz="2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Appoint 10 graduate student liaisons across chapters/sections.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4614"/>
            <a:ext cx="18288000" cy="10391614"/>
          </a:xfrm>
          <a:custGeom>
            <a:avLst/>
            <a:gdLst/>
            <a:ahLst/>
            <a:cxnLst/>
            <a:rect l="l" t="t" r="r" b="b"/>
            <a:pathLst>
              <a:path w="18288000" h="10391614">
                <a:moveTo>
                  <a:pt x="0" y="0"/>
                </a:moveTo>
                <a:lnTo>
                  <a:pt x="18288000" y="0"/>
                </a:lnTo>
                <a:lnTo>
                  <a:pt x="18288000" y="10391614"/>
                </a:lnTo>
                <a:lnTo>
                  <a:pt x="0" y="1039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" r="-445" b="-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3344" y="229537"/>
            <a:ext cx="15145256" cy="488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.8 |  Objective 3: IEEE Empower Education Proposal - Graduate Student Track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882" y="1123043"/>
            <a:ext cx="17962237" cy="197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2454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Opportunity: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IEEE Empower call can fund structured education programs.</a:t>
            </a:r>
          </a:p>
          <a:p>
            <a:pPr marL="454656" lvl="1" indent="-227328" algn="l">
              <a:lnSpc>
                <a:spcPts val="3860"/>
              </a:lnSpc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Since our response is being led by Prof. Sabrina, I will support the graduate student component.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Initial proposal deadline: 27 May 2026.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2882" y="3843612"/>
            <a:ext cx="15766068" cy="4893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2454" b="1">
                <a:solidFill>
                  <a:srgbClr val="206B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Proposed Concept</a:t>
            </a:r>
          </a:p>
          <a:p>
            <a:pPr algn="l">
              <a:lnSpc>
                <a:spcPts val="3860"/>
              </a:lnSpc>
              <a:spcBef>
                <a:spcPct val="0"/>
              </a:spcBef>
            </a:pPr>
            <a:r>
              <a:rPr lang="en-US" sz="210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AESS Graduate Technical Readiness Modules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Short, reusable modules led by our AESS experts in radar, aerospace systems, navigation, autonomy, and sensing.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Built for graduate students moving from research into applied technical roles.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Delivered through live sessions + recorded material + chapter/SBC discussion kits.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Make a call to appoint student / graduate student participants and collect needs/feedback.</a:t>
            </a:r>
          </a:p>
          <a:p>
            <a:pPr algn="l">
              <a:lnSpc>
                <a:spcPts val="3860"/>
              </a:lnSpc>
              <a:spcBef>
                <a:spcPct val="0"/>
              </a:spcBef>
            </a:pPr>
            <a:r>
              <a:rPr lang="en-US" sz="210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BoG Support Needed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Confirm AESS sponsorship for the proposal.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Identify 3-5 technical experts willing to lead the first modules.</a:t>
            </a:r>
          </a:p>
          <a:p>
            <a:pPr marL="454656" lvl="1" indent="-227328" algn="l">
              <a:lnSpc>
                <a:spcPts val="3860"/>
              </a:lnSpc>
              <a:spcBef>
                <a:spcPct val="0"/>
              </a:spcBef>
              <a:buFont typeface="Arial"/>
              <a:buChar char="•"/>
            </a:pPr>
            <a:r>
              <a:rPr lang="en-US" sz="210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Structure the Innitiative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1087</Words>
  <Application>Microsoft Office PowerPoint</Application>
  <PresentationFormat>Custom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Montserrat Semi-Bold</vt:lpstr>
      <vt:lpstr>Montserrat Bold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AESS Graduate Student Rep Springl BoG meeting</dc:title>
  <cp:lastModifiedBy>Djedidi, Kayoum</cp:lastModifiedBy>
  <cp:revision>2</cp:revision>
  <dcterms:created xsi:type="dcterms:W3CDTF">2006-08-16T00:00:00Z</dcterms:created>
  <dcterms:modified xsi:type="dcterms:W3CDTF">2026-05-07T07:09:00Z</dcterms:modified>
  <dc:identifier>DAHI9bxqIlM</dc:identifier>
</cp:coreProperties>
</file>