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  <p:sldMasterId id="2147483668" r:id="rId5"/>
    <p:sldMasterId id="2147483670" r:id="rId6"/>
  </p:sldMasterIdLst>
  <p:notesMasterIdLst>
    <p:notesMasterId r:id="rId19"/>
  </p:notesMasterIdLst>
  <p:sldIdLst>
    <p:sldId id="320" r:id="rId7"/>
    <p:sldId id="2456" r:id="rId8"/>
    <p:sldId id="2453" r:id="rId9"/>
    <p:sldId id="2452" r:id="rId10"/>
    <p:sldId id="2454" r:id="rId11"/>
    <p:sldId id="2461" r:id="rId12"/>
    <p:sldId id="2147471175" r:id="rId13"/>
    <p:sldId id="2147471176" r:id="rId14"/>
    <p:sldId id="2389" r:id="rId15"/>
    <p:sldId id="2147471174" r:id="rId16"/>
    <p:sldId id="264" r:id="rId17"/>
    <p:sldId id="265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081B3B"/>
    <a:srgbClr val="84FEFC"/>
    <a:srgbClr val="081D3C"/>
    <a:srgbClr val="000066"/>
    <a:srgbClr val="409ED2"/>
    <a:srgbClr val="00609C"/>
    <a:srgbClr val="0066A1"/>
    <a:srgbClr val="192A4A"/>
    <a:srgbClr val="1C50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623" autoAdjust="0"/>
    <p:restoredTop sz="94849" autoAdjust="0"/>
  </p:normalViewPr>
  <p:slideViewPr>
    <p:cSldViewPr snapToGrid="0">
      <p:cViewPr varScale="1">
        <p:scale>
          <a:sx n="84" d="100"/>
          <a:sy n="84" d="100"/>
        </p:scale>
        <p:origin x="48" y="127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40529A-7942-9944-872C-68C2D33D5365}" type="datetimeFigureOut">
              <a:rPr lang="en-US" smtClean="0"/>
              <a:t>5/15/2026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D797E5-2D04-DA44-AFCA-680FB5B7EA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6295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D797E5-2D04-DA44-AFCA-680FB5B7EA1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66418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2085818-5E6B-9D29-5EBC-FA9A9A267C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9089" y="3644677"/>
            <a:ext cx="6007331" cy="1200193"/>
          </a:xfrm>
        </p:spPr>
        <p:txBody>
          <a:bodyPr anchor="b">
            <a:normAutofit/>
          </a:bodyPr>
          <a:lstStyle>
            <a:lvl1pPr algn="ctr">
              <a:defRPr sz="4800" b="1">
                <a:solidFill>
                  <a:srgbClr val="081D3C"/>
                </a:solidFill>
              </a:defRPr>
            </a:lvl1pPr>
          </a:lstStyle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2253" y="5002714"/>
            <a:ext cx="5923374" cy="1655763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81D3C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6678F89A-B573-1DF4-2175-8F41B5FAA79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897" t="20847" b="24157"/>
          <a:stretch/>
        </p:blipFill>
        <p:spPr>
          <a:xfrm>
            <a:off x="130629" y="72793"/>
            <a:ext cx="3916892" cy="1269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0405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08">
          <p15:clr>
            <a:srgbClr val="FBAE40"/>
          </p15:clr>
        </p15:guide>
        <p15:guide id="2" orient="horz" pos="29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rgbClr val="081B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86266" y="2350934"/>
            <a:ext cx="3516437" cy="2971837"/>
          </a:xfrm>
        </p:spPr>
        <p:txBody>
          <a:bodyPr>
            <a:noAutofit/>
          </a:bodyPr>
          <a:lstStyle>
            <a:lvl1pPr>
              <a:defRPr sz="4000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- </a:t>
            </a:r>
            <a:fld id="{1FF51F5F-EB2D-8243-A812-D2CBA9BC3824}" type="slidenum">
              <a:rPr lang="en-US" smtClean="0"/>
              <a:pPr/>
              <a:t>‹#›</a:t>
            </a:fld>
            <a:r>
              <a:rPr lang="en-US"/>
              <a:t> -</a:t>
            </a:r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23D03775-945D-FA43-65F5-6E97DFDB6EB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25000"/>
          </a:blip>
          <a:stretch>
            <a:fillRect/>
          </a:stretch>
        </p:blipFill>
        <p:spPr>
          <a:xfrm>
            <a:off x="8216585" y="1074868"/>
            <a:ext cx="2325251" cy="1276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5460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592" y="69764"/>
            <a:ext cx="8967606" cy="89638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- </a:t>
            </a:r>
            <a:fld id="{1FF51F5F-EB2D-8243-A812-D2CBA9BC3824}" type="slidenum">
              <a:rPr lang="en-US" smtClean="0"/>
              <a:pPr/>
              <a:t>‹#›</a:t>
            </a:fld>
            <a:r>
              <a:rPr lang="en-US"/>
              <a:t> -</a:t>
            </a:r>
          </a:p>
        </p:txBody>
      </p:sp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F512F10B-D16B-64EA-E7F6-E65435D101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25000"/>
          </a:blip>
          <a:stretch>
            <a:fillRect/>
          </a:stretch>
        </p:blipFill>
        <p:spPr>
          <a:xfrm>
            <a:off x="185120" y="5856431"/>
            <a:ext cx="2325251" cy="1276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9026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- </a:t>
            </a:r>
            <a:fld id="{1FF51F5F-EB2D-8243-A812-D2CBA9BC3824}" type="slidenum">
              <a:rPr lang="en-US" smtClean="0"/>
              <a:pPr/>
              <a:t>‹#›</a:t>
            </a:fld>
            <a:r>
              <a:rPr lang="en-US"/>
              <a:t> -</a:t>
            </a:r>
          </a:p>
        </p:txBody>
      </p:sp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F7BF90B6-5568-515A-D677-C4B8E76836D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25000"/>
          </a:blip>
          <a:stretch>
            <a:fillRect/>
          </a:stretch>
        </p:blipFill>
        <p:spPr>
          <a:xfrm>
            <a:off x="185120" y="5856431"/>
            <a:ext cx="2325251" cy="1276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3506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 </a:t>
            </a:r>
            <a:fld id="{1FF51F5F-EB2D-8243-A812-D2CBA9BC3824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-</a:t>
            </a: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DB0DDDFE-FFD0-87CA-6833-DFA559ACE19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04804" y="1300842"/>
            <a:ext cx="11168141" cy="47189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C2D9BB70-83E0-6E79-A80C-8AD3CD79CA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804" y="220802"/>
            <a:ext cx="8967606" cy="8963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454362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 red lines on a black background&#10;&#10;Description automatically generated">
            <a:extLst>
              <a:ext uri="{FF2B5EF4-FFF2-40B4-BE49-F238E27FC236}">
                <a16:creationId xmlns:a16="http://schemas.microsoft.com/office/drawing/2014/main" id="{F0DDC445-6692-1EB0-A5E8-F27F00BB6B8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1000"/>
          </a:blip>
          <a:stretch>
            <a:fillRect/>
          </a:stretch>
        </p:blipFill>
        <p:spPr>
          <a:xfrm>
            <a:off x="0" y="3466104"/>
            <a:ext cx="12192000" cy="2655682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B9C36D60-DBFB-7383-18C5-36364A205415}"/>
              </a:ext>
            </a:extLst>
          </p:cNvPr>
          <p:cNvGrpSpPr/>
          <p:nvPr userDrawn="1"/>
        </p:nvGrpSpPr>
        <p:grpSpPr>
          <a:xfrm>
            <a:off x="0" y="5920691"/>
            <a:ext cx="12192000" cy="937309"/>
            <a:chOff x="0" y="5920691"/>
            <a:chExt cx="12192000" cy="937309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B8D17E0-1106-0303-C10D-0FB05FB620FE}"/>
                </a:ext>
              </a:extLst>
            </p:cNvPr>
            <p:cNvSpPr/>
            <p:nvPr userDrawn="1"/>
          </p:nvSpPr>
          <p:spPr>
            <a:xfrm>
              <a:off x="0" y="5920691"/>
              <a:ext cx="12192000" cy="93730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78E51B12-DDEB-AE44-2389-40FE20A51DE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alphaModFix amt="80000"/>
            </a:blip>
            <a:stretch>
              <a:fillRect/>
            </a:stretch>
          </p:blipFill>
          <p:spPr>
            <a:xfrm>
              <a:off x="1836991" y="6322881"/>
              <a:ext cx="2402044" cy="309466"/>
            </a:xfrm>
            <a:prstGeom prst="rect">
              <a:avLst/>
            </a:prstGeom>
          </p:spPr>
        </p:pic>
        <p:pic>
          <p:nvPicPr>
            <p:cNvPr id="9" name="Content Placeholder 8" descr="A logo with a black background&#10;&#10;Description automatically generated">
              <a:extLst>
                <a:ext uri="{FF2B5EF4-FFF2-40B4-BE49-F238E27FC236}">
                  <a16:creationId xmlns:a16="http://schemas.microsoft.com/office/drawing/2014/main" id="{29684DCC-47C1-6878-30BB-66512B3E4A2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00448" y="6108062"/>
              <a:ext cx="855144" cy="524285"/>
            </a:xfrm>
            <a:prstGeom prst="rect">
              <a:avLst/>
            </a:prstGeom>
          </p:spPr>
        </p:pic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F36E541B-BCD5-FC89-23E7-1EFF9BAF0D2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496291" y="5920691"/>
              <a:ext cx="0" cy="93730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2F8DFE7-FD8A-231E-0B33-EB242FE6C9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971" y="225653"/>
            <a:ext cx="10856356" cy="1325563"/>
          </a:xfrm>
        </p:spPr>
        <p:txBody>
          <a:bodyPr anchor="ctr" anchorCtr="0"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8CD439-160B-57EF-9FF0-D297B445A7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8970" y="1752311"/>
            <a:ext cx="10856357" cy="32216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1CDC08-0B6E-C184-FBFC-6F3AEDEFD2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16835" y="6267222"/>
            <a:ext cx="205047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E01892-C691-8E40-BAED-9D19E6DD6D7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18" name="Picture 17" descr="A orange and white logo with a sailboat and text&#10;&#10;Description automatically generated">
            <a:extLst>
              <a:ext uri="{FF2B5EF4-FFF2-40B4-BE49-F238E27FC236}">
                <a16:creationId xmlns:a16="http://schemas.microsoft.com/office/drawing/2014/main" id="{417BC4FD-B711-2148-F588-4E444C63A88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28090" y="5526334"/>
            <a:ext cx="1107237" cy="1211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283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81D3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DCC298F-28B6-6F9D-07BF-A8B6E95DD52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/>
          <a:srcRect l="15944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4806" y="845372"/>
            <a:ext cx="8967606" cy="8963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04" y="1851160"/>
            <a:ext cx="11168141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717276" y="631190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- </a:t>
            </a:r>
            <a:fld id="{1FF51F5F-EB2D-8243-A812-D2CBA9BC3824}" type="slidenum">
              <a:rPr lang="en-US" smtClean="0"/>
              <a:pPr/>
              <a:t>‹#›</a:t>
            </a:fld>
            <a:r>
              <a:rPr lang="en-US"/>
              <a:t> -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967E89D-111C-C199-ED4D-50FDEFB771EA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64814" y="6361616"/>
            <a:ext cx="1360844" cy="398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35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6" r:id="rId3"/>
    <p:sldLayoutId id="2147483667" r:id="rId4"/>
  </p:sldLayoutIdLst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800" b="1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81D3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blue background with white dots and lines&#10;&#10;Description automatically generated">
            <a:extLst>
              <a:ext uri="{FF2B5EF4-FFF2-40B4-BE49-F238E27FC236}">
                <a16:creationId xmlns:a16="http://schemas.microsoft.com/office/drawing/2014/main" id="{6BEFA941-6269-E7D4-B5A1-2CF99796EE9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4806" y="845372"/>
            <a:ext cx="8967606" cy="8963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04" y="1851160"/>
            <a:ext cx="11168141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717276" y="631190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- </a:t>
            </a:r>
            <a:fld id="{1FF51F5F-EB2D-8243-A812-D2CBA9BC3824}" type="slidenum">
              <a:rPr lang="en-US" smtClean="0"/>
              <a:pPr/>
              <a:t>‹#›</a:t>
            </a:fld>
            <a:r>
              <a:rPr lang="en-US"/>
              <a:t> -</a:t>
            </a:r>
          </a:p>
        </p:txBody>
      </p:sp>
    </p:spTree>
    <p:extLst>
      <p:ext uri="{BB962C8B-B14F-4D97-AF65-F5344CB8AC3E}">
        <p14:creationId xmlns:p14="http://schemas.microsoft.com/office/powerpoint/2010/main" val="4203694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800" b="1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8E5DC31-57B0-C207-5AE6-9278C7F993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358771-D96C-74DD-67AA-0B0664558A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F23468-0F65-68BC-6FF2-59301221B7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2621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1E01892-C691-8E40-BAED-9D19E6DD6D7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1912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3.jpeg"/><Relationship Id="rId7" Type="http://schemas.openxmlformats.org/officeDocument/2006/relationships/image" Target="../media/image57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emf"/><Relationship Id="rId2" Type="http://schemas.openxmlformats.org/officeDocument/2006/relationships/image" Target="../media/image59.e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2.emf"/><Relationship Id="rId4" Type="http://schemas.openxmlformats.org/officeDocument/2006/relationships/image" Target="../media/image61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sv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13" Type="http://schemas.openxmlformats.org/officeDocument/2006/relationships/image" Target="../media/image29.png"/><Relationship Id="rId18" Type="http://schemas.openxmlformats.org/officeDocument/2006/relationships/image" Target="../media/image34.jpeg"/><Relationship Id="rId3" Type="http://schemas.openxmlformats.org/officeDocument/2006/relationships/image" Target="../media/image19.jpg"/><Relationship Id="rId7" Type="http://schemas.openxmlformats.org/officeDocument/2006/relationships/image" Target="../media/image23.jpg"/><Relationship Id="rId12" Type="http://schemas.openxmlformats.org/officeDocument/2006/relationships/image" Target="../media/image28.png"/><Relationship Id="rId17" Type="http://schemas.openxmlformats.org/officeDocument/2006/relationships/image" Target="../media/image33.jpeg"/><Relationship Id="rId2" Type="http://schemas.openxmlformats.org/officeDocument/2006/relationships/image" Target="../media/image18.jpg"/><Relationship Id="rId16" Type="http://schemas.openxmlformats.org/officeDocument/2006/relationships/image" Target="../media/image32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2.jpg"/><Relationship Id="rId11" Type="http://schemas.openxmlformats.org/officeDocument/2006/relationships/image" Target="../media/image27.jpeg"/><Relationship Id="rId5" Type="http://schemas.openxmlformats.org/officeDocument/2006/relationships/image" Target="../media/image21.jpg"/><Relationship Id="rId15" Type="http://schemas.openxmlformats.org/officeDocument/2006/relationships/image" Target="../media/image31.png"/><Relationship Id="rId10" Type="http://schemas.openxmlformats.org/officeDocument/2006/relationships/image" Target="../media/image26.jpeg"/><Relationship Id="rId19" Type="http://schemas.openxmlformats.org/officeDocument/2006/relationships/image" Target="../media/image35.png"/><Relationship Id="rId4" Type="http://schemas.openxmlformats.org/officeDocument/2006/relationships/image" Target="../media/image20.jpg"/><Relationship Id="rId9" Type="http://schemas.openxmlformats.org/officeDocument/2006/relationships/image" Target="../media/image25.jpeg"/><Relationship Id="rId14" Type="http://schemas.openxmlformats.org/officeDocument/2006/relationships/image" Target="../media/image3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1.png"/><Relationship Id="rId5" Type="http://schemas.openxmlformats.org/officeDocument/2006/relationships/image" Target="../media/image23.jpg"/><Relationship Id="rId4" Type="http://schemas.openxmlformats.org/officeDocument/2006/relationships/image" Target="../media/image2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13" Type="http://schemas.openxmlformats.org/officeDocument/2006/relationships/image" Target="../media/image35.png"/><Relationship Id="rId18" Type="http://schemas.openxmlformats.org/officeDocument/2006/relationships/image" Target="../media/image42.png"/><Relationship Id="rId3" Type="http://schemas.openxmlformats.org/officeDocument/2006/relationships/image" Target="../media/image19.jpg"/><Relationship Id="rId21" Type="http://schemas.openxmlformats.org/officeDocument/2006/relationships/image" Target="../media/image44.jpg"/><Relationship Id="rId7" Type="http://schemas.openxmlformats.org/officeDocument/2006/relationships/image" Target="../media/image26.jpeg"/><Relationship Id="rId12" Type="http://schemas.openxmlformats.org/officeDocument/2006/relationships/image" Target="../media/image34.jpeg"/><Relationship Id="rId17" Type="http://schemas.openxmlformats.org/officeDocument/2006/relationships/image" Target="../media/image41.jpg"/><Relationship Id="rId2" Type="http://schemas.openxmlformats.org/officeDocument/2006/relationships/image" Target="../media/image18.jpg"/><Relationship Id="rId16" Type="http://schemas.openxmlformats.org/officeDocument/2006/relationships/image" Target="../media/image40.jpg"/><Relationship Id="rId20" Type="http://schemas.openxmlformats.org/officeDocument/2006/relationships/image" Target="../media/image43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2.jpg"/><Relationship Id="rId11" Type="http://schemas.openxmlformats.org/officeDocument/2006/relationships/image" Target="../media/image32.jpeg"/><Relationship Id="rId5" Type="http://schemas.openxmlformats.org/officeDocument/2006/relationships/image" Target="../media/image21.jpg"/><Relationship Id="rId15" Type="http://schemas.openxmlformats.org/officeDocument/2006/relationships/image" Target="../media/image39.jpg"/><Relationship Id="rId10" Type="http://schemas.openxmlformats.org/officeDocument/2006/relationships/image" Target="../media/image29.png"/><Relationship Id="rId19" Type="http://schemas.openxmlformats.org/officeDocument/2006/relationships/image" Target="../media/image37.jpeg"/><Relationship Id="rId4" Type="http://schemas.openxmlformats.org/officeDocument/2006/relationships/image" Target="../media/image20.jpg"/><Relationship Id="rId9" Type="http://schemas.openxmlformats.org/officeDocument/2006/relationships/image" Target="../media/image28.png"/><Relationship Id="rId14" Type="http://schemas.openxmlformats.org/officeDocument/2006/relationships/image" Target="../media/image38.png"/><Relationship Id="rId22" Type="http://schemas.openxmlformats.org/officeDocument/2006/relationships/image" Target="../media/image4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F69FFEC-ABA6-DB6A-F338-CADB0E70B1E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944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411CF583-D614-DAA2-B04A-FB2026C61B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9777" y="5129860"/>
            <a:ext cx="5607166" cy="1655347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en-US" sz="2600" b="1" dirty="0">
                <a:solidFill>
                  <a:schemeClr val="tx1"/>
                </a:solidFill>
              </a:rPr>
              <a:t>Gregory Lyons</a:t>
            </a:r>
          </a:p>
          <a:p>
            <a:pPr algn="l"/>
            <a:r>
              <a:rPr lang="en-US" dirty="0">
                <a:solidFill>
                  <a:schemeClr val="tx1"/>
                </a:solidFill>
              </a:rPr>
              <a:t>2026 MTT-S IMS General Co-Chair</a:t>
            </a:r>
          </a:p>
          <a:p>
            <a:pPr algn="l"/>
            <a:r>
              <a:rPr lang="en-US" dirty="0">
                <a:solidFill>
                  <a:schemeClr val="tx1"/>
                </a:solidFill>
              </a:rPr>
              <a:t>2026 IEEE Trans. Radar Systems Steering Comm. Chair &amp; Treasurer</a:t>
            </a:r>
          </a:p>
          <a:p>
            <a:pPr algn="l"/>
            <a:r>
              <a:rPr lang="en-US" dirty="0">
                <a:solidFill>
                  <a:schemeClr val="tx1"/>
                </a:solidFill>
              </a:rPr>
              <a:t>2023-2026 Systems Council MTT-S Primary Representative</a:t>
            </a:r>
          </a:p>
          <a:p>
            <a:pPr algn="l"/>
            <a:r>
              <a:rPr lang="en-US" dirty="0">
                <a:solidFill>
                  <a:schemeClr val="tx1"/>
                </a:solidFill>
              </a:rPr>
              <a:t>2021 MTT-S President</a:t>
            </a:r>
          </a:p>
          <a:p>
            <a:pPr algn="l"/>
            <a:r>
              <a:rPr lang="en-US" dirty="0">
                <a:solidFill>
                  <a:schemeClr val="tx1"/>
                </a:solidFill>
              </a:rPr>
              <a:t>2019 MTT-S Treasurer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AD0BB48-EFD4-10EF-DB11-EE8F8DED049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93658" y="6258234"/>
            <a:ext cx="1360844" cy="398757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C127471-D955-428D-64AB-E209D92F3360}"/>
              </a:ext>
            </a:extLst>
          </p:cNvPr>
          <p:cNvSpPr/>
          <p:nvPr/>
        </p:nvSpPr>
        <p:spPr>
          <a:xfrm>
            <a:off x="477980" y="625683"/>
            <a:ext cx="707137" cy="1463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ADC24C6-AB2F-7DD8-9A98-BD562C1A79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9116" y="922482"/>
            <a:ext cx="6738692" cy="1787112"/>
          </a:xfrm>
          <a:noFill/>
        </p:spPr>
        <p:txBody>
          <a:bodyPr anchor="b">
            <a:normAutofit/>
          </a:bodyPr>
          <a:lstStyle/>
          <a:p>
            <a:pPr algn="l"/>
            <a:r>
              <a:rPr lang="en-US" dirty="0"/>
              <a:t>IEEE MTT-S 2026 Activity Highlights</a:t>
            </a:r>
            <a:endParaRPr lang="en-US" dirty="0">
              <a:latin typeface="+mn-lt"/>
            </a:endParaRPr>
          </a:p>
        </p:txBody>
      </p:sp>
      <p:pic>
        <p:nvPicPr>
          <p:cNvPr id="13" name="Picture 12" descr="Text&#10;&#10;Description automatically generated">
            <a:extLst>
              <a:ext uri="{FF2B5EF4-FFF2-40B4-BE49-F238E27FC236}">
                <a16:creationId xmlns:a16="http://schemas.microsoft.com/office/drawing/2014/main" id="{754D88CC-008F-7909-7C07-7B0F75FD41B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897" t="20847" b="24157"/>
          <a:stretch/>
        </p:blipFill>
        <p:spPr>
          <a:xfrm>
            <a:off x="130629" y="72793"/>
            <a:ext cx="3916892" cy="1269722"/>
          </a:xfrm>
          <a:prstGeom prst="rect">
            <a:avLst/>
          </a:prstGeom>
        </p:spPr>
      </p:pic>
      <p:sp>
        <p:nvSpPr>
          <p:cNvPr id="15" name="Title 4">
            <a:extLst>
              <a:ext uri="{FF2B5EF4-FFF2-40B4-BE49-F238E27FC236}">
                <a16:creationId xmlns:a16="http://schemas.microsoft.com/office/drawing/2014/main" id="{775C4115-DE61-4093-9E27-D5FD8A68AFC4}"/>
              </a:ext>
            </a:extLst>
          </p:cNvPr>
          <p:cNvSpPr txBox="1">
            <a:spLocks/>
          </p:cNvSpPr>
          <p:nvPr/>
        </p:nvSpPr>
        <p:spPr>
          <a:xfrm>
            <a:off x="459116" y="2459106"/>
            <a:ext cx="6738692" cy="1491950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>
            <a:lvl1pPr algn="ctr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rgbClr val="081D3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/>
            <a:r>
              <a:rPr lang="en-US" sz="3200" dirty="0">
                <a:latin typeface="+mn-lt"/>
              </a:rPr>
              <a:t>AESS </a:t>
            </a:r>
            <a:r>
              <a:rPr lang="en-US" sz="3200" dirty="0" err="1">
                <a:latin typeface="+mn-lt"/>
              </a:rPr>
              <a:t>BoG</a:t>
            </a:r>
            <a:r>
              <a:rPr lang="en-US" sz="3200" dirty="0">
                <a:latin typeface="+mn-lt"/>
              </a:rPr>
              <a:t> Meeting</a:t>
            </a:r>
          </a:p>
          <a:p>
            <a:pPr algn="l"/>
            <a:r>
              <a:rPr lang="en-US" sz="3200" dirty="0">
                <a:latin typeface="+mn-lt"/>
              </a:rPr>
              <a:t>Phoenix, AZ</a:t>
            </a:r>
          </a:p>
        </p:txBody>
      </p:sp>
    </p:spTree>
    <p:extLst>
      <p:ext uri="{BB962C8B-B14F-4D97-AF65-F5344CB8AC3E}">
        <p14:creationId xmlns:p14="http://schemas.microsoft.com/office/powerpoint/2010/main" val="14777611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26ABEE-52EA-24DE-A5A5-94DCD2F900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354585-F384-0B4D-2896-9AB7876494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234" y="180973"/>
            <a:ext cx="11969284" cy="896385"/>
          </a:xfrm>
        </p:spPr>
        <p:txBody>
          <a:bodyPr>
            <a:normAutofit fontScale="90000"/>
          </a:bodyPr>
          <a:lstStyle/>
          <a:p>
            <a:r>
              <a:rPr lang="en-GB" sz="5300" dirty="0"/>
              <a:t>MTT-S SIGHT Program </a:t>
            </a:r>
            <a:br>
              <a:rPr lang="en-GB" dirty="0"/>
            </a:br>
            <a:r>
              <a:rPr lang="en-GB" sz="3100" dirty="0">
                <a:solidFill>
                  <a:srgbClr val="FFFF00"/>
                </a:solidFill>
              </a:rPr>
              <a:t>(Special Interest Group in Humanitarian Activities)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359337B-7DA8-1ECD-050E-96511B6E3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</a:t>
            </a:r>
            <a:fld id="{1FF51F5F-EB2D-8243-A812-D2CBA9BC382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-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Google Shape;114;p22">
            <a:extLst>
              <a:ext uri="{FF2B5EF4-FFF2-40B4-BE49-F238E27FC236}">
                <a16:creationId xmlns:a16="http://schemas.microsoft.com/office/drawing/2014/main" id="{B89AA4E7-7DD4-42C5-DFA7-EE678BC7C2DE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1253666"/>
            <a:ext cx="5613394" cy="349701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49990CA-1659-7DAB-178E-283C483149A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55434" y="1270006"/>
            <a:ext cx="3695260" cy="1825865"/>
          </a:xfrm>
          <a:prstGeom prst="rect">
            <a:avLst/>
          </a:prstGeom>
        </p:spPr>
      </p:pic>
      <p:pic>
        <p:nvPicPr>
          <p:cNvPr id="8" name="Google Shape;160;p28">
            <a:extLst>
              <a:ext uri="{FF2B5EF4-FFF2-40B4-BE49-F238E27FC236}">
                <a16:creationId xmlns:a16="http://schemas.microsoft.com/office/drawing/2014/main" id="{09AD2D6A-3AF4-80E3-5170-048BAC08E6A4}"/>
              </a:ext>
            </a:extLst>
          </p:cNvPr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80295" y="3184025"/>
            <a:ext cx="3695259" cy="1566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6041AE8-BFEF-DD06-652A-104043F7811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92064" y="1253664"/>
            <a:ext cx="2778034" cy="1566651"/>
          </a:xfrm>
          <a:prstGeom prst="rect">
            <a:avLst/>
          </a:prstGeom>
        </p:spPr>
      </p:pic>
      <p:pic>
        <p:nvPicPr>
          <p:cNvPr id="10" name="Picture 9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ACABC85F-B915-2578-1C7F-552BAABD540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75554" y="3054020"/>
            <a:ext cx="2836990" cy="128121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F270751-7AAB-FA66-76B7-73D0293C03C5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66373" y="4838830"/>
            <a:ext cx="6725691" cy="200182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11545D4-9494-ABCE-C14F-11DF319C6E42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2454" y="4439677"/>
            <a:ext cx="2727643" cy="1293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766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4A5589-1FE7-83BF-2DAA-DFDD9BFAD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960" y="-211748"/>
            <a:ext cx="10856356" cy="1325563"/>
          </a:xfrm>
        </p:spPr>
        <p:txBody>
          <a:bodyPr>
            <a:normAutofit/>
          </a:bodyPr>
          <a:lstStyle/>
          <a:p>
            <a:r>
              <a:rPr lang="en-US" sz="4800" dirty="0"/>
              <a:t>IMS Reorganization for IMS2026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9AC5FA8-B501-43F0-B1DF-CB727AAF7E82}"/>
              </a:ext>
            </a:extLst>
          </p:cNvPr>
          <p:cNvSpPr txBox="1"/>
          <p:nvPr/>
        </p:nvSpPr>
        <p:spPr>
          <a:xfrm>
            <a:off x="5258004" y="1746510"/>
            <a:ext cx="1656184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IMS 2026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F12A0FA-224C-A473-C241-AFBC15166AE6}"/>
              </a:ext>
            </a:extLst>
          </p:cNvPr>
          <p:cNvSpPr txBox="1"/>
          <p:nvPr/>
        </p:nvSpPr>
        <p:spPr>
          <a:xfrm>
            <a:off x="1161478" y="4181176"/>
            <a:ext cx="1656184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RFIC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5979B2A-4653-7181-3463-92A6ECDB7F07}"/>
              </a:ext>
            </a:extLst>
          </p:cNvPr>
          <p:cNvSpPr txBox="1"/>
          <p:nvPr/>
        </p:nvSpPr>
        <p:spPr>
          <a:xfrm>
            <a:off x="3858224" y="4181176"/>
            <a:ext cx="1656184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RFSA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7BF0AA2-9038-7D85-60A6-A6880FEE57BA}"/>
              </a:ext>
            </a:extLst>
          </p:cNvPr>
          <p:cNvSpPr txBox="1"/>
          <p:nvPr/>
        </p:nvSpPr>
        <p:spPr>
          <a:xfrm>
            <a:off x="6562078" y="4181176"/>
            <a:ext cx="1656184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RFTT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570CAD0-A7F4-4479-73DB-F87D55E89965}"/>
              </a:ext>
            </a:extLst>
          </p:cNvPr>
          <p:cNvSpPr txBox="1"/>
          <p:nvPr/>
        </p:nvSpPr>
        <p:spPr>
          <a:xfrm>
            <a:off x="9226910" y="4181176"/>
            <a:ext cx="1656184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ARFTG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B94022C-68FF-E3DB-8142-A8A10C849286}"/>
              </a:ext>
            </a:extLst>
          </p:cNvPr>
          <p:cNvCxnSpPr>
            <a:cxnSpLocks/>
            <a:endCxn id="5" idx="0"/>
          </p:cNvCxnSpPr>
          <p:nvPr/>
        </p:nvCxnSpPr>
        <p:spPr>
          <a:xfrm>
            <a:off x="1989570" y="3530580"/>
            <a:ext cx="0" cy="650596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8A3EB2C-938D-FE45-5D24-6A57C52CF112}"/>
              </a:ext>
            </a:extLst>
          </p:cNvPr>
          <p:cNvCxnSpPr>
            <a:cxnSpLocks/>
            <a:stCxn id="14" idx="2"/>
            <a:endCxn id="6" idx="0"/>
          </p:cNvCxnSpPr>
          <p:nvPr/>
        </p:nvCxnSpPr>
        <p:spPr>
          <a:xfrm flipH="1">
            <a:off x="4686316" y="3713460"/>
            <a:ext cx="3553" cy="467716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3575972-6E0A-088B-94AC-CC0D4D7A79AF}"/>
              </a:ext>
            </a:extLst>
          </p:cNvPr>
          <p:cNvCxnSpPr>
            <a:cxnSpLocks/>
            <a:endCxn id="7" idx="0"/>
          </p:cNvCxnSpPr>
          <p:nvPr/>
        </p:nvCxnSpPr>
        <p:spPr>
          <a:xfrm>
            <a:off x="7390170" y="3530580"/>
            <a:ext cx="0" cy="650596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39E9FF2-35CC-6BDF-1C4B-DFB235EF44F4}"/>
              </a:ext>
            </a:extLst>
          </p:cNvPr>
          <p:cNvCxnSpPr>
            <a:cxnSpLocks/>
            <a:endCxn id="8" idx="0"/>
          </p:cNvCxnSpPr>
          <p:nvPr/>
        </p:nvCxnSpPr>
        <p:spPr>
          <a:xfrm>
            <a:off x="10055002" y="3749128"/>
            <a:ext cx="0" cy="432048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5675A20-9ECC-5E8B-6B4B-5C8097C1F9B9}"/>
              </a:ext>
            </a:extLst>
          </p:cNvPr>
          <p:cNvCxnSpPr>
            <a:cxnSpLocks/>
            <a:stCxn id="4" idx="2"/>
          </p:cNvCxnSpPr>
          <p:nvPr/>
        </p:nvCxnSpPr>
        <p:spPr>
          <a:xfrm>
            <a:off x="6086096" y="2146620"/>
            <a:ext cx="0" cy="128238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F39174EB-F9C1-B206-341F-825C9B98FC8E}"/>
              </a:ext>
            </a:extLst>
          </p:cNvPr>
          <p:cNvSpPr/>
          <p:nvPr/>
        </p:nvSpPr>
        <p:spPr>
          <a:xfrm>
            <a:off x="1161478" y="3347700"/>
            <a:ext cx="7056782" cy="36576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Common Budget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E3161F28-65C8-0D0D-A575-67DD0B10DE70}"/>
              </a:ext>
            </a:extLst>
          </p:cNvPr>
          <p:cNvSpPr/>
          <p:nvPr/>
        </p:nvSpPr>
        <p:spPr>
          <a:xfrm flipH="1">
            <a:off x="8753946" y="3355789"/>
            <a:ext cx="2664296" cy="364928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Independent Budget/MoU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1B7F36C-897D-8384-408A-D0441639E50C}"/>
              </a:ext>
            </a:extLst>
          </p:cNvPr>
          <p:cNvCxnSpPr>
            <a:cxnSpLocks/>
            <a:stCxn id="14" idx="3"/>
            <a:endCxn id="15" idx="3"/>
          </p:cNvCxnSpPr>
          <p:nvPr/>
        </p:nvCxnSpPr>
        <p:spPr>
          <a:xfrm>
            <a:off x="8218260" y="3530580"/>
            <a:ext cx="535686" cy="7673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5A955F7E-5E63-DFA9-0740-7B89646B1AAF}"/>
              </a:ext>
            </a:extLst>
          </p:cNvPr>
          <p:cNvSpPr txBox="1"/>
          <p:nvPr/>
        </p:nvSpPr>
        <p:spPr>
          <a:xfrm>
            <a:off x="1097318" y="4561831"/>
            <a:ext cx="2258952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marR="0" lvl="0" indent="-18288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Symposium Chair</a:t>
            </a:r>
          </a:p>
          <a:p>
            <a:pPr marL="285750" marR="0" lvl="0" indent="-18288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TPC Chair and Vice Chair</a:t>
            </a:r>
          </a:p>
          <a:p>
            <a:pPr marL="285750" marR="0" lvl="0" indent="-18288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Steering Committee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Executive Committee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Advisory Committee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F7F21FB-325C-AAEE-8B45-5D91811D1067}"/>
              </a:ext>
            </a:extLst>
          </p:cNvPr>
          <p:cNvSpPr txBox="1"/>
          <p:nvPr/>
        </p:nvSpPr>
        <p:spPr>
          <a:xfrm>
            <a:off x="9162748" y="4561828"/>
            <a:ext cx="19319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marR="0" lvl="0" indent="-18288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Symposium Chair</a:t>
            </a:r>
          </a:p>
          <a:p>
            <a:pPr marL="285750" marR="0" lvl="0" indent="-18288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Steering Committee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00BAF27-3B99-EE33-0CC0-12B8D572D45F}"/>
              </a:ext>
            </a:extLst>
          </p:cNvPr>
          <p:cNvSpPr txBox="1"/>
          <p:nvPr/>
        </p:nvSpPr>
        <p:spPr>
          <a:xfrm>
            <a:off x="7120429" y="1729744"/>
            <a:ext cx="389028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General Chair(s)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Executive Committee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Advisory Committee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Technical Program Committee Coordinator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MP3, LAOC &amp; Focus Group Committee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Exhibition Management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7B398D2-17E0-0CA2-2387-A1D573A7EB24}"/>
              </a:ext>
            </a:extLst>
          </p:cNvPr>
          <p:cNvSpPr txBox="1"/>
          <p:nvPr/>
        </p:nvSpPr>
        <p:spPr>
          <a:xfrm>
            <a:off x="666177" y="1740668"/>
            <a:ext cx="4037847" cy="136960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tIns="91440" bIns="91440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Cross-cutting coordination positions reside at IMS Level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Technical symposia execution roles pushed into individual symposia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1A33E3A-9CAC-CAA2-BC76-F8310A215294}"/>
              </a:ext>
            </a:extLst>
          </p:cNvPr>
          <p:cNvSpPr txBox="1"/>
          <p:nvPr/>
        </p:nvSpPr>
        <p:spPr>
          <a:xfrm>
            <a:off x="3858224" y="4561828"/>
            <a:ext cx="2258952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marR="0" lvl="0" indent="-18288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Symposium Chair</a:t>
            </a:r>
          </a:p>
          <a:p>
            <a:pPr marL="285750" marR="0" lvl="0" indent="-18288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TPC Chair and Vice Chair</a:t>
            </a:r>
          </a:p>
          <a:p>
            <a:pPr marL="285750" marR="0" lvl="0" indent="-18288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Steering Committee</a:t>
            </a:r>
          </a:p>
          <a:p>
            <a:pPr marL="388620" marR="0" lvl="0" indent="-13716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RF Systems Dialogue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Executive Committee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Advisory Committee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4083168-733D-B558-9B66-35CD74ACA38E}"/>
              </a:ext>
            </a:extLst>
          </p:cNvPr>
          <p:cNvSpPr txBox="1"/>
          <p:nvPr/>
        </p:nvSpPr>
        <p:spPr>
          <a:xfrm>
            <a:off x="6562965" y="4561828"/>
            <a:ext cx="2258952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marR="0" lvl="0" indent="-18288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Symposium Chair</a:t>
            </a:r>
          </a:p>
          <a:p>
            <a:pPr marL="285750" marR="0" lvl="0" indent="-18288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TPC Chair and Vice Chair</a:t>
            </a:r>
          </a:p>
          <a:p>
            <a:pPr marL="285750" marR="0" lvl="0" indent="-18288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Steering Committee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Executive Committee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Advisory Committee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4E9388AD-2501-5B7F-E9A6-72E8FBD419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3572" y="3995801"/>
            <a:ext cx="882869" cy="35630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211E8132-F217-A42E-60F6-5D975C25E0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9266" y="4011566"/>
            <a:ext cx="933319" cy="32477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B4BA8737-8C89-E8E0-64EF-5CA663C570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55239" y="4000530"/>
            <a:ext cx="996381" cy="34684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1A66FA19-4A94-AECE-2253-59F4BBCBB9B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54941" y="4005260"/>
            <a:ext cx="933319" cy="33107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6DEE30D-38B1-0490-B86B-DCBC02809F95}"/>
              </a:ext>
            </a:extLst>
          </p:cNvPr>
          <p:cNvSpPr txBox="1"/>
          <p:nvPr/>
        </p:nvSpPr>
        <p:spPr>
          <a:xfrm>
            <a:off x="2908092" y="899748"/>
            <a:ext cx="6100453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000" b="1" dirty="0"/>
              <a:t>IMS is MTT-S flagship event (conference and exhibition)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9146235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D87F88-BAC1-A1D3-6C5E-410B707CB8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rapezoid 29">
            <a:extLst>
              <a:ext uri="{FF2B5EF4-FFF2-40B4-BE49-F238E27FC236}">
                <a16:creationId xmlns:a16="http://schemas.microsoft.com/office/drawing/2014/main" id="{31FA7F34-BCCC-832E-EEDB-A9C4160BEE03}"/>
              </a:ext>
            </a:extLst>
          </p:cNvPr>
          <p:cNvSpPr/>
          <p:nvPr/>
        </p:nvSpPr>
        <p:spPr>
          <a:xfrm>
            <a:off x="1143222" y="3328132"/>
            <a:ext cx="10080787" cy="881897"/>
          </a:xfrm>
          <a:prstGeom prst="trapezoid">
            <a:avLst>
              <a:gd name="adj" fmla="val 475259"/>
            </a:avLst>
          </a:prstGeom>
          <a:gradFill>
            <a:gsLst>
              <a:gs pos="99000">
                <a:schemeClr val="bg1">
                  <a:alpha val="50000"/>
                </a:schemeClr>
              </a:gs>
              <a:gs pos="0">
                <a:srgbClr val="FF0000">
                  <a:alpha val="50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4" name="Down Arrow 13">
            <a:extLst>
              <a:ext uri="{FF2B5EF4-FFF2-40B4-BE49-F238E27FC236}">
                <a16:creationId xmlns:a16="http://schemas.microsoft.com/office/drawing/2014/main" id="{B158D24F-0B4A-D79A-F2DE-99DF4DF35BF0}"/>
              </a:ext>
            </a:extLst>
          </p:cNvPr>
          <p:cNvSpPr/>
          <p:nvPr/>
        </p:nvSpPr>
        <p:spPr>
          <a:xfrm>
            <a:off x="5784090" y="984033"/>
            <a:ext cx="623817" cy="1121534"/>
          </a:xfrm>
          <a:prstGeom prst="downArrow">
            <a:avLst>
              <a:gd name="adj1" fmla="val 50000"/>
              <a:gd name="adj2" fmla="val 42090"/>
            </a:avLst>
          </a:prstGeom>
          <a:gradFill>
            <a:gsLst>
              <a:gs pos="0">
                <a:schemeClr val="bg1">
                  <a:alpha val="50000"/>
                </a:schemeClr>
              </a:gs>
              <a:gs pos="48000">
                <a:schemeClr val="accent2"/>
              </a:gs>
              <a:gs pos="100000">
                <a:schemeClr val="accent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216B306-AE4E-B6DE-A15E-926A79F984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421" y="729960"/>
            <a:ext cx="10856356" cy="1325563"/>
          </a:xfrm>
        </p:spPr>
        <p:txBody>
          <a:bodyPr>
            <a:normAutofit fontScale="90000"/>
          </a:bodyPr>
          <a:lstStyle/>
          <a:p>
            <a:r>
              <a:rPr lang="en-US" sz="4800" dirty="0"/>
              <a:t>IMS Rebranding</a:t>
            </a:r>
            <a:br>
              <a:rPr lang="en-US" sz="4800" dirty="0"/>
            </a:br>
            <a:r>
              <a:rPr lang="en-US" sz="4800" dirty="0"/>
              <a:t>and Reorganization</a:t>
            </a:r>
          </a:p>
        </p:txBody>
      </p:sp>
      <p:pic>
        <p:nvPicPr>
          <p:cNvPr id="7" name="Picture 6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5F3F7CC6-71B5-E119-A4DA-E200A7B4BD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1415" y="3753304"/>
            <a:ext cx="2311400" cy="711200"/>
          </a:xfrm>
          <a:prstGeom prst="rect">
            <a:avLst/>
          </a:prstGeom>
        </p:spPr>
      </p:pic>
      <p:pic>
        <p:nvPicPr>
          <p:cNvPr id="9" name="Picture 8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DB4EC8C5-AB33-5BA1-6C8B-41BA2AD83E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6196" y="3759654"/>
            <a:ext cx="2565400" cy="673100"/>
          </a:xfrm>
          <a:prstGeom prst="rect">
            <a:avLst/>
          </a:prstGeom>
        </p:spPr>
      </p:pic>
      <p:pic>
        <p:nvPicPr>
          <p:cNvPr id="11" name="Picture 10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5EAB1688-912A-108F-B151-CD0EBEDBCC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84977" y="3753304"/>
            <a:ext cx="2463800" cy="685800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D32D1207-D00B-556D-6D73-B93707390392}"/>
              </a:ext>
            </a:extLst>
          </p:cNvPr>
          <p:cNvGrpSpPr/>
          <p:nvPr/>
        </p:nvGrpSpPr>
        <p:grpSpPr>
          <a:xfrm>
            <a:off x="3729078" y="206904"/>
            <a:ext cx="4733840" cy="1225421"/>
            <a:chOff x="3729080" y="841941"/>
            <a:chExt cx="4733840" cy="1225421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576B6852-D837-579B-4203-D364F7BB336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88189" y="1192602"/>
              <a:ext cx="2615623" cy="799218"/>
            </a:xfrm>
            <a:prstGeom prst="rect">
              <a:avLst/>
            </a:prstGeom>
          </p:spPr>
        </p:pic>
        <p:sp>
          <p:nvSpPr>
            <p:cNvPr id="12" name="Multiply 11">
              <a:extLst>
                <a:ext uri="{FF2B5EF4-FFF2-40B4-BE49-F238E27FC236}">
                  <a16:creationId xmlns:a16="http://schemas.microsoft.com/office/drawing/2014/main" id="{758C75C1-65F2-D926-168E-891EFA7E378D}"/>
                </a:ext>
              </a:extLst>
            </p:cNvPr>
            <p:cNvSpPr/>
            <p:nvPr/>
          </p:nvSpPr>
          <p:spPr>
            <a:xfrm>
              <a:off x="3729080" y="841941"/>
              <a:ext cx="4733840" cy="1225421"/>
            </a:xfrm>
            <a:prstGeom prst="mathMultiply">
              <a:avLst>
                <a:gd name="adj1" fmla="val 5370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pic>
        <p:nvPicPr>
          <p:cNvPr id="10" name="Picture 9" descr="A black background with blue letters&#10;&#10;AI-generated content may be incorrect.">
            <a:extLst>
              <a:ext uri="{FF2B5EF4-FFF2-40B4-BE49-F238E27FC236}">
                <a16:creationId xmlns:a16="http://schemas.microsoft.com/office/drawing/2014/main" id="{32181429-B160-3463-E289-B1374C6F656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65168" y="2108476"/>
            <a:ext cx="3403693" cy="121965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810DDDA-0415-A099-8968-1A7C7ABF646B}"/>
              </a:ext>
            </a:extLst>
          </p:cNvPr>
          <p:cNvSpPr txBox="1"/>
          <p:nvPr/>
        </p:nvSpPr>
        <p:spPr>
          <a:xfrm>
            <a:off x="4684510" y="4641551"/>
            <a:ext cx="5294719" cy="212365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400" b="1" u="sng" dirty="0"/>
              <a:t>IMS scale:</a:t>
            </a:r>
          </a:p>
          <a:p>
            <a:r>
              <a:rPr lang="en-US" b="1" dirty="0"/>
              <a:t>2nd or 3d largest IEEE event (even or odd years)</a:t>
            </a:r>
          </a:p>
          <a:p>
            <a:r>
              <a:rPr lang="en-US" b="1" dirty="0"/>
              <a:t>8000+ attendees (3000+ technical, 5000+ exhibition)</a:t>
            </a:r>
          </a:p>
          <a:p>
            <a:r>
              <a:rPr lang="en-US" b="1" dirty="0"/>
              <a:t>$7.5M revenue event</a:t>
            </a:r>
          </a:p>
          <a:p>
            <a:r>
              <a:rPr lang="en-US" b="1" dirty="0"/>
              <a:t>525 companies with 850 exhibition booths</a:t>
            </a:r>
          </a:p>
          <a:p>
            <a:r>
              <a:rPr lang="en-US" b="1" dirty="0"/>
              <a:t>~1000 paper submissions with ~45% acceptance rates</a:t>
            </a:r>
          </a:p>
          <a:p>
            <a:r>
              <a:rPr lang="en-US" b="1" dirty="0"/>
              <a:t>IMS – 40 volunteers; each symposium 20 volunteers</a:t>
            </a:r>
          </a:p>
        </p:txBody>
      </p:sp>
    </p:spTree>
    <p:extLst>
      <p:ext uri="{BB962C8B-B14F-4D97-AF65-F5344CB8AC3E}">
        <p14:creationId xmlns:p14="http://schemas.microsoft.com/office/powerpoint/2010/main" val="23245187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06063BA-43F7-84C8-DD34-F38FDA9F63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 </a:t>
            </a:r>
            <a:fld id="{1FF51F5F-EB2D-8243-A812-D2CBA9BC3824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-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F0B5BAB-94C8-1152-40C0-1C2DBA60DE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803" y="220802"/>
            <a:ext cx="11168141" cy="896385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MTT-S Today</a:t>
            </a:r>
          </a:p>
        </p:txBody>
      </p:sp>
      <p:sp>
        <p:nvSpPr>
          <p:cNvPr id="3" name="TextBox 6">
            <a:extLst>
              <a:ext uri="{FF2B5EF4-FFF2-40B4-BE49-F238E27FC236}">
                <a16:creationId xmlns:a16="http://schemas.microsoft.com/office/drawing/2014/main" id="{9F01153B-6C20-8BF7-44BB-94B6924F5A0B}"/>
              </a:ext>
            </a:extLst>
          </p:cNvPr>
          <p:cNvSpPr txBox="1"/>
          <p:nvPr/>
        </p:nvSpPr>
        <p:spPr>
          <a:xfrm>
            <a:off x="2194153" y="2939246"/>
            <a:ext cx="6548093" cy="3693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Long outstanding history, scope expanding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F78CB00-24E4-06BD-4EE1-ACBDA72A1BB2}"/>
              </a:ext>
            </a:extLst>
          </p:cNvPr>
          <p:cNvGrpSpPr>
            <a:grpSpLocks noChangeAspect="1"/>
          </p:cNvGrpSpPr>
          <p:nvPr/>
        </p:nvGrpSpPr>
        <p:grpSpPr>
          <a:xfrm>
            <a:off x="849817" y="1265633"/>
            <a:ext cx="930983" cy="900000"/>
            <a:chOff x="1804482" y="2023822"/>
            <a:chExt cx="1212733" cy="1172373"/>
          </a:xfrm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8D9EA7F0-6DCC-0587-723D-BB47748EFA4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804482" y="2023822"/>
              <a:ext cx="1172373" cy="1172373"/>
            </a:xfrm>
            <a:custGeom>
              <a:avLst/>
              <a:gdLst/>
              <a:ahLst/>
              <a:cxnLst/>
              <a:rect l="l" t="t" r="r" b="b"/>
              <a:pathLst>
                <a:path w="1447374" h="1447374">
                  <a:moveTo>
                    <a:pt x="0" y="0"/>
                  </a:moveTo>
                  <a:lnTo>
                    <a:pt x="1447374" y="0"/>
                  </a:lnTo>
                  <a:lnTo>
                    <a:pt x="1447374" y="1447374"/>
                  </a:lnTo>
                  <a:lnTo>
                    <a:pt x="0" y="14473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TextBox 7">
              <a:extLst>
                <a:ext uri="{FF2B5EF4-FFF2-40B4-BE49-F238E27FC236}">
                  <a16:creationId xmlns:a16="http://schemas.microsoft.com/office/drawing/2014/main" id="{BDA640E7-45E8-C981-81A1-7730F69B1FEF}"/>
                </a:ext>
              </a:extLst>
            </p:cNvPr>
            <p:cNvSpPr txBox="1"/>
            <p:nvPr/>
          </p:nvSpPr>
          <p:spPr>
            <a:xfrm>
              <a:off x="1813921" y="2196329"/>
              <a:ext cx="1203294" cy="7131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4672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01</a:t>
              </a:r>
            </a:p>
          </p:txBody>
        </p:sp>
      </p:grpSp>
      <p:sp>
        <p:nvSpPr>
          <p:cNvPr id="8" name="TextBox 8">
            <a:extLst>
              <a:ext uri="{FF2B5EF4-FFF2-40B4-BE49-F238E27FC236}">
                <a16:creationId xmlns:a16="http://schemas.microsoft.com/office/drawing/2014/main" id="{A431242E-504B-24C9-A488-1B8C34D1468F}"/>
              </a:ext>
            </a:extLst>
          </p:cNvPr>
          <p:cNvSpPr txBox="1"/>
          <p:nvPr/>
        </p:nvSpPr>
        <p:spPr>
          <a:xfrm>
            <a:off x="2168455" y="2528655"/>
            <a:ext cx="4873500" cy="3627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799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66E1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Top Tier Publications</a:t>
            </a:r>
          </a:p>
        </p:txBody>
      </p:sp>
      <p:sp>
        <p:nvSpPr>
          <p:cNvPr id="9" name="TextBox 10">
            <a:extLst>
              <a:ext uri="{FF2B5EF4-FFF2-40B4-BE49-F238E27FC236}">
                <a16:creationId xmlns:a16="http://schemas.microsoft.com/office/drawing/2014/main" id="{16800C83-D2B1-F343-F4FE-050D5C76C28F}"/>
              </a:ext>
            </a:extLst>
          </p:cNvPr>
          <p:cNvSpPr txBox="1"/>
          <p:nvPr/>
        </p:nvSpPr>
        <p:spPr>
          <a:xfrm>
            <a:off x="2168455" y="1851171"/>
            <a:ext cx="5840930" cy="29104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239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18,000 members and counting</a:t>
            </a:r>
          </a:p>
        </p:txBody>
      </p:sp>
      <p:sp>
        <p:nvSpPr>
          <p:cNvPr id="11" name="TextBox 12">
            <a:extLst>
              <a:ext uri="{FF2B5EF4-FFF2-40B4-BE49-F238E27FC236}">
                <a16:creationId xmlns:a16="http://schemas.microsoft.com/office/drawing/2014/main" id="{C58BD4DE-D12A-AD26-C568-9BF31B9106E8}"/>
              </a:ext>
            </a:extLst>
          </p:cNvPr>
          <p:cNvSpPr txBox="1"/>
          <p:nvPr/>
        </p:nvSpPr>
        <p:spPr>
          <a:xfrm>
            <a:off x="2168455" y="1336871"/>
            <a:ext cx="6172888" cy="3627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799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66E1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Global Coverage Expanding</a:t>
            </a:r>
          </a:p>
        </p:txBody>
      </p:sp>
      <p:sp>
        <p:nvSpPr>
          <p:cNvPr id="12" name="TextBox 14">
            <a:extLst>
              <a:ext uri="{FF2B5EF4-FFF2-40B4-BE49-F238E27FC236}">
                <a16:creationId xmlns:a16="http://schemas.microsoft.com/office/drawing/2014/main" id="{DBB0B67B-1BB7-5BCD-DAA7-620EF58CCDAA}"/>
              </a:ext>
            </a:extLst>
          </p:cNvPr>
          <p:cNvSpPr txBox="1"/>
          <p:nvPr/>
        </p:nvSpPr>
        <p:spPr>
          <a:xfrm>
            <a:off x="2168455" y="4264263"/>
            <a:ext cx="7735201" cy="3693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Top brand in the field, regional coverage increasing </a:t>
            </a:r>
          </a:p>
        </p:txBody>
      </p:sp>
      <p:sp>
        <p:nvSpPr>
          <p:cNvPr id="14" name="TextBox 16">
            <a:extLst>
              <a:ext uri="{FF2B5EF4-FFF2-40B4-BE49-F238E27FC236}">
                <a16:creationId xmlns:a16="http://schemas.microsoft.com/office/drawing/2014/main" id="{4B7C1967-76F0-301F-D9EF-517A69B1804E}"/>
              </a:ext>
            </a:extLst>
          </p:cNvPr>
          <p:cNvSpPr txBox="1"/>
          <p:nvPr/>
        </p:nvSpPr>
        <p:spPr>
          <a:xfrm>
            <a:off x="2168455" y="3823356"/>
            <a:ext cx="4873500" cy="3590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799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66E1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Primary Conferences</a:t>
            </a:r>
          </a:p>
        </p:txBody>
      </p:sp>
      <p:sp>
        <p:nvSpPr>
          <p:cNvPr id="15" name="TextBox 18">
            <a:extLst>
              <a:ext uri="{FF2B5EF4-FFF2-40B4-BE49-F238E27FC236}">
                <a16:creationId xmlns:a16="http://schemas.microsoft.com/office/drawing/2014/main" id="{4E943F69-F16F-C13B-7ACC-CD1902AC76AC}"/>
              </a:ext>
            </a:extLst>
          </p:cNvPr>
          <p:cNvSpPr txBox="1"/>
          <p:nvPr/>
        </p:nvSpPr>
        <p:spPr>
          <a:xfrm>
            <a:off x="2148015" y="5656452"/>
            <a:ext cx="7020185" cy="3693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Well balanced income/expenditure</a:t>
            </a:r>
          </a:p>
        </p:txBody>
      </p:sp>
      <p:sp>
        <p:nvSpPr>
          <p:cNvPr id="17" name="TextBox 20">
            <a:extLst>
              <a:ext uri="{FF2B5EF4-FFF2-40B4-BE49-F238E27FC236}">
                <a16:creationId xmlns:a16="http://schemas.microsoft.com/office/drawing/2014/main" id="{F483998E-A104-7704-13B7-4045A28AADD5}"/>
              </a:ext>
            </a:extLst>
          </p:cNvPr>
          <p:cNvSpPr txBox="1"/>
          <p:nvPr/>
        </p:nvSpPr>
        <p:spPr>
          <a:xfrm>
            <a:off x="2168455" y="5230207"/>
            <a:ext cx="6058670" cy="3590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799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66E1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Finance is Healthy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0BE23C65-184F-A53B-8EE8-41E636BB8E48}"/>
              </a:ext>
            </a:extLst>
          </p:cNvPr>
          <p:cNvGrpSpPr>
            <a:grpSpLocks noChangeAspect="1"/>
          </p:cNvGrpSpPr>
          <p:nvPr/>
        </p:nvGrpSpPr>
        <p:grpSpPr>
          <a:xfrm>
            <a:off x="852100" y="2545158"/>
            <a:ext cx="930983" cy="900000"/>
            <a:chOff x="1804482" y="2023822"/>
            <a:chExt cx="1212733" cy="1172373"/>
          </a:xfrm>
        </p:grpSpPr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7124CA87-C7D6-8EB0-629E-D35F7E7CA09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804482" y="2023822"/>
              <a:ext cx="1172373" cy="1172373"/>
            </a:xfrm>
            <a:custGeom>
              <a:avLst/>
              <a:gdLst/>
              <a:ahLst/>
              <a:cxnLst/>
              <a:rect l="l" t="t" r="r" b="b"/>
              <a:pathLst>
                <a:path w="1447374" h="1447374">
                  <a:moveTo>
                    <a:pt x="0" y="0"/>
                  </a:moveTo>
                  <a:lnTo>
                    <a:pt x="1447374" y="0"/>
                  </a:lnTo>
                  <a:lnTo>
                    <a:pt x="1447374" y="1447374"/>
                  </a:lnTo>
                  <a:lnTo>
                    <a:pt x="0" y="14473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TextBox 7">
              <a:extLst>
                <a:ext uri="{FF2B5EF4-FFF2-40B4-BE49-F238E27FC236}">
                  <a16:creationId xmlns:a16="http://schemas.microsoft.com/office/drawing/2014/main" id="{55AC943B-4C7A-57C5-57CF-352E9B63A9F8}"/>
                </a:ext>
              </a:extLst>
            </p:cNvPr>
            <p:cNvSpPr txBox="1"/>
            <p:nvPr/>
          </p:nvSpPr>
          <p:spPr>
            <a:xfrm>
              <a:off x="1813921" y="2196329"/>
              <a:ext cx="1203294" cy="7131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4672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02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CE4D9255-ADC6-A2FB-87A1-ABDDF0BF484E}"/>
              </a:ext>
            </a:extLst>
          </p:cNvPr>
          <p:cNvGrpSpPr>
            <a:grpSpLocks noChangeAspect="1"/>
          </p:cNvGrpSpPr>
          <p:nvPr/>
        </p:nvGrpSpPr>
        <p:grpSpPr>
          <a:xfrm>
            <a:off x="857063" y="3885445"/>
            <a:ext cx="930983" cy="900000"/>
            <a:chOff x="1804482" y="2023822"/>
            <a:chExt cx="1212733" cy="1172373"/>
          </a:xfrm>
        </p:grpSpPr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337C450D-9917-5F30-501D-FC0EA625BD7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804482" y="2023822"/>
              <a:ext cx="1172373" cy="1172373"/>
            </a:xfrm>
            <a:custGeom>
              <a:avLst/>
              <a:gdLst/>
              <a:ahLst/>
              <a:cxnLst/>
              <a:rect l="l" t="t" r="r" b="b"/>
              <a:pathLst>
                <a:path w="1447374" h="1447374">
                  <a:moveTo>
                    <a:pt x="0" y="0"/>
                  </a:moveTo>
                  <a:lnTo>
                    <a:pt x="1447374" y="0"/>
                  </a:lnTo>
                  <a:lnTo>
                    <a:pt x="1447374" y="1447374"/>
                  </a:lnTo>
                  <a:lnTo>
                    <a:pt x="0" y="14473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TextBox 7">
              <a:extLst>
                <a:ext uri="{FF2B5EF4-FFF2-40B4-BE49-F238E27FC236}">
                  <a16:creationId xmlns:a16="http://schemas.microsoft.com/office/drawing/2014/main" id="{26D98DE2-C35C-C034-7AA3-145046E9D70C}"/>
                </a:ext>
              </a:extLst>
            </p:cNvPr>
            <p:cNvSpPr txBox="1"/>
            <p:nvPr/>
          </p:nvSpPr>
          <p:spPr>
            <a:xfrm>
              <a:off x="1813921" y="2196329"/>
              <a:ext cx="1203294" cy="7131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4672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03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ECEDF475-B5C9-5CE2-058F-1885AAB56625}"/>
              </a:ext>
            </a:extLst>
          </p:cNvPr>
          <p:cNvGrpSpPr>
            <a:grpSpLocks noChangeAspect="1"/>
          </p:cNvGrpSpPr>
          <p:nvPr/>
        </p:nvGrpSpPr>
        <p:grpSpPr>
          <a:xfrm>
            <a:off x="864309" y="5201249"/>
            <a:ext cx="930983" cy="900000"/>
            <a:chOff x="1804482" y="2023822"/>
            <a:chExt cx="1212733" cy="1172373"/>
          </a:xfrm>
        </p:grpSpPr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B7E3D946-C981-5FEA-CEE7-16EDB73DB64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804482" y="2023822"/>
              <a:ext cx="1172373" cy="1172373"/>
            </a:xfrm>
            <a:custGeom>
              <a:avLst/>
              <a:gdLst/>
              <a:ahLst/>
              <a:cxnLst/>
              <a:rect l="l" t="t" r="r" b="b"/>
              <a:pathLst>
                <a:path w="1447374" h="1447374">
                  <a:moveTo>
                    <a:pt x="0" y="0"/>
                  </a:moveTo>
                  <a:lnTo>
                    <a:pt x="1447374" y="0"/>
                  </a:lnTo>
                  <a:lnTo>
                    <a:pt x="1447374" y="1447374"/>
                  </a:lnTo>
                  <a:lnTo>
                    <a:pt x="0" y="14473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TextBox 7">
              <a:extLst>
                <a:ext uri="{FF2B5EF4-FFF2-40B4-BE49-F238E27FC236}">
                  <a16:creationId xmlns:a16="http://schemas.microsoft.com/office/drawing/2014/main" id="{82453B5A-4EEC-A006-0F5B-21D032E3A216}"/>
                </a:ext>
              </a:extLst>
            </p:cNvPr>
            <p:cNvSpPr txBox="1"/>
            <p:nvPr/>
          </p:nvSpPr>
          <p:spPr>
            <a:xfrm>
              <a:off x="1813921" y="2196329"/>
              <a:ext cx="1203294" cy="7131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4672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04</a:t>
              </a:r>
            </a:p>
          </p:txBody>
        </p:sp>
      </p:grpSp>
      <p:pic>
        <p:nvPicPr>
          <p:cNvPr id="36" name="Picture 35" descr="Several books on a gray background&#10;&#10;Description automatically generated">
            <a:extLst>
              <a:ext uri="{FF2B5EF4-FFF2-40B4-BE49-F238E27FC236}">
                <a16:creationId xmlns:a16="http://schemas.microsoft.com/office/drawing/2014/main" id="{989150A2-9958-AD16-5EB0-7CF4006B1A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84299" y="1936441"/>
            <a:ext cx="1800000" cy="1800000"/>
          </a:xfrm>
          <a:prstGeom prst="ellipse">
            <a:avLst/>
          </a:prstGeom>
        </p:spPr>
      </p:pic>
      <p:pic>
        <p:nvPicPr>
          <p:cNvPr id="38" name="Picture 37" descr="Stacks of coins on a table&#10;&#10;Description automatically generated">
            <a:extLst>
              <a:ext uri="{FF2B5EF4-FFF2-40B4-BE49-F238E27FC236}">
                <a16:creationId xmlns:a16="http://schemas.microsoft.com/office/drawing/2014/main" id="{D2D441EE-96DB-7311-AC37-FD4C07756A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7483" y="4824303"/>
            <a:ext cx="1800000" cy="1800000"/>
          </a:xfrm>
          <a:prstGeom prst="ellipse">
            <a:avLst/>
          </a:prstGeom>
        </p:spPr>
      </p:pic>
      <p:pic>
        <p:nvPicPr>
          <p:cNvPr id="39" name="Picture 38" descr="A group of people sitting in a conference room&#10;&#10;Description automatically generated">
            <a:extLst>
              <a:ext uri="{FF2B5EF4-FFF2-40B4-BE49-F238E27FC236}">
                <a16:creationId xmlns:a16="http://schemas.microsoft.com/office/drawing/2014/main" id="{E2D4BFBD-5D93-98B7-A27D-56FEB8FDA80C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44998" y="3736441"/>
            <a:ext cx="1800000" cy="1800000"/>
          </a:xfrm>
          <a:prstGeom prst="ellipse">
            <a:avLst/>
          </a:prstGeom>
        </p:spPr>
      </p:pic>
      <p:pic>
        <p:nvPicPr>
          <p:cNvPr id="40" name="Picture 39" descr="A person giving a presentation to a group of people&#10;&#10;Description automatically generated">
            <a:extLst>
              <a:ext uri="{FF2B5EF4-FFF2-40B4-BE49-F238E27FC236}">
                <a16:creationId xmlns:a16="http://schemas.microsoft.com/office/drawing/2014/main" id="{5FA482D9-9BF7-1352-D7F1-98BFDE2450A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57351" y="436871"/>
            <a:ext cx="1800000" cy="18000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167335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D3E1DC5-BE6D-2E7F-0078-552E299268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 </a:t>
            </a:r>
            <a:fld id="{1FF51F5F-EB2D-8243-A812-D2CBA9BC3824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-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9047A6F-6533-F34E-522F-C0D19A4E40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1922" y="484615"/>
            <a:ext cx="8967606" cy="896385"/>
          </a:xfrm>
        </p:spPr>
        <p:txBody>
          <a:bodyPr/>
          <a:lstStyle/>
          <a:p>
            <a:pPr algn="ctr"/>
            <a:r>
              <a:rPr lang="en-GB" dirty="0"/>
              <a:t>2026 MTT-S AdCom Officers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7D65509-F837-8E40-D552-A61BE1A04F13}"/>
              </a:ext>
            </a:extLst>
          </p:cNvPr>
          <p:cNvSpPr/>
          <p:nvPr/>
        </p:nvSpPr>
        <p:spPr>
          <a:xfrm>
            <a:off x="0" y="3330008"/>
            <a:ext cx="12192000" cy="354724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76A6D5FA-48A8-A509-C8A1-89360E9F19F4}"/>
              </a:ext>
            </a:extLst>
          </p:cNvPr>
          <p:cNvSpPr/>
          <p:nvPr/>
        </p:nvSpPr>
        <p:spPr>
          <a:xfrm>
            <a:off x="122931" y="1972579"/>
            <a:ext cx="2669988" cy="2669988"/>
          </a:xfrm>
          <a:prstGeom prst="ellipse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728DC6D-96E1-F069-F5F3-F29226210117}"/>
              </a:ext>
            </a:extLst>
          </p:cNvPr>
          <p:cNvSpPr/>
          <p:nvPr/>
        </p:nvSpPr>
        <p:spPr>
          <a:xfrm>
            <a:off x="3205592" y="1972579"/>
            <a:ext cx="2669988" cy="2669988"/>
          </a:xfrm>
          <a:prstGeom prst="ellipse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FEC3197-C9CA-71BD-8B55-2B40D7CB9BD9}"/>
              </a:ext>
            </a:extLst>
          </p:cNvPr>
          <p:cNvSpPr/>
          <p:nvPr/>
        </p:nvSpPr>
        <p:spPr>
          <a:xfrm>
            <a:off x="6288253" y="1972579"/>
            <a:ext cx="2669988" cy="2669988"/>
          </a:xfrm>
          <a:prstGeom prst="ellipse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7362EE8-AC7E-FF4B-7B25-102AF6EA3EBA}"/>
              </a:ext>
            </a:extLst>
          </p:cNvPr>
          <p:cNvSpPr/>
          <p:nvPr/>
        </p:nvSpPr>
        <p:spPr>
          <a:xfrm>
            <a:off x="9370914" y="1972579"/>
            <a:ext cx="2669988" cy="2669988"/>
          </a:xfrm>
          <a:prstGeom prst="ellipse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27EE10F-6822-7C69-966B-FCFAFEE91E9D}"/>
              </a:ext>
            </a:extLst>
          </p:cNvPr>
          <p:cNvSpPr txBox="1"/>
          <p:nvPr/>
        </p:nvSpPr>
        <p:spPr>
          <a:xfrm>
            <a:off x="2914423" y="4932818"/>
            <a:ext cx="326130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Dietmar Kissinger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37D90D1-84A9-D259-CAD5-94FD69DEC1B7}"/>
              </a:ext>
            </a:extLst>
          </p:cNvPr>
          <p:cNvSpPr txBox="1"/>
          <p:nvPr/>
        </p:nvSpPr>
        <p:spPr>
          <a:xfrm>
            <a:off x="6235565" y="4952939"/>
            <a:ext cx="298932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Yang Yang 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83BBF75-D831-04C4-1CD1-6E67B3704A24}"/>
              </a:ext>
            </a:extLst>
          </p:cNvPr>
          <p:cNvSpPr txBox="1"/>
          <p:nvPr/>
        </p:nvSpPr>
        <p:spPr>
          <a:xfrm>
            <a:off x="-116978" y="4885805"/>
            <a:ext cx="308408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Anding Zhu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53A8DD7-495F-168F-002B-6C2C67713AE8}"/>
              </a:ext>
            </a:extLst>
          </p:cNvPr>
          <p:cNvSpPr txBox="1"/>
          <p:nvPr/>
        </p:nvSpPr>
        <p:spPr>
          <a:xfrm>
            <a:off x="9375989" y="4932818"/>
            <a:ext cx="266491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Kamran Ghorbani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0F4B20F-8F6B-55ED-6B24-1B4DB2371BD7}"/>
              </a:ext>
            </a:extLst>
          </p:cNvPr>
          <p:cNvSpPr txBox="1"/>
          <p:nvPr/>
        </p:nvSpPr>
        <p:spPr>
          <a:xfrm>
            <a:off x="3108245" y="5332928"/>
            <a:ext cx="26789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President-Elect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32EB7D3-E62B-5921-4950-18146A1DF217}"/>
              </a:ext>
            </a:extLst>
          </p:cNvPr>
          <p:cNvSpPr txBox="1"/>
          <p:nvPr/>
        </p:nvSpPr>
        <p:spPr>
          <a:xfrm>
            <a:off x="6343272" y="5319851"/>
            <a:ext cx="268404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Secretary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A7AF784-5EED-9242-964B-DAB11BDA8156}"/>
              </a:ext>
            </a:extLst>
          </p:cNvPr>
          <p:cNvSpPr txBox="1"/>
          <p:nvPr/>
        </p:nvSpPr>
        <p:spPr>
          <a:xfrm>
            <a:off x="41160" y="5319851"/>
            <a:ext cx="267141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President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F326179-1296-AC62-E871-86A5916BAE51}"/>
              </a:ext>
            </a:extLst>
          </p:cNvPr>
          <p:cNvSpPr txBox="1"/>
          <p:nvPr/>
        </p:nvSpPr>
        <p:spPr>
          <a:xfrm>
            <a:off x="9341868" y="5285915"/>
            <a:ext cx="26649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Treasurer</a:t>
            </a:r>
          </a:p>
        </p:txBody>
      </p:sp>
      <p:pic>
        <p:nvPicPr>
          <p:cNvPr id="26" name="Picture 25" descr="A person in a suit&#10;&#10;AI-generated content may be incorrect.">
            <a:extLst>
              <a:ext uri="{FF2B5EF4-FFF2-40B4-BE49-F238E27FC236}">
                <a16:creationId xmlns:a16="http://schemas.microsoft.com/office/drawing/2014/main" id="{055DC2D6-E7E5-6410-1222-FC8D05587B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925" y="2014188"/>
            <a:ext cx="2581200" cy="2581200"/>
          </a:xfrm>
          <a:prstGeom prst="ellipse">
            <a:avLst/>
          </a:prstGeom>
        </p:spPr>
      </p:pic>
      <p:pic>
        <p:nvPicPr>
          <p:cNvPr id="34" name="Picture 33" descr="A person wearing glasses and a striped shirt&#10;&#10;AI-generated content may be incorrect.">
            <a:extLst>
              <a:ext uri="{FF2B5EF4-FFF2-40B4-BE49-F238E27FC236}">
                <a16:creationId xmlns:a16="http://schemas.microsoft.com/office/drawing/2014/main" id="{258EBBED-3BA1-0BA3-F947-CDC5D0C570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20709" y="2017018"/>
            <a:ext cx="2568863" cy="2574000"/>
          </a:xfrm>
          <a:prstGeom prst="ellipse">
            <a:avLst/>
          </a:prstGeom>
        </p:spPr>
      </p:pic>
      <p:pic>
        <p:nvPicPr>
          <p:cNvPr id="7" name="Picture 6" descr="A person in a suit and tie&#10;&#10;AI-generated content may be incorrect.">
            <a:extLst>
              <a:ext uri="{FF2B5EF4-FFF2-40B4-BE49-F238E27FC236}">
                <a16:creationId xmlns:a16="http://schemas.microsoft.com/office/drawing/2014/main" id="{C720EEC8-A56D-5EAB-8D0A-9C32D7B4EB6F}"/>
              </a:ext>
            </a:extLst>
          </p:cNvPr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3249986" y="2014188"/>
            <a:ext cx="2581200" cy="2581200"/>
          </a:xfrm>
          <a:prstGeom prst="ellipse">
            <a:avLst/>
          </a:prstGeom>
        </p:spPr>
      </p:pic>
      <p:pic>
        <p:nvPicPr>
          <p:cNvPr id="10" name="Picture 9" descr="A person wearing glasses and a blue shirt&#10;&#10;AI-generated content may be incorrect.">
            <a:extLst>
              <a:ext uri="{FF2B5EF4-FFF2-40B4-BE49-F238E27FC236}">
                <a16:creationId xmlns:a16="http://schemas.microsoft.com/office/drawing/2014/main" id="{B174DE89-2EC6-A78B-1342-84D1E5CC93E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43272" y="2023617"/>
            <a:ext cx="2581200" cy="25812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5956696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15B614A-F37E-0C5B-1D0C-DE30A9C552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420" y="23232"/>
            <a:ext cx="11298328" cy="896385"/>
          </a:xfrm>
        </p:spPr>
        <p:txBody>
          <a:bodyPr>
            <a:normAutofit/>
          </a:bodyPr>
          <a:lstStyle/>
          <a:p>
            <a:pPr algn="ctr"/>
            <a:r>
              <a:rPr lang="en-GB" dirty="0"/>
              <a:t>2026 Standing Committee Chairs</a:t>
            </a:r>
            <a:endParaRPr lang="en-US" dirty="0"/>
          </a:p>
        </p:txBody>
      </p:sp>
      <p:pic>
        <p:nvPicPr>
          <p:cNvPr id="18" name="Picture 17" descr="A close-up of a person smiling&#10;&#10;AI-generated content may be incorrect.">
            <a:extLst>
              <a:ext uri="{FF2B5EF4-FFF2-40B4-BE49-F238E27FC236}">
                <a16:creationId xmlns:a16="http://schemas.microsoft.com/office/drawing/2014/main" id="{1BB2A9B1-BD66-D962-FE64-858C2B1DC9CC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8291984" y="4924380"/>
            <a:ext cx="1454400" cy="1882800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5" name="Picture 14" descr="A person wearing glasses smiling&#10;&#10;AI-generated content may be incorrect.">
            <a:extLst>
              <a:ext uri="{FF2B5EF4-FFF2-40B4-BE49-F238E27FC236}">
                <a16:creationId xmlns:a16="http://schemas.microsoft.com/office/drawing/2014/main" id="{9D8D13CC-A4B7-9326-1EF7-498B3A78A163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6329729" y="873467"/>
            <a:ext cx="1450800" cy="1882800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3" name="Picture 12" descr="A person in a suit and tie&#10;&#10;AI-generated content may be incorrect.">
            <a:extLst>
              <a:ext uri="{FF2B5EF4-FFF2-40B4-BE49-F238E27FC236}">
                <a16:creationId xmlns:a16="http://schemas.microsoft.com/office/drawing/2014/main" id="{A0AD98C6-FD0C-5C31-A7AC-2CB1E4CA93D4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4354093" y="903595"/>
            <a:ext cx="1450800" cy="1882800"/>
          </a:xfrm>
          <a:prstGeom prst="rect">
            <a:avLst/>
          </a:prstGeom>
        </p:spPr>
      </p:pic>
      <p:pic>
        <p:nvPicPr>
          <p:cNvPr id="11" name="Picture 10" descr="A person wearing glasses and a suit&#10;&#10;AI-generated content may be incorrect.">
            <a:extLst>
              <a:ext uri="{FF2B5EF4-FFF2-40B4-BE49-F238E27FC236}">
                <a16:creationId xmlns:a16="http://schemas.microsoft.com/office/drawing/2014/main" id="{B6E72581-6B0D-335A-63A8-9E05142CC826}"/>
              </a:ext>
            </a:extLst>
          </p:cNvPr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10271402" y="873467"/>
            <a:ext cx="1450800" cy="1882800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9" name="Picture 8" descr="A person smiling for a picture&#10;&#10;AI-generated content may be incorrect.">
            <a:extLst>
              <a:ext uri="{FF2B5EF4-FFF2-40B4-BE49-F238E27FC236}">
                <a16:creationId xmlns:a16="http://schemas.microsoft.com/office/drawing/2014/main" id="{C25BBE53-C771-E53C-11A5-6A18DFE8BECF}"/>
              </a:ext>
            </a:extLst>
          </p:cNvPr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8306732" y="873467"/>
            <a:ext cx="1450800" cy="1882800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7" name="Picture 6" descr="A person in a suit and tie&#10;&#10;AI-generated content may be incorrect.">
            <a:extLst>
              <a:ext uri="{FF2B5EF4-FFF2-40B4-BE49-F238E27FC236}">
                <a16:creationId xmlns:a16="http://schemas.microsoft.com/office/drawing/2014/main" id="{15EBC845-383D-4CF3-2DF7-90F4F17B0BE4}"/>
              </a:ext>
            </a:extLst>
          </p:cNvPr>
          <p:cNvPicPr>
            <a:picLocks/>
          </p:cNvPicPr>
          <p:nvPr/>
        </p:nvPicPr>
        <p:blipFill>
          <a:blip r:embed="rId7"/>
          <a:stretch>
            <a:fillRect/>
          </a:stretch>
        </p:blipFill>
        <p:spPr>
          <a:xfrm>
            <a:off x="4336933" y="4924380"/>
            <a:ext cx="1454400" cy="1882801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0B81CBB0-6910-1C7D-AB15-EB20A69BDABF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0218" y="4915133"/>
            <a:ext cx="1456603" cy="1701171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C1A7C8DA-D7A0-6060-605C-818D58E50478}"/>
              </a:ext>
            </a:extLst>
          </p:cNvPr>
          <p:cNvPicPr>
            <a:picLocks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1687" y="2895368"/>
            <a:ext cx="1450800" cy="1882800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73" name="Picture 22" descr="Naoki Shinohara">
            <a:extLst>
              <a:ext uri="{FF2B5EF4-FFF2-40B4-BE49-F238E27FC236}">
                <a16:creationId xmlns:a16="http://schemas.microsoft.com/office/drawing/2014/main" id="{1EF00783-9262-EE8D-D80B-2F956C902E13}"/>
              </a:ext>
            </a:extLst>
          </p:cNvPr>
          <p:cNvPicPr>
            <a:picLocks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357210" y="4924380"/>
            <a:ext cx="1454400" cy="1882800"/>
          </a:xfrm>
          <a:prstGeom prst="rect">
            <a:avLst/>
          </a:prstGeom>
          <a:noFill/>
          <a:ln>
            <a:solidFill>
              <a:schemeClr val="bg1"/>
            </a:solidFill>
          </a:ln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FF4DD3F9-24C9-823A-8246-DDF62ADB77AF}"/>
              </a:ext>
            </a:extLst>
          </p:cNvPr>
          <p:cNvPicPr>
            <a:picLocks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68500" y="2898095"/>
            <a:ext cx="1450800" cy="1882800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8D75B8BD-1DD3-4738-6BB9-8C9353454F9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323913" y="4915133"/>
            <a:ext cx="1455615" cy="1746738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77" name="Picture 2" descr="Jasmin Grosinger - MTT-S">
            <a:extLst>
              <a:ext uri="{FF2B5EF4-FFF2-40B4-BE49-F238E27FC236}">
                <a16:creationId xmlns:a16="http://schemas.microsoft.com/office/drawing/2014/main" id="{6D25556E-2C63-5378-51F4-346D7C20F568}"/>
              </a:ext>
            </a:extLst>
          </p:cNvPr>
          <p:cNvPicPr>
            <a:picLocks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93" r="409" b="5781"/>
          <a:stretch/>
        </p:blipFill>
        <p:spPr bwMode="auto">
          <a:xfrm>
            <a:off x="6323401" y="2910262"/>
            <a:ext cx="1454400" cy="1882800"/>
          </a:xfrm>
          <a:prstGeom prst="rect">
            <a:avLst/>
          </a:prstGeom>
          <a:noFill/>
          <a:ln>
            <a:solidFill>
              <a:schemeClr val="bg1"/>
            </a:solidFill>
          </a:ln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Picture 2" descr="Robert Weigel">
            <a:extLst>
              <a:ext uri="{FF2B5EF4-FFF2-40B4-BE49-F238E27FC236}">
                <a16:creationId xmlns:a16="http://schemas.microsoft.com/office/drawing/2014/main" id="{F9D56D16-0562-8788-F44B-90974BCE3BF6}"/>
              </a:ext>
            </a:extLst>
          </p:cNvPr>
          <p:cNvPicPr>
            <a:picLocks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12420" y="893716"/>
            <a:ext cx="1450800" cy="1882800"/>
          </a:xfrm>
          <a:prstGeom prst="rect">
            <a:avLst/>
          </a:prstGeom>
          <a:ln>
            <a:solidFill>
              <a:schemeClr val="bg1"/>
            </a:solidFill>
          </a:ln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" name="Picture 14" descr="Dietmar Kissinger ">
            <a:extLst>
              <a:ext uri="{FF2B5EF4-FFF2-40B4-BE49-F238E27FC236}">
                <a16:creationId xmlns:a16="http://schemas.microsoft.com/office/drawing/2014/main" id="{57FBEACC-0371-5D80-F490-12989CEACA3E}"/>
              </a:ext>
            </a:extLst>
          </p:cNvPr>
          <p:cNvPicPr>
            <a:picLocks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63310" y="888323"/>
            <a:ext cx="1450800" cy="1882800"/>
          </a:xfrm>
          <a:prstGeom prst="rect">
            <a:avLst/>
          </a:prstGeom>
          <a:ln>
            <a:solidFill>
              <a:schemeClr val="bg1"/>
            </a:solidFill>
          </a:ln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" name="Picture 26" descr="Frederick H. Raab">
            <a:extLst>
              <a:ext uri="{FF2B5EF4-FFF2-40B4-BE49-F238E27FC236}">
                <a16:creationId xmlns:a16="http://schemas.microsoft.com/office/drawing/2014/main" id="{46DF13A6-787A-86B3-2C81-7C83744CBC9C}"/>
              </a:ext>
            </a:extLst>
          </p:cNvPr>
          <p:cNvPicPr>
            <a:picLocks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65455" y="2895368"/>
            <a:ext cx="1454400" cy="1882800"/>
          </a:xfrm>
          <a:prstGeom prst="rect">
            <a:avLst/>
          </a:prstGeom>
          <a:noFill/>
          <a:ln>
            <a:solidFill>
              <a:schemeClr val="bg1"/>
            </a:solidFill>
          </a:ln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" name="Picture 28" descr="Nicholas Kolias - MTT-S">
            <a:extLst>
              <a:ext uri="{FF2B5EF4-FFF2-40B4-BE49-F238E27FC236}">
                <a16:creationId xmlns:a16="http://schemas.microsoft.com/office/drawing/2014/main" id="{5DB0BE0B-EF80-8527-A95D-2D31F1FAC425}"/>
              </a:ext>
            </a:extLst>
          </p:cNvPr>
          <p:cNvPicPr>
            <a:picLocks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00634" y="2898094"/>
            <a:ext cx="1454400" cy="1882800"/>
          </a:xfrm>
          <a:prstGeom prst="rect">
            <a:avLst/>
          </a:prstGeom>
          <a:noFill/>
          <a:ln>
            <a:solidFill>
              <a:schemeClr val="bg1"/>
            </a:solidFill>
          </a:ln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" name="Picture 10">
            <a:extLst>
              <a:ext uri="{FF2B5EF4-FFF2-40B4-BE49-F238E27FC236}">
                <a16:creationId xmlns:a16="http://schemas.microsoft.com/office/drawing/2014/main" id="{A4C0AAA2-59F1-BC71-5C7F-8FE872A240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351333" y="2887362"/>
            <a:ext cx="1440000" cy="1763780"/>
          </a:xfrm>
          <a:prstGeom prst="rect">
            <a:avLst/>
          </a:prstGeom>
          <a:noFill/>
          <a:ln>
            <a:solidFill>
              <a:schemeClr val="bg1"/>
            </a:solidFill>
          </a:ln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7" name="Group 86">
            <a:extLst>
              <a:ext uri="{FF2B5EF4-FFF2-40B4-BE49-F238E27FC236}">
                <a16:creationId xmlns:a16="http://schemas.microsoft.com/office/drawing/2014/main" id="{A599A97D-78FE-4517-0D37-1308539E9F36}"/>
              </a:ext>
            </a:extLst>
          </p:cNvPr>
          <p:cNvGrpSpPr/>
          <p:nvPr/>
        </p:nvGrpSpPr>
        <p:grpSpPr>
          <a:xfrm>
            <a:off x="407360" y="2401359"/>
            <a:ext cx="11311045" cy="4412672"/>
            <a:chOff x="407360" y="2401359"/>
            <a:chExt cx="11311045" cy="4412672"/>
          </a:xfrm>
        </p:grpSpPr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CC2FC490-21B4-E7A8-86BA-74F50EBD7A37}"/>
                </a:ext>
              </a:extLst>
            </p:cNvPr>
            <p:cNvSpPr/>
            <p:nvPr/>
          </p:nvSpPr>
          <p:spPr>
            <a:xfrm>
              <a:off x="418508" y="2425699"/>
              <a:ext cx="1451499" cy="35886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Awards</a:t>
              </a:r>
              <a:endPara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85907E87-F374-D634-5451-798D178C2FFD}"/>
                </a:ext>
              </a:extLst>
            </p:cNvPr>
            <p:cNvSpPr/>
            <p:nvPr/>
          </p:nvSpPr>
          <p:spPr>
            <a:xfrm>
              <a:off x="2357210" y="2414220"/>
              <a:ext cx="1451499" cy="35886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Budget</a:t>
              </a:r>
              <a:endPara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EC488470-F73C-5E4B-5C87-94A15F33C1D6}"/>
                </a:ext>
              </a:extLst>
            </p:cNvPr>
            <p:cNvSpPr/>
            <p:nvPr/>
          </p:nvSpPr>
          <p:spPr>
            <a:xfrm>
              <a:off x="4345584" y="2412262"/>
              <a:ext cx="1451499" cy="35886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Education</a:t>
              </a:r>
              <a:endPara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C574D6F0-D873-91E3-32AC-D050CA1816A9}"/>
                </a:ext>
              </a:extLst>
            </p:cNvPr>
            <p:cNvSpPr/>
            <p:nvPr/>
          </p:nvSpPr>
          <p:spPr>
            <a:xfrm>
              <a:off x="6325716" y="2410467"/>
              <a:ext cx="1451499" cy="3624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Electronic Information</a:t>
              </a:r>
              <a:endParaRPr kumimoji="0" lang="pt-PT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A8DCCD33-8034-80EB-B1FF-13611B40EE7B}"/>
                </a:ext>
              </a:extLst>
            </p:cNvPr>
            <p:cNvSpPr/>
            <p:nvPr/>
          </p:nvSpPr>
          <p:spPr>
            <a:xfrm>
              <a:off x="8306383" y="2425700"/>
              <a:ext cx="1451499" cy="35886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Fellow Evaluation</a:t>
              </a:r>
              <a:endParaRPr kumimoji="0" lang="pt-PT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6AEF339D-754F-18E0-180A-F7DBBA4F960C}"/>
                </a:ext>
              </a:extLst>
            </p:cNvPr>
            <p:cNvSpPr/>
            <p:nvPr/>
          </p:nvSpPr>
          <p:spPr>
            <a:xfrm>
              <a:off x="10266906" y="2401359"/>
              <a:ext cx="1451499" cy="35886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IMSEC</a:t>
              </a:r>
              <a:endPara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A30C5757-2295-C081-D807-352BB923B976}"/>
                </a:ext>
              </a:extLst>
            </p:cNvPr>
            <p:cNvSpPr/>
            <p:nvPr/>
          </p:nvSpPr>
          <p:spPr>
            <a:xfrm>
              <a:off x="407360" y="4440033"/>
              <a:ext cx="1451499" cy="35886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Intersociety</a:t>
              </a:r>
              <a:endPara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DE7C9AB0-2605-3274-B03C-56E818DD5615}"/>
                </a:ext>
              </a:extLst>
            </p:cNvPr>
            <p:cNvSpPr/>
            <p:nvPr/>
          </p:nvSpPr>
          <p:spPr>
            <a:xfrm>
              <a:off x="2363836" y="4434649"/>
              <a:ext cx="1451499" cy="35886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MarCom</a:t>
              </a:r>
            </a:p>
          </p:txBody>
        </p:sp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id="{9884836A-DEDF-76EA-FFAE-490B4BD93BE5}"/>
                </a:ext>
              </a:extLst>
            </p:cNvPr>
            <p:cNvSpPr/>
            <p:nvPr/>
          </p:nvSpPr>
          <p:spPr>
            <a:xfrm>
              <a:off x="4345583" y="4434649"/>
              <a:ext cx="1451499" cy="35886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Meetings &amp; Symposia</a:t>
              </a:r>
              <a:endParaRPr kumimoji="0" lang="pt-PT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id="{E674309B-B970-8313-16FA-E4CD7273B298}"/>
                </a:ext>
              </a:extLst>
            </p:cNvPr>
            <p:cNvSpPr/>
            <p:nvPr/>
          </p:nvSpPr>
          <p:spPr>
            <a:xfrm>
              <a:off x="6329729" y="4428260"/>
              <a:ext cx="1451499" cy="35886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MGA</a:t>
              </a:r>
              <a:endPara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63FE3A32-AB21-289D-2EE2-45D674B69CE7}"/>
                </a:ext>
              </a:extLst>
            </p:cNvPr>
            <p:cNvSpPr/>
            <p:nvPr/>
          </p:nvSpPr>
          <p:spPr>
            <a:xfrm>
              <a:off x="8294885" y="4412178"/>
              <a:ext cx="1451499" cy="35886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Nominations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&amp; Appointments</a:t>
              </a:r>
            </a:p>
          </p:txBody>
        </p:sp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2BD16886-E11A-6221-ACF2-78F2728D1ACA}"/>
                </a:ext>
              </a:extLst>
            </p:cNvPr>
            <p:cNvSpPr/>
            <p:nvPr/>
          </p:nvSpPr>
          <p:spPr>
            <a:xfrm>
              <a:off x="10265455" y="4434649"/>
              <a:ext cx="1451499" cy="35886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Operations</a:t>
              </a:r>
              <a:endParaRPr kumimoji="0" lang="pt-PT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157CD932-33DC-50ED-FC7B-2203265F3CEA}"/>
                </a:ext>
              </a:extLst>
            </p:cNvPr>
            <p:cNvSpPr/>
            <p:nvPr/>
          </p:nvSpPr>
          <p:spPr>
            <a:xfrm>
              <a:off x="418507" y="6408057"/>
              <a:ext cx="1451499" cy="35886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Publications</a:t>
              </a:r>
              <a:endParaRPr kumimoji="0" lang="pt-PT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924017A0-EF53-7900-C0CC-0078AA35E451}"/>
                </a:ext>
              </a:extLst>
            </p:cNvPr>
            <p:cNvSpPr/>
            <p:nvPr/>
          </p:nvSpPr>
          <p:spPr>
            <a:xfrm>
              <a:off x="2355701" y="6442463"/>
              <a:ext cx="1451499" cy="35886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Standards</a:t>
              </a:r>
              <a:endPara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id="{B7DB60D1-3BEF-BB6A-1DAD-C0E701F8C75C}"/>
                </a:ext>
              </a:extLst>
            </p:cNvPr>
            <p:cNvSpPr/>
            <p:nvPr/>
          </p:nvSpPr>
          <p:spPr>
            <a:xfrm>
              <a:off x="6323364" y="6442463"/>
              <a:ext cx="1451499" cy="35886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TCFDC</a:t>
              </a:r>
              <a:endParaRPr kumimoji="0" lang="en-GB" sz="1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38DD31F5-8044-EE9A-7B0B-EF70A1229793}"/>
                </a:ext>
              </a:extLst>
            </p:cNvPr>
            <p:cNvSpPr/>
            <p:nvPr/>
          </p:nvSpPr>
          <p:spPr>
            <a:xfrm>
              <a:off x="8289323" y="6455170"/>
              <a:ext cx="1451499" cy="35886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Young Professionals</a:t>
              </a:r>
              <a:endParaRPr kumimoji="0" lang="pt-PT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097986A5-7E5F-8F05-A0EA-A2E6EEF2D0B1}"/>
                </a:ext>
              </a:extLst>
            </p:cNvPr>
            <p:cNvSpPr/>
            <p:nvPr/>
          </p:nvSpPr>
          <p:spPr>
            <a:xfrm>
              <a:off x="4330377" y="6442631"/>
              <a:ext cx="1451499" cy="35886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Strategic</a:t>
              </a:r>
              <a:endPara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89" name="Rectangle 88">
            <a:extLst>
              <a:ext uri="{FF2B5EF4-FFF2-40B4-BE49-F238E27FC236}">
                <a16:creationId xmlns:a16="http://schemas.microsoft.com/office/drawing/2014/main" id="{8C19FE8B-E2EC-74E4-BA56-41742D1400D6}"/>
              </a:ext>
            </a:extLst>
          </p:cNvPr>
          <p:cNvSpPr/>
          <p:nvPr/>
        </p:nvSpPr>
        <p:spPr>
          <a:xfrm>
            <a:off x="4341573" y="893257"/>
            <a:ext cx="1459523" cy="1889751"/>
          </a:xfrm>
          <a:prstGeom prst="rect">
            <a:avLst/>
          </a:prstGeom>
          <a:noFill/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6B4B792D-1282-4B44-FC0D-68BD5C37B600}"/>
              </a:ext>
            </a:extLst>
          </p:cNvPr>
          <p:cNvSpPr/>
          <p:nvPr/>
        </p:nvSpPr>
        <p:spPr>
          <a:xfrm>
            <a:off x="414639" y="4902054"/>
            <a:ext cx="1449848" cy="1851785"/>
          </a:xfrm>
          <a:prstGeom prst="rect">
            <a:avLst/>
          </a:prstGeom>
          <a:noFill/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51C3740F-15A7-0500-76AA-13A4DDCCE8E9}"/>
              </a:ext>
            </a:extLst>
          </p:cNvPr>
          <p:cNvSpPr/>
          <p:nvPr/>
        </p:nvSpPr>
        <p:spPr>
          <a:xfrm>
            <a:off x="2385682" y="4924380"/>
            <a:ext cx="1443430" cy="1848848"/>
          </a:xfrm>
          <a:prstGeom prst="rect">
            <a:avLst/>
          </a:prstGeom>
          <a:noFill/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A person wearing glasses and a red and black sweater&#10;&#10;AI-generated content may be incorrect.">
            <a:extLst>
              <a:ext uri="{FF2B5EF4-FFF2-40B4-BE49-F238E27FC236}">
                <a16:creationId xmlns:a16="http://schemas.microsoft.com/office/drawing/2014/main" id="{A18BC261-739E-042C-DD3B-B02516A5DC4E}"/>
              </a:ext>
            </a:extLst>
          </p:cNvPr>
          <p:cNvPicPr>
            <a:picLocks/>
          </p:cNvPicPr>
          <p:nvPr/>
        </p:nvPicPr>
        <p:blipFill>
          <a:blip r:embed="rId19"/>
          <a:stretch>
            <a:fillRect/>
          </a:stretch>
        </p:blipFill>
        <p:spPr>
          <a:xfrm>
            <a:off x="10259948" y="4918524"/>
            <a:ext cx="1450800" cy="1882800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AC1F6359-D1BD-7545-BB77-0865C6165376}"/>
              </a:ext>
            </a:extLst>
          </p:cNvPr>
          <p:cNvSpPr/>
          <p:nvPr/>
        </p:nvSpPr>
        <p:spPr>
          <a:xfrm>
            <a:off x="10259598" y="6450788"/>
            <a:ext cx="1451499" cy="35886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Broadening Participation</a:t>
            </a:r>
            <a:endParaRPr kumimoji="0" lang="pt-PT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107F3A7-EEFA-BE0E-E102-A53BFD17A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 </a:t>
            </a:r>
            <a:fld id="{1FF51F5F-EB2D-8243-A812-D2CBA9BC3824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-</a:t>
            </a:r>
          </a:p>
        </p:txBody>
      </p:sp>
    </p:spTree>
    <p:extLst>
      <p:ext uri="{BB962C8B-B14F-4D97-AF65-F5344CB8AC3E}">
        <p14:creationId xmlns:p14="http://schemas.microsoft.com/office/powerpoint/2010/main" val="35155306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CB6C01-58A2-D22E-313B-7FEE0A52A2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CD6A533-E1B0-05E7-2E6D-DC9E5CBB59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420" y="23232"/>
            <a:ext cx="11298328" cy="896385"/>
          </a:xfrm>
        </p:spPr>
        <p:txBody>
          <a:bodyPr>
            <a:normAutofit/>
          </a:bodyPr>
          <a:lstStyle/>
          <a:p>
            <a:pPr algn="ctr"/>
            <a:r>
              <a:rPr lang="en-GB" dirty="0"/>
              <a:t>2026 </a:t>
            </a:r>
            <a:r>
              <a:rPr lang="en-GB" dirty="0" err="1"/>
              <a:t>AdHoc</a:t>
            </a:r>
            <a:r>
              <a:rPr lang="en-GB" dirty="0"/>
              <a:t> Committee Chairs</a:t>
            </a:r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2E07C9D3-177A-C8E6-8CD1-3ED3C467D96B}"/>
              </a:ext>
            </a:extLst>
          </p:cNvPr>
          <p:cNvGrpSpPr/>
          <p:nvPr/>
        </p:nvGrpSpPr>
        <p:grpSpPr>
          <a:xfrm>
            <a:off x="1595413" y="1534047"/>
            <a:ext cx="7934285" cy="1910897"/>
            <a:chOff x="1595413" y="1534047"/>
            <a:chExt cx="7934285" cy="1910897"/>
          </a:xfrm>
        </p:grpSpPr>
        <p:pic>
          <p:nvPicPr>
            <p:cNvPr id="27" name="Picture 12" descr="Ke Wu">
              <a:extLst>
                <a:ext uri="{FF2B5EF4-FFF2-40B4-BE49-F238E27FC236}">
                  <a16:creationId xmlns:a16="http://schemas.microsoft.com/office/drawing/2014/main" id="{41BF55F3-D8AB-7FE0-7D34-764728C752B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1"/>
            <a:stretch>
              <a:fillRect/>
            </a:stretch>
          </p:blipFill>
          <p:spPr bwMode="auto">
            <a:xfrm>
              <a:off x="6391398" y="1534047"/>
              <a:ext cx="1454400" cy="1882800"/>
            </a:xfrm>
            <a:prstGeom prst="rect">
              <a:avLst/>
            </a:prstGeom>
            <a:ln>
              <a:solidFill>
                <a:schemeClr val="bg1"/>
              </a:solidFill>
            </a:ln>
            <a:effectLst>
              <a:softEdge rad="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2" descr="Wenquan (Cherry) Che">
              <a:extLst>
                <a:ext uri="{FF2B5EF4-FFF2-40B4-BE49-F238E27FC236}">
                  <a16:creationId xmlns:a16="http://schemas.microsoft.com/office/drawing/2014/main" id="{92BCB1E7-5E01-10DC-1374-8610CAACB86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6807" y="1562143"/>
              <a:ext cx="1454400" cy="188280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ffectLst>
              <a:softEdge rad="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8141955A-1CED-0A8F-02FE-14D6149AA776}"/>
                </a:ext>
              </a:extLst>
            </p:cNvPr>
            <p:cNvGrpSpPr/>
            <p:nvPr/>
          </p:nvGrpSpPr>
          <p:grpSpPr>
            <a:xfrm>
              <a:off x="1595413" y="1546200"/>
              <a:ext cx="1473411" cy="1882800"/>
              <a:chOff x="2355701" y="4924380"/>
              <a:chExt cx="1473411" cy="1882800"/>
            </a:xfrm>
          </p:grpSpPr>
          <p:pic>
            <p:nvPicPr>
              <p:cNvPr id="73" name="Picture 22" descr="Naoki Shinohara">
                <a:extLst>
                  <a:ext uri="{FF2B5EF4-FFF2-40B4-BE49-F238E27FC236}">
                    <a16:creationId xmlns:a16="http://schemas.microsoft.com/office/drawing/2014/main" id="{B348DC5B-91FD-6A23-9AFA-D0FD7BBEAC0B}"/>
                  </a:ext>
                </a:extLst>
              </p:cNvPr>
              <p:cNvPicPr>
                <a:picLocks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2357210" y="4924380"/>
                <a:ext cx="1454400" cy="1882800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  <a:effectLst>
                <a:softEdge rad="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id="{A7036DDF-4870-992D-C25B-5EC7E8A00EF5}"/>
                  </a:ext>
                </a:extLst>
              </p:cNvPr>
              <p:cNvSpPr/>
              <p:nvPr/>
            </p:nvSpPr>
            <p:spPr>
              <a:xfrm>
                <a:off x="2355701" y="6442463"/>
                <a:ext cx="1451499" cy="35886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Sustainable Microwave Tech </a:t>
                </a:r>
                <a:endPara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id="{79E62A2E-9EC6-71D0-FF5A-4A60CAAA83AE}"/>
                  </a:ext>
                </a:extLst>
              </p:cNvPr>
              <p:cNvSpPr/>
              <p:nvPr/>
            </p:nvSpPr>
            <p:spPr>
              <a:xfrm>
                <a:off x="2385682" y="4924380"/>
                <a:ext cx="1443430" cy="1848848"/>
              </a:xfrm>
              <a:prstGeom prst="rect">
                <a:avLst/>
              </a:prstGeom>
              <a:noFill/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9AE2492-D5D2-4ACD-D092-F4BA89E4FB90}"/>
                </a:ext>
              </a:extLst>
            </p:cNvPr>
            <p:cNvSpPr/>
            <p:nvPr/>
          </p:nvSpPr>
          <p:spPr>
            <a:xfrm>
              <a:off x="3401952" y="3086082"/>
              <a:ext cx="1484110" cy="35886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MTT-S China</a:t>
              </a:r>
              <a:endPara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0F4A0B0F-D186-3E79-FDEE-CA7B458D1072}"/>
                </a:ext>
              </a:extLst>
            </p:cNvPr>
            <p:cNvSpPr/>
            <p:nvPr/>
          </p:nvSpPr>
          <p:spPr>
            <a:xfrm>
              <a:off x="6391398" y="3073722"/>
              <a:ext cx="1451499" cy="35886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75</a:t>
              </a:r>
              <a:r>
                <a:rPr kumimoji="0" lang="en-US" sz="1200" b="0" i="0" u="none" strike="noStrike" kern="120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th</a:t>
              </a: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Anniversary</a:t>
              </a:r>
              <a:endPara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pic>
          <p:nvPicPr>
            <p:cNvPr id="28" name="Picture 27" descr="A person in a suit and tie&#10;&#10;AI-generated content may be incorrect.">
              <a:extLst>
                <a:ext uri="{FF2B5EF4-FFF2-40B4-BE49-F238E27FC236}">
                  <a16:creationId xmlns:a16="http://schemas.microsoft.com/office/drawing/2014/main" id="{E12A3A4B-B325-3DFB-EB67-B05DD2E409B5}"/>
                </a:ext>
              </a:extLst>
            </p:cNvPr>
            <p:cNvPicPr>
              <a:picLocks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75298" y="1562143"/>
              <a:ext cx="1454400" cy="1882801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D85C9A96-A9E5-5B99-DF34-953E7BC1FDC2}"/>
                </a:ext>
              </a:extLst>
            </p:cNvPr>
            <p:cNvSpPr/>
            <p:nvPr/>
          </p:nvSpPr>
          <p:spPr>
            <a:xfrm>
              <a:off x="8075298" y="3086082"/>
              <a:ext cx="1451499" cy="35886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75</a:t>
              </a:r>
              <a:r>
                <a:rPr kumimoji="0" lang="en-US" sz="1200" b="0" i="0" u="none" strike="noStrike" kern="120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th</a:t>
              </a: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Anniversary</a:t>
              </a:r>
              <a:endPara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8D7EA199-5A27-8C9F-CA67-C7D9B70F1D10}"/>
              </a:ext>
            </a:extLst>
          </p:cNvPr>
          <p:cNvGrpSpPr/>
          <p:nvPr/>
        </p:nvGrpSpPr>
        <p:grpSpPr>
          <a:xfrm>
            <a:off x="2556814" y="4087469"/>
            <a:ext cx="1454400" cy="1882800"/>
            <a:chOff x="3416807" y="3641797"/>
            <a:chExt cx="1454400" cy="1882800"/>
          </a:xfrm>
        </p:grpSpPr>
        <p:pic>
          <p:nvPicPr>
            <p:cNvPr id="2" name="Picture 14" descr="Dietmar Kissinger ">
              <a:extLst>
                <a:ext uri="{FF2B5EF4-FFF2-40B4-BE49-F238E27FC236}">
                  <a16:creationId xmlns:a16="http://schemas.microsoft.com/office/drawing/2014/main" id="{468AD8F2-9EEB-5099-03E9-E90341D0C635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0407" y="3641797"/>
              <a:ext cx="1450800" cy="1882800"/>
            </a:xfrm>
            <a:prstGeom prst="rect">
              <a:avLst/>
            </a:prstGeom>
            <a:ln>
              <a:solidFill>
                <a:schemeClr val="bg1"/>
              </a:solidFill>
            </a:ln>
            <a:effectLst>
              <a:softEdge rad="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CF66D803-CA39-02E1-44B6-F53131F392FA}"/>
                </a:ext>
              </a:extLst>
            </p:cNvPr>
            <p:cNvSpPr/>
            <p:nvPr/>
          </p:nvSpPr>
          <p:spPr>
            <a:xfrm>
              <a:off x="3416807" y="5165736"/>
              <a:ext cx="1454400" cy="35886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DML/SB Review</a:t>
              </a:r>
              <a:endPara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90D1AE-49C3-59A7-9B46-5009DC0017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 </a:t>
            </a:r>
            <a:fld id="{1FF51F5F-EB2D-8243-A812-D2CBA9BC3824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-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2174B27-3418-0DFB-E546-7CA52B4B93C1}"/>
              </a:ext>
            </a:extLst>
          </p:cNvPr>
          <p:cNvSpPr txBox="1"/>
          <p:nvPr/>
        </p:nvSpPr>
        <p:spPr>
          <a:xfrm>
            <a:off x="5932227" y="4880358"/>
            <a:ext cx="5958554" cy="8309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400" b="1" dirty="0"/>
              <a:t>2026 MTT-S Administrative Committee roster</a:t>
            </a:r>
          </a:p>
          <a:p>
            <a:r>
              <a:rPr lang="en-US" sz="2400" b="1" dirty="0"/>
              <a:t>lists over 200 individual volunteers</a:t>
            </a:r>
          </a:p>
        </p:txBody>
      </p:sp>
    </p:spTree>
    <p:extLst>
      <p:ext uri="{BB962C8B-B14F-4D97-AF65-F5344CB8AC3E}">
        <p14:creationId xmlns:p14="http://schemas.microsoft.com/office/powerpoint/2010/main" val="554624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1D54426-7758-4C35-99D0-4900FBDF2B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 </a:t>
            </a:r>
            <a:fld id="{1FF51F5F-EB2D-8243-A812-D2CBA9BC3824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-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515D781-E677-1A2B-FB51-F02557B4D6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803" y="220802"/>
            <a:ext cx="11168141" cy="896385"/>
          </a:xfrm>
        </p:spPr>
        <p:txBody>
          <a:bodyPr/>
          <a:lstStyle/>
          <a:p>
            <a:pPr algn="ctr"/>
            <a:r>
              <a:rPr lang="en-US" dirty="0"/>
              <a:t>Elected AdCom Voting Members</a:t>
            </a:r>
          </a:p>
        </p:txBody>
      </p:sp>
      <p:pic>
        <p:nvPicPr>
          <p:cNvPr id="6" name="Picture 5" descr="A close-up of a person smiling&#10;&#10;AI-generated content may be incorrect.">
            <a:extLst>
              <a:ext uri="{FF2B5EF4-FFF2-40B4-BE49-F238E27FC236}">
                <a16:creationId xmlns:a16="http://schemas.microsoft.com/office/drawing/2014/main" id="{6CD79EC7-0758-8F21-E96B-0F04DD23D2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00723" y="4891011"/>
            <a:ext cx="1390440" cy="1800000"/>
          </a:xfrm>
          <a:prstGeom prst="rect">
            <a:avLst/>
          </a:prstGeom>
          <a:ln w="12700">
            <a:solidFill>
              <a:schemeClr val="bg1"/>
            </a:solidFill>
          </a:ln>
        </p:spPr>
      </p:pic>
      <p:pic>
        <p:nvPicPr>
          <p:cNvPr id="7" name="Picture 6" descr="A person wearing glasses smiling&#10;&#10;AI-generated content may be incorrect.">
            <a:extLst>
              <a:ext uri="{FF2B5EF4-FFF2-40B4-BE49-F238E27FC236}">
                <a16:creationId xmlns:a16="http://schemas.microsoft.com/office/drawing/2014/main" id="{4520341F-4EA0-CBE8-A768-464B59CF3F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8612" y="1014544"/>
            <a:ext cx="1386998" cy="1800000"/>
          </a:xfrm>
          <a:prstGeom prst="rect">
            <a:avLst/>
          </a:prstGeom>
          <a:ln w="12700">
            <a:solidFill>
              <a:schemeClr val="bg1"/>
            </a:solidFill>
          </a:ln>
        </p:spPr>
      </p:pic>
      <p:pic>
        <p:nvPicPr>
          <p:cNvPr id="8" name="Picture 7" descr="A person in a suit and tie&#10;&#10;AI-generated content may be incorrect.">
            <a:extLst>
              <a:ext uri="{FF2B5EF4-FFF2-40B4-BE49-F238E27FC236}">
                <a16:creationId xmlns:a16="http://schemas.microsoft.com/office/drawing/2014/main" id="{E28AD3F6-F28B-8BAC-EDED-F6F3993EBA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3871" y="1025867"/>
            <a:ext cx="1386998" cy="1800000"/>
          </a:xfrm>
          <a:prstGeom prst="rect">
            <a:avLst/>
          </a:prstGeom>
          <a:ln w="12700">
            <a:solidFill>
              <a:schemeClr val="bg1"/>
            </a:solidFill>
          </a:ln>
        </p:spPr>
      </p:pic>
      <p:pic>
        <p:nvPicPr>
          <p:cNvPr id="9" name="Picture 8" descr="A person wearing glasses and a suit&#10;&#10;AI-generated content may be incorrect.">
            <a:extLst>
              <a:ext uri="{FF2B5EF4-FFF2-40B4-BE49-F238E27FC236}">
                <a16:creationId xmlns:a16="http://schemas.microsoft.com/office/drawing/2014/main" id="{3CA8BB1B-4B53-18A9-2DF8-AE33A7832C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15896" y="1025867"/>
            <a:ext cx="1386998" cy="1800000"/>
          </a:xfrm>
          <a:prstGeom prst="rect">
            <a:avLst/>
          </a:prstGeom>
          <a:ln w="12700">
            <a:solidFill>
              <a:schemeClr val="bg1"/>
            </a:solidFill>
          </a:ln>
        </p:spPr>
      </p:pic>
      <p:pic>
        <p:nvPicPr>
          <p:cNvPr id="10" name="Picture 9" descr="A person smiling for a picture&#10;&#10;AI-generated content may be incorrect.">
            <a:extLst>
              <a:ext uri="{FF2B5EF4-FFF2-40B4-BE49-F238E27FC236}">
                <a16:creationId xmlns:a16="http://schemas.microsoft.com/office/drawing/2014/main" id="{D6FA2B52-C1CA-0DFC-A6C3-A4A83D8D0AA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01078" y="2931502"/>
            <a:ext cx="1386998" cy="1800000"/>
          </a:xfrm>
          <a:prstGeom prst="rect">
            <a:avLst/>
          </a:prstGeom>
          <a:ln w="12700">
            <a:solidFill>
              <a:schemeClr val="bg1"/>
            </a:solidFill>
          </a:ln>
        </p:spPr>
      </p:pic>
      <p:pic>
        <p:nvPicPr>
          <p:cNvPr id="17" name="Picture 22" descr="Naoki Shinohara">
            <a:extLst>
              <a:ext uri="{FF2B5EF4-FFF2-40B4-BE49-F238E27FC236}">
                <a16:creationId xmlns:a16="http://schemas.microsoft.com/office/drawing/2014/main" id="{A4785F60-4D02-E6A4-F20F-2D68F1AB3C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473986" y="2931502"/>
            <a:ext cx="1390440" cy="1800000"/>
          </a:xfrm>
          <a:prstGeom prst="rect">
            <a:avLst/>
          </a:prstGeom>
          <a:noFill/>
          <a:ln w="12700">
            <a:solidFill>
              <a:schemeClr val="bg1"/>
            </a:solidFill>
          </a:ln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3DBA842-E7BA-0115-E465-0465D155E27E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14465" y="1025867"/>
            <a:ext cx="1386998" cy="1800000"/>
          </a:xfrm>
          <a:prstGeom prst="rect">
            <a:avLst/>
          </a:prstGeom>
          <a:ln w="12700">
            <a:solidFill>
              <a:schemeClr val="bg1"/>
            </a:solidFill>
          </a:ln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BC98D63-99E1-45FF-C896-7706F6CC85BA}"/>
              </a:ext>
            </a:extLst>
          </p:cNvPr>
          <p:cNvPicPr>
            <a:picLocks/>
          </p:cNvPicPr>
          <p:nvPr/>
        </p:nvPicPr>
        <p:blipFill>
          <a:blip r:embed="rId9"/>
          <a:stretch>
            <a:fillRect/>
          </a:stretch>
        </p:blipFill>
        <p:spPr>
          <a:xfrm>
            <a:off x="303145" y="2931502"/>
            <a:ext cx="1386000" cy="1800000"/>
          </a:xfrm>
          <a:prstGeom prst="rect">
            <a:avLst/>
          </a:prstGeom>
          <a:ln w="12700">
            <a:solidFill>
              <a:schemeClr val="bg1"/>
            </a:solidFill>
          </a:ln>
        </p:spPr>
      </p:pic>
      <p:pic>
        <p:nvPicPr>
          <p:cNvPr id="21" name="Picture 2" descr="Jasmin Grosinger - MTT-S">
            <a:extLst>
              <a:ext uri="{FF2B5EF4-FFF2-40B4-BE49-F238E27FC236}">
                <a16:creationId xmlns:a16="http://schemas.microsoft.com/office/drawing/2014/main" id="{DA896299-4AB9-87A5-B649-05339BFC07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93" r="409" b="5781"/>
          <a:stretch/>
        </p:blipFill>
        <p:spPr bwMode="auto">
          <a:xfrm>
            <a:off x="3681829" y="4877027"/>
            <a:ext cx="1390440" cy="1800000"/>
          </a:xfrm>
          <a:prstGeom prst="rect">
            <a:avLst/>
          </a:prstGeom>
          <a:noFill/>
          <a:ln w="12700">
            <a:solidFill>
              <a:schemeClr val="bg1"/>
            </a:solidFill>
          </a:ln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6" descr="Frederick H. Raab">
            <a:extLst>
              <a:ext uri="{FF2B5EF4-FFF2-40B4-BE49-F238E27FC236}">
                <a16:creationId xmlns:a16="http://schemas.microsoft.com/office/drawing/2014/main" id="{E65CA283-AC85-0CA9-1AF2-D48A2A83D8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93984" y="2931502"/>
            <a:ext cx="1390440" cy="1800000"/>
          </a:xfrm>
          <a:prstGeom prst="rect">
            <a:avLst/>
          </a:prstGeom>
          <a:noFill/>
          <a:ln w="12700">
            <a:solidFill>
              <a:schemeClr val="bg1"/>
            </a:solidFill>
          </a:ln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0">
            <a:extLst>
              <a:ext uri="{FF2B5EF4-FFF2-40B4-BE49-F238E27FC236}">
                <a16:creationId xmlns:a16="http://schemas.microsoft.com/office/drawing/2014/main" id="{CC97804A-5FB1-3032-20E9-76F38D220EBF}"/>
              </a:ext>
            </a:extLst>
          </p:cNvPr>
          <p:cNvPicPr>
            <a:picLocks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478426" y="1014544"/>
            <a:ext cx="1386000" cy="1800000"/>
          </a:xfrm>
          <a:prstGeom prst="rect">
            <a:avLst/>
          </a:prstGeom>
          <a:noFill/>
          <a:ln w="12700">
            <a:solidFill>
              <a:schemeClr val="bg1"/>
            </a:solidFill>
          </a:ln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A person wearing glasses and a red and black sweater&#10;&#10;AI-generated content may be incorrect.">
            <a:extLst>
              <a:ext uri="{FF2B5EF4-FFF2-40B4-BE49-F238E27FC236}">
                <a16:creationId xmlns:a16="http://schemas.microsoft.com/office/drawing/2014/main" id="{F9778DA5-2DC6-FAAF-E174-48BA9AC68C1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993871" y="2931502"/>
            <a:ext cx="1386998" cy="1800000"/>
          </a:xfrm>
          <a:prstGeom prst="rect">
            <a:avLst/>
          </a:prstGeom>
          <a:ln w="12700">
            <a:solidFill>
              <a:schemeClr val="bg1"/>
            </a:solidFill>
          </a:ln>
        </p:spPr>
      </p:pic>
      <p:sp>
        <p:nvSpPr>
          <p:cNvPr id="48" name="Slide Number Placeholder 2">
            <a:extLst>
              <a:ext uri="{FF2B5EF4-FFF2-40B4-BE49-F238E27FC236}">
                <a16:creationId xmlns:a16="http://schemas.microsoft.com/office/drawing/2014/main" id="{E40991AF-A799-529B-8783-EC4C402CDDB1}"/>
              </a:ext>
            </a:extLst>
          </p:cNvPr>
          <p:cNvSpPr txBox="1">
            <a:spLocks/>
          </p:cNvSpPr>
          <p:nvPr/>
        </p:nvSpPr>
        <p:spPr>
          <a:xfrm>
            <a:off x="4869676" y="646430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 </a:t>
            </a:r>
            <a:fld id="{1FF51F5F-EB2D-8243-A812-D2CBA9BC3824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-</a:t>
            </a:r>
          </a:p>
        </p:txBody>
      </p:sp>
      <p:pic>
        <p:nvPicPr>
          <p:cNvPr id="49" name="Picture 48" descr="A person in a suit and tie&#10;&#10;AI-generated content may be incorrect.">
            <a:extLst>
              <a:ext uri="{FF2B5EF4-FFF2-40B4-BE49-F238E27FC236}">
                <a16:creationId xmlns:a16="http://schemas.microsoft.com/office/drawing/2014/main" id="{F222009C-CD6F-2729-4FB0-C8CCDC672F93}"/>
              </a:ext>
            </a:extLst>
          </p:cNvPr>
          <p:cNvPicPr>
            <a:picLocks/>
          </p:cNvPicPr>
          <p:nvPr/>
        </p:nvPicPr>
        <p:blipFill>
          <a:blip r:embed="rId14"/>
          <a:stretch>
            <a:fillRect/>
          </a:stretch>
        </p:blipFill>
        <p:spPr>
          <a:xfrm>
            <a:off x="10478426" y="4877027"/>
            <a:ext cx="1386000" cy="1800000"/>
          </a:xfrm>
          <a:prstGeom prst="rect">
            <a:avLst/>
          </a:prstGeom>
          <a:ln w="12700">
            <a:solidFill>
              <a:schemeClr val="bg1"/>
            </a:solidFill>
          </a:ln>
        </p:spPr>
      </p:pic>
      <p:pic>
        <p:nvPicPr>
          <p:cNvPr id="50" name="Picture 49" descr="A close-up of a person wearing glasses&#10;&#10;AI-generated content may be incorrect.">
            <a:extLst>
              <a:ext uri="{FF2B5EF4-FFF2-40B4-BE49-F238E27FC236}">
                <a16:creationId xmlns:a16="http://schemas.microsoft.com/office/drawing/2014/main" id="{DD75F3E6-A18C-2695-B0B0-EB53C4F3F29A}"/>
              </a:ext>
            </a:extLst>
          </p:cNvPr>
          <p:cNvPicPr>
            <a:picLocks/>
          </p:cNvPicPr>
          <p:nvPr/>
        </p:nvPicPr>
        <p:blipFill>
          <a:blip r:embed="rId15"/>
          <a:stretch>
            <a:fillRect/>
          </a:stretch>
        </p:blipFill>
        <p:spPr>
          <a:xfrm>
            <a:off x="5384754" y="4891011"/>
            <a:ext cx="1386000" cy="1800000"/>
          </a:xfrm>
          <a:prstGeom prst="rect">
            <a:avLst/>
          </a:prstGeom>
          <a:ln w="12700">
            <a:solidFill>
              <a:schemeClr val="bg1"/>
            </a:solidFill>
          </a:ln>
        </p:spPr>
      </p:pic>
      <p:pic>
        <p:nvPicPr>
          <p:cNvPr id="51" name="Picture 50" descr="A person wearing blue glasses&#10;&#10;AI-generated content may be incorrect.">
            <a:extLst>
              <a:ext uri="{FF2B5EF4-FFF2-40B4-BE49-F238E27FC236}">
                <a16:creationId xmlns:a16="http://schemas.microsoft.com/office/drawing/2014/main" id="{A18B9D9F-3B16-279D-9F8B-E2CFF04A4C10}"/>
              </a:ext>
            </a:extLst>
          </p:cNvPr>
          <p:cNvPicPr>
            <a:picLocks/>
          </p:cNvPicPr>
          <p:nvPr/>
        </p:nvPicPr>
        <p:blipFill>
          <a:blip r:embed="rId16"/>
          <a:stretch>
            <a:fillRect/>
          </a:stretch>
        </p:blipFill>
        <p:spPr>
          <a:xfrm>
            <a:off x="303145" y="4846864"/>
            <a:ext cx="1386000" cy="1800000"/>
          </a:xfrm>
          <a:prstGeom prst="rect">
            <a:avLst/>
          </a:prstGeom>
          <a:ln w="12700">
            <a:solidFill>
              <a:schemeClr val="bg1"/>
            </a:solidFill>
          </a:ln>
        </p:spPr>
      </p:pic>
      <p:pic>
        <p:nvPicPr>
          <p:cNvPr id="52" name="Picture 51" descr="A person in a suit and tie&#10;&#10;AI-generated content may be incorrect.">
            <a:extLst>
              <a:ext uri="{FF2B5EF4-FFF2-40B4-BE49-F238E27FC236}">
                <a16:creationId xmlns:a16="http://schemas.microsoft.com/office/drawing/2014/main" id="{C28CB32D-1889-55BA-ACDC-9AEB36E804C9}"/>
              </a:ext>
            </a:extLst>
          </p:cNvPr>
          <p:cNvPicPr>
            <a:picLocks/>
          </p:cNvPicPr>
          <p:nvPr/>
        </p:nvPicPr>
        <p:blipFill>
          <a:blip r:embed="rId17"/>
          <a:stretch>
            <a:fillRect/>
          </a:stretch>
        </p:blipFill>
        <p:spPr>
          <a:xfrm>
            <a:off x="7101078" y="4877027"/>
            <a:ext cx="1386000" cy="1800000"/>
          </a:xfrm>
          <a:prstGeom prst="rect">
            <a:avLst/>
          </a:prstGeom>
          <a:ln w="12700">
            <a:solidFill>
              <a:schemeClr val="bg1"/>
            </a:solidFill>
          </a:ln>
        </p:spPr>
      </p:pic>
      <p:pic>
        <p:nvPicPr>
          <p:cNvPr id="53" name="Picture 52" descr="A close-up of a person&#10;&#10;AI-generated content may be incorrect.">
            <a:extLst>
              <a:ext uri="{FF2B5EF4-FFF2-40B4-BE49-F238E27FC236}">
                <a16:creationId xmlns:a16="http://schemas.microsoft.com/office/drawing/2014/main" id="{05A43A47-C2D4-8E21-9A34-B3B58A729663}"/>
              </a:ext>
            </a:extLst>
          </p:cNvPr>
          <p:cNvPicPr>
            <a:picLocks/>
          </p:cNvPicPr>
          <p:nvPr/>
        </p:nvPicPr>
        <p:blipFill>
          <a:blip r:embed="rId18"/>
          <a:stretch>
            <a:fillRect/>
          </a:stretch>
        </p:blipFill>
        <p:spPr>
          <a:xfrm>
            <a:off x="1986922" y="4846864"/>
            <a:ext cx="1386000" cy="1800000"/>
          </a:xfrm>
          <a:prstGeom prst="rect">
            <a:avLst/>
          </a:prstGeom>
          <a:ln w="12700">
            <a:solidFill>
              <a:schemeClr val="bg1"/>
            </a:solidFill>
          </a:ln>
        </p:spPr>
      </p:pic>
      <p:pic>
        <p:nvPicPr>
          <p:cNvPr id="54" name="Picture 2" descr="Wenquan (Cherry) Che">
            <a:extLst>
              <a:ext uri="{FF2B5EF4-FFF2-40B4-BE49-F238E27FC236}">
                <a16:creationId xmlns:a16="http://schemas.microsoft.com/office/drawing/2014/main" id="{40DC9628-CB18-CBEC-FA77-50C0D395ED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3145" y="1025867"/>
            <a:ext cx="1390440" cy="1800000"/>
          </a:xfrm>
          <a:prstGeom prst="rect">
            <a:avLst/>
          </a:prstGeom>
          <a:noFill/>
          <a:ln w="12700">
            <a:solidFill>
              <a:schemeClr val="bg1"/>
            </a:solidFill>
          </a:ln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55" descr="A person with a beard and mustache&#10;&#10;AI-generated content may be incorrect.">
            <a:extLst>
              <a:ext uri="{FF2B5EF4-FFF2-40B4-BE49-F238E27FC236}">
                <a16:creationId xmlns:a16="http://schemas.microsoft.com/office/drawing/2014/main" id="{26DF8E18-B35E-4AA4-6989-053AC9168BCD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5396280" y="2931502"/>
            <a:ext cx="1385185" cy="1800000"/>
          </a:xfrm>
          <a:prstGeom prst="rect">
            <a:avLst/>
          </a:prstGeom>
          <a:ln w="12700">
            <a:solidFill>
              <a:schemeClr val="bg1"/>
            </a:solidFill>
          </a:ln>
        </p:spPr>
      </p:pic>
      <p:pic>
        <p:nvPicPr>
          <p:cNvPr id="58" name="Picture 57" descr="A person in a suit and tie&#10;&#10;AI-generated content may be incorrect.">
            <a:extLst>
              <a:ext uri="{FF2B5EF4-FFF2-40B4-BE49-F238E27FC236}">
                <a16:creationId xmlns:a16="http://schemas.microsoft.com/office/drawing/2014/main" id="{A455E65D-E54B-5E14-0EB9-97327F8E6D3D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3720818" y="2931502"/>
            <a:ext cx="1380645" cy="1800000"/>
          </a:xfrm>
          <a:prstGeom prst="rect">
            <a:avLst/>
          </a:prstGeom>
          <a:ln w="12700">
            <a:solidFill>
              <a:schemeClr val="bg1"/>
            </a:solidFill>
          </a:ln>
        </p:spPr>
      </p:pic>
      <p:pic>
        <p:nvPicPr>
          <p:cNvPr id="60" name="Picture 59" descr="A person wearing glasses and a striped shirt&#10;&#10;AI-generated content may be incorrect.">
            <a:extLst>
              <a:ext uri="{FF2B5EF4-FFF2-40B4-BE49-F238E27FC236}">
                <a16:creationId xmlns:a16="http://schemas.microsoft.com/office/drawing/2014/main" id="{E4A194EE-B93F-1F77-4C33-0E0687DC6487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5408018" y="1014544"/>
            <a:ext cx="1388889" cy="1800000"/>
          </a:xfrm>
          <a:prstGeom prst="rect">
            <a:avLst/>
          </a:prstGeom>
          <a:ln w="127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1856399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4CE419-8C4B-6D52-9166-BC7275F22F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BA4BE0-8892-8438-0B2D-07B6BE229E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1795463" algn="l"/>
              </a:tabLst>
            </a:pPr>
            <a:r>
              <a:rPr lang="en-GB" sz="4800" dirty="0">
                <a:solidFill>
                  <a:schemeClr val="bg1"/>
                </a:solidFill>
              </a:rPr>
              <a:t>Membership Development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FCCE37A-DAE9-B06F-2020-71D80AEC26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- </a:t>
            </a:r>
            <a:fld id="{1FF51F5F-EB2D-8243-A812-D2CBA9BC3824}" type="slidenum">
              <a:rPr lang="en-US" smtClean="0"/>
              <a:pPr/>
              <a:t>7</a:t>
            </a:fld>
            <a:r>
              <a:rPr lang="en-US"/>
              <a:t> -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10E69A4-9D4C-0CC0-6C4B-D09AA2676C24}"/>
              </a:ext>
            </a:extLst>
          </p:cNvPr>
          <p:cNvSpPr txBox="1"/>
          <p:nvPr/>
        </p:nvSpPr>
        <p:spPr>
          <a:xfrm>
            <a:off x="593878" y="1105593"/>
            <a:ext cx="11421687" cy="2677656"/>
          </a:xfrm>
          <a:prstGeom prst="rect">
            <a:avLst/>
          </a:prstGeom>
          <a:solidFill>
            <a:srgbClr val="192A4A"/>
          </a:solidFill>
        </p:spPr>
        <p:txBody>
          <a:bodyPr wrap="square" rtlCol="0">
            <a:spAutoFit/>
          </a:bodyPr>
          <a:lstStyle/>
          <a:p>
            <a:pPr>
              <a:tabLst>
                <a:tab pos="1795463" algn="l"/>
              </a:tabLst>
            </a:pPr>
            <a:r>
              <a:rPr lang="en-GB" sz="2400" b="1" dirty="0">
                <a:solidFill>
                  <a:srgbClr val="FFFF00"/>
                </a:solidFill>
              </a:rPr>
              <a:t>Focus on Students and YPs</a:t>
            </a:r>
          </a:p>
          <a:p>
            <a:pPr marL="342900" indent="-342900">
              <a:buFont typeface="Wingdings" panose="05000000000000000000" pitchFamily="2" charset="2"/>
              <a:buChar char="§"/>
              <a:tabLst>
                <a:tab pos="1795463" algn="l"/>
              </a:tabLst>
            </a:pPr>
            <a:r>
              <a:rPr lang="en-GB" sz="2400" b="1" dirty="0">
                <a:solidFill>
                  <a:srgbClr val="FFC000"/>
                </a:solidFill>
              </a:rPr>
              <a:t>Mentoring and ‘soft-skill’ session</a:t>
            </a:r>
            <a:r>
              <a:rPr lang="en-GB" sz="2400" dirty="0">
                <a:solidFill>
                  <a:srgbClr val="FFC000"/>
                </a:solidFill>
              </a:rPr>
              <a:t>s </a:t>
            </a:r>
            <a:r>
              <a:rPr lang="en-GB" sz="2400" dirty="0">
                <a:solidFill>
                  <a:schemeClr val="bg1"/>
                </a:solidFill>
              </a:rPr>
              <a:t>at 10+ conferences and at chapter level in North Africa, India, and Latin America (D&amp;I Initiative)</a:t>
            </a:r>
          </a:p>
          <a:p>
            <a:pPr marL="342900" indent="-342900">
              <a:buFont typeface="Wingdings" panose="05000000000000000000" pitchFamily="2" charset="2"/>
              <a:buChar char="§"/>
              <a:tabLst>
                <a:tab pos="1795463" algn="l"/>
              </a:tabLst>
            </a:pPr>
            <a:r>
              <a:rPr lang="en-GB" sz="2400" dirty="0">
                <a:solidFill>
                  <a:schemeClr val="bg1"/>
                </a:solidFill>
              </a:rPr>
              <a:t>Newly established </a:t>
            </a:r>
            <a:r>
              <a:rPr lang="en-GB" sz="2400" b="1" dirty="0">
                <a:solidFill>
                  <a:srgbClr val="FFC000"/>
                </a:solidFill>
              </a:rPr>
              <a:t>standing committee for YPs</a:t>
            </a:r>
            <a:r>
              <a:rPr lang="en-GB" sz="2400" dirty="0">
                <a:solidFill>
                  <a:srgbClr val="FFC000"/>
                </a:solidFill>
              </a:rPr>
              <a:t> </a:t>
            </a:r>
            <a:r>
              <a:rPr lang="en-GB" sz="2400" dirty="0">
                <a:solidFill>
                  <a:schemeClr val="bg1"/>
                </a:solidFill>
              </a:rPr>
              <a:t>(more than 15 events worldwide).</a:t>
            </a:r>
          </a:p>
          <a:p>
            <a:pPr marL="342900" indent="-342900">
              <a:buFont typeface="Wingdings" panose="05000000000000000000" pitchFamily="2" charset="2"/>
              <a:buChar char="§"/>
              <a:tabLst>
                <a:tab pos="1795463" algn="l"/>
              </a:tabLst>
            </a:pPr>
            <a:r>
              <a:rPr lang="en-GB" sz="2400" dirty="0">
                <a:solidFill>
                  <a:schemeClr val="bg1"/>
                </a:solidFill>
              </a:rPr>
              <a:t>Subcommittee for </a:t>
            </a:r>
            <a:r>
              <a:rPr lang="en-GB" sz="2400" b="1" dirty="0">
                <a:solidFill>
                  <a:srgbClr val="FFC000"/>
                </a:solidFill>
              </a:rPr>
              <a:t>Student Chapter Development </a:t>
            </a:r>
            <a:r>
              <a:rPr lang="en-GB" sz="2400" dirty="0">
                <a:solidFill>
                  <a:schemeClr val="bg1"/>
                </a:solidFill>
              </a:rPr>
              <a:t>(formation of 20+ new chapters)</a:t>
            </a:r>
          </a:p>
          <a:p>
            <a:pPr marL="342900" indent="-342900">
              <a:buFont typeface="Wingdings" panose="05000000000000000000" pitchFamily="2" charset="2"/>
              <a:buChar char="§"/>
              <a:tabLst>
                <a:tab pos="1795463" algn="l"/>
              </a:tabLst>
            </a:pPr>
            <a:r>
              <a:rPr lang="en-GB" sz="2400" b="1" dirty="0">
                <a:solidFill>
                  <a:srgbClr val="FFC000"/>
                </a:solidFill>
              </a:rPr>
              <a:t>Additional scholarships and travel grants </a:t>
            </a:r>
            <a:r>
              <a:rPr lang="en-GB" sz="2400" dirty="0">
                <a:solidFill>
                  <a:schemeClr val="bg1"/>
                </a:solidFill>
              </a:rPr>
              <a:t>to conference best student paper winners</a:t>
            </a:r>
          </a:p>
          <a:p>
            <a:pPr>
              <a:tabLst>
                <a:tab pos="1795463" algn="l"/>
              </a:tabLst>
            </a:pPr>
            <a:endParaRPr lang="en-GB" sz="2400" dirty="0">
              <a:solidFill>
                <a:schemeClr val="bg1"/>
              </a:solidFill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C0899A3-84A2-FD0C-0432-E8B402535A65}"/>
              </a:ext>
            </a:extLst>
          </p:cNvPr>
          <p:cNvGrpSpPr/>
          <p:nvPr/>
        </p:nvGrpSpPr>
        <p:grpSpPr>
          <a:xfrm>
            <a:off x="593878" y="4010047"/>
            <a:ext cx="5572853" cy="2453023"/>
            <a:chOff x="535687" y="4010047"/>
            <a:chExt cx="5572853" cy="2453023"/>
          </a:xfrm>
        </p:grpSpPr>
        <p:pic>
          <p:nvPicPr>
            <p:cNvPr id="2050" name="Picture 2">
              <a:extLst>
                <a:ext uri="{FF2B5EF4-FFF2-40B4-BE49-F238E27FC236}">
                  <a16:creationId xmlns:a16="http://schemas.microsoft.com/office/drawing/2014/main" id="{9465A897-9C6B-7EDF-5B87-4D73F4FDC52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5687" y="4010047"/>
              <a:ext cx="5572853" cy="24450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AA945E00-E05C-89DD-9E7A-9318AAE2ED6A}"/>
                </a:ext>
              </a:extLst>
            </p:cNvPr>
            <p:cNvSpPr/>
            <p:nvPr/>
          </p:nvSpPr>
          <p:spPr>
            <a:xfrm>
              <a:off x="2689670" y="4745567"/>
              <a:ext cx="931948" cy="452968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EFDF734C-F6AB-95EF-95B3-9A574EE8B370}"/>
                </a:ext>
              </a:extLst>
            </p:cNvPr>
            <p:cNvSpPr/>
            <p:nvPr/>
          </p:nvSpPr>
          <p:spPr>
            <a:xfrm rot="19047466">
              <a:off x="1263991" y="4745215"/>
              <a:ext cx="1064798" cy="1717855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2642BFF9-D7A0-DC79-3CD8-D4382B1270D8}"/>
                </a:ext>
              </a:extLst>
            </p:cNvPr>
            <p:cNvSpPr/>
            <p:nvPr/>
          </p:nvSpPr>
          <p:spPr>
            <a:xfrm>
              <a:off x="4055531" y="4798483"/>
              <a:ext cx="433916" cy="552452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20D9C901-16AB-8042-3126-C97723B8C7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6604" y="4006694"/>
            <a:ext cx="5417471" cy="2448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574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C20B14-66A2-98E3-B2A2-C943D4F44A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903E19-0C0A-ADA2-17AD-48709020B5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1795463" algn="l"/>
              </a:tabLst>
            </a:pPr>
            <a:r>
              <a:rPr lang="en-GB" sz="4800" dirty="0">
                <a:solidFill>
                  <a:schemeClr val="bg1"/>
                </a:solidFill>
              </a:rPr>
              <a:t>Membership Development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D3146AA-A0B5-5A57-0735-F17EFD9F6D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- </a:t>
            </a:r>
            <a:fld id="{1FF51F5F-EB2D-8243-A812-D2CBA9BC3824}" type="slidenum">
              <a:rPr lang="en-US" smtClean="0"/>
              <a:pPr/>
              <a:t>8</a:t>
            </a:fld>
            <a:r>
              <a:rPr lang="en-US"/>
              <a:t> -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A012A56-25A1-DBB6-D7BC-CFB543268C46}"/>
              </a:ext>
            </a:extLst>
          </p:cNvPr>
          <p:cNvSpPr txBox="1"/>
          <p:nvPr/>
        </p:nvSpPr>
        <p:spPr>
          <a:xfrm>
            <a:off x="573578" y="1105593"/>
            <a:ext cx="11421687" cy="1569660"/>
          </a:xfrm>
          <a:prstGeom prst="rect">
            <a:avLst/>
          </a:prstGeom>
          <a:solidFill>
            <a:srgbClr val="192A4A"/>
          </a:solidFill>
        </p:spPr>
        <p:txBody>
          <a:bodyPr wrap="square" rtlCol="0">
            <a:spAutoFit/>
          </a:bodyPr>
          <a:lstStyle/>
          <a:p>
            <a:pPr>
              <a:tabLst>
                <a:tab pos="1795463" algn="l"/>
              </a:tabLst>
            </a:pPr>
            <a:r>
              <a:rPr lang="en-GB" sz="2400" b="1" dirty="0">
                <a:solidFill>
                  <a:srgbClr val="FFFF00"/>
                </a:solidFill>
              </a:rPr>
              <a:t>Focus on Industry</a:t>
            </a:r>
          </a:p>
          <a:p>
            <a:pPr marL="342900" indent="-342900">
              <a:buFont typeface="Wingdings" panose="05000000000000000000" pitchFamily="2" charset="2"/>
              <a:buChar char="§"/>
              <a:tabLst>
                <a:tab pos="1795463" algn="l"/>
              </a:tabLst>
            </a:pPr>
            <a:r>
              <a:rPr lang="en-GB" sz="2400" dirty="0">
                <a:solidFill>
                  <a:schemeClr val="bg1"/>
                </a:solidFill>
              </a:rPr>
              <a:t>LinkedIn group “</a:t>
            </a:r>
            <a:r>
              <a:rPr lang="en-GB" sz="2400" b="1" dirty="0">
                <a:solidFill>
                  <a:schemeClr val="bg1"/>
                </a:solidFill>
              </a:rPr>
              <a:t>Ask MTT</a:t>
            </a:r>
            <a:r>
              <a:rPr lang="en-GB" sz="2400" dirty="0">
                <a:solidFill>
                  <a:schemeClr val="bg1"/>
                </a:solidFill>
              </a:rPr>
              <a:t>” (approx. 700 members)</a:t>
            </a:r>
          </a:p>
          <a:p>
            <a:pPr marL="342900" indent="-342900">
              <a:buFont typeface="Wingdings" panose="05000000000000000000" pitchFamily="2" charset="2"/>
              <a:buChar char="§"/>
              <a:tabLst>
                <a:tab pos="1795463" algn="l"/>
              </a:tabLst>
            </a:pPr>
            <a:r>
              <a:rPr lang="en-GB" sz="2400" dirty="0">
                <a:solidFill>
                  <a:schemeClr val="bg1"/>
                </a:solidFill>
              </a:rPr>
              <a:t>New </a:t>
            </a:r>
            <a:r>
              <a:rPr lang="en-GB" sz="2400" b="1" dirty="0">
                <a:solidFill>
                  <a:srgbClr val="FFC000"/>
                </a:solidFill>
              </a:rPr>
              <a:t>online course series </a:t>
            </a:r>
            <a:r>
              <a:rPr lang="en-GB" sz="2400" dirty="0">
                <a:solidFill>
                  <a:schemeClr val="bg1"/>
                </a:solidFill>
              </a:rPr>
              <a:t>(such as Filters and Nonlinear </a:t>
            </a:r>
            <a:r>
              <a:rPr lang="en-GB" sz="2400" dirty="0" err="1">
                <a:solidFill>
                  <a:schemeClr val="bg1"/>
                </a:solidFill>
              </a:rPr>
              <a:t>Modeling</a:t>
            </a:r>
            <a:r>
              <a:rPr lang="en-GB" sz="2400" dirty="0">
                <a:solidFill>
                  <a:schemeClr val="bg1"/>
                </a:solidFill>
              </a:rPr>
              <a:t>)</a:t>
            </a:r>
          </a:p>
          <a:p>
            <a:pPr marL="342900" indent="-342900">
              <a:buFont typeface="Wingdings" panose="05000000000000000000" pitchFamily="2" charset="2"/>
              <a:buChar char="§"/>
              <a:tabLst>
                <a:tab pos="1795463" algn="l"/>
              </a:tabLst>
            </a:pPr>
            <a:endParaRPr lang="en-GB" sz="2400" dirty="0">
              <a:solidFill>
                <a:schemeClr val="bg1"/>
              </a:solidFill>
            </a:endParaRPr>
          </a:p>
        </p:txBody>
      </p:sp>
      <p:pic>
        <p:nvPicPr>
          <p:cNvPr id="4098" name="Picture 2" descr="graphical user interface, application">
            <a:extLst>
              <a:ext uri="{FF2B5EF4-FFF2-40B4-BE49-F238E27FC236}">
                <a16:creationId xmlns:a16="http://schemas.microsoft.com/office/drawing/2014/main" id="{8D069F9E-632A-4A43-1187-2E0E6BEAF9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9597" y="2939701"/>
            <a:ext cx="7012806" cy="3637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7944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50AC3D-7976-3C03-AC77-A52BB09B18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92" y="69764"/>
            <a:ext cx="11953168" cy="896385"/>
          </a:xfrm>
        </p:spPr>
        <p:txBody>
          <a:bodyPr>
            <a:normAutofit/>
          </a:bodyPr>
          <a:lstStyle/>
          <a:p>
            <a:r>
              <a:rPr lang="en-GB" sz="3600" dirty="0"/>
              <a:t>Microwave Technologies for a Sustainable Future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B34F88A-93AB-4800-B534-3905E385A7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</a:t>
            </a:r>
            <a:fld id="{1FF51F5F-EB2D-8243-A812-D2CBA9BC382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-</a:t>
            </a:r>
          </a:p>
        </p:txBody>
      </p:sp>
      <p:pic>
        <p:nvPicPr>
          <p:cNvPr id="4" name="Picture 3" descr="A picture containing diagram&#10;&#10;AI-generated content may be incorrect.">
            <a:extLst>
              <a:ext uri="{FF2B5EF4-FFF2-40B4-BE49-F238E27FC236}">
                <a16:creationId xmlns:a16="http://schemas.microsoft.com/office/drawing/2014/main" id="{7B385EC6-B68B-8444-13EE-82F92D16151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616" t="4814" r="1773" b="4364"/>
          <a:stretch>
            <a:fillRect/>
          </a:stretch>
        </p:blipFill>
        <p:spPr>
          <a:xfrm>
            <a:off x="3703905" y="890283"/>
            <a:ext cx="4482723" cy="361696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737B4EF-4737-7930-8073-FBBD0DFC9C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20520"/>
            <a:ext cx="3658113" cy="3616960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A1244B81-48FE-5FEC-9041-980C66AD2CF7}"/>
              </a:ext>
            </a:extLst>
          </p:cNvPr>
          <p:cNvSpPr/>
          <p:nvPr/>
        </p:nvSpPr>
        <p:spPr>
          <a:xfrm>
            <a:off x="1943068" y="3310479"/>
            <a:ext cx="498177" cy="438560"/>
          </a:xfrm>
          <a:prstGeom prst="ellipse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 descr="Calendar&#10;&#10;AI-generated content may be incorrect.">
            <a:extLst>
              <a:ext uri="{FF2B5EF4-FFF2-40B4-BE49-F238E27FC236}">
                <a16:creationId xmlns:a16="http://schemas.microsoft.com/office/drawing/2014/main" id="{25104AAD-5D77-8079-DEB8-690F5A601BA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4525" t="17058" r="8663" b="-9564"/>
          <a:stretch>
            <a:fillRect/>
          </a:stretch>
        </p:blipFill>
        <p:spPr>
          <a:xfrm>
            <a:off x="7620277" y="3119216"/>
            <a:ext cx="4571724" cy="3418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272911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IMS">
      <a:dk1>
        <a:srgbClr val="000000"/>
      </a:dk1>
      <a:lt1>
        <a:srgbClr val="FFFFFF"/>
      </a:lt1>
      <a:dk2>
        <a:srgbClr val="000000"/>
      </a:dk2>
      <a:lt2>
        <a:srgbClr val="E8E8E8"/>
      </a:lt2>
      <a:accent1>
        <a:srgbClr val="2845DD"/>
      </a:accent1>
      <a:accent2>
        <a:srgbClr val="36A42E"/>
      </a:accent2>
      <a:accent3>
        <a:srgbClr val="2845DD"/>
      </a:accent3>
      <a:accent4>
        <a:srgbClr val="36A42E"/>
      </a:accent4>
      <a:accent5>
        <a:srgbClr val="2845DD"/>
      </a:accent5>
      <a:accent6>
        <a:srgbClr val="36A42E"/>
      </a:accent6>
      <a:hlink>
        <a:srgbClr val="2845DD"/>
      </a:hlink>
      <a:folHlink>
        <a:srgbClr val="4F4A50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E1921B200088B4BBD48CB126DA9ADF0" ma:contentTypeVersion="0" ma:contentTypeDescription="Create a new document." ma:contentTypeScope="" ma:versionID="a21ae3b6f5eeee2fc1975bc58b1b3e3e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6E2E13A-4969-42E8-8DD5-6E1573750A7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78A86E99-9CF0-42A8-8F26-3C8B2B5F6A0F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3CC8CD9C-127B-4425-88AF-C3295F48479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824</TotalTime>
  <Words>481</Words>
  <Application>Microsoft Office PowerPoint</Application>
  <PresentationFormat>Widescreen</PresentationFormat>
  <Paragraphs>126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Aptos</vt:lpstr>
      <vt:lpstr>Aptos Display</vt:lpstr>
      <vt:lpstr>Arial</vt:lpstr>
      <vt:lpstr>Calibri</vt:lpstr>
      <vt:lpstr>Wingdings</vt:lpstr>
      <vt:lpstr>1_Office Theme</vt:lpstr>
      <vt:lpstr>2_Office Theme</vt:lpstr>
      <vt:lpstr>Office Theme</vt:lpstr>
      <vt:lpstr>IEEE MTT-S 2026 Activity Highlights</vt:lpstr>
      <vt:lpstr>MTT-S Today</vt:lpstr>
      <vt:lpstr>2026 MTT-S AdCom Officers</vt:lpstr>
      <vt:lpstr>2026 Standing Committee Chairs</vt:lpstr>
      <vt:lpstr>2026 AdHoc Committee Chairs</vt:lpstr>
      <vt:lpstr>Elected AdCom Voting Members</vt:lpstr>
      <vt:lpstr>Membership Development</vt:lpstr>
      <vt:lpstr>Membership Development</vt:lpstr>
      <vt:lpstr>Microwave Technologies for a Sustainable Future</vt:lpstr>
      <vt:lpstr>MTT-S SIGHT Program  (Special Interest Group in Humanitarian Activities)</vt:lpstr>
      <vt:lpstr>IMS Reorganization for IMS2026</vt:lpstr>
      <vt:lpstr>IMS Rebranding and Reorganization</vt:lpstr>
    </vt:vector>
  </TitlesOfParts>
  <Manager>nbcarvalho@ua.pt</Manager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MTT-S Presentation</dc:title>
  <dc:creator>nbcarvalho@ua.pt</dc:creator>
  <cp:lastModifiedBy>Lyons, Gregory - 1005 - MITLL</cp:lastModifiedBy>
  <cp:revision>147</cp:revision>
  <dcterms:created xsi:type="dcterms:W3CDTF">2022-09-25T21:39:49Z</dcterms:created>
  <dcterms:modified xsi:type="dcterms:W3CDTF">2026-05-15T05:43:48Z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0x010100FE1921B200088B4BBD48CB126DA9ADF0</vt:lpwstr>
  </property>
</Properties>
</file>